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7" r:id="rId1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304BB-44FE-4290-8171-02EC4863F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2100A9-C0B1-4263-9F92-ED162F17F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DA9C4-A96D-4D88-99E9-0468F213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B0B0B1-FE25-4824-98ED-A5E26F5B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285329-5FB6-4B2D-8863-E685928F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7623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9349B-6016-4353-9D84-D6B69AD3C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F1040D-D171-4CC5-925E-08A4E52CB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80CF97-F546-4FDF-8FD4-2D6332C3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1376E-AC33-444E-95B6-4B49E8A6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1FEF2A-16BC-4DD1-9D17-D29303348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172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841973-3250-4F15-B582-80F319E921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E71D47-905C-4A9A-B5FE-0B9CDED1D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7C6E34-3474-4B65-993A-014E297DC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5C1C97-2751-4884-876A-AD71CE3B5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296C4-C292-4CAC-A10E-A0056548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2184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3276486-A73B-4DA8-97F6-8BC56903C9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s-ES_tradnl" altLang="es-EC" noProof="0"/>
              <a:t>Haga clic para cambiar el estilo de título	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FF8CF7B-F803-48AF-A46D-9CA5DBB844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s-ES_tradnl" altLang="es-EC" noProof="0"/>
              <a:t>Haga clic para modificar el estilo de subtítulo del patrón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AF4930A-04B3-40ED-8061-2660F8EF82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2197D4D4-7490-4CDD-A221-258C2E27C9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9A1E69C-A2BE-4DE3-BDF2-081741885E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0A253D75-32BB-4CB5-AD84-F799D7F2F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C" altLang="es-EC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3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5E4CA-6E03-4695-AE85-291AA154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E54DE5-24F3-4B0D-B526-B28EA7094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A5F0DE-5864-4188-B2D2-60D38E54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998B89-61BC-4A91-9788-BE427A4F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099C9F-14E8-4A51-A211-4DA8BD13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95341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4AFB4-4777-4B38-B589-07725A34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5178D-972B-4B92-824B-6B8794512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3CC39-FFDB-4D90-938E-4DB3A029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B3CE3B-5D0C-49C2-AC9E-6DD4425D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41F5A4-A8CB-4D6B-A499-74736534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1416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2466F-EAC4-46C8-8224-6D3F1ABA6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C72D30-5970-45E9-9474-E5E783CA9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29CA3B-B2FC-4D97-8516-090486B4E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1445C8-EA62-4B18-A058-E565FEC8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79737C-E042-4A1A-8FF8-6D09A43E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879EAF-AB89-4C6A-AC56-2707AEABE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88277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22277-9C0D-47FB-A24F-FFD45ECEB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38D56A-522C-4BF2-A539-3FE9CB438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2F55DC-5EAB-4A27-866A-36723AF4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D6C2A7-1044-4975-B5C1-08B2E4C88A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F25BBAA-FA3E-461C-A9C7-628FAEFEC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FC7F549-413E-49ED-8552-6891BF82C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EDCD52-D878-4CCE-9300-2AC7C753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BE9D50-EBB1-4865-9ECD-C13497BB3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819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239D5-F03B-4383-94E8-4E46DBFA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5EC265-73D6-4C0C-BD91-E4BA44E4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5AEB18-8B6B-4461-8380-75E4B971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A12BAF-BF54-46F8-A4F2-9A045F0F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9710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AC1479-288A-4FBC-B1FE-2C78A2F62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86A617-851D-4CCB-80EF-886E965E0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C39124-6FF1-4DD8-A9EF-94BF3E5B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4463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CAF479-6944-4685-A3BD-B0539069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DD6EB4-F898-466E-A951-7C3FD70AD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0264C2-7DF2-42BE-AE20-81F92DB07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1C3E28-A93C-4819-92F0-AC7F413F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F051CA-8532-45E6-8D18-A9572B36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798E33-EF23-497E-822B-178C362A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482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C42FC-6C6D-4A63-BE22-93BE04CC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8D8FE-701F-40D2-B73F-BBB40E4BA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58FA9-3744-40D0-96E4-2D482192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768F15-8613-4A29-A098-E4BAD975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8591E1-9B8A-4438-BE2B-794C9AED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2433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2E23D-4E06-43BF-B5A6-6498049D9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AB5E1D-06A5-4978-8573-D2129A719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3AFBF3-D238-4561-AFF8-E28413108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63A858-1400-48E0-BB77-292E0A65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409A4C-9095-4E37-B750-FAFCC2BF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30A84A-EC64-46CE-8748-3973499E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7540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226F0-336F-4F47-AEEB-CD6F916C2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62C620-778F-46DF-8589-1481BE97A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712C8-A6DD-4672-BCE1-0752E5971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A01D4-176B-40CE-87FD-CAB84A06A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FD191C-200A-4AE8-A2C8-B5D1E91B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94605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440D62-EEA1-46A3-9C61-2D24AFE71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65118" y="304800"/>
            <a:ext cx="2669116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43987F-7868-415A-BF17-1BE662367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06267" cy="57150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F1D147-0497-467B-8A8D-459803AEA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AB99E9-90F1-444A-8891-F512BA04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5888FC-9FAC-442A-9CBC-5DA907F7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111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297CC-A54D-4B4A-B2C8-44AE3B73E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E74291-6DF3-4D98-95FB-BFC8BC5A7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DB8896-DA0F-48A2-B54E-6EF8AE38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CF33C3-3986-49A0-ADAC-B33D04BA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7B0126-E1F7-4544-A9AF-45503B18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9148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2EDE5-2F1E-493D-8593-D4ECDCA3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44F611-C40D-457F-A43F-A7CF42CF5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17592E-8BA7-4EB1-8712-673403CC2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F7C3B6-C6BB-4738-BA08-E2A5A7D7B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DFD01C-6E87-409D-BFBA-3D95D04A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630A36-B877-40B8-A6F2-8A948B99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679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0CFCA-B4E5-45BA-BA20-E971A3E43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DAB0BB-AB36-424B-A2A8-16168B5BD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6BC209-859A-426A-80BA-871AA30C6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D3B9B7-0133-4F24-B340-535B3FF58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CD49A7-A185-409E-838A-71F779FA8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9CA0F5-2D07-4B0F-AECB-9B508A33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0E5DF5-4726-4B08-8D70-7B295F8C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E6A34A-4F7E-4EBE-BBA2-01DC09065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853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37AB6-64AF-415D-B51F-53DDAA7FA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18E4463-9E9C-4CBD-9013-DB051C3C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FF7B1B-A896-40B8-B5BB-4AED51BD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9F2D6A-1A02-4D27-8276-DA7E47BB6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479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65D697-6245-4837-9A1B-2BB55099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A0D613-873F-4C7F-900E-C1FBBB11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195BE3-FADA-4209-A6E3-877C86C3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2194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BBC970-1949-4EBC-8313-589B4547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B3C5A-E2D1-48B0-AAE0-96A72950B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4BAF5A-B708-4BCD-94A1-9DD774881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AA7308-B488-4564-B341-5AA6E07D7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6DAE70-299C-4BCD-B582-82D4A4A6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6E2B55-506C-4770-9F83-02C42D55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460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016D0-4E90-48EB-BA65-6FA14752B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22D2DA-3889-41A6-8017-99479F095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26BCC8-484D-4EE0-8BBB-DF573E150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343D1B-81CE-452C-BEBB-6F590761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898271-E5D1-438F-B432-D55F00DB3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FDFF33-00DA-41A7-A2A5-18DB58A62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106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DC0D397-FCFC-4E38-A115-8812A390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730D29-A848-4436-AA4F-8CC475AEA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D91D46-4E7A-4298-9B1D-66538FA30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5DA76-4E96-4250-B088-E49446B1F5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ABC46B-D174-401C-BC5D-57330C7B5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662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E305682-D979-4B57-80D2-F90C7EFF8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1"/>
            <a:ext cx="10668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C"/>
              <a:t>Haga clic para cambiar el estilo de título	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BE570DE-1F0E-4B6B-98A4-E15811EF34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C"/>
              <a:t>Haga clic para modificar el estilo de texto del patrón</a:t>
            </a:r>
          </a:p>
          <a:p>
            <a:pPr lvl="1"/>
            <a:r>
              <a:rPr lang="es-ES_tradnl" altLang="es-EC"/>
              <a:t>Segundo nivel</a:t>
            </a:r>
          </a:p>
          <a:p>
            <a:pPr lvl="2"/>
            <a:r>
              <a:rPr lang="es-ES_tradnl" altLang="es-EC"/>
              <a:t>Tercer nivel</a:t>
            </a:r>
          </a:p>
          <a:p>
            <a:pPr lvl="3"/>
            <a:r>
              <a:rPr lang="es-ES_tradnl" altLang="es-EC"/>
              <a:t>Cuarto nivel</a:t>
            </a:r>
          </a:p>
          <a:p>
            <a:pPr lvl="4"/>
            <a:r>
              <a:rPr lang="es-ES_tradnl" altLang="es-EC"/>
              <a:t>Quinto nivel</a:t>
            </a:r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6797C16A-198C-44D9-AFAA-CAF34D44F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" y="1566864"/>
            <a:ext cx="10610851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s-EC" altLang="es-EC" sz="2400">
              <a:latin typeface="Times New Roman" panose="02020603050405020304" pitchFamily="18" charset="0"/>
            </a:endParaRP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88494316-686E-49C2-B37B-B8B31AB1E3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C" sz="1800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09E3976-EF7F-47B2-8985-EB2F4954682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A31F11F-56B9-41AB-9458-85700E20214B}" type="datetimeFigureOut">
              <a:rPr lang="es-EC" smtClean="0"/>
              <a:t>7/7/2025</a:t>
            </a:fld>
            <a:endParaRPr lang="es-EC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2AA43D0-EE4A-4A6E-945E-3222A18190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s-EC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2EC3F6AD-9CE5-4AA3-91FF-C9D1783658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FCB526-F0DC-4F9C-8B85-2B61CA89CD4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7740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0B484-1C49-4AD7-9480-D81EC05E61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ODDS RATIO (OR)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529450-BFB5-46A9-8485-9294981A5E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038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907C9-F2EA-4C20-9DCB-B118C8D86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Conclusión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D61F3D-6C8A-4AA6-AF73-E52BB2646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03120"/>
            <a:ext cx="11297920" cy="3916680"/>
          </a:xfrm>
        </p:spPr>
        <p:txBody>
          <a:bodyPr/>
          <a:lstStyle/>
          <a:p>
            <a:r>
              <a:rPr lang="es-MX" dirty="0"/>
              <a:t>El </a:t>
            </a:r>
            <a:r>
              <a:rPr lang="es-MX" b="1" dirty="0" err="1"/>
              <a:t>Odds</a:t>
            </a:r>
            <a:r>
              <a:rPr lang="es-MX" b="1" dirty="0"/>
              <a:t> Ratio (OR)</a:t>
            </a:r>
            <a:r>
              <a:rPr lang="es-MX" dirty="0"/>
              <a:t> es una medida usada cuando </a:t>
            </a:r>
            <a:r>
              <a:rPr lang="es-MX" b="1" dirty="0"/>
              <a:t>no podemos calcular el riesgo directo</a:t>
            </a:r>
            <a:r>
              <a:rPr lang="es-MX" dirty="0"/>
              <a:t>. Si OR &gt; 1, </a:t>
            </a:r>
            <a:r>
              <a:rPr lang="es-MX" b="1" dirty="0"/>
              <a:t>hay mayor probabilidad relativa</a:t>
            </a:r>
            <a:r>
              <a:rPr lang="es-MX" dirty="0"/>
              <a:t> de que ocurra el evento entre los expuestos.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46038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57031-DE61-44A1-8816-F8F8B382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28AF8A-D20E-40DA-88F6-4757E541C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8071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74B10-5376-4C34-9246-9929AAFC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el </a:t>
            </a:r>
            <a:r>
              <a:rPr lang="es-MX" dirty="0" err="1"/>
              <a:t>Odds</a:t>
            </a:r>
            <a:r>
              <a:rPr lang="es-MX" dirty="0"/>
              <a:t> Ratio (OR)?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FF0321-FDE0-4402-98A5-3EEBCF7D8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</a:t>
            </a:r>
            <a:r>
              <a:rPr lang="es-MX" dirty="0" err="1"/>
              <a:t>Odds</a:t>
            </a:r>
            <a:r>
              <a:rPr lang="es-MX" dirty="0"/>
              <a:t> Ratio (OR) o razón de productos cruzados es una medida estadística que compara las probabilidades (</a:t>
            </a:r>
            <a:r>
              <a:rPr lang="es-MX" dirty="0" err="1"/>
              <a:t>odds</a:t>
            </a:r>
            <a:r>
              <a:rPr lang="es-MX" dirty="0"/>
              <a:t>) de que ocurra un evento en un grupo expuesto frente a un grupo no expuesto.</a:t>
            </a:r>
          </a:p>
          <a:p>
            <a:r>
              <a:rPr lang="es-MX" dirty="0"/>
              <a:t>Se utiliza principalmente en estudios de casos y controles, cuando no es posible calcular directamente el riesgo relativo (RR) porque no se conoce la incidencia real del evento.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0075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877AA-C492-4124-8D14-2D53EDFB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¿Para qué sirve el OR?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820FB7-5C26-4923-AB2C-80166DF79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OR sirve para:</a:t>
            </a:r>
          </a:p>
          <a:p>
            <a:r>
              <a:rPr lang="es-MX" dirty="0"/>
              <a:t>Medir la fuerza de asociación entre una exposición (química, biológica, ambiental) y un evento (enfermedad, alteración).</a:t>
            </a:r>
          </a:p>
          <a:p>
            <a:r>
              <a:rPr lang="es-MX" dirty="0"/>
              <a:t>Estimar la probabilidad de ocurrencia relativa de un evento.</a:t>
            </a:r>
          </a:p>
          <a:p>
            <a:r>
              <a:rPr lang="es-MX" dirty="0"/>
              <a:t>Interpretar resultados en estudios clínicos, de bioseguridad o epidemiología.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8082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5AAA5-4C7A-4330-915B-7B194F7F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¿Cómo se calcula el OR?</a:t>
            </a:r>
            <a:endParaRPr lang="es-EC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6936EEF-1338-49A5-8E1D-74AEBDDCE6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094032"/>
              </p:ext>
            </p:extLst>
          </p:nvPr>
        </p:nvGraphicFramePr>
        <p:xfrm>
          <a:off x="755650" y="1752600"/>
          <a:ext cx="1066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8990">
                  <a:extLst>
                    <a:ext uri="{9D8B030D-6E8A-4147-A177-3AD203B41FA5}">
                      <a16:colId xmlns:a16="http://schemas.microsoft.com/office/drawing/2014/main" val="3342447638"/>
                    </a:ext>
                  </a:extLst>
                </a:gridCol>
                <a:gridCol w="2702560">
                  <a:extLst>
                    <a:ext uri="{9D8B030D-6E8A-4147-A177-3AD203B41FA5}">
                      <a16:colId xmlns:a16="http://schemas.microsoft.com/office/drawing/2014/main" val="655922777"/>
                    </a:ext>
                  </a:extLst>
                </a:gridCol>
                <a:gridCol w="3219450">
                  <a:extLst>
                    <a:ext uri="{9D8B030D-6E8A-4147-A177-3AD203B41FA5}">
                      <a16:colId xmlns:a16="http://schemas.microsoft.com/office/drawing/2014/main" val="157264591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121493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Con evento (casos)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Sin evento (controles)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921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Expuestos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b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a +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17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No expuestos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c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d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c +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350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 + c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b + d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023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42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A2AD8-208C-414B-BD7A-E6E54834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Fórmula del OR: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8945A7-C539-4DBC-B159-4F0176985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1" y="1950720"/>
            <a:ext cx="6275069" cy="1017905"/>
          </a:xfrm>
        </p:spPr>
        <p:txBody>
          <a:bodyPr/>
          <a:lstStyle/>
          <a:p>
            <a:pPr marL="471487" lvl="1" indent="0">
              <a:buNone/>
            </a:pPr>
            <a:r>
              <a:rPr lang="es-EC" sz="2800" dirty="0"/>
              <a:t>	OR = </a:t>
            </a:r>
            <a:r>
              <a:rPr lang="es-EC" sz="2800" dirty="0" err="1"/>
              <a:t>a⋅d</a:t>
            </a:r>
            <a:r>
              <a:rPr lang="es-EC" sz="2800" dirty="0"/>
              <a:t> / </a:t>
            </a:r>
            <a:r>
              <a:rPr lang="es-EC" sz="2800" dirty="0" err="1"/>
              <a:t>b⋅c</a:t>
            </a:r>
            <a:r>
              <a:rPr lang="es-EC" sz="2800" dirty="0"/>
              <a:t>​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E6963533-C2D3-4C4D-AF4C-287C641DA71F}"/>
              </a:ext>
            </a:extLst>
          </p:cNvPr>
          <p:cNvSpPr txBox="1">
            <a:spLocks/>
          </p:cNvSpPr>
          <p:nvPr/>
        </p:nvSpPr>
        <p:spPr bwMode="auto">
          <a:xfrm>
            <a:off x="664211" y="2953385"/>
            <a:ext cx="8723629" cy="200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1487" lvl="1" indent="0">
              <a:buFont typeface="Wingdings" panose="05000000000000000000" pitchFamily="2" charset="2"/>
              <a:buNone/>
            </a:pPr>
            <a:r>
              <a:rPr lang="es-MX" dirty="0"/>
              <a:t>a: Casos en expuestos</a:t>
            </a:r>
          </a:p>
          <a:p>
            <a:pPr marL="471487" lvl="1" indent="0">
              <a:buFont typeface="Wingdings" panose="05000000000000000000" pitchFamily="2" charset="2"/>
              <a:buNone/>
            </a:pPr>
            <a:r>
              <a:rPr lang="es-MX" dirty="0"/>
              <a:t>b: Controles en expuestos</a:t>
            </a:r>
          </a:p>
          <a:p>
            <a:pPr marL="471487" lvl="1" indent="0">
              <a:buFont typeface="Wingdings" panose="05000000000000000000" pitchFamily="2" charset="2"/>
              <a:buNone/>
            </a:pPr>
            <a:r>
              <a:rPr lang="es-MX" dirty="0"/>
              <a:t>c: Casos en no expuestos</a:t>
            </a:r>
          </a:p>
          <a:p>
            <a:pPr marL="471487" lvl="1" indent="0">
              <a:buFont typeface="Wingdings" panose="05000000000000000000" pitchFamily="2" charset="2"/>
              <a:buNone/>
            </a:pPr>
            <a:r>
              <a:rPr lang="es-MX" dirty="0"/>
              <a:t>d: Controles en no expuestos</a:t>
            </a:r>
            <a:r>
              <a:rPr lang="es-EC" dirty="0"/>
              <a:t>​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F8F7EAB-EA4E-411A-BD66-C0A3EA37AB11}"/>
              </a:ext>
            </a:extLst>
          </p:cNvPr>
          <p:cNvSpPr txBox="1"/>
          <p:nvPr/>
        </p:nvSpPr>
        <p:spPr>
          <a:xfrm>
            <a:off x="934720" y="5139056"/>
            <a:ext cx="10668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También se le llama "</a:t>
            </a:r>
            <a:r>
              <a:rPr lang="es-MX" b="1" dirty="0"/>
              <a:t>razón de productos cruzados</a:t>
            </a:r>
            <a:r>
              <a:rPr lang="es-MX" dirty="0"/>
              <a:t>" porque se multiplican las diagonales de la tabla 2x2.</a:t>
            </a:r>
          </a:p>
        </p:txBody>
      </p:sp>
    </p:spTree>
    <p:extLst>
      <p:ext uri="{BB962C8B-B14F-4D97-AF65-F5344CB8AC3E}">
        <p14:creationId xmlns:p14="http://schemas.microsoft.com/office/powerpoint/2010/main" val="428328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989E9-AC8E-44E0-BEA6-212CA26BC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24" y="195781"/>
            <a:ext cx="10668000" cy="487679"/>
          </a:xfrm>
        </p:spPr>
        <p:txBody>
          <a:bodyPr/>
          <a:lstStyle/>
          <a:p>
            <a:r>
              <a:rPr lang="es-EC" dirty="0"/>
              <a:t>Ejemplo de aplicación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2CD555-0BA7-46A1-92CD-6A583BB88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624840"/>
            <a:ext cx="11775440" cy="1676400"/>
          </a:xfrm>
        </p:spPr>
        <p:txBody>
          <a:bodyPr/>
          <a:lstStyle/>
          <a:p>
            <a:r>
              <a:rPr lang="es-MX" sz="2800" dirty="0"/>
              <a:t>Estudio de casos y controles: Se evalúa si el uso inadecuado de guantes está asociado a infecciones dérmicas en técnicos de laboratorio.</a:t>
            </a:r>
            <a:endParaRPr lang="es-EC" sz="2800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BEC9626-02BB-444E-B332-C86BEC03FD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721424"/>
              </p:ext>
            </p:extLst>
          </p:nvPr>
        </p:nvGraphicFramePr>
        <p:xfrm>
          <a:off x="409575" y="2267068"/>
          <a:ext cx="109664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9760">
                  <a:extLst>
                    <a:ext uri="{9D8B030D-6E8A-4147-A177-3AD203B41FA5}">
                      <a16:colId xmlns:a16="http://schemas.microsoft.com/office/drawing/2014/main" val="3342447638"/>
                    </a:ext>
                  </a:extLst>
                </a:gridCol>
                <a:gridCol w="2611120">
                  <a:extLst>
                    <a:ext uri="{9D8B030D-6E8A-4147-A177-3AD203B41FA5}">
                      <a16:colId xmlns:a16="http://schemas.microsoft.com/office/drawing/2014/main" val="655922777"/>
                    </a:ext>
                  </a:extLst>
                </a:gridCol>
                <a:gridCol w="2453957">
                  <a:extLst>
                    <a:ext uri="{9D8B030D-6E8A-4147-A177-3AD203B41FA5}">
                      <a16:colId xmlns:a16="http://schemas.microsoft.com/office/drawing/2014/main" val="1572645912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31214933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Infección dérmica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No infección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921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Uso inadecuado guantes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40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17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Uso adecuado guantes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70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350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100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130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023967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A13E040A-4C3D-43BD-9D0F-CBEE3A45A56C}"/>
              </a:ext>
            </a:extLst>
          </p:cNvPr>
          <p:cNvSpPr txBox="1"/>
          <p:nvPr/>
        </p:nvSpPr>
        <p:spPr>
          <a:xfrm>
            <a:off x="3261360" y="405153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OR= (20⋅60​) /(40⋅10) = 1200​/ 400 = 3.0​</a:t>
            </a:r>
            <a:endParaRPr lang="es-EC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F30B6C5-8EB1-4372-B4DE-89CAE387FA9C}"/>
              </a:ext>
            </a:extLst>
          </p:cNvPr>
          <p:cNvSpPr txBox="1"/>
          <p:nvPr/>
        </p:nvSpPr>
        <p:spPr>
          <a:xfrm>
            <a:off x="409575" y="4872371"/>
            <a:ext cx="116401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Interpretación:</a:t>
            </a:r>
            <a:br>
              <a:rPr lang="es-MX" dirty="0"/>
            </a:br>
            <a:r>
              <a:rPr lang="es-MX" dirty="0"/>
              <a:t>Los técnicos que usan guantes de forma inadecuada tienen </a:t>
            </a:r>
            <a:r>
              <a:rPr lang="es-MX" b="1" dirty="0"/>
              <a:t>3 veces más </a:t>
            </a:r>
            <a:r>
              <a:rPr lang="es-MX" b="1" dirty="0" err="1"/>
              <a:t>odds</a:t>
            </a:r>
            <a:r>
              <a:rPr lang="es-MX" dirty="0"/>
              <a:t> de presentar infección dérmica comparado con los que los usan adecuadamente.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6312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795D8-2D07-4D85-B345-C67C6281F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Interpretación del OR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C138933-4441-487F-A96A-23C7AD32EC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819923"/>
              </p:ext>
            </p:extLst>
          </p:nvPr>
        </p:nvGraphicFramePr>
        <p:xfrm>
          <a:off x="762000" y="2230120"/>
          <a:ext cx="1066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70">
                  <a:extLst>
                    <a:ext uri="{9D8B030D-6E8A-4147-A177-3AD203B41FA5}">
                      <a16:colId xmlns:a16="http://schemas.microsoft.com/office/drawing/2014/main" val="3636081768"/>
                    </a:ext>
                  </a:extLst>
                </a:gridCol>
                <a:gridCol w="8812530">
                  <a:extLst>
                    <a:ext uri="{9D8B030D-6E8A-4147-A177-3AD203B41FA5}">
                      <a16:colId xmlns:a16="http://schemas.microsoft.com/office/drawing/2014/main" val="26670872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Valor del 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Interpretación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73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OR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No hay asociación entre exposición y evento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061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OR 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La exposición se asocia a mayor ocurrencia del evento (factor de riesgo)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77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OR &lt;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La exposición puede ser un factor protector</a:t>
                      </a:r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016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094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2D0B8-7DA0-4C58-ACE3-A55A36A3A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Diferencias con el Riesgo Relativo (RR)</a:t>
            </a:r>
            <a:endParaRPr lang="es-EC" dirty="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BBFC445-7909-4B33-8A74-56ABF76B41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000913"/>
              </p:ext>
            </p:extLst>
          </p:nvPr>
        </p:nvGraphicFramePr>
        <p:xfrm>
          <a:off x="762000" y="2169160"/>
          <a:ext cx="10668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1826914403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51744118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3991627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Característica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715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Tipo de estudio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Casos y controles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Cohorte o ensayo clínico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90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Usa probabilidades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No (usa </a:t>
                      </a:r>
                      <a:r>
                        <a:rPr lang="es-EC" dirty="0" err="1"/>
                        <a:t>odds</a:t>
                      </a:r>
                      <a:r>
                        <a:rPr lang="es-EC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Sí (usa riesgo)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6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Fácil de interpretar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Sí, pero puede sobrestimar el riesgo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Más intuitivo en contextos clínicos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463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Aprox. al RR si..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El evento es raro (&lt;10%)</a:t>
                      </a:r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404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73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F98C2-9E93-46F9-9A75-7A7C78A8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Aplicaciones comunes del OR en Laboratorio Clínico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FA84BD-9868-4597-89AC-C86AC8C54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Estudios retrospectivos sobre exposición a sustancias químicas y desarrollo de enfermedades.</a:t>
            </a:r>
          </a:p>
          <a:p>
            <a:r>
              <a:rPr lang="es-MX" dirty="0"/>
              <a:t>Evaluación del efecto de mal uso de bioseguridad en la aparición de eventos adversos.</a:t>
            </a:r>
          </a:p>
          <a:p>
            <a:r>
              <a:rPr lang="es-MX" dirty="0"/>
              <a:t>Comparación de protocolos de higiene frente a infecciones nosocomiales.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711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Microsoft Office PowerPoint</Application>
  <PresentationFormat>Panorámica</PresentationFormat>
  <Paragraphs>81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Verdana</vt:lpstr>
      <vt:lpstr>Wingdings</vt:lpstr>
      <vt:lpstr>Tema de Office</vt:lpstr>
      <vt:lpstr>Perfil</vt:lpstr>
      <vt:lpstr>ODDS RATIO (OR) </vt:lpstr>
      <vt:lpstr>¿Qué es el Odds Ratio (OR)?</vt:lpstr>
      <vt:lpstr>¿Para qué sirve el OR?</vt:lpstr>
      <vt:lpstr>¿Cómo se calcula el OR?</vt:lpstr>
      <vt:lpstr>Fórmula del OR:</vt:lpstr>
      <vt:lpstr>Ejemplo de aplicación</vt:lpstr>
      <vt:lpstr>Interpretación del OR</vt:lpstr>
      <vt:lpstr>Diferencias con el Riesgo Relativo (RR)</vt:lpstr>
      <vt:lpstr>Aplicaciones comunes del OR en Laboratorio Clínico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ODDS RATIO (OR) </dc:title>
  <dc:creator>Felix Falconi</dc:creator>
  <cp:lastModifiedBy>Felix Falconi</cp:lastModifiedBy>
  <cp:revision>1</cp:revision>
  <dcterms:created xsi:type="dcterms:W3CDTF">2025-07-07T09:28:59Z</dcterms:created>
  <dcterms:modified xsi:type="dcterms:W3CDTF">2025-07-07T09:29:06Z</dcterms:modified>
</cp:coreProperties>
</file>