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76AE8-0FC0-4D75-8ECA-A549CEAB3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60D52E-06AD-4F76-A2BB-C6E4CA1CD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2A11B4-CB1C-4602-8926-9520BDBC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93E55C-1DBB-4233-9E7A-CCC95E18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4C0E9A-3667-481B-966B-8D3BFD1BB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045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BE62E-AB93-4F2F-B15A-93620F905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FE6762-32F8-43BD-835E-620C6A037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988A3A-4700-4A14-90F9-5AF4632E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7FC521-DDBD-437A-A392-0FB0B8CC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077001-1BCD-4B58-B4D3-EBF7EDC8D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33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BB9CE2-E538-41EA-A199-29D47F64B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7E8A04-7A10-4A8E-833F-B7135B5B7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180ACA-5198-4209-8382-05404CC7E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377D59-8D17-46CD-BEB1-8E6C686B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33BFC3-A088-46A1-9756-4D332436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788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2FFF2-C642-4DFE-B4E2-FDC69C1BE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254752-3D98-4AAF-8F2A-8CAB4A1C6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640793-AE66-44FB-B57D-268B88D1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B06728-793E-4C23-8909-8487C693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B6609-82B3-4BAD-946E-30FD1417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744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BB9507-3110-4FCE-85DB-2E1491DF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8E868A-D5E8-49BB-894A-52DF9437E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C69EB-78DB-4E7F-A0FF-35BB49E19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EBCC8A-2E60-43FE-8ECB-E4D98B4F4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A4C45C-BAA3-45B2-85B1-3AF59F18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334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55D15-7C19-4821-9C1A-9A8C2B089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943C3D-99EE-476A-916A-C34429725E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9D10AE-5582-46D2-BE91-600A6DADB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9FD3B5-5B3C-4265-B97D-7F7B91310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FD95A7-AD9B-421E-B7AE-3AB07E1A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AAD0F6-401A-46EF-A36D-193F3D15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828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FB37F-2A61-4735-8BD3-D35B2386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7D4A9E-7AC4-4488-98C1-8066EDBF3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26C4AB-007F-4AAB-8C58-BB5404D18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685AC8-6A4C-499C-9C71-44C5A3CBF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B41D7E-5C9C-4482-BD78-0105DB9E7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29B0D4-B93C-4AE2-90DC-D0A95E94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6ACEDF-F314-4B22-903F-7872B1C2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4D984CE-857D-4EE3-99B0-C9989BA4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613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339EC-D069-4AB6-8549-69C1A30AE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6CF77C-AF9D-478A-ADB8-40149C33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5899F3-D64B-402E-AA72-70EF7669D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2E05E1-D854-4A2B-A597-789D9CAAF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121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AC8C7F-D201-4AB0-BDED-AC7B43BF8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BA0039-610B-4B8B-B1C9-EE2F90C2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08C855-3357-462E-8E6A-CBC24DD7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257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4E852-EB7E-4F62-92A9-5D0218ABF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412C6B-5881-4554-BB5E-2CCF16D4D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E87ED5-149B-454A-BBD6-F06AE0554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6CE5F8-8D20-4442-86C4-A04C1A12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A34FA8-2DBA-457F-B8BC-12565C22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A7FE25-7807-482C-BD83-35BC3544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912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D94AA-6020-47D6-9581-E3417B7B7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4C2F1C-AD27-4A61-BD39-2BBFCB6679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DA3411-44C3-49F7-A650-9F3471408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1C764E-ACB5-4254-A95B-96C3A7941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FAFD58-08D4-4B20-B70C-000250524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8C6143-7E85-4F03-ABA0-4680760B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27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92328BC-C5EB-456C-AF79-F721BADB2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E302DC-AA00-44ED-B6D9-C3A6780EE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E0002F-FD8B-43A0-B03D-CE6A0236A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F1984-5253-4655-AA1F-5C41D681DF8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84E6AB-D869-463A-9BA0-C9696A66D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198CF6-562C-4634-A996-A3FA4F70A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38602-3B14-44A3-8C83-7B1E73A8C1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6848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89118-F445-46C2-AAEE-202F6E2DF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Análisis de Supervivencia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B21F83-E3FE-40D6-87A1-5326745E9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9044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CCEEA5-61DA-4C1E-90DC-454152F7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Conceptos clave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FBC7D73-6703-42B6-BCBC-4E0089835F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591680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70492106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1308379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Concepto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Definición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89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Evento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Suceso que se desea estudiar (ej. muerte, recaída)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647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Tiempo hasta evento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Tiempo desde el inicio hasta que ocurre el evento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52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Censura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El evento no ocurre durante el seguimiento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42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Supervivencia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Probabilidad de no experimentar el evento hasta cierto tiempo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612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Curva de Kaplan-Meier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Representación gráfica de la supervivencia estimada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99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66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3818E-3593-46EC-968F-A2551735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Aplicaciones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CF47B4-025E-4FE6-A90C-479047F73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Supervivencia de pacientes con diferentes tipos de tratamientos oncológicos</a:t>
            </a:r>
          </a:p>
          <a:p>
            <a:r>
              <a:rPr lang="es-MX" dirty="0"/>
              <a:t>Tiempo hasta la seroconversión de un virus</a:t>
            </a:r>
          </a:p>
          <a:p>
            <a:r>
              <a:rPr lang="es-MX" dirty="0"/>
              <a:t>Duración del efecto de un biomarcador o medicamento experimental</a:t>
            </a:r>
          </a:p>
          <a:p>
            <a:r>
              <a:rPr lang="es-MX" dirty="0"/>
              <a:t>Análisis </a:t>
            </a:r>
            <a:r>
              <a:rPr lang="es-MX" dirty="0" err="1"/>
              <a:t>post-transfusional</a:t>
            </a:r>
            <a:r>
              <a:rPr lang="es-MX" dirty="0"/>
              <a:t> (supervivencia del receptor)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6626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746A7-38AC-4E87-8226-4B24E92F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la Supervivencia en Bioestadística?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EF7D53-DE73-40CD-8438-808E72192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</a:t>
            </a:r>
            <a:r>
              <a:rPr lang="es-MX" b="1" dirty="0"/>
              <a:t>análisis de supervivencia</a:t>
            </a:r>
            <a:r>
              <a:rPr lang="es-MX" dirty="0"/>
              <a:t> es una rama de la estadística que se encarga de </a:t>
            </a:r>
            <a:r>
              <a:rPr lang="es-MX" b="1" dirty="0"/>
              <a:t>estudiar el tiempo que transcurre hasta que ocurre un evento de interés</a:t>
            </a:r>
            <a:r>
              <a:rPr lang="es-MX" dirty="0"/>
              <a:t>, como: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La </a:t>
            </a:r>
            <a:r>
              <a:rPr lang="es-MX" b="1" dirty="0"/>
              <a:t>muerte</a:t>
            </a:r>
            <a:r>
              <a:rPr lang="es-MX" dirty="0"/>
              <a:t> de un paciente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La </a:t>
            </a:r>
            <a:r>
              <a:rPr lang="es-MX" b="1" dirty="0"/>
              <a:t>recaída</a:t>
            </a:r>
            <a:r>
              <a:rPr lang="es-MX" dirty="0"/>
              <a:t> de una enfermedad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El </a:t>
            </a:r>
            <a:r>
              <a:rPr lang="es-MX" b="1" dirty="0"/>
              <a:t>fracaso</a:t>
            </a:r>
            <a:r>
              <a:rPr lang="es-MX" dirty="0"/>
              <a:t> de un tratamiento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La </a:t>
            </a:r>
            <a:r>
              <a:rPr lang="es-MX" b="1" dirty="0"/>
              <a:t>cura</a:t>
            </a:r>
            <a:r>
              <a:rPr lang="es-MX" dirty="0"/>
              <a:t> o </a:t>
            </a:r>
            <a:r>
              <a:rPr lang="es-MX" b="1" dirty="0"/>
              <a:t>remisión</a:t>
            </a:r>
            <a:endParaRPr lang="es-MX" dirty="0"/>
          </a:p>
          <a:p>
            <a:r>
              <a:rPr lang="es-MX" dirty="0"/>
              <a:t>💡 No solo analiza si ocurre el evento, </a:t>
            </a:r>
            <a:r>
              <a:rPr lang="es-MX" b="1" dirty="0"/>
              <a:t>sino cuándo ocurre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562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4FDA9-64FE-448C-9F40-772EFE01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¿Para qué sirve el Análisis de Supervivencia?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D59DDA-632B-4CAE-9E25-383512BD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825625"/>
            <a:ext cx="11257280" cy="4351338"/>
          </a:xfrm>
        </p:spPr>
        <p:txBody>
          <a:bodyPr/>
          <a:lstStyle/>
          <a:p>
            <a:r>
              <a:rPr lang="es-MX" dirty="0"/>
              <a:t>En Laboratorio Clínico y Ciencias de la Salud, sirve para:</a:t>
            </a:r>
          </a:p>
          <a:p>
            <a:pPr marL="0" indent="0">
              <a:buNone/>
            </a:pP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Evaluar </a:t>
            </a:r>
            <a:r>
              <a:rPr lang="es-MX" b="1" dirty="0"/>
              <a:t>tratamientos clínicos</a:t>
            </a:r>
            <a:r>
              <a:rPr lang="es-MX" dirty="0"/>
              <a:t> y su eficacia a lo largo del tiempo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Comparar </a:t>
            </a:r>
            <a:r>
              <a:rPr lang="es-MX" b="1" dirty="0"/>
              <a:t>tiempos de evolución</a:t>
            </a:r>
            <a:r>
              <a:rPr lang="es-MX" dirty="0"/>
              <a:t> entre grupos (ej. pacientes con y sin terapia)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Estimar el </a:t>
            </a:r>
            <a:r>
              <a:rPr lang="es-MX" b="1" dirty="0"/>
              <a:t>riesgo a lo largo del tiempo</a:t>
            </a:r>
            <a:r>
              <a:rPr lang="es-MX" dirty="0"/>
              <a:t> (no solo una probabilidad estática)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Tomar decisiones basadas en la </a:t>
            </a:r>
            <a:r>
              <a:rPr lang="es-MX" b="1" dirty="0"/>
              <a:t>duración esperada hasta un evento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944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7200B-B125-41E1-AAEC-A63BAE5FB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 clave: Tiempo hasta el evento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6E7A0C-73BE-44F6-B03A-CBB8A4881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40" y="1825625"/>
            <a:ext cx="11145520" cy="4351338"/>
          </a:xfrm>
        </p:spPr>
        <p:txBody>
          <a:bodyPr/>
          <a:lstStyle/>
          <a:p>
            <a:r>
              <a:rPr lang="es-MX" dirty="0"/>
              <a:t>Cada individuo tiene un tiempo de seguimiento, y el evento puede o no ocurrir.</a:t>
            </a:r>
            <a:br>
              <a:rPr lang="es-MX" dirty="0"/>
            </a:br>
            <a:r>
              <a:rPr lang="es-MX" dirty="0"/>
              <a:t>Si no ocurre durante el seguimiento, se dice que está </a:t>
            </a:r>
            <a:r>
              <a:rPr lang="es-MX" b="1" dirty="0"/>
              <a:t>censurado</a:t>
            </a:r>
            <a:r>
              <a:rPr lang="es-MX" dirty="0"/>
              <a:t>.</a:t>
            </a:r>
          </a:p>
          <a:p>
            <a:r>
              <a:rPr lang="es-MX" b="1" dirty="0"/>
              <a:t>Ejemplo de evento: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Inicio de tratamiento → </a:t>
            </a:r>
            <a:r>
              <a:rPr lang="es-MX" b="1" dirty="0"/>
              <a:t>día 0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Recaída → </a:t>
            </a:r>
            <a:r>
              <a:rPr lang="es-MX" b="1" dirty="0"/>
              <a:t>día 85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Si no recae en 100 días de seguimiento → </a:t>
            </a:r>
            <a:r>
              <a:rPr lang="es-MX" b="1" dirty="0"/>
              <a:t>dato censurado</a:t>
            </a:r>
            <a:endParaRPr lang="es-MX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8447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9FFFA5-E515-456F-BD42-DDA1B7C9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755"/>
          </a:xfrm>
        </p:spPr>
        <p:txBody>
          <a:bodyPr/>
          <a:lstStyle/>
          <a:p>
            <a:r>
              <a:rPr lang="es-MX" b="1" dirty="0"/>
              <a:t>¿Cómo se calcula la Supervivencia?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97F40E-2F58-432E-939C-D17FAFDE0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1124109"/>
          </a:xfrm>
        </p:spPr>
        <p:txBody>
          <a:bodyPr/>
          <a:lstStyle/>
          <a:p>
            <a:r>
              <a:rPr lang="es-MX" dirty="0"/>
              <a:t>Se usa la </a:t>
            </a:r>
            <a:r>
              <a:rPr lang="es-MX" b="1" dirty="0"/>
              <a:t>función de supervivencia</a:t>
            </a:r>
            <a:r>
              <a:rPr lang="es-MX" dirty="0"/>
              <a:t> S(t), que representa la </a:t>
            </a:r>
            <a:r>
              <a:rPr lang="es-MX" b="1" dirty="0"/>
              <a:t>probabilidad de sobrevivir más allá del tiempo t</a:t>
            </a:r>
            <a:r>
              <a:rPr lang="es-MX" dirty="0"/>
              <a:t>:</a:t>
            </a:r>
            <a:endParaRPr lang="es-EC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8E48ED5F-E6A9-4A2A-A137-3C49C2D20609}"/>
              </a:ext>
            </a:extLst>
          </p:cNvPr>
          <p:cNvSpPr txBox="1">
            <a:spLocks/>
          </p:cNvSpPr>
          <p:nvPr/>
        </p:nvSpPr>
        <p:spPr>
          <a:xfrm>
            <a:off x="929640" y="2243931"/>
            <a:ext cx="10515600" cy="712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b="1" dirty="0"/>
              <a:t>S(t)=p(T&gt;t)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F4F6971D-B119-4799-B3BE-DD19FEFA1B96}"/>
              </a:ext>
            </a:extLst>
          </p:cNvPr>
          <p:cNvSpPr txBox="1">
            <a:spLocks/>
          </p:cNvSpPr>
          <p:nvPr/>
        </p:nvSpPr>
        <p:spPr>
          <a:xfrm>
            <a:off x="838200" y="3202622"/>
            <a:ext cx="10515600" cy="112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dirty="0"/>
              <a:t>Donde: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T: variable aleatoria (tiempo hasta el evento)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S(t): probabilidad de estar "libre de evento" en o después del tiempo t</a:t>
            </a:r>
          </a:p>
        </p:txBody>
      </p:sp>
    </p:spTree>
    <p:extLst>
      <p:ext uri="{BB962C8B-B14F-4D97-AF65-F5344CB8AC3E}">
        <p14:creationId xmlns:p14="http://schemas.microsoft.com/office/powerpoint/2010/main" val="417571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437EC-1AD8-43AA-B9B0-C700CE49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Método de Kaplan-Meier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BCBFEB-60A9-44E0-89BE-9983ECC2E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80" y="1307465"/>
            <a:ext cx="10515600" cy="1130935"/>
          </a:xfrm>
        </p:spPr>
        <p:txBody>
          <a:bodyPr/>
          <a:lstStyle/>
          <a:p>
            <a:r>
              <a:rPr lang="es-MX" dirty="0"/>
              <a:t>Es el método más usado para estimar la función de supervivencia.</a:t>
            </a:r>
          </a:p>
          <a:p>
            <a:r>
              <a:rPr lang="es-MX" dirty="0"/>
              <a:t>Se calcula como:</a:t>
            </a:r>
            <a:endParaRPr lang="es-EC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A4658A91-5026-422C-AA1F-9D7BED93DCB4}"/>
              </a:ext>
            </a:extLst>
          </p:cNvPr>
          <p:cNvSpPr txBox="1">
            <a:spLocks/>
          </p:cNvSpPr>
          <p:nvPr/>
        </p:nvSpPr>
        <p:spPr>
          <a:xfrm>
            <a:off x="447040" y="3569335"/>
            <a:ext cx="11419840" cy="2923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Donde: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t</a:t>
            </a:r>
            <a:r>
              <a:rPr lang="es-MX" baseline="-25000" dirty="0"/>
              <a:t>i</a:t>
            </a:r>
            <a:r>
              <a:rPr lang="es-MX" dirty="0"/>
              <a:t>​: tiempo en que ocurre un evento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d</a:t>
            </a:r>
            <a:r>
              <a:rPr lang="es-MX" baseline="-25000" dirty="0"/>
              <a:t>i</a:t>
            </a:r>
            <a:r>
              <a:rPr lang="es-MX" dirty="0"/>
              <a:t>: número de eventos en t</a:t>
            </a:r>
            <a:r>
              <a:rPr lang="es-MX" baseline="-25000" dirty="0"/>
              <a:t>i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n</a:t>
            </a:r>
            <a:r>
              <a:rPr lang="es-MX" baseline="-25000" dirty="0"/>
              <a:t>i</a:t>
            </a:r>
            <a:r>
              <a:rPr lang="es-MX" dirty="0"/>
              <a:t>: número de individuos en riesgo justo antes de t</a:t>
            </a:r>
            <a:r>
              <a:rPr lang="es-MX" baseline="-25000" dirty="0"/>
              <a:t>i</a:t>
            </a:r>
            <a:r>
              <a:rPr lang="es-MX" dirty="0"/>
              <a:t>​</a:t>
            </a:r>
          </a:p>
          <a:p>
            <a:r>
              <a:rPr lang="es-MX" dirty="0"/>
              <a:t>Este método genera una </a:t>
            </a:r>
            <a:r>
              <a:rPr lang="es-MX" b="1" dirty="0"/>
              <a:t>curva escalonada</a:t>
            </a:r>
            <a:r>
              <a:rPr lang="es-MX" dirty="0"/>
              <a:t>, llamada </a:t>
            </a:r>
            <a:r>
              <a:rPr lang="es-MX" b="1" dirty="0"/>
              <a:t>curva de Kaplan-Meier</a:t>
            </a:r>
            <a:r>
              <a:rPr lang="es-MX" dirty="0"/>
              <a:t>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A31907C-A80C-47FF-8896-8428DFCA2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149" y="2222804"/>
            <a:ext cx="3084725" cy="106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203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64650-60EC-4CF7-93CA-79D6D56B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980BF8EF-FB81-4B7F-928E-8D32FFAD52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988467"/>
              </p:ext>
            </p:extLst>
          </p:nvPr>
        </p:nvGraphicFramePr>
        <p:xfrm>
          <a:off x="838200" y="1825625"/>
          <a:ext cx="1051559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54067115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3321543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19759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Tiempo (días)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Eventos (muertes)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Sobrevivientes previos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01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461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20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857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30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75473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EDFE8DF3-D7F4-4F72-9C9A-66933169A667}"/>
              </a:ext>
            </a:extLst>
          </p:cNvPr>
          <p:cNvSpPr txBox="1"/>
          <p:nvPr/>
        </p:nvSpPr>
        <p:spPr>
          <a:xfrm>
            <a:off x="838200" y="3660894"/>
            <a:ext cx="9982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dirty="0"/>
              <a:t>S(10) = 1 − 1/10 ​=0.9</a:t>
            </a:r>
          </a:p>
          <a:p>
            <a:r>
              <a:rPr lang="es-EC" sz="2400" dirty="0"/>
              <a:t>S(20) = 0.9 × (1− 1/9​) = 0.8</a:t>
            </a:r>
          </a:p>
          <a:p>
            <a:r>
              <a:rPr lang="es-EC" sz="2400" dirty="0"/>
              <a:t>S(30) =0.8 × (1− 1/8​) = 0.7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AD495F-D654-4604-9E9F-829CB729C0EA}"/>
              </a:ext>
            </a:extLst>
          </p:cNvPr>
          <p:cNvSpPr txBox="1"/>
          <p:nvPr/>
        </p:nvSpPr>
        <p:spPr>
          <a:xfrm>
            <a:off x="965200" y="5560814"/>
            <a:ext cx="91541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1" dirty="0"/>
              <a:t>Interpretación:</a:t>
            </a:r>
            <a:r>
              <a:rPr lang="es-MX" sz="2400" dirty="0"/>
              <a:t> Al día 30, el 70% de los pacientes sigue vivo.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103331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6AD8E-35C2-41B4-98E0-B01E784D8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Gráfica de Kaplan-Meier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1B3EEF-BDA8-4446-B22F-82C745F3D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Eje X: tiempo (días, semanas, meses...)</a:t>
            </a:r>
          </a:p>
          <a:p>
            <a:r>
              <a:rPr lang="es-MX" dirty="0"/>
              <a:t>Eje Y: probabilidad de supervivencia</a:t>
            </a:r>
          </a:p>
          <a:p>
            <a:r>
              <a:rPr lang="es-MX" dirty="0"/>
              <a:t>Cada caída representa un evento (por ejemplo, fallecimiento)</a:t>
            </a:r>
          </a:p>
          <a:p>
            <a:r>
              <a:rPr lang="es-MX" dirty="0"/>
              <a:t>Las líneas horizontales indican períodos sin eventos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04389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42993-3FC4-4CDC-8211-82B7EE9C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Comparación entre grupos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7BF06-AE19-4B6C-AE88-3DBEB54BF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 puede comparar la supervivencia entre grupos (ej. con o sin tratamiento) usando pruebas como: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Log-</a:t>
            </a:r>
            <a:r>
              <a:rPr lang="es-MX" b="1" dirty="0" err="1"/>
              <a:t>rank</a:t>
            </a:r>
            <a:r>
              <a:rPr lang="es-MX" b="1" dirty="0"/>
              <a:t> test</a:t>
            </a:r>
            <a:r>
              <a:rPr lang="es-MX" dirty="0"/>
              <a:t>: para comparar dos curvas de Kaplan-Meier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Cox </a:t>
            </a:r>
            <a:r>
              <a:rPr lang="es-MX" b="1" dirty="0" err="1"/>
              <a:t>regression</a:t>
            </a:r>
            <a:r>
              <a:rPr lang="es-MX" dirty="0"/>
              <a:t>: para ajustar múltiples variables predictoras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94274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Panorámica</PresentationFormat>
  <Paragraphs>79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Análisis de Supervivencia</vt:lpstr>
      <vt:lpstr>¿Qué es la Supervivencia en Bioestadística?</vt:lpstr>
      <vt:lpstr> ¿Para qué sirve el Análisis de Supervivencia?</vt:lpstr>
      <vt:lpstr>Concepto clave: Tiempo hasta el evento</vt:lpstr>
      <vt:lpstr>¿Cómo se calcula la Supervivencia?</vt:lpstr>
      <vt:lpstr>Método de Kaplan-Meier</vt:lpstr>
      <vt:lpstr>Ejemplo</vt:lpstr>
      <vt:lpstr>Gráfica de Kaplan-Meier</vt:lpstr>
      <vt:lpstr>Comparación entre grupos</vt:lpstr>
      <vt:lpstr>Conceptos clave</vt:lpstr>
      <vt:lpstr>Aplicaciones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Supervivencia</dc:title>
  <dc:creator>Felix Falconi</dc:creator>
  <cp:lastModifiedBy>Felix Falconi</cp:lastModifiedBy>
  <cp:revision>1</cp:revision>
  <dcterms:created xsi:type="dcterms:W3CDTF">2025-07-07T12:49:07Z</dcterms:created>
  <dcterms:modified xsi:type="dcterms:W3CDTF">2025-07-07T12:49:20Z</dcterms:modified>
</cp:coreProperties>
</file>