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1"/>
  </p:notesMasterIdLst>
  <p:sldIdLst>
    <p:sldId id="292" r:id="rId5"/>
    <p:sldId id="293" r:id="rId6"/>
    <p:sldId id="294" r:id="rId7"/>
    <p:sldId id="295" r:id="rId8"/>
    <p:sldId id="296" r:id="rId9"/>
    <p:sldId id="297" r:id="rId10"/>
    <p:sldId id="312" r:id="rId11"/>
    <p:sldId id="298" r:id="rId12"/>
    <p:sldId id="299" r:id="rId13"/>
    <p:sldId id="307" r:id="rId14"/>
    <p:sldId id="308" r:id="rId15"/>
    <p:sldId id="290" r:id="rId16"/>
    <p:sldId id="309" r:id="rId17"/>
    <p:sldId id="310" r:id="rId18"/>
    <p:sldId id="311" r:id="rId19"/>
    <p:sldId id="30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9" autoAdjust="0"/>
    <p:restoredTop sz="94609" autoAdjust="0"/>
  </p:normalViewPr>
  <p:slideViewPr>
    <p:cSldViewPr snapToGrid="0">
      <p:cViewPr varScale="1">
        <p:scale>
          <a:sx n="59" d="100"/>
          <a:sy n="59" d="100"/>
        </p:scale>
        <p:origin x="11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7/5/2025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A32322-E236-FB6A-D4B8-F6D08F4039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l="19567" r="13056" b="32624"/>
          <a:stretch/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6428232" cy="4992624"/>
          </a:xfrm>
        </p:spPr>
        <p:txBody>
          <a:bodyPr wrap="square" anchor="b">
            <a:normAutofit/>
          </a:bodyPr>
          <a:lstStyle>
            <a:lvl1pPr algn="l">
              <a:defRPr sz="54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1272" y="914400"/>
            <a:ext cx="3392424" cy="25146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0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017520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62272" y="2871216"/>
            <a:ext cx="6812280" cy="3035808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0965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0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6812280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500"/>
              </a:spcBef>
              <a:defRPr/>
            </a:lvl3pPr>
            <a:lvl4pPr marL="1143000">
              <a:spcBef>
                <a:spcPts val="500"/>
              </a:spcBef>
              <a:defRPr/>
            </a:lvl4pPr>
            <a:lvl5pPr marL="1600200">
              <a:spcBef>
                <a:spcPts val="5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75320" y="2743200"/>
            <a:ext cx="2999232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839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871216"/>
            <a:ext cx="10360152" cy="3035808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500"/>
              </a:spcBef>
              <a:defRPr/>
            </a:lvl3pPr>
            <a:lvl4pPr marL="1143000">
              <a:spcBef>
                <a:spcPts val="500"/>
              </a:spcBef>
              <a:defRPr/>
            </a:lvl4pPr>
            <a:lvl5pPr marL="1600200">
              <a:spcBef>
                <a:spcPts val="5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6657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468743-342F-6CA4-7BA5-942F2C4C2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rcRect l="1151" t="1794" r="25966" b="25175"/>
          <a:stretch/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5788152" cy="4992624"/>
          </a:xfrm>
        </p:spPr>
        <p:txBody>
          <a:bodyPr wrap="square" anchor="t">
            <a:normAutofit/>
          </a:bodyPr>
          <a:lstStyle>
            <a:lvl1pPr algn="l">
              <a:defRPr sz="60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A175ECB-7AC9-8B60-1D2A-0DA9D75F9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9712" y="914400"/>
            <a:ext cx="4434840" cy="4992624"/>
          </a:xfrm>
        </p:spPr>
        <p:txBody>
          <a:bodyPr anchor="b">
            <a:normAutofit/>
          </a:bodyPr>
          <a:lstStyle>
            <a:lvl1pPr marL="0" indent="0" algn="l">
              <a:lnSpc>
                <a:spcPct val="70000"/>
              </a:lnSpc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148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6483096" cy="3163824"/>
          </a:xfrm>
        </p:spPr>
        <p:txBody>
          <a:bodyPr anchor="b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8258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5669C7-03B9-341C-8E54-929B3B89C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t="26965" r="31989" b="5024"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7256" y="914400"/>
            <a:ext cx="5806440" cy="5129784"/>
          </a:xfrm>
        </p:spPr>
        <p:txBody>
          <a:bodyPr wrap="square" anchor="b">
            <a:normAutofit/>
          </a:bodyPr>
          <a:lstStyle>
            <a:lvl1pPr algn="r">
              <a:defRPr sz="54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A97C257-0C1F-79D6-2080-F863FF7F2D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14400"/>
            <a:ext cx="4927249" cy="49910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8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1392AC-2F17-140B-1676-75B74CAC60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t="15701" r="40485" b="24784"/>
          <a:stretch/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22192"/>
            <a:ext cx="10360152" cy="2221992"/>
          </a:xfrm>
        </p:spPr>
        <p:txBody>
          <a:bodyPr wrap="square" anchor="b">
            <a:normAutofit/>
          </a:bodyPr>
          <a:lstStyle>
            <a:lvl1pPr algn="l">
              <a:defRPr sz="54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3336" y="914400"/>
            <a:ext cx="2880360" cy="2130552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DB65A55A-B3A8-36E5-D327-23E999B961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4400" y="0"/>
            <a:ext cx="6940296" cy="3273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8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0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6483096" cy="3163824"/>
          </a:xfrm>
        </p:spPr>
        <p:txBody>
          <a:bodyPr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0004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CB9F3A-C4B7-7DED-7AB7-0E1DC0872B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rcRect l="10741" t="4074" r="13612" b="20124"/>
          <a:stretch/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0152" cy="3008376"/>
          </a:xfrm>
        </p:spPr>
        <p:txBody>
          <a:bodyPr wrap="square" anchor="b">
            <a:normAutofit/>
          </a:bodyPr>
          <a:lstStyle>
            <a:lvl1pPr algn="ctr">
              <a:defRPr sz="60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A175ECB-7AC9-8B60-1D2A-0DA9D75F9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078224"/>
            <a:ext cx="10360152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4288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0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4791456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0" y="2743200"/>
            <a:ext cx="4791456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63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0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4791456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512064" indent="-512064">
              <a:spcBef>
                <a:spcPts val="1000"/>
              </a:spcBef>
              <a:buFont typeface="+mj-lt"/>
              <a:buAutoNum type="arabicPeriod"/>
              <a:defRPr/>
            </a:lvl2pPr>
            <a:lvl3pPr marL="1097280" indent="-512064">
              <a:spcBef>
                <a:spcPts val="1000"/>
              </a:spcBef>
              <a:buFont typeface="+mj-lt"/>
              <a:buAutoNum type="alphaLcPeriod"/>
              <a:defRPr/>
            </a:lvl3pPr>
            <a:lvl4pPr marL="1645920" indent="-512064">
              <a:spcBef>
                <a:spcPts val="1000"/>
              </a:spcBef>
              <a:buFont typeface="+mj-lt"/>
              <a:buAutoNum type="arabicParenR"/>
              <a:defRPr/>
            </a:lvl4pPr>
            <a:lvl5pPr marL="2194560" indent="-512064">
              <a:spcBef>
                <a:spcPts val="1000"/>
              </a:spcBef>
              <a:buFont typeface="+mj-lt"/>
              <a:buAutoNum type="alphaLcParenR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0" y="2743200"/>
            <a:ext cx="4791456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55229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7723F4FA-7ADE-EA52-E869-4842D0C7FC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4764024" cy="31638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312664" y="2743200"/>
            <a:ext cx="5971032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992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1F3310A-1B80-61B0-BFD3-6FD5028944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alphaModFix/>
          </a:blip>
          <a:srcRect l="19567" r="13056" b="32624"/>
          <a:stretch/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AD8424F-C2F4-1029-7B75-2B8A9326B3D7}"/>
              </a:ext>
            </a:extLst>
          </p:cNvPr>
          <p:cNvSpPr/>
          <p:nvPr userDrawn="1"/>
        </p:nvSpPr>
        <p:spPr>
          <a:xfrm>
            <a:off x="139700" y="136525"/>
            <a:ext cx="11912600" cy="6584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11795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43200"/>
            <a:ext cx="6483096" cy="3163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8855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457200"/>
            <a:ext cx="9564624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2760" y="466344"/>
            <a:ext cx="107899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u="sng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EDFF8-D905-6261-CD85-189A75FC2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657" y="3273552"/>
            <a:ext cx="11342913" cy="1614134"/>
          </a:xfrm>
        </p:spPr>
        <p:txBody>
          <a:bodyPr>
            <a:normAutofit/>
          </a:bodyPr>
          <a:lstStyle/>
          <a:p>
            <a:r>
              <a:rPr lang="es-MX" dirty="0"/>
              <a:t>ANCOVA </a:t>
            </a:r>
            <a:br>
              <a:rPr lang="es-MX" dirty="0"/>
            </a:br>
            <a:r>
              <a:rPr lang="es-MX" dirty="0"/>
              <a:t>- Análisis de la Covarianza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69A20E-A16D-AD36-AE19-34C984425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3336" y="914400"/>
            <a:ext cx="2880360" cy="2130552"/>
          </a:xfrm>
        </p:spPr>
        <p:txBody>
          <a:bodyPr/>
          <a:lstStyle/>
          <a:p>
            <a:r>
              <a:rPr lang="en-US" dirty="0"/>
              <a:t>FF</a:t>
            </a:r>
          </a:p>
          <a:p>
            <a:endParaRPr lang="en-US" dirty="0"/>
          </a:p>
        </p:txBody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E6CEA52B-7830-4EFE-AF26-A4135C5E3D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44146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FBCDF-EB30-41C1-90C2-813EA2FDF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48" y="324611"/>
            <a:ext cx="10360152" cy="763960"/>
          </a:xfrm>
        </p:spPr>
        <p:txBody>
          <a:bodyPr/>
          <a:lstStyle/>
          <a:p>
            <a:r>
              <a:rPr lang="es-EC" b="1" dirty="0"/>
              <a:t>Aplicar modelo de ANCOVA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C7186E9-8248-4593-BE7A-47D7AD57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8A6BC20-D1D9-40A3-BB44-01ED0B509602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446567" y="1636875"/>
            <a:ext cx="11288233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Ingresar los datos en software estadístico (SPSS, R, Excel con </a:t>
            </a:r>
            <a:r>
              <a:rPr kumimoji="0" lang="es-EC" altLang="es-EC" sz="3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add-ins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C" altLang="es-EC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Seleccionar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Variable dependiente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Factor independiente (grupos)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Covariable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22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C4399-69F6-4ED9-A797-38440FFB1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861237"/>
          </a:xfrm>
        </p:spPr>
        <p:txBody>
          <a:bodyPr/>
          <a:lstStyle/>
          <a:p>
            <a:r>
              <a:rPr lang="es-EC" b="1" dirty="0"/>
              <a:t>Interpretar resultados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62A40FC-FFFB-40E3-81BC-243288764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9AC04D-DB94-4036-9BA8-7BA09AFFE6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4898" y="2435786"/>
            <a:ext cx="10899902" cy="2646577"/>
          </a:xfrm>
        </p:spPr>
        <p:txBody>
          <a:bodyPr>
            <a:normAutofit/>
          </a:bodyPr>
          <a:lstStyle/>
          <a:p>
            <a:r>
              <a:rPr lang="es-MX" sz="4000" dirty="0"/>
              <a:t>¿El efecto del tratamiento (grupo) sigue siendo significativo </a:t>
            </a:r>
            <a:r>
              <a:rPr lang="es-MX" sz="4000" b="1" dirty="0"/>
              <a:t>después de ajustar</a:t>
            </a:r>
            <a:r>
              <a:rPr lang="es-MX" sz="4000" dirty="0"/>
              <a:t> por la covariable?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2282399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566B05-B531-FC75-F87D-D500C9FB7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D630A934-DFC4-EBDE-BC0E-F075FEC2C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229" y="324611"/>
            <a:ext cx="10360152" cy="753075"/>
          </a:xfrm>
        </p:spPr>
        <p:txBody>
          <a:bodyPr/>
          <a:lstStyle/>
          <a:p>
            <a:r>
              <a:rPr lang="es-EC" b="1" dirty="0"/>
              <a:t>Ejemplo práctico (caso clínico)</a:t>
            </a:r>
            <a:endParaRPr lang="en-US" b="1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3D19596-84AF-00D3-697D-F7A05B2CF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9" name="Table Placeholder 3">
            <a:extLst>
              <a:ext uri="{FF2B5EF4-FFF2-40B4-BE49-F238E27FC236}">
                <a16:creationId xmlns:a16="http://schemas.microsoft.com/office/drawing/2014/main" id="{6575A72D-F43E-A20C-1EE6-BC113CEC498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99735884"/>
              </p:ext>
            </p:extLst>
          </p:nvPr>
        </p:nvGraphicFramePr>
        <p:xfrm>
          <a:off x="914400" y="2405743"/>
          <a:ext cx="9740900" cy="24874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243943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4234543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262414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</a:tblGrid>
              <a:tr h="621865">
                <a:tc>
                  <a:txBody>
                    <a:bodyPr/>
                    <a:lstStyle/>
                    <a:p>
                      <a:r>
                        <a:rPr lang="es-EC" sz="2400" dirty="0"/>
                        <a:t>Tipo de ejercicio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Colesterol (mg/</a:t>
                      </a:r>
                      <a:r>
                        <a:rPr lang="es-EC" sz="2400" dirty="0" err="1"/>
                        <a:t>dL</a:t>
                      </a:r>
                      <a:r>
                        <a:rPr lang="es-EC" sz="2400" dirty="0"/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IMC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21865">
                <a:tc>
                  <a:txBody>
                    <a:bodyPr/>
                    <a:lstStyle/>
                    <a:p>
                      <a:r>
                        <a:rPr lang="es-EC" sz="2400" dirty="0"/>
                        <a:t>Caminata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210, 205, 208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28, 27, 29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21865">
                <a:tc>
                  <a:txBody>
                    <a:bodyPr/>
                    <a:lstStyle/>
                    <a:p>
                      <a:r>
                        <a:rPr lang="es-EC" sz="2400" dirty="0"/>
                        <a:t>Natación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190, 185, 188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25, 24, 26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21865">
                <a:tc>
                  <a:txBody>
                    <a:bodyPr/>
                    <a:lstStyle/>
                    <a:p>
                      <a:r>
                        <a:rPr lang="es-EC" sz="2400" dirty="0"/>
                        <a:t>Pesas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200, 202, 198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29, 30, 28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F1995D8E-70E7-4FEC-A487-DF0C8B0EF1B7}"/>
              </a:ext>
            </a:extLst>
          </p:cNvPr>
          <p:cNvSpPr txBox="1"/>
          <p:nvPr/>
        </p:nvSpPr>
        <p:spPr>
          <a:xfrm>
            <a:off x="130629" y="1328405"/>
            <a:ext cx="1193074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300" b="1" dirty="0">
                <a:solidFill>
                  <a:schemeClr val="bg1"/>
                </a:solidFill>
              </a:rPr>
              <a:t>Objetivo:</a:t>
            </a:r>
            <a:r>
              <a:rPr lang="es-MX" sz="2300" dirty="0">
                <a:solidFill>
                  <a:schemeClr val="bg1"/>
                </a:solidFill>
              </a:rPr>
              <a:t> Comparar los niveles de colesterol entre tres tipos de ejercicio, ajustando por el IMC.</a:t>
            </a:r>
            <a:endParaRPr lang="es-EC" sz="2300" dirty="0">
              <a:solidFill>
                <a:schemeClr val="bg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A2799F0-F4E4-4AA7-A980-CAA611E7B03E}"/>
              </a:ext>
            </a:extLst>
          </p:cNvPr>
          <p:cNvSpPr txBox="1"/>
          <p:nvPr/>
        </p:nvSpPr>
        <p:spPr>
          <a:xfrm>
            <a:off x="402771" y="5326521"/>
            <a:ext cx="108312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solidFill>
                  <a:schemeClr val="bg1"/>
                </a:solidFill>
              </a:rPr>
              <a:t>Aplicamos ANCOVA para </a:t>
            </a:r>
            <a:r>
              <a:rPr lang="es-MX" sz="2000" b="1" dirty="0">
                <a:solidFill>
                  <a:schemeClr val="bg1"/>
                </a:solidFill>
              </a:rPr>
              <a:t>ver si el tipo de ejercicio afecta el colesterol</a:t>
            </a:r>
            <a:r>
              <a:rPr lang="es-MX" sz="2000" dirty="0">
                <a:solidFill>
                  <a:schemeClr val="bg1"/>
                </a:solidFill>
              </a:rPr>
              <a:t>, independientemente del IMC.</a:t>
            </a:r>
            <a:endParaRPr lang="es-EC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757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BEE6A3-C178-4B2A-BEE4-9E4330A0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25033"/>
          </a:xfrm>
        </p:spPr>
        <p:txBody>
          <a:bodyPr/>
          <a:lstStyle/>
          <a:p>
            <a:r>
              <a:rPr lang="es-EC" b="1" dirty="0"/>
              <a:t>¿Cuándo NO usar ANCOVA?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EFACE7E-688A-4F04-A318-D6056CF27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BD6DDA-3482-4588-9CC2-D61A26B689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1628" y="2499077"/>
            <a:ext cx="11015330" cy="3035808"/>
          </a:xfrm>
        </p:spPr>
        <p:txBody>
          <a:bodyPr>
            <a:normAutofit lnSpcReduction="10000"/>
          </a:bodyPr>
          <a:lstStyle/>
          <a:p>
            <a:r>
              <a:rPr lang="es-MX" sz="3200" dirty="0"/>
              <a:t>🚫 Cuando: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La covariable </a:t>
            </a:r>
            <a:r>
              <a:rPr lang="es-MX" sz="3200" b="1" dirty="0"/>
              <a:t>no tiene relación</a:t>
            </a:r>
            <a:r>
              <a:rPr lang="es-MX" sz="3200" dirty="0"/>
              <a:t> con la variable dependiente.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Las pendientes (efecto de la covariable) </a:t>
            </a:r>
            <a:r>
              <a:rPr lang="es-MX" sz="3200" b="1" dirty="0"/>
              <a:t>no son iguales entre grupos</a:t>
            </a:r>
            <a:r>
              <a:rPr lang="es-MX" sz="32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Se manipula experimentalmente la covariable (no debe ser una variable intervenida).</a:t>
            </a:r>
          </a:p>
        </p:txBody>
      </p:sp>
    </p:spTree>
    <p:extLst>
      <p:ext uri="{BB962C8B-B14F-4D97-AF65-F5344CB8AC3E}">
        <p14:creationId xmlns:p14="http://schemas.microsoft.com/office/powerpoint/2010/main" val="4218474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3D933-F518-40A2-833C-696C64169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76324"/>
            <a:ext cx="10360152" cy="664029"/>
          </a:xfrm>
        </p:spPr>
        <p:txBody>
          <a:bodyPr/>
          <a:lstStyle/>
          <a:p>
            <a:r>
              <a:rPr lang="es-EC" b="1" dirty="0"/>
              <a:t>Herramientas para aplicar ANCOVA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D201221-CD03-47C6-A1E4-D5357DF4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1A934BC-53A7-4658-80B2-19E53031E1FD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701220" y="1921157"/>
            <a:ext cx="1084573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SPSS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 (</a:t>
            </a:r>
            <a:r>
              <a:rPr kumimoji="0" lang="es-EC" altLang="es-EC" sz="3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Analyze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&gt; General Linear </a:t>
            </a:r>
            <a:r>
              <a:rPr kumimoji="0" lang="es-EC" altLang="es-EC" sz="3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Model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&gt; </a:t>
            </a:r>
            <a:r>
              <a:rPr kumimoji="0" lang="es-EC" altLang="es-EC" sz="3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Univariate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 </a:t>
            </a:r>
            <a:r>
              <a:rPr kumimoji="0" lang="es-EC" altLang="es-EC" sz="1400" b="0" i="0" u="none" strike="noStrike" cap="none" normalizeH="0" baseline="0" dirty="0" err="1">
                <a:ln>
                  <a:noFill/>
                </a:ln>
                <a:effectLst/>
                <a:latin typeface="Arial Unicode MS"/>
              </a:rPr>
              <a:t>aov</a:t>
            </a:r>
            <a:r>
              <a:rPr kumimoji="0" lang="es-EC" altLang="es-EC" sz="1400" b="0" i="0" u="none" strike="noStrike" cap="none" normalizeH="0" baseline="0" dirty="0">
                <a:ln>
                  <a:noFill/>
                </a:ln>
                <a:effectLst/>
                <a:latin typeface="Arial Unicode MS"/>
              </a:rPr>
              <a:t>()</a:t>
            </a:r>
            <a:r>
              <a:rPr kumimoji="0" lang="es-EC" altLang="es-EC" sz="1100" b="0" i="0" u="none" strike="noStrike" cap="none" normalizeH="0" baseline="0" dirty="0">
                <a:ln>
                  <a:noFill/>
                </a:ln>
                <a:effectLst/>
              </a:rPr>
              <a:t> o </a:t>
            </a:r>
            <a:r>
              <a:rPr kumimoji="0" lang="es-EC" altLang="es-EC" sz="1400" b="0" i="0" u="none" strike="noStrike" cap="none" normalizeH="0" baseline="0" dirty="0">
                <a:ln>
                  <a:noFill/>
                </a:ln>
                <a:effectLst/>
                <a:latin typeface="Arial Unicode MS"/>
              </a:rPr>
              <a:t>lm()</a:t>
            </a:r>
            <a:endParaRPr kumimoji="0" lang="es-EC" altLang="es-EC" sz="11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Jamovi</a:t>
            </a: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/ JASP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 Gratis y amigables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Excel con </a:t>
            </a:r>
            <a:r>
              <a:rPr kumimoji="0" lang="es-EC" altLang="es-EC" sz="32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plug-ins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 como Real </a:t>
            </a:r>
            <a:r>
              <a:rPr kumimoji="0" lang="es-EC" altLang="es-EC" sz="3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Statistics</a:t>
            </a:r>
            <a:endParaRPr kumimoji="0" lang="es-EC" altLang="es-EC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773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A42A7-FA70-451A-A92F-FD1906A30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Conclusiones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FFD5830-11D2-44D4-8929-F7E7928A9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C8C7BA8-5391-4F70-A08D-2FCD76FC160A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337457" y="2090173"/>
            <a:ext cx="1139734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8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ANCOVA es potente para controlar el efecto de variables </a:t>
            </a:r>
            <a:r>
              <a:rPr kumimoji="0" lang="es-EC" altLang="es-EC" sz="28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externas</a:t>
            </a:r>
            <a:r>
              <a:rPr kumimoji="0" lang="es-EC" altLang="es-EC" sz="28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C" altLang="es-EC" sz="28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8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Mejora la precisión del </a:t>
            </a:r>
            <a:r>
              <a:rPr kumimoji="0" lang="es-EC" altLang="es-EC" sz="280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análisis.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C" altLang="es-EC" sz="28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8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Es indispensable en estudios clínicos, donde muchas variables afectan el resultado.</a:t>
            </a:r>
          </a:p>
        </p:txBody>
      </p:sp>
    </p:spTree>
    <p:extLst>
      <p:ext uri="{BB962C8B-B14F-4D97-AF65-F5344CB8AC3E}">
        <p14:creationId xmlns:p14="http://schemas.microsoft.com/office/powerpoint/2010/main" val="270631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542CE-B1FF-F5F8-B080-90809092D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14400"/>
            <a:ext cx="5788152" cy="4992624"/>
          </a:xfrm>
        </p:spPr>
        <p:txBody>
          <a:bodyPr/>
          <a:lstStyle/>
          <a:p>
            <a:r>
              <a:rPr lang="en-US" dirty="0"/>
              <a:t>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F0BF0-B107-5FCC-4DFD-8E4AD8FDA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9712" y="914400"/>
            <a:ext cx="4434840" cy="4992624"/>
          </a:xfrm>
        </p:spPr>
        <p:txBody>
          <a:bodyPr/>
          <a:lstStyle/>
          <a:p>
            <a:r>
              <a:rPr lang="en-US" dirty="0"/>
              <a:t>FF</a:t>
            </a:r>
          </a:p>
        </p:txBody>
      </p:sp>
    </p:spTree>
    <p:extLst>
      <p:ext uri="{BB962C8B-B14F-4D97-AF65-F5344CB8AC3E}">
        <p14:creationId xmlns:p14="http://schemas.microsoft.com/office/powerpoint/2010/main" val="237003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52DBB5-7951-6BD8-B025-ABCC20D4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98" y="673390"/>
            <a:ext cx="10360152" cy="555171"/>
          </a:xfrm>
        </p:spPr>
        <p:txBody>
          <a:bodyPr>
            <a:normAutofit fontScale="90000"/>
          </a:bodyPr>
          <a:lstStyle/>
          <a:p>
            <a:r>
              <a:rPr lang="es-EC" b="1" dirty="0"/>
              <a:t>¿Qué es ANCOVA?</a:t>
            </a: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AE622F-4D29-CE2E-94C6-579397598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A14529-13B2-5F66-A8E9-EA890736E5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1" y="1605516"/>
            <a:ext cx="11440632" cy="4301508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3200" b="1" dirty="0"/>
              <a:t>ANCOVA (</a:t>
            </a:r>
            <a:r>
              <a:rPr lang="es-MX" sz="3200" b="1" dirty="0" err="1"/>
              <a:t>Analysis</a:t>
            </a:r>
            <a:r>
              <a:rPr lang="es-MX" sz="3200" b="1" dirty="0"/>
              <a:t> </a:t>
            </a:r>
            <a:r>
              <a:rPr lang="es-MX" sz="3200" b="1" dirty="0" err="1"/>
              <a:t>of</a:t>
            </a:r>
            <a:r>
              <a:rPr lang="es-MX" sz="3200" b="1" dirty="0"/>
              <a:t> </a:t>
            </a:r>
            <a:r>
              <a:rPr lang="es-MX" sz="3200" b="1" dirty="0" err="1"/>
              <a:t>Covariance</a:t>
            </a:r>
            <a:r>
              <a:rPr lang="es-MX" sz="3200" b="1" dirty="0"/>
              <a:t>)</a:t>
            </a:r>
            <a:r>
              <a:rPr lang="es-MX" sz="3200" dirty="0"/>
              <a:t> </a:t>
            </a:r>
          </a:p>
          <a:p>
            <a:pPr algn="just"/>
            <a:r>
              <a:rPr lang="es-MX" sz="3200" dirty="0"/>
              <a:t>Es una técnica estadística que </a:t>
            </a:r>
            <a:r>
              <a:rPr lang="es-MX" sz="3200" b="1" dirty="0"/>
              <a:t>combina ANOVA con regresión lineal</a:t>
            </a:r>
            <a:r>
              <a:rPr lang="es-MX" sz="3200" dirty="0"/>
              <a:t>.</a:t>
            </a:r>
            <a:br>
              <a:rPr lang="es-MX" sz="3200" dirty="0"/>
            </a:br>
            <a:r>
              <a:rPr lang="es-MX" sz="3200" dirty="0"/>
              <a:t>Permite comparar las medias de dos o más grupos </a:t>
            </a:r>
            <a:r>
              <a:rPr lang="es-MX" sz="3200" b="1" dirty="0"/>
              <a:t>ajustando por una o más variables adicionales llamadas </a:t>
            </a:r>
            <a:r>
              <a:rPr lang="es-MX" sz="3200" b="1" i="1" dirty="0"/>
              <a:t>covariables</a:t>
            </a:r>
            <a:r>
              <a:rPr lang="es-MX" sz="3200" b="1" dirty="0"/>
              <a:t>.</a:t>
            </a:r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 En otras palabras: </a:t>
            </a:r>
            <a:r>
              <a:rPr lang="es-MX" sz="3200" b="1" dirty="0"/>
              <a:t>ANCOVA compara medias controlando el efecto de otras variables que podrían distorsionar los resultados.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3754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741DD-9A1B-F636-68CB-E8BB4C6D0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0152" cy="3008376"/>
          </a:xfrm>
        </p:spPr>
        <p:txBody>
          <a:bodyPr/>
          <a:lstStyle/>
          <a:p>
            <a:r>
              <a:rPr lang="es-EC" dirty="0"/>
              <a:t>¿Para qué sirve ANCOVA?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7FE90F-D6A3-DE10-0562-A8CB5322F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078224"/>
            <a:ext cx="10360152" cy="1828800"/>
          </a:xfrm>
        </p:spPr>
        <p:txBody>
          <a:bodyPr/>
          <a:lstStyle/>
          <a:p>
            <a:r>
              <a:rPr lang="en-US" dirty="0"/>
              <a:t>¡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7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3EE1B8-2446-2DF7-962B-DB92A942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65438"/>
            <a:ext cx="10360152" cy="448960"/>
          </a:xfrm>
        </p:spPr>
        <p:txBody>
          <a:bodyPr>
            <a:normAutofit fontScale="90000"/>
          </a:bodyPr>
          <a:lstStyle/>
          <a:p>
            <a:r>
              <a:rPr lang="es-EC" dirty="0"/>
              <a:t>ANCOVA se usa cuando: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5A3497-079A-3258-D681-B00DC23DA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BFCB1CA-92D4-EACA-46E4-D8C553B38A6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08303" y="1284514"/>
            <a:ext cx="10249553" cy="1164772"/>
          </a:xfrm>
        </p:spPr>
        <p:txBody>
          <a:bodyPr>
            <a:normAutofit/>
          </a:bodyPr>
          <a:lstStyle/>
          <a:p>
            <a:pPr algn="just"/>
            <a:r>
              <a:rPr lang="es-MX" sz="2800" dirty="0"/>
              <a:t>- Quieres comparar grupos </a:t>
            </a:r>
            <a:r>
              <a:rPr lang="es-MX" sz="2800" b="1" dirty="0"/>
              <a:t>pero hay una variable que podría influir</a:t>
            </a:r>
            <a:r>
              <a:rPr lang="es-MX" sz="2800" dirty="0"/>
              <a:t> en la variable dependiente (</a:t>
            </a:r>
            <a:r>
              <a:rPr lang="es-MX" sz="2800" dirty="0" err="1"/>
              <a:t>confusora</a:t>
            </a:r>
            <a:r>
              <a:rPr lang="es-MX" sz="2800" dirty="0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E4273E-3426-162C-9A6F-C99AE42511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23544" y="2743200"/>
            <a:ext cx="10593542" cy="1839686"/>
          </a:xfrm>
        </p:spPr>
        <p:txBody>
          <a:bodyPr>
            <a:normAutofit/>
          </a:bodyPr>
          <a:lstStyle/>
          <a:p>
            <a:r>
              <a:rPr lang="es-MX" sz="2800" dirty="0"/>
              <a:t>- Deseas </a:t>
            </a:r>
            <a:r>
              <a:rPr lang="es-MX" sz="2800" b="1" dirty="0"/>
              <a:t>eliminar o controlar el efecto de una covariable</a:t>
            </a:r>
            <a:r>
              <a:rPr lang="es-MX" sz="2800" dirty="0"/>
              <a:t> para hacer una comparación más precisa.</a:t>
            </a:r>
          </a:p>
        </p:txBody>
      </p:sp>
    </p:spTree>
    <p:extLst>
      <p:ext uri="{BB962C8B-B14F-4D97-AF65-F5344CB8AC3E}">
        <p14:creationId xmlns:p14="http://schemas.microsoft.com/office/powerpoint/2010/main" val="181920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ABFC16-251A-1872-8EB9-094CC65E9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185057"/>
            <a:ext cx="10360152" cy="729342"/>
          </a:xfrm>
        </p:spPr>
        <p:txBody>
          <a:bodyPr/>
          <a:lstStyle/>
          <a:p>
            <a:r>
              <a:rPr lang="es-EC" b="1" dirty="0"/>
              <a:t>Ejemplo clínico clásico</a:t>
            </a: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96EDD5-BA62-85BC-6A64-6660070A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6F2F6D-1199-9A2A-1B9F-3FD8EBB307D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0742" y="1012372"/>
            <a:ext cx="10924469" cy="3163824"/>
          </a:xfrm>
        </p:spPr>
        <p:txBody>
          <a:bodyPr>
            <a:normAutofit/>
          </a:bodyPr>
          <a:lstStyle/>
          <a:p>
            <a:r>
              <a:rPr lang="es-MX" sz="2400" b="1" dirty="0"/>
              <a:t>Estudio:</a:t>
            </a:r>
            <a:r>
              <a:rPr lang="es-MX" sz="2400" dirty="0"/>
              <a:t> Comparar el efecto de tres dietas (A, B, C) sobre los niveles de glucosa.</a:t>
            </a:r>
            <a:br>
              <a:rPr lang="es-MX" sz="2400" dirty="0"/>
            </a:br>
            <a:r>
              <a:rPr lang="es-MX" sz="2400" b="1" dirty="0"/>
              <a:t>Covariable:</a:t>
            </a:r>
            <a:r>
              <a:rPr lang="es-MX" sz="2400" dirty="0"/>
              <a:t> Edad del paciente.</a:t>
            </a:r>
          </a:p>
          <a:p>
            <a:r>
              <a:rPr lang="es-MX" sz="2400" dirty="0"/>
              <a:t>💡 La edad afecta la glucosa. </a:t>
            </a:r>
          </a:p>
          <a:p>
            <a:r>
              <a:rPr lang="es-MX" sz="2400" dirty="0"/>
              <a:t>Para comparar solo el efecto de la dieta, usamos ANCOVA para </a:t>
            </a:r>
            <a:r>
              <a:rPr lang="es-MX" sz="2400" b="1" dirty="0"/>
              <a:t>ajustar la glucosa según la edad</a:t>
            </a:r>
            <a:r>
              <a:rPr lang="es-MX" sz="2400" dirty="0"/>
              <a:t>.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B6C601C4-1CE3-4191-8DC0-1F5E17ABD6B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8814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457EB0-5F4A-BC62-ACDA-C1858459B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1179576"/>
          </a:xfrm>
        </p:spPr>
        <p:txBody>
          <a:bodyPr/>
          <a:lstStyle/>
          <a:p>
            <a:r>
              <a:rPr lang="es-EC" dirty="0"/>
              <a:t>Elementos de ANCOVA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0D553D-0E85-61CD-BAC7-583390CC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7B556155-4147-4CA3-B1F9-5EBA6334212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154851362"/>
              </p:ext>
            </p:extLst>
          </p:nvPr>
        </p:nvGraphicFramePr>
        <p:xfrm>
          <a:off x="772886" y="2687320"/>
          <a:ext cx="9285513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45125">
                  <a:extLst>
                    <a:ext uri="{9D8B030D-6E8A-4147-A177-3AD203B41FA5}">
                      <a16:colId xmlns:a16="http://schemas.microsoft.com/office/drawing/2014/main" val="1681979884"/>
                    </a:ext>
                  </a:extLst>
                </a:gridCol>
                <a:gridCol w="5540388">
                  <a:extLst>
                    <a:ext uri="{9D8B030D-6E8A-4147-A177-3AD203B41FA5}">
                      <a16:colId xmlns:a16="http://schemas.microsoft.com/office/drawing/2014/main" val="36889283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2400" dirty="0">
                          <a:solidFill>
                            <a:schemeClr val="bg1"/>
                          </a:solidFill>
                        </a:rPr>
                        <a:t>Componente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400" dirty="0">
                          <a:solidFill>
                            <a:schemeClr val="bg1"/>
                          </a:solidFill>
                        </a:rPr>
                        <a:t>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2400" dirty="0"/>
                        <a:t>Variable dependiente (Y)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Lo que se mide (ej. glucosa)</a:t>
                      </a:r>
                      <a:endParaRPr lang="es-EC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997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2400" dirty="0"/>
                        <a:t>Factor independiente 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Grupo o tratamiento (ej. tipo de dieta)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66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2400" dirty="0"/>
                        <a:t>Covariable 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400" dirty="0"/>
                        <a:t>Variable controlada (ej. edad)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113610"/>
                  </a:ext>
                </a:extLst>
              </a:tr>
            </a:tbl>
          </a:graphicData>
        </a:graphic>
      </p:graphicFrame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B1A5D4B5-9CFD-4213-9A18-E9FA5DF14E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19193" y="569976"/>
            <a:ext cx="2775857" cy="1556657"/>
          </a:xfrm>
        </p:spPr>
      </p:sp>
    </p:spTree>
    <p:extLst>
      <p:ext uri="{BB962C8B-B14F-4D97-AF65-F5344CB8AC3E}">
        <p14:creationId xmlns:p14="http://schemas.microsoft.com/office/powerpoint/2010/main" val="45850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FB74E1-D853-4EDE-AF2E-BDDC2EE0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86B6A2-530A-4F61-94B7-96BE38EDE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4522E421-1033-4A59-9428-C9736BA50605}"/>
              </a:ext>
            </a:extLst>
          </p:cNvPr>
          <p:cNvCxnSpPr/>
          <p:nvPr/>
        </p:nvCxnSpPr>
        <p:spPr>
          <a:xfrm>
            <a:off x="2677632" y="2668772"/>
            <a:ext cx="0" cy="23710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47B7D70C-D4CD-4630-BF47-D3336439B0EA}"/>
              </a:ext>
            </a:extLst>
          </p:cNvPr>
          <p:cNvCxnSpPr>
            <a:cxnSpLocks/>
          </p:cNvCxnSpPr>
          <p:nvPr/>
        </p:nvCxnSpPr>
        <p:spPr>
          <a:xfrm flipV="1">
            <a:off x="2709530" y="5039833"/>
            <a:ext cx="5062873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FAA5035D-FBFE-4E90-8D1C-2AECACE69EA2}"/>
              </a:ext>
            </a:extLst>
          </p:cNvPr>
          <p:cNvSpPr txBox="1"/>
          <p:nvPr/>
        </p:nvSpPr>
        <p:spPr>
          <a:xfrm>
            <a:off x="2530548" y="2196708"/>
            <a:ext cx="52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y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C7E6882-0F82-4971-81B7-5F8A78779A6B}"/>
              </a:ext>
            </a:extLst>
          </p:cNvPr>
          <p:cNvSpPr txBox="1"/>
          <p:nvPr/>
        </p:nvSpPr>
        <p:spPr>
          <a:xfrm>
            <a:off x="7956698" y="4855167"/>
            <a:ext cx="52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x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A58897B-4514-4616-AC05-5A601128E8A8}"/>
              </a:ext>
            </a:extLst>
          </p:cNvPr>
          <p:cNvSpPr txBox="1"/>
          <p:nvPr/>
        </p:nvSpPr>
        <p:spPr>
          <a:xfrm>
            <a:off x="3428998" y="5369442"/>
            <a:ext cx="52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A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4E64E5E-830E-4465-83C2-02F7BC72A633}"/>
              </a:ext>
            </a:extLst>
          </p:cNvPr>
          <p:cNvSpPr txBox="1"/>
          <p:nvPr/>
        </p:nvSpPr>
        <p:spPr>
          <a:xfrm>
            <a:off x="4980468" y="5369442"/>
            <a:ext cx="52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B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0F49D17-B3D0-4EEA-A80E-60A77A4844BC}"/>
              </a:ext>
            </a:extLst>
          </p:cNvPr>
          <p:cNvSpPr txBox="1"/>
          <p:nvPr/>
        </p:nvSpPr>
        <p:spPr>
          <a:xfrm>
            <a:off x="6531938" y="5411972"/>
            <a:ext cx="52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9F52FC6-A04B-4CB7-9EBC-0ECDE5CDB0B2}"/>
              </a:ext>
            </a:extLst>
          </p:cNvPr>
          <p:cNvSpPr/>
          <p:nvPr/>
        </p:nvSpPr>
        <p:spPr>
          <a:xfrm>
            <a:off x="3320143" y="3679371"/>
            <a:ext cx="520989" cy="1360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E22E74D-0CC5-4199-B79E-5C5BFC5DC4F0}"/>
              </a:ext>
            </a:extLst>
          </p:cNvPr>
          <p:cNvSpPr/>
          <p:nvPr/>
        </p:nvSpPr>
        <p:spPr>
          <a:xfrm>
            <a:off x="4865914" y="3091544"/>
            <a:ext cx="520989" cy="19482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8DBFC70-CBDF-4606-9A05-FB853B713C55}"/>
              </a:ext>
            </a:extLst>
          </p:cNvPr>
          <p:cNvSpPr/>
          <p:nvPr/>
        </p:nvSpPr>
        <p:spPr>
          <a:xfrm>
            <a:off x="6410927" y="3352800"/>
            <a:ext cx="520989" cy="1687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F45DAD2-A0B0-46B0-8916-20318BD187DF}"/>
              </a:ext>
            </a:extLst>
          </p:cNvPr>
          <p:cNvCxnSpPr>
            <a:stCxn id="4" idx="0"/>
          </p:cNvCxnSpPr>
          <p:nvPr/>
        </p:nvCxnSpPr>
        <p:spPr>
          <a:xfrm flipH="1">
            <a:off x="2709530" y="3679371"/>
            <a:ext cx="87110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BB6FA0E8-C018-49ED-B11A-B95E95C3EF1B}"/>
              </a:ext>
            </a:extLst>
          </p:cNvPr>
          <p:cNvCxnSpPr>
            <a:cxnSpLocks/>
          </p:cNvCxnSpPr>
          <p:nvPr/>
        </p:nvCxnSpPr>
        <p:spPr>
          <a:xfrm flipH="1">
            <a:off x="2677632" y="3352800"/>
            <a:ext cx="3994549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A7D69907-7767-4875-A374-9624625EAB2A}"/>
              </a:ext>
            </a:extLst>
          </p:cNvPr>
          <p:cNvCxnSpPr>
            <a:cxnSpLocks/>
          </p:cNvCxnSpPr>
          <p:nvPr/>
        </p:nvCxnSpPr>
        <p:spPr>
          <a:xfrm flipH="1">
            <a:off x="2677632" y="3091544"/>
            <a:ext cx="2459663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16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3E591D-BF59-75A6-B1C9-DBC3D8D7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7" y="381000"/>
            <a:ext cx="10708495" cy="660991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¿Cómo se calcula ANCOVA? (Resumen técnico)</a:t>
            </a: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D9CB80-DDDE-3407-AEE0-0CFDD679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B3BE57-7BDE-6CEF-EFF3-BD118FC7F6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6057" y="1225275"/>
            <a:ext cx="10708495" cy="1042987"/>
          </a:xfrm>
        </p:spPr>
        <p:txBody>
          <a:bodyPr>
            <a:noAutofit/>
          </a:bodyPr>
          <a:lstStyle/>
          <a:p>
            <a:r>
              <a:rPr lang="es-EC" sz="3200" dirty="0"/>
              <a:t>ANCOVA se basa en un </a:t>
            </a:r>
            <a:r>
              <a:rPr lang="es-EC" sz="3200" b="1" dirty="0"/>
              <a:t>modelo lineal general</a:t>
            </a:r>
            <a:r>
              <a:rPr lang="es-EC" sz="3200" dirty="0"/>
              <a:t>:</a:t>
            </a:r>
          </a:p>
          <a:p>
            <a:r>
              <a:rPr lang="es-EC" sz="3200" dirty="0" err="1"/>
              <a:t>Yij</a:t>
            </a:r>
            <a:r>
              <a:rPr lang="es-EC" sz="3200" dirty="0"/>
              <a:t>​=</a:t>
            </a:r>
            <a:r>
              <a:rPr lang="el-GR" sz="3200" dirty="0"/>
              <a:t>μ+τ</a:t>
            </a:r>
            <a:r>
              <a:rPr lang="es-EC" sz="3200" dirty="0"/>
              <a:t>i​+</a:t>
            </a:r>
            <a:r>
              <a:rPr lang="el-GR" sz="3200" dirty="0"/>
              <a:t>β(</a:t>
            </a:r>
            <a:r>
              <a:rPr lang="es-EC" sz="3200" dirty="0" err="1"/>
              <a:t>Xij</a:t>
            </a:r>
            <a:r>
              <a:rPr lang="es-EC" sz="3200" dirty="0"/>
              <a:t>​−Xˉ)+ </a:t>
            </a:r>
            <a:r>
              <a:rPr lang="el-GR" sz="3200" dirty="0"/>
              <a:t>ϵ</a:t>
            </a:r>
            <a:r>
              <a:rPr lang="es-EC" sz="3200" dirty="0" err="1"/>
              <a:t>ij</a:t>
            </a:r>
            <a:r>
              <a:rPr lang="es-EC" sz="3200" dirty="0"/>
              <a:t>​</a:t>
            </a:r>
            <a:endParaRPr lang="en-US" sz="32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48E71C-8520-4ECF-A909-C0FB1934345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99457" y="2539140"/>
            <a:ext cx="9555843" cy="3651403"/>
          </a:xfrm>
        </p:spPr>
        <p:txBody>
          <a:bodyPr>
            <a:normAutofit/>
          </a:bodyPr>
          <a:lstStyle/>
          <a:p>
            <a:r>
              <a:rPr lang="es-EC" sz="2400" b="1" dirty="0"/>
              <a:t>Donde</a:t>
            </a:r>
            <a:r>
              <a:rPr lang="es-EC" sz="24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sz="2400" dirty="0" err="1"/>
              <a:t>Yij</a:t>
            </a:r>
            <a:r>
              <a:rPr lang="es-EC" sz="2400" dirty="0"/>
              <a:t>​: valor de la variable dependiente para sujeto </a:t>
            </a:r>
            <a:r>
              <a:rPr lang="es-EC" sz="2400" i="1" dirty="0"/>
              <a:t>j</a:t>
            </a:r>
            <a:r>
              <a:rPr lang="es-EC" sz="2400" dirty="0"/>
              <a:t> del grupo </a:t>
            </a:r>
            <a:r>
              <a:rPr lang="es-EC" sz="2400" i="1" dirty="0"/>
              <a:t>i</a:t>
            </a:r>
            <a:endParaRPr lang="es-EC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μ</a:t>
            </a:r>
            <a:r>
              <a:rPr lang="es-MX" sz="2400" dirty="0"/>
              <a:t> (</a:t>
            </a:r>
            <a:r>
              <a:rPr lang="es-EC" sz="2400" dirty="0"/>
              <a:t>mu</a:t>
            </a:r>
            <a:r>
              <a:rPr lang="es-MX" sz="2400" dirty="0"/>
              <a:t>)</a:t>
            </a:r>
            <a:r>
              <a:rPr lang="el-GR" sz="2400" dirty="0"/>
              <a:t>: </a:t>
            </a:r>
            <a:r>
              <a:rPr lang="es-EC" sz="2400" dirty="0"/>
              <a:t>media general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τ</a:t>
            </a:r>
            <a:r>
              <a:rPr lang="es-EC" sz="2400" dirty="0"/>
              <a:t>i (tau)​: efecto del tratamiento o grupo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β</a:t>
            </a:r>
            <a:r>
              <a:rPr lang="es-MX" sz="2400" dirty="0"/>
              <a:t> (</a:t>
            </a:r>
            <a:r>
              <a:rPr lang="es-EC" sz="2400" dirty="0"/>
              <a:t>beta)</a:t>
            </a:r>
            <a:r>
              <a:rPr lang="el-GR" sz="2400" dirty="0"/>
              <a:t>: </a:t>
            </a:r>
            <a:r>
              <a:rPr lang="es-EC" sz="2400" dirty="0"/>
              <a:t>coeficiente de la covariable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sz="2400" dirty="0" err="1"/>
              <a:t>Xij</a:t>
            </a:r>
            <a:r>
              <a:rPr lang="es-EC" sz="2400" dirty="0"/>
              <a:t>​: valor de la covariable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sz="2400" dirty="0"/>
              <a:t>Xˉ: media de la covariable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ϵ</a:t>
            </a:r>
            <a:r>
              <a:rPr lang="es-MX" sz="2400" dirty="0"/>
              <a:t> (</a:t>
            </a:r>
            <a:r>
              <a:rPr lang="es-EC" sz="2400" dirty="0" err="1"/>
              <a:t>epsilon</a:t>
            </a:r>
            <a:r>
              <a:rPr lang="es-MX" sz="2400" dirty="0"/>
              <a:t>)</a:t>
            </a:r>
            <a:r>
              <a:rPr lang="el-GR" sz="2400" dirty="0"/>
              <a:t>: </a:t>
            </a:r>
            <a:r>
              <a:rPr lang="es-EC" sz="2400" dirty="0"/>
              <a:t>error aleatorio</a:t>
            </a:r>
          </a:p>
        </p:txBody>
      </p:sp>
    </p:spTree>
    <p:extLst>
      <p:ext uri="{BB962C8B-B14F-4D97-AF65-F5344CB8AC3E}">
        <p14:creationId xmlns:p14="http://schemas.microsoft.com/office/powerpoint/2010/main" val="2097772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84FE57-ACC8-E12E-51C9-465F5367E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2604"/>
            <a:ext cx="10360152" cy="585669"/>
          </a:xfrm>
        </p:spPr>
        <p:txBody>
          <a:bodyPr/>
          <a:lstStyle/>
          <a:p>
            <a:r>
              <a:rPr lang="es-EC" b="1" dirty="0"/>
              <a:t>Pasos para aplicar ANCOVA</a:t>
            </a: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65219B-5D1A-ABDC-2CE5-B6F9CDE7A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28EF86-3B08-5568-D474-9159463731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87828" y="1034142"/>
            <a:ext cx="10229523" cy="3831772"/>
          </a:xfrm>
        </p:spPr>
        <p:txBody>
          <a:bodyPr>
            <a:normAutofit/>
          </a:bodyPr>
          <a:lstStyle/>
          <a:p>
            <a:r>
              <a:rPr lang="es-MX" sz="3600" b="1" dirty="0"/>
              <a:t>Verificar supuestos</a:t>
            </a:r>
            <a:r>
              <a:rPr lang="es-MX" sz="36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Linealidad entre Y </a:t>
            </a:r>
            <a:r>
              <a:rPr lang="es-MX" sz="3600" dirty="0" err="1"/>
              <a:t>y</a:t>
            </a:r>
            <a:r>
              <a:rPr lang="es-MX" sz="3600" dirty="0"/>
              <a:t> la covariable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Homogeneidad dependientes entre grupos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Normalidad de residuos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Varianzas iguales (homocedasticidad)</a:t>
            </a:r>
          </a:p>
        </p:txBody>
      </p:sp>
    </p:spTree>
    <p:extLst>
      <p:ext uri="{BB962C8B-B14F-4D97-AF65-F5344CB8AC3E}">
        <p14:creationId xmlns:p14="http://schemas.microsoft.com/office/powerpoint/2010/main" val="54922756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TM77929380">
      <a:dk1>
        <a:srgbClr val="000000"/>
      </a:dk1>
      <a:lt1>
        <a:srgbClr val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7929380_win32_SD_v4" id="{FF6791CE-8A46-4E30-BBEB-5F2323043503}" vid="{107E73D9-B12F-464E-997E-142EF79586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30" ma:contentTypeDescription="Create a new document." ma:contentTypeScope="" ma:versionID="cec0622158e8f13124e9e8fd4de31bd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52f30ab005d15df08657af532e6e3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hidden="true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hidden="tru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hidden="true" ma:internalName="Background" ma:readOnly="false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F23494-F630-4E01-81EA-AA2F2975971E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A27D135F-652A-4667-A553-71B83EC65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3899</TotalTime>
  <Words>613</Words>
  <Application>Microsoft Office PowerPoint</Application>
  <PresentationFormat>Panorámica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Corbel</vt:lpstr>
      <vt:lpstr>Depth</vt:lpstr>
      <vt:lpstr>ANCOVA  - Análisis de la Covarianza</vt:lpstr>
      <vt:lpstr>¿Qué es ANCOVA?</vt:lpstr>
      <vt:lpstr>¿Para qué sirve ANCOVA?</vt:lpstr>
      <vt:lpstr>ANCOVA se usa cuando:</vt:lpstr>
      <vt:lpstr>Ejemplo clínico clásico</vt:lpstr>
      <vt:lpstr>Elementos de ANCOVA</vt:lpstr>
      <vt:lpstr>Presentación de PowerPoint</vt:lpstr>
      <vt:lpstr>¿Cómo se calcula ANCOVA? (Resumen técnico)</vt:lpstr>
      <vt:lpstr>Pasos para aplicar ANCOVA</vt:lpstr>
      <vt:lpstr>Aplicar modelo de ANCOVA</vt:lpstr>
      <vt:lpstr>Interpretar resultados</vt:lpstr>
      <vt:lpstr>Ejemplo práctico (caso clínico)</vt:lpstr>
      <vt:lpstr>¿Cuándo NO usar ANCOVA?</vt:lpstr>
      <vt:lpstr>Herramientas para aplicar ANCOVA</vt:lpstr>
      <vt:lpstr>Conclusiones</vt:lpstr>
      <vt:lpstr>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GlobalOffice</dc:creator>
  <cp:lastModifiedBy>Felix Falconi</cp:lastModifiedBy>
  <cp:revision>22</cp:revision>
  <dcterms:created xsi:type="dcterms:W3CDTF">2023-08-29T05:41:31Z</dcterms:created>
  <dcterms:modified xsi:type="dcterms:W3CDTF">2025-07-06T03:10:06Z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  <property fmtid="{D5CDD505-2E9C-101B-9397-08002B2CF9AE}" pid="4" name="ClassificationContentMarkingFooterLocations">
    <vt:lpwstr>Depth:8</vt:lpwstr>
  </property>
  <property fmtid="{D5CDD505-2E9C-101B-9397-08002B2CF9AE}" pid="5" name="ClassificationContentMarkingFooterText">
    <vt:lpwstr>Classified as Microsoft Confidential</vt:lpwstr>
  </property>
</Properties>
</file>