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19695" y="133945"/>
            <a:ext cx="3223616" cy="27682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7191" y="439985"/>
            <a:ext cx="7745938" cy="10799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11220" y="2823467"/>
            <a:ext cx="7355840" cy="2232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5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687710"/>
            <a:ext cx="9144000" cy="253603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044259" y="4831655"/>
            <a:ext cx="5650230" cy="56134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500" spc="-275" dirty="0">
                <a:latin typeface="Arial MT"/>
                <a:cs typeface="Arial MT"/>
              </a:rPr>
              <a:t>INTERVALOS</a:t>
            </a:r>
            <a:r>
              <a:rPr sz="3500" spc="420" dirty="0">
                <a:latin typeface="Arial MT"/>
                <a:cs typeface="Arial MT"/>
              </a:rPr>
              <a:t> </a:t>
            </a:r>
            <a:r>
              <a:rPr sz="3500" spc="-270" dirty="0">
                <a:latin typeface="Arial MT"/>
                <a:cs typeface="Arial MT"/>
              </a:rPr>
              <a:t>DE</a:t>
            </a:r>
            <a:r>
              <a:rPr sz="3500" spc="-5" dirty="0">
                <a:latin typeface="Arial MT"/>
                <a:cs typeface="Arial MT"/>
              </a:rPr>
              <a:t> </a:t>
            </a:r>
            <a:r>
              <a:rPr sz="3500" spc="-265" dirty="0">
                <a:latin typeface="Arial MT"/>
                <a:cs typeface="Arial MT"/>
              </a:rPr>
              <a:t>CONFIANZA</a:t>
            </a:r>
            <a:endParaRPr sz="35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17010" y="6338044"/>
            <a:ext cx="1366520" cy="2750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s-EC" sz="1700" dirty="0">
                <a:latin typeface="Arial MT"/>
                <a:cs typeface="Arial MT"/>
              </a:rPr>
              <a:t>FF</a:t>
            </a:r>
            <a:endParaRPr sz="17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7903" rIns="0" bIns="0" rtlCol="0">
            <a:spAutoFit/>
          </a:bodyPr>
          <a:lstStyle/>
          <a:p>
            <a:pPr marL="1412875">
              <a:lnSpc>
                <a:spcPct val="100000"/>
              </a:lnSpc>
              <a:spcBef>
                <a:spcPts val="100"/>
              </a:spcBef>
            </a:pPr>
            <a:r>
              <a:rPr sz="4150" i="0" spc="-120" dirty="0">
                <a:latin typeface="Arial MT"/>
                <a:cs typeface="Arial MT"/>
              </a:rPr>
              <a:t>¿Cómo </a:t>
            </a:r>
            <a:r>
              <a:rPr sz="4150" i="0" dirty="0">
                <a:latin typeface="Arial MT"/>
                <a:cs typeface="Arial MT"/>
              </a:rPr>
              <a:t>se</a:t>
            </a:r>
            <a:r>
              <a:rPr sz="4150" i="0" spc="-290" dirty="0">
                <a:latin typeface="Arial MT"/>
                <a:cs typeface="Arial MT"/>
              </a:rPr>
              <a:t> </a:t>
            </a:r>
            <a:r>
              <a:rPr sz="4150" i="0" spc="-110" dirty="0">
                <a:latin typeface="Arial MT"/>
                <a:cs typeface="Arial MT"/>
              </a:rPr>
              <a:t>construyen?</a:t>
            </a:r>
            <a:endParaRPr sz="415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1" y="2053034"/>
            <a:ext cx="8763000" cy="269836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97180" marR="5080" indent="-1905">
              <a:lnSpc>
                <a:spcPct val="98600"/>
              </a:lnSpc>
              <a:spcBef>
                <a:spcPts val="135"/>
              </a:spcBef>
              <a:tabLst>
                <a:tab pos="6218555" algn="l"/>
              </a:tabLst>
            </a:pPr>
            <a:r>
              <a:rPr sz="2050" dirty="0">
                <a:latin typeface="Arial MT"/>
                <a:cs typeface="Arial MT"/>
              </a:rPr>
              <a:t>Se</a:t>
            </a:r>
            <a:r>
              <a:rPr sz="2050" spc="-45" dirty="0">
                <a:latin typeface="Arial MT"/>
                <a:cs typeface="Arial MT"/>
              </a:rPr>
              <a:t> </a:t>
            </a:r>
            <a:r>
              <a:rPr sz="2050" spc="-20" dirty="0">
                <a:latin typeface="Arial MT"/>
                <a:cs typeface="Arial MT"/>
              </a:rPr>
              <a:t>acude</a:t>
            </a:r>
            <a:r>
              <a:rPr sz="2050" spc="-30" dirty="0">
                <a:latin typeface="Arial MT"/>
                <a:cs typeface="Arial MT"/>
              </a:rPr>
              <a:t> </a:t>
            </a:r>
            <a:r>
              <a:rPr sz="2050" dirty="0">
                <a:latin typeface="Arial MT"/>
                <a:cs typeface="Arial MT"/>
              </a:rPr>
              <a:t>a</a:t>
            </a:r>
            <a:r>
              <a:rPr sz="2050" spc="-110" dirty="0">
                <a:latin typeface="Arial MT"/>
                <a:cs typeface="Arial MT"/>
              </a:rPr>
              <a:t> </a:t>
            </a:r>
            <a:r>
              <a:rPr sz="2050" dirty="0">
                <a:latin typeface="Arial MT"/>
                <a:cs typeface="Arial MT"/>
              </a:rPr>
              <a:t>la</a:t>
            </a:r>
            <a:r>
              <a:rPr sz="2050" spc="-100" dirty="0">
                <a:latin typeface="Arial MT"/>
                <a:cs typeface="Arial MT"/>
              </a:rPr>
              <a:t> </a:t>
            </a:r>
            <a:r>
              <a:rPr sz="2050" spc="-25" dirty="0">
                <a:latin typeface="Arial MT"/>
                <a:cs typeface="Arial MT"/>
              </a:rPr>
              <a:t>distribución</a:t>
            </a:r>
            <a:r>
              <a:rPr sz="2050" spc="25" dirty="0">
                <a:latin typeface="Arial MT"/>
                <a:cs typeface="Arial MT"/>
              </a:rPr>
              <a:t> </a:t>
            </a:r>
            <a:r>
              <a:rPr sz="2050" spc="-35" dirty="0">
                <a:latin typeface="Arial MT"/>
                <a:cs typeface="Arial MT"/>
              </a:rPr>
              <a:t>muestral,</a:t>
            </a:r>
            <a:r>
              <a:rPr sz="2050" spc="-75" dirty="0">
                <a:latin typeface="Arial MT"/>
                <a:cs typeface="Arial MT"/>
              </a:rPr>
              <a:t> </a:t>
            </a:r>
            <a:r>
              <a:rPr sz="2050" spc="-10" dirty="0">
                <a:latin typeface="Arial MT"/>
                <a:cs typeface="Arial MT"/>
              </a:rPr>
              <a:t>concretamente</a:t>
            </a:r>
            <a:r>
              <a:rPr sz="2050" dirty="0">
                <a:latin typeface="Arial MT"/>
                <a:cs typeface="Arial MT"/>
              </a:rPr>
              <a:t>	a</a:t>
            </a:r>
            <a:r>
              <a:rPr sz="2050" spc="-110" dirty="0">
                <a:latin typeface="Arial MT"/>
                <a:cs typeface="Arial MT"/>
              </a:rPr>
              <a:t> </a:t>
            </a:r>
            <a:r>
              <a:rPr sz="2050" dirty="0">
                <a:latin typeface="Arial MT"/>
                <a:cs typeface="Arial MT"/>
              </a:rPr>
              <a:t>la</a:t>
            </a:r>
            <a:r>
              <a:rPr sz="2050" spc="-75" dirty="0">
                <a:latin typeface="Arial MT"/>
                <a:cs typeface="Arial MT"/>
              </a:rPr>
              <a:t> </a:t>
            </a:r>
            <a:r>
              <a:rPr sz="2050" spc="-10" dirty="0">
                <a:latin typeface="Arial MT"/>
                <a:cs typeface="Arial MT"/>
              </a:rPr>
              <a:t>tabla</a:t>
            </a:r>
            <a:r>
              <a:rPr sz="2050" spc="-35" dirty="0">
                <a:latin typeface="Arial MT"/>
                <a:cs typeface="Arial MT"/>
              </a:rPr>
              <a:t> </a:t>
            </a:r>
            <a:r>
              <a:rPr sz="2050" spc="-40" dirty="0">
                <a:latin typeface="Arial MT"/>
                <a:cs typeface="Arial MT"/>
              </a:rPr>
              <a:t>de </a:t>
            </a:r>
            <a:r>
              <a:rPr sz="2050" dirty="0">
                <a:latin typeface="Arial MT"/>
                <a:cs typeface="Arial MT"/>
              </a:rPr>
              <a:t>áreas</a:t>
            </a:r>
            <a:r>
              <a:rPr sz="2050" spc="-80" dirty="0">
                <a:latin typeface="Arial MT"/>
                <a:cs typeface="Arial MT"/>
              </a:rPr>
              <a:t> </a:t>
            </a:r>
            <a:r>
              <a:rPr sz="2050" spc="-10" dirty="0">
                <a:latin typeface="Arial MT"/>
                <a:cs typeface="Arial MT"/>
              </a:rPr>
              <a:t>bajo</a:t>
            </a:r>
            <a:r>
              <a:rPr sz="2050" spc="-130" dirty="0">
                <a:latin typeface="Arial MT"/>
                <a:cs typeface="Arial MT"/>
              </a:rPr>
              <a:t> </a:t>
            </a:r>
            <a:r>
              <a:rPr sz="2050" dirty="0">
                <a:latin typeface="Arial MT"/>
                <a:cs typeface="Arial MT"/>
              </a:rPr>
              <a:t>la</a:t>
            </a:r>
            <a:r>
              <a:rPr sz="2050" spc="-75" dirty="0">
                <a:latin typeface="Arial MT"/>
                <a:cs typeface="Arial MT"/>
              </a:rPr>
              <a:t> </a:t>
            </a:r>
            <a:r>
              <a:rPr sz="2050" spc="-10" dirty="0">
                <a:latin typeface="Arial MT"/>
                <a:cs typeface="Arial MT"/>
              </a:rPr>
              <a:t>curva</a:t>
            </a:r>
            <a:r>
              <a:rPr sz="2050" spc="-55" dirty="0">
                <a:latin typeface="Arial MT"/>
                <a:cs typeface="Arial MT"/>
              </a:rPr>
              <a:t> </a:t>
            </a:r>
            <a:r>
              <a:rPr sz="2050" spc="-10" dirty="0">
                <a:latin typeface="Arial MT"/>
                <a:cs typeface="Arial MT"/>
              </a:rPr>
              <a:t>normal</a:t>
            </a:r>
            <a:r>
              <a:rPr sz="2050" spc="-80" dirty="0">
                <a:latin typeface="Arial MT"/>
                <a:cs typeface="Arial MT"/>
              </a:rPr>
              <a:t> </a:t>
            </a:r>
            <a:r>
              <a:rPr sz="2050" dirty="0">
                <a:latin typeface="Arial MT"/>
                <a:cs typeface="Arial MT"/>
              </a:rPr>
              <a:t>y</a:t>
            </a:r>
            <a:r>
              <a:rPr sz="2050" spc="-130" dirty="0">
                <a:latin typeface="Arial MT"/>
                <a:cs typeface="Arial MT"/>
              </a:rPr>
              <a:t> </a:t>
            </a:r>
            <a:r>
              <a:rPr sz="2050" dirty="0">
                <a:latin typeface="Arial MT"/>
                <a:cs typeface="Arial MT"/>
              </a:rPr>
              <a:t>se</a:t>
            </a:r>
            <a:r>
              <a:rPr sz="2050" spc="-114" dirty="0">
                <a:latin typeface="Arial MT"/>
                <a:cs typeface="Arial MT"/>
              </a:rPr>
              <a:t> </a:t>
            </a:r>
            <a:r>
              <a:rPr sz="2050" spc="-25" dirty="0">
                <a:latin typeface="Arial MT"/>
                <a:cs typeface="Arial MT"/>
              </a:rPr>
              <a:t>selecciona</a:t>
            </a:r>
            <a:r>
              <a:rPr sz="2050" spc="15" dirty="0">
                <a:latin typeface="Arial MT"/>
                <a:cs typeface="Arial MT"/>
              </a:rPr>
              <a:t> </a:t>
            </a:r>
            <a:r>
              <a:rPr sz="2050" dirty="0">
                <a:latin typeface="Arial MT"/>
                <a:cs typeface="Arial MT"/>
              </a:rPr>
              <a:t>la</a:t>
            </a:r>
            <a:r>
              <a:rPr sz="2050" spc="-60" dirty="0">
                <a:latin typeface="Arial MT"/>
                <a:cs typeface="Arial MT"/>
              </a:rPr>
              <a:t> </a:t>
            </a:r>
            <a:r>
              <a:rPr sz="2050" spc="-30" dirty="0">
                <a:latin typeface="Arial MT"/>
                <a:cs typeface="Arial MT"/>
              </a:rPr>
              <a:t>puntuación</a:t>
            </a:r>
            <a:r>
              <a:rPr sz="2050" spc="-40" dirty="0">
                <a:latin typeface="Arial MT"/>
                <a:cs typeface="Arial MT"/>
              </a:rPr>
              <a:t> </a:t>
            </a:r>
            <a:r>
              <a:rPr sz="2050" spc="-25" dirty="0">
                <a:latin typeface="Arial MT"/>
                <a:cs typeface="Arial MT"/>
              </a:rPr>
              <a:t>“z’ correspondiente</a:t>
            </a:r>
            <a:r>
              <a:rPr sz="2050" spc="-120" dirty="0">
                <a:latin typeface="Arial MT"/>
                <a:cs typeface="Arial MT"/>
              </a:rPr>
              <a:t> </a:t>
            </a:r>
            <a:r>
              <a:rPr sz="2050" dirty="0">
                <a:latin typeface="Arial MT"/>
                <a:cs typeface="Arial MT"/>
              </a:rPr>
              <a:t>al</a:t>
            </a:r>
            <a:r>
              <a:rPr sz="2050" spc="-75" dirty="0">
                <a:latin typeface="Arial MT"/>
                <a:cs typeface="Arial MT"/>
              </a:rPr>
              <a:t> </a:t>
            </a:r>
            <a:r>
              <a:rPr sz="2050" spc="-10" dirty="0">
                <a:latin typeface="Arial MT"/>
                <a:cs typeface="Arial MT"/>
              </a:rPr>
              <a:t>nivel</a:t>
            </a:r>
            <a:r>
              <a:rPr sz="2050" spc="-70" dirty="0">
                <a:latin typeface="Arial MT"/>
                <a:cs typeface="Arial MT"/>
              </a:rPr>
              <a:t> </a:t>
            </a:r>
            <a:r>
              <a:rPr sz="2050" dirty="0">
                <a:latin typeface="Arial MT"/>
                <a:cs typeface="Arial MT"/>
              </a:rPr>
              <a:t>de</a:t>
            </a:r>
            <a:r>
              <a:rPr sz="2050" spc="-60" dirty="0">
                <a:latin typeface="Arial MT"/>
                <a:cs typeface="Arial MT"/>
              </a:rPr>
              <a:t> </a:t>
            </a:r>
            <a:r>
              <a:rPr sz="2050" spc="-20" dirty="0">
                <a:latin typeface="Arial MT"/>
                <a:cs typeface="Arial MT"/>
              </a:rPr>
              <a:t>confianza</a:t>
            </a:r>
            <a:r>
              <a:rPr sz="2050" spc="-15" dirty="0">
                <a:latin typeface="Arial MT"/>
                <a:cs typeface="Arial MT"/>
              </a:rPr>
              <a:t> </a:t>
            </a:r>
            <a:r>
              <a:rPr sz="2050" spc="-10" dirty="0">
                <a:latin typeface="Arial MT"/>
                <a:cs typeface="Arial MT"/>
              </a:rPr>
              <a:t>seleccionado.</a:t>
            </a:r>
            <a:endParaRPr sz="205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894"/>
              </a:spcBef>
            </a:pPr>
            <a:endParaRPr sz="2050" dirty="0">
              <a:latin typeface="Arial MT"/>
              <a:cs typeface="Arial MT"/>
            </a:endParaRPr>
          </a:p>
          <a:p>
            <a:pPr marL="295275">
              <a:lnSpc>
                <a:spcPct val="100000"/>
              </a:lnSpc>
            </a:pPr>
            <a:r>
              <a:rPr sz="2100" dirty="0">
                <a:latin typeface="Arial MT"/>
                <a:cs typeface="Arial MT"/>
              </a:rPr>
              <a:t>Se</a:t>
            </a:r>
            <a:r>
              <a:rPr sz="2100" spc="-125" dirty="0">
                <a:latin typeface="Arial MT"/>
                <a:cs typeface="Arial MT"/>
              </a:rPr>
              <a:t> </a:t>
            </a:r>
            <a:r>
              <a:rPr sz="2100" spc="-35" dirty="0">
                <a:latin typeface="Arial MT"/>
                <a:cs typeface="Arial MT"/>
              </a:rPr>
              <a:t>aplica</a:t>
            </a:r>
            <a:r>
              <a:rPr sz="2100" spc="-70" dirty="0">
                <a:latin typeface="Arial MT"/>
                <a:cs typeface="Arial MT"/>
              </a:rPr>
              <a:t> </a:t>
            </a:r>
            <a:r>
              <a:rPr sz="2100" dirty="0">
                <a:latin typeface="Arial MT"/>
                <a:cs typeface="Arial MT"/>
              </a:rPr>
              <a:t>la</a:t>
            </a:r>
            <a:r>
              <a:rPr sz="2100" spc="-145" dirty="0">
                <a:latin typeface="Arial MT"/>
                <a:cs typeface="Arial MT"/>
              </a:rPr>
              <a:t> </a:t>
            </a:r>
            <a:r>
              <a:rPr sz="2100" spc="-50" dirty="0">
                <a:latin typeface="Arial MT"/>
                <a:cs typeface="Arial MT"/>
              </a:rPr>
              <a:t>siguiente</a:t>
            </a:r>
            <a:r>
              <a:rPr sz="2100" spc="-25" dirty="0">
                <a:latin typeface="Arial MT"/>
                <a:cs typeface="Arial MT"/>
              </a:rPr>
              <a:t> </a:t>
            </a:r>
            <a:r>
              <a:rPr sz="2100" spc="-10" dirty="0">
                <a:latin typeface="Arial MT"/>
                <a:cs typeface="Arial MT"/>
              </a:rPr>
              <a:t>fórmula:</a:t>
            </a:r>
            <a:endParaRPr sz="21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75"/>
              </a:spcBef>
            </a:pPr>
            <a:endParaRPr sz="2100" dirty="0">
              <a:latin typeface="Arial MT"/>
              <a:cs typeface="Arial MT"/>
            </a:endParaRPr>
          </a:p>
          <a:p>
            <a:pPr marL="290195" marR="526415" indent="-147955">
              <a:lnSpc>
                <a:spcPts val="2140"/>
              </a:lnSpc>
              <a:tabLst>
                <a:tab pos="1148080" algn="l"/>
                <a:tab pos="4434840" algn="l"/>
              </a:tabLst>
            </a:pPr>
            <a:r>
              <a:rPr sz="1850" spc="-10" dirty="0">
                <a:latin typeface="Arial MT"/>
                <a:cs typeface="Arial MT"/>
              </a:rPr>
              <a:t>Intervalo</a:t>
            </a:r>
            <a:r>
              <a:rPr sz="1850" dirty="0">
                <a:latin typeface="Arial MT"/>
                <a:cs typeface="Arial MT"/>
              </a:rPr>
              <a:t>	-</a:t>
            </a:r>
            <a:r>
              <a:rPr sz="1850" spc="310" dirty="0">
                <a:latin typeface="Arial MT"/>
                <a:cs typeface="Arial MT"/>
              </a:rPr>
              <a:t> </a:t>
            </a:r>
            <a:r>
              <a:rPr sz="1850" spc="-35" dirty="0">
                <a:latin typeface="Arial MT"/>
                <a:cs typeface="Arial MT"/>
              </a:rPr>
              <a:t>estadígrafo</a:t>
            </a:r>
            <a:r>
              <a:rPr sz="1850" spc="4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+</a:t>
            </a:r>
            <a:r>
              <a:rPr sz="1850" spc="-60" dirty="0">
                <a:latin typeface="Arial MT"/>
                <a:cs typeface="Arial MT"/>
              </a:rPr>
              <a:t> </a:t>
            </a:r>
            <a:r>
              <a:rPr sz="1850" spc="-35" dirty="0">
                <a:latin typeface="Arial MT"/>
                <a:cs typeface="Arial MT"/>
              </a:rPr>
              <a:t>(puntuación</a:t>
            </a:r>
            <a:r>
              <a:rPr sz="1850" spc="70" dirty="0">
                <a:latin typeface="Arial MT"/>
                <a:cs typeface="Arial MT"/>
              </a:rPr>
              <a:t> </a:t>
            </a:r>
            <a:r>
              <a:rPr sz="1850" spc="-35" dirty="0">
                <a:latin typeface="Arial MT"/>
                <a:cs typeface="Arial MT"/>
              </a:rPr>
              <a:t>“z")(</a:t>
            </a:r>
            <a:r>
              <a:rPr sz="1850" spc="-35" dirty="0" err="1">
                <a:latin typeface="Arial MT"/>
                <a:cs typeface="Arial MT"/>
              </a:rPr>
              <a:t>desv.est</a:t>
            </a:r>
            <a:r>
              <a:rPr sz="1850" spc="-35" dirty="0">
                <a:latin typeface="Arial MT"/>
                <a:cs typeface="Arial MT"/>
              </a:rPr>
              <a:t>.</a:t>
            </a:r>
            <a:r>
              <a:rPr lang="es-MX" sz="1850" spc="-35" dirty="0">
                <a:latin typeface="Arial MT"/>
                <a:cs typeface="Arial MT"/>
              </a:rPr>
              <a:t> </a:t>
            </a:r>
            <a:r>
              <a:rPr sz="1850" spc="-35" dirty="0">
                <a:latin typeface="Arial MT"/>
                <a:cs typeface="Arial MT"/>
              </a:rPr>
              <a:t>de</a:t>
            </a:r>
            <a:r>
              <a:rPr sz="1850" spc="-8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la</a:t>
            </a:r>
            <a:r>
              <a:rPr sz="1850" spc="-55" dirty="0">
                <a:latin typeface="Arial MT"/>
                <a:cs typeface="Arial MT"/>
              </a:rPr>
              <a:t> </a:t>
            </a:r>
            <a:r>
              <a:rPr sz="1850" spc="-10" dirty="0" err="1">
                <a:latin typeface="Arial MT"/>
                <a:cs typeface="Arial MT"/>
              </a:rPr>
              <a:t>distribución</a:t>
            </a:r>
            <a:r>
              <a:rPr sz="1850" spc="-10" dirty="0">
                <a:latin typeface="Arial MT"/>
                <a:cs typeface="Arial MT"/>
              </a:rPr>
              <a:t> </a:t>
            </a:r>
            <a:r>
              <a:rPr sz="1850" spc="-25" dirty="0">
                <a:latin typeface="Arial MT"/>
                <a:cs typeface="Arial MT"/>
              </a:rPr>
              <a:t>de</a:t>
            </a:r>
            <a:r>
              <a:rPr lang="es-MX" sz="1850" spc="-25" dirty="0">
                <a:latin typeface="Arial MT"/>
                <a:cs typeface="Arial MT"/>
              </a:rPr>
              <a:t> </a:t>
            </a:r>
            <a:r>
              <a:rPr sz="1850" spc="-25" dirty="0" err="1">
                <a:latin typeface="Arial MT"/>
                <a:cs typeface="Arial MT"/>
              </a:rPr>
              <a:t>muestral</a:t>
            </a:r>
            <a:r>
              <a:rPr sz="1850" spc="-30" dirty="0">
                <a:latin typeface="Arial MT"/>
                <a:cs typeface="Arial MT"/>
              </a:rPr>
              <a:t> </a:t>
            </a:r>
            <a:r>
              <a:rPr sz="1850" spc="-35" dirty="0" err="1">
                <a:latin typeface="Arial MT"/>
                <a:cs typeface="Arial MT"/>
              </a:rPr>
              <a:t>correspondiente</a:t>
            </a:r>
            <a:r>
              <a:rPr sz="1850" spc="-35" dirty="0">
                <a:latin typeface="Arial MT"/>
                <a:cs typeface="Arial MT"/>
              </a:rPr>
              <a:t>)</a:t>
            </a:r>
            <a:r>
              <a:rPr lang="es-MX" sz="1850" spc="-35" dirty="0">
                <a:latin typeface="Arial MT"/>
                <a:cs typeface="Arial MT"/>
              </a:rPr>
              <a:t> </a:t>
            </a:r>
            <a:r>
              <a:rPr sz="1850" spc="-10" dirty="0" err="1">
                <a:latin typeface="Arial MT"/>
                <a:cs typeface="Arial MT"/>
              </a:rPr>
              <a:t>confianza</a:t>
            </a:r>
            <a:endParaRPr sz="18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695" y="133945"/>
            <a:ext cx="3223616" cy="27682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419695" y="424110"/>
            <a:ext cx="8419505" cy="5451301"/>
          </a:xfrm>
          <a:prstGeom prst="rect">
            <a:avLst/>
          </a:prstGeom>
        </p:spPr>
        <p:txBody>
          <a:bodyPr vert="horz" wrap="square" lIns="0" tIns="133350" rIns="0" bIns="0" rtlCol="0">
            <a:spAutoFit/>
          </a:bodyPr>
          <a:lstStyle/>
          <a:p>
            <a:pPr marL="13970" algn="just">
              <a:lnSpc>
                <a:spcPct val="100000"/>
              </a:lnSpc>
              <a:spcBef>
                <a:spcPts val="1050"/>
              </a:spcBef>
            </a:pPr>
            <a:r>
              <a:rPr sz="1900" spc="-10" dirty="0">
                <a:latin typeface="Arial MT"/>
                <a:cs typeface="Arial MT"/>
              </a:rPr>
              <a:t>donde;</a:t>
            </a:r>
            <a:endParaRPr sz="1900" dirty="0">
              <a:latin typeface="Arial MT"/>
              <a:cs typeface="Arial MT"/>
            </a:endParaRPr>
          </a:p>
          <a:p>
            <a:pPr marL="13970" algn="just">
              <a:lnSpc>
                <a:spcPct val="100000"/>
              </a:lnSpc>
              <a:spcBef>
                <a:spcPts val="955"/>
              </a:spcBef>
              <a:tabLst>
                <a:tab pos="360680" algn="l"/>
              </a:tabLst>
            </a:pPr>
            <a:r>
              <a:rPr sz="1900" spc="-50" dirty="0">
                <a:latin typeface="Arial MT"/>
                <a:cs typeface="Arial MT"/>
              </a:rPr>
              <a:t>1</a:t>
            </a:r>
            <a:r>
              <a:rPr sz="1900" dirty="0">
                <a:latin typeface="Arial MT"/>
                <a:cs typeface="Arial MT"/>
              </a:rPr>
              <a:t>	</a:t>
            </a:r>
            <a:r>
              <a:rPr sz="1900" spc="-60" dirty="0">
                <a:latin typeface="Arial MT"/>
                <a:cs typeface="Arial MT"/>
              </a:rPr>
              <a:t>Estadígrafo</a:t>
            </a:r>
            <a:r>
              <a:rPr sz="1900" spc="-35" dirty="0">
                <a:latin typeface="Arial MT"/>
                <a:cs typeface="Arial MT"/>
              </a:rPr>
              <a:t> </a:t>
            </a:r>
            <a:r>
              <a:rPr sz="1900" spc="-20" dirty="0">
                <a:latin typeface="Arial MT"/>
                <a:cs typeface="Arial MT"/>
              </a:rPr>
              <a:t>es</a:t>
            </a:r>
            <a:r>
              <a:rPr sz="1900" spc="-80" dirty="0">
                <a:latin typeface="Arial MT"/>
                <a:cs typeface="Arial MT"/>
              </a:rPr>
              <a:t> </a:t>
            </a:r>
            <a:r>
              <a:rPr sz="1900" dirty="0">
                <a:latin typeface="Arial MT"/>
                <a:cs typeface="Arial MT"/>
              </a:rPr>
              <a:t>la</a:t>
            </a:r>
            <a:r>
              <a:rPr sz="1900" spc="-114" dirty="0">
                <a:latin typeface="Arial MT"/>
                <a:cs typeface="Arial MT"/>
              </a:rPr>
              <a:t> </a:t>
            </a:r>
            <a:r>
              <a:rPr sz="1900" spc="-50" dirty="0">
                <a:latin typeface="Arial MT"/>
                <a:cs typeface="Arial MT"/>
              </a:rPr>
              <a:t>estadística </a:t>
            </a:r>
            <a:r>
              <a:rPr sz="1900" spc="-65" dirty="0">
                <a:latin typeface="Arial MT"/>
                <a:cs typeface="Arial MT"/>
              </a:rPr>
              <a:t>calculada</a:t>
            </a:r>
            <a:r>
              <a:rPr sz="1900" spc="25" dirty="0">
                <a:latin typeface="Arial MT"/>
                <a:cs typeface="Arial MT"/>
              </a:rPr>
              <a:t> </a:t>
            </a:r>
            <a:r>
              <a:rPr sz="1900" spc="-65" dirty="0">
                <a:latin typeface="Arial MT"/>
                <a:cs typeface="Arial MT"/>
              </a:rPr>
              <a:t>en </a:t>
            </a:r>
            <a:r>
              <a:rPr sz="1900" dirty="0">
                <a:latin typeface="Arial MT"/>
                <a:cs typeface="Arial MT"/>
              </a:rPr>
              <a:t>la</a:t>
            </a:r>
            <a:r>
              <a:rPr sz="1900" spc="-110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muestra</a:t>
            </a:r>
            <a:endParaRPr sz="1900" dirty="0">
              <a:latin typeface="Arial MT"/>
              <a:cs typeface="Arial MT"/>
            </a:endParaRPr>
          </a:p>
          <a:p>
            <a:pPr marL="352425" marR="5080" indent="-337185" algn="just">
              <a:lnSpc>
                <a:spcPts val="2180"/>
              </a:lnSpc>
              <a:spcBef>
                <a:spcPts val="1110"/>
              </a:spcBef>
              <a:buAutoNum type="arabicPeriod" startAt="2"/>
              <a:tabLst>
                <a:tab pos="361315" algn="l"/>
              </a:tabLst>
            </a:pPr>
            <a:r>
              <a:rPr sz="1850" spc="-25" dirty="0">
                <a:latin typeface="Arial MT"/>
                <a:cs typeface="Arial MT"/>
              </a:rPr>
              <a:t>Puntuación</a:t>
            </a:r>
            <a:r>
              <a:rPr sz="1850" spc="-95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“z”</a:t>
            </a:r>
            <a:r>
              <a:rPr sz="1850" spc="-114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es</a:t>
            </a:r>
            <a:r>
              <a:rPr sz="1850" spc="-13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1,96</a:t>
            </a:r>
            <a:r>
              <a:rPr sz="1850" spc="-5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con</a:t>
            </a:r>
            <a:r>
              <a:rPr sz="1850" spc="-5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un</a:t>
            </a:r>
            <a:r>
              <a:rPr sz="1850" spc="-125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nivel</a:t>
            </a:r>
            <a:r>
              <a:rPr sz="1850" spc="-6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de</a:t>
            </a:r>
            <a:r>
              <a:rPr sz="1850" spc="-1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0,95</a:t>
            </a:r>
            <a:r>
              <a:rPr sz="1850" spc="-50" dirty="0">
                <a:latin typeface="Arial MT"/>
                <a:cs typeface="Arial MT"/>
              </a:rPr>
              <a:t> </a:t>
            </a:r>
            <a:r>
              <a:rPr sz="1850" spc="-130" dirty="0">
                <a:latin typeface="Arial MT"/>
                <a:cs typeface="Arial MT"/>
              </a:rPr>
              <a:t>y</a:t>
            </a:r>
            <a:r>
              <a:rPr sz="1850" spc="-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2,58</a:t>
            </a:r>
            <a:r>
              <a:rPr sz="1850" spc="-20" dirty="0">
                <a:latin typeface="Arial MT"/>
                <a:cs typeface="Arial MT"/>
              </a:rPr>
              <a:t> </a:t>
            </a:r>
            <a:r>
              <a:rPr sz="1850" spc="-40" dirty="0">
                <a:latin typeface="Arial MT"/>
                <a:cs typeface="Arial MT"/>
              </a:rPr>
              <a:t>con</a:t>
            </a:r>
            <a:r>
              <a:rPr sz="1850" spc="-9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un</a:t>
            </a:r>
            <a:r>
              <a:rPr sz="1850" spc="-125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nivel</a:t>
            </a:r>
            <a:r>
              <a:rPr sz="1850" spc="-60" dirty="0">
                <a:latin typeface="Arial MT"/>
                <a:cs typeface="Arial MT"/>
              </a:rPr>
              <a:t> </a:t>
            </a:r>
            <a:r>
              <a:rPr sz="1850" spc="-25" dirty="0">
                <a:latin typeface="Arial MT"/>
                <a:cs typeface="Arial MT"/>
              </a:rPr>
              <a:t>de 	</a:t>
            </a:r>
            <a:r>
              <a:rPr sz="1850" spc="-20" dirty="0">
                <a:latin typeface="Arial MT"/>
                <a:cs typeface="Arial MT"/>
              </a:rPr>
              <a:t>0,99</a:t>
            </a:r>
            <a:endParaRPr sz="1850" dirty="0">
              <a:latin typeface="Arial MT"/>
              <a:cs typeface="Arial MT"/>
            </a:endParaRPr>
          </a:p>
          <a:p>
            <a:pPr marL="360680" indent="-347980" algn="just">
              <a:lnSpc>
                <a:spcPct val="100000"/>
              </a:lnSpc>
              <a:spcBef>
                <a:spcPts val="900"/>
              </a:spcBef>
              <a:buAutoNum type="arabicPeriod" startAt="2"/>
              <a:tabLst>
                <a:tab pos="360680" algn="l"/>
              </a:tabLst>
            </a:pPr>
            <a:r>
              <a:rPr sz="1900" spc="-50" dirty="0">
                <a:latin typeface="Arial MT"/>
                <a:cs typeface="Arial MT"/>
              </a:rPr>
              <a:t>Error</a:t>
            </a:r>
            <a:r>
              <a:rPr sz="1900" spc="-5" dirty="0">
                <a:latin typeface="Arial MT"/>
                <a:cs typeface="Arial MT"/>
              </a:rPr>
              <a:t> </a:t>
            </a:r>
            <a:r>
              <a:rPr sz="1900" spc="-65" dirty="0">
                <a:latin typeface="Arial MT"/>
                <a:cs typeface="Arial MT"/>
              </a:rPr>
              <a:t>estándar</a:t>
            </a:r>
            <a:r>
              <a:rPr sz="1900" spc="-45" dirty="0">
                <a:latin typeface="Arial MT"/>
                <a:cs typeface="Arial MT"/>
              </a:rPr>
              <a:t> </a:t>
            </a:r>
            <a:r>
              <a:rPr sz="1900" spc="-85" dirty="0">
                <a:latin typeface="Arial MT"/>
                <a:cs typeface="Arial MT"/>
              </a:rPr>
              <a:t>depende</a:t>
            </a:r>
            <a:r>
              <a:rPr sz="1900" spc="-45" dirty="0">
                <a:latin typeface="Arial MT"/>
                <a:cs typeface="Arial MT"/>
              </a:rPr>
              <a:t> </a:t>
            </a:r>
            <a:r>
              <a:rPr sz="1900" spc="-20" dirty="0">
                <a:latin typeface="Arial MT"/>
                <a:cs typeface="Arial MT"/>
              </a:rPr>
              <a:t>del</a:t>
            </a:r>
            <a:r>
              <a:rPr sz="1900" spc="-105" dirty="0">
                <a:latin typeface="Arial MT"/>
                <a:cs typeface="Arial MT"/>
              </a:rPr>
              <a:t> </a:t>
            </a:r>
            <a:r>
              <a:rPr sz="1900" spc="-65" dirty="0">
                <a:latin typeface="Arial MT"/>
                <a:cs typeface="Arial MT"/>
              </a:rPr>
              <a:t>estadígrafo</a:t>
            </a:r>
            <a:r>
              <a:rPr sz="1900" spc="20" dirty="0">
                <a:latin typeface="Arial MT"/>
                <a:cs typeface="Arial MT"/>
              </a:rPr>
              <a:t> </a:t>
            </a:r>
            <a:r>
              <a:rPr sz="1900" spc="-20" dirty="0">
                <a:latin typeface="Arial MT"/>
                <a:cs typeface="Arial MT"/>
              </a:rPr>
              <a:t>en</a:t>
            </a:r>
            <a:r>
              <a:rPr sz="1900" spc="-110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cuestión</a:t>
            </a:r>
            <a:endParaRPr sz="1900" dirty="0">
              <a:latin typeface="Arial MT"/>
              <a:cs typeface="Arial MT"/>
            </a:endParaRPr>
          </a:p>
          <a:p>
            <a:pPr algn="just">
              <a:lnSpc>
                <a:spcPct val="100000"/>
              </a:lnSpc>
              <a:spcBef>
                <a:spcPts val="2120"/>
              </a:spcBef>
              <a:buAutoNum type="arabicPeriod" startAt="2"/>
            </a:pPr>
            <a:endParaRPr sz="1900" dirty="0">
              <a:latin typeface="Arial MT"/>
              <a:cs typeface="Arial MT"/>
            </a:endParaRPr>
          </a:p>
          <a:p>
            <a:pPr marL="28575" algn="just">
              <a:lnSpc>
                <a:spcPct val="100000"/>
              </a:lnSpc>
            </a:pPr>
            <a:r>
              <a:rPr sz="2100" i="1" spc="-10" dirty="0">
                <a:solidFill>
                  <a:srgbClr val="0A0046"/>
                </a:solidFill>
                <a:latin typeface="Arial"/>
                <a:cs typeface="Arial"/>
              </a:rPr>
              <a:t>Ejemplo.</a:t>
            </a:r>
            <a:endParaRPr sz="2100" dirty="0">
              <a:latin typeface="Arial"/>
              <a:cs typeface="Arial"/>
            </a:endParaRPr>
          </a:p>
          <a:p>
            <a:pPr marL="368935" lvl="1" indent="-350520" algn="just">
              <a:lnSpc>
                <a:spcPct val="100000"/>
              </a:lnSpc>
              <a:spcBef>
                <a:spcPts val="950"/>
              </a:spcBef>
              <a:buClr>
                <a:srgbClr val="00004F"/>
              </a:buClr>
              <a:buChar char="•"/>
              <a:tabLst>
                <a:tab pos="368935" algn="l"/>
              </a:tabLst>
            </a:pPr>
            <a:r>
              <a:rPr sz="1900" i="1" spc="-80" dirty="0">
                <a:solidFill>
                  <a:srgbClr val="151515"/>
                </a:solidFill>
                <a:latin typeface="Arial"/>
                <a:cs typeface="Arial"/>
              </a:rPr>
              <a:t>Media:</a:t>
            </a:r>
            <a:r>
              <a:rPr sz="1900" i="1" spc="-55" dirty="0">
                <a:solidFill>
                  <a:srgbClr val="151515"/>
                </a:solidFill>
                <a:latin typeface="Arial"/>
                <a:cs typeface="Arial"/>
              </a:rPr>
              <a:t> </a:t>
            </a:r>
            <a:r>
              <a:rPr sz="1900" i="1" spc="-10" dirty="0">
                <a:solidFill>
                  <a:srgbClr val="0E0842"/>
                </a:solidFill>
                <a:latin typeface="Arial"/>
                <a:cs typeface="Arial"/>
              </a:rPr>
              <a:t>2,9</a:t>
            </a:r>
            <a:r>
              <a:rPr sz="1900" i="1" spc="-95" dirty="0">
                <a:solidFill>
                  <a:srgbClr val="0E0842"/>
                </a:solidFill>
                <a:latin typeface="Arial"/>
                <a:cs typeface="Arial"/>
              </a:rPr>
              <a:t> </a:t>
            </a:r>
            <a:r>
              <a:rPr sz="1900" i="1" spc="-10" dirty="0">
                <a:solidFill>
                  <a:srgbClr val="0C0159"/>
                </a:solidFill>
                <a:latin typeface="Arial"/>
                <a:cs typeface="Arial"/>
              </a:rPr>
              <a:t>horas</a:t>
            </a:r>
            <a:r>
              <a:rPr lang="es-MX" sz="1950" i="1" spc="-705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</a:p>
          <a:p>
            <a:pPr marL="361950" lvl="1" indent="-343535" algn="just">
              <a:lnSpc>
                <a:spcPct val="100000"/>
              </a:lnSpc>
              <a:spcBef>
                <a:spcPts val="975"/>
              </a:spcBef>
              <a:buClr>
                <a:srgbClr val="0C0C70"/>
              </a:buClr>
              <a:buChar char="•"/>
              <a:tabLst>
                <a:tab pos="361950" algn="l"/>
              </a:tabLst>
            </a:pPr>
            <a:r>
              <a:rPr lang="es-EC" sz="2000" i="1" spc="-10" dirty="0">
                <a:solidFill>
                  <a:srgbClr val="313131"/>
                </a:solidFill>
                <a:latin typeface="Arial"/>
                <a:cs typeface="Arial"/>
              </a:rPr>
              <a:t>S </a:t>
            </a:r>
            <a:r>
              <a:rPr lang="es-EC" sz="2000" i="1" spc="-10" dirty="0">
                <a:solidFill>
                  <a:srgbClr val="313131"/>
                </a:solidFill>
                <a:latin typeface="Arial"/>
                <a:cs typeface="Arial"/>
                <a:sym typeface="Wingdings" panose="05000000000000000000" pitchFamily="2" charset="2"/>
              </a:rPr>
              <a:t> </a:t>
            </a:r>
            <a:r>
              <a:rPr lang="es-EC" sz="2000" i="1" spc="-10" dirty="0">
                <a:solidFill>
                  <a:srgbClr val="313131"/>
                </a:solidFill>
                <a:latin typeface="Arial"/>
                <a:cs typeface="Arial"/>
              </a:rPr>
              <a:t>0,0679</a:t>
            </a:r>
            <a:r>
              <a:rPr sz="1950" i="1" spc="-10" dirty="0">
                <a:solidFill>
                  <a:srgbClr val="181818"/>
                </a:solidFill>
                <a:latin typeface="Arial"/>
                <a:cs typeface="Arial"/>
              </a:rPr>
              <a:t>(</a:t>
            </a:r>
            <a:r>
              <a:rPr sz="1950" i="1" spc="-10" dirty="0">
                <a:solidFill>
                  <a:srgbClr val="080349"/>
                </a:solidFill>
                <a:latin typeface="Arial"/>
                <a:cs typeface="Arial"/>
              </a:rPr>
              <a:t>desv.est.</a:t>
            </a:r>
            <a:r>
              <a:rPr sz="1950" i="1" spc="-325" dirty="0">
                <a:solidFill>
                  <a:srgbClr val="080349"/>
                </a:solidFill>
                <a:latin typeface="Arial"/>
                <a:cs typeface="Arial"/>
              </a:rPr>
              <a:t> </a:t>
            </a:r>
            <a:r>
              <a:rPr sz="1950" i="1" spc="-100" dirty="0">
                <a:solidFill>
                  <a:srgbClr val="0C0A50"/>
                </a:solidFill>
                <a:latin typeface="Arial"/>
                <a:cs typeface="Arial"/>
              </a:rPr>
              <a:t>de</a:t>
            </a:r>
            <a:r>
              <a:rPr sz="1950" i="1" spc="-35" dirty="0">
                <a:solidFill>
                  <a:srgbClr val="0C0A50"/>
                </a:solidFill>
                <a:latin typeface="Arial"/>
                <a:cs typeface="Arial"/>
              </a:rPr>
              <a:t> </a:t>
            </a:r>
            <a:r>
              <a:rPr sz="1950" i="1" spc="-70" dirty="0">
                <a:solidFill>
                  <a:srgbClr val="232323"/>
                </a:solidFill>
                <a:latin typeface="Arial"/>
                <a:cs typeface="Arial"/>
              </a:rPr>
              <a:t>la</a:t>
            </a:r>
            <a:r>
              <a:rPr sz="1950" i="1" spc="-110" dirty="0">
                <a:solidFill>
                  <a:srgbClr val="232323"/>
                </a:solidFill>
                <a:latin typeface="Arial"/>
                <a:cs typeface="Arial"/>
              </a:rPr>
              <a:t> </a:t>
            </a:r>
            <a:r>
              <a:rPr sz="1950" i="1" spc="-50" dirty="0">
                <a:solidFill>
                  <a:srgbClr val="161167"/>
                </a:solidFill>
                <a:latin typeface="Arial"/>
                <a:cs typeface="Arial"/>
              </a:rPr>
              <a:t>distrib.</a:t>
            </a:r>
            <a:r>
              <a:rPr sz="1950" i="1" spc="-80" dirty="0">
                <a:solidFill>
                  <a:srgbClr val="161167"/>
                </a:solidFill>
                <a:latin typeface="Arial"/>
                <a:cs typeface="Arial"/>
              </a:rPr>
              <a:t> </a:t>
            </a:r>
            <a:r>
              <a:rPr sz="1950" i="1" spc="-90" dirty="0">
                <a:solidFill>
                  <a:srgbClr val="0C0549"/>
                </a:solidFill>
                <a:latin typeface="Arial"/>
                <a:cs typeface="Arial"/>
              </a:rPr>
              <a:t>muestral</a:t>
            </a:r>
            <a:r>
              <a:rPr sz="1950" i="1" spc="5" dirty="0">
                <a:solidFill>
                  <a:srgbClr val="0C0549"/>
                </a:solidFill>
                <a:latin typeface="Arial"/>
                <a:cs typeface="Arial"/>
              </a:rPr>
              <a:t> </a:t>
            </a:r>
            <a:r>
              <a:rPr sz="1950" i="1" spc="-30" dirty="0">
                <a:solidFill>
                  <a:srgbClr val="08005E"/>
                </a:solidFill>
                <a:latin typeface="Arial"/>
                <a:cs typeface="Arial"/>
              </a:rPr>
              <a:t>de</a:t>
            </a:r>
            <a:r>
              <a:rPr sz="1950" i="1" spc="-15" dirty="0">
                <a:solidFill>
                  <a:srgbClr val="08005E"/>
                </a:solidFill>
                <a:latin typeface="Arial"/>
                <a:cs typeface="Arial"/>
              </a:rPr>
              <a:t> </a:t>
            </a:r>
            <a:r>
              <a:rPr sz="1950" i="1" spc="-65" dirty="0">
                <a:solidFill>
                  <a:srgbClr val="1A1650"/>
                </a:solidFill>
                <a:latin typeface="Arial"/>
                <a:cs typeface="Arial"/>
              </a:rPr>
              <a:t>la</a:t>
            </a:r>
            <a:r>
              <a:rPr sz="1950" i="1" spc="-45" dirty="0">
                <a:solidFill>
                  <a:srgbClr val="1A1650"/>
                </a:solidFill>
                <a:latin typeface="Arial"/>
                <a:cs typeface="Arial"/>
              </a:rPr>
              <a:t> </a:t>
            </a:r>
            <a:r>
              <a:rPr sz="1950" i="1" spc="-10" dirty="0">
                <a:solidFill>
                  <a:srgbClr val="00003D"/>
                </a:solidFill>
                <a:latin typeface="Arial"/>
                <a:cs typeface="Arial"/>
              </a:rPr>
              <a:t>media)</a:t>
            </a:r>
            <a:endParaRPr sz="1950" dirty="0">
              <a:latin typeface="Arial"/>
              <a:cs typeface="Arial"/>
            </a:endParaRPr>
          </a:p>
          <a:p>
            <a:pPr marL="367665" lvl="1" indent="-349250" algn="just">
              <a:lnSpc>
                <a:spcPct val="100000"/>
              </a:lnSpc>
              <a:spcBef>
                <a:spcPts val="910"/>
              </a:spcBef>
              <a:buClr>
                <a:srgbClr val="130A69"/>
              </a:buClr>
              <a:buChar char="•"/>
              <a:tabLst>
                <a:tab pos="367665" algn="l"/>
                <a:tab pos="3138805" algn="l"/>
              </a:tabLst>
            </a:pPr>
            <a:r>
              <a:rPr sz="1900" i="1" spc="-70" dirty="0">
                <a:solidFill>
                  <a:srgbClr val="1C1877"/>
                </a:solidFill>
                <a:latin typeface="Arial"/>
                <a:cs typeface="Arial"/>
              </a:rPr>
              <a:t>Nivel</a:t>
            </a:r>
            <a:r>
              <a:rPr sz="1900" i="1" spc="-65" dirty="0">
                <a:solidFill>
                  <a:srgbClr val="1C1877"/>
                </a:solidFill>
                <a:latin typeface="Arial"/>
                <a:cs typeface="Arial"/>
              </a:rPr>
              <a:t> </a:t>
            </a:r>
            <a:r>
              <a:rPr sz="1900" i="1" spc="-20" dirty="0">
                <a:solidFill>
                  <a:srgbClr val="08014D"/>
                </a:solidFill>
                <a:latin typeface="Arial"/>
                <a:cs typeface="Arial"/>
              </a:rPr>
              <a:t>de</a:t>
            </a:r>
            <a:r>
              <a:rPr sz="1900" i="1" spc="-110" dirty="0">
                <a:solidFill>
                  <a:srgbClr val="08014D"/>
                </a:solidFill>
                <a:latin typeface="Arial"/>
                <a:cs typeface="Arial"/>
              </a:rPr>
              <a:t> </a:t>
            </a:r>
            <a:r>
              <a:rPr sz="1900" i="1" spc="-70" dirty="0">
                <a:solidFill>
                  <a:srgbClr val="08053D"/>
                </a:solidFill>
                <a:latin typeface="Arial"/>
                <a:cs typeface="Arial"/>
              </a:rPr>
              <a:t>confianza</a:t>
            </a:r>
            <a:r>
              <a:rPr sz="1900" i="1" spc="50" dirty="0">
                <a:solidFill>
                  <a:srgbClr val="08053D"/>
                </a:solidFill>
                <a:latin typeface="Arial"/>
                <a:cs typeface="Arial"/>
              </a:rPr>
              <a:t> </a:t>
            </a:r>
            <a:r>
              <a:rPr sz="1900" i="1" dirty="0">
                <a:solidFill>
                  <a:srgbClr val="8582A1"/>
                </a:solidFill>
                <a:latin typeface="Arial"/>
                <a:cs typeface="Arial"/>
              </a:rPr>
              <a:t>=</a:t>
            </a:r>
            <a:r>
              <a:rPr sz="1900" i="1" spc="-120" dirty="0">
                <a:solidFill>
                  <a:srgbClr val="8582A1"/>
                </a:solidFill>
                <a:latin typeface="Arial"/>
                <a:cs typeface="Arial"/>
              </a:rPr>
              <a:t> </a:t>
            </a:r>
            <a:r>
              <a:rPr sz="1900" i="1" spc="-20" dirty="0">
                <a:solidFill>
                  <a:srgbClr val="0C0356"/>
                </a:solidFill>
                <a:latin typeface="Arial"/>
                <a:cs typeface="Arial"/>
              </a:rPr>
              <a:t>0,95</a:t>
            </a:r>
            <a:r>
              <a:rPr sz="1900" i="1" dirty="0">
                <a:solidFill>
                  <a:srgbClr val="0C0356"/>
                </a:solidFill>
                <a:latin typeface="Arial"/>
                <a:cs typeface="Arial"/>
              </a:rPr>
              <a:t>	</a:t>
            </a:r>
            <a:r>
              <a:rPr sz="1900" i="1" spc="-1145" dirty="0">
                <a:solidFill>
                  <a:srgbClr val="1F1F1F"/>
                </a:solidFill>
                <a:latin typeface="Arial"/>
                <a:cs typeface="Arial"/>
              </a:rPr>
              <a:t>——</a:t>
            </a:r>
            <a:r>
              <a:rPr sz="1900" i="1" spc="-670" dirty="0">
                <a:solidFill>
                  <a:srgbClr val="1F1F1F"/>
                </a:solidFill>
                <a:latin typeface="Arial"/>
                <a:cs typeface="Arial"/>
              </a:rPr>
              <a:t>&gt;</a:t>
            </a:r>
            <a:r>
              <a:rPr sz="1900" i="1" spc="-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lang="es-MX" sz="1900" i="1" spc="-5" dirty="0">
                <a:solidFill>
                  <a:srgbClr val="1F1F1F"/>
                </a:solidFill>
                <a:latin typeface="Arial"/>
                <a:cs typeface="Arial"/>
              </a:rPr>
              <a:t> </a:t>
            </a:r>
            <a:r>
              <a:rPr sz="1900" i="1" spc="-50" dirty="0">
                <a:solidFill>
                  <a:srgbClr val="211859"/>
                </a:solidFill>
                <a:latin typeface="Arial"/>
                <a:cs typeface="Arial"/>
              </a:rPr>
              <a:t>z</a:t>
            </a:r>
            <a:r>
              <a:rPr sz="1900" i="1" spc="-90" dirty="0">
                <a:solidFill>
                  <a:srgbClr val="211859"/>
                </a:solidFill>
                <a:latin typeface="Arial"/>
                <a:cs typeface="Arial"/>
              </a:rPr>
              <a:t> </a:t>
            </a:r>
            <a:r>
              <a:rPr sz="1900" i="1" dirty="0">
                <a:solidFill>
                  <a:srgbClr val="7C8093"/>
                </a:solidFill>
                <a:latin typeface="Arial"/>
                <a:cs typeface="Arial"/>
              </a:rPr>
              <a:t>=</a:t>
            </a:r>
            <a:r>
              <a:rPr sz="1900" i="1" spc="-5" dirty="0">
                <a:solidFill>
                  <a:srgbClr val="7C8093"/>
                </a:solidFill>
                <a:latin typeface="Arial"/>
                <a:cs typeface="Arial"/>
              </a:rPr>
              <a:t> </a:t>
            </a:r>
            <a:r>
              <a:rPr sz="1900" i="1" spc="-20" dirty="0">
                <a:solidFill>
                  <a:srgbClr val="160C54"/>
                </a:solidFill>
                <a:latin typeface="Arial"/>
                <a:cs typeface="Arial"/>
              </a:rPr>
              <a:t>1,96</a:t>
            </a:r>
            <a:endParaRPr sz="1900" dirty="0">
              <a:latin typeface="Arial"/>
              <a:cs typeface="Arial"/>
            </a:endParaRPr>
          </a:p>
          <a:p>
            <a:pPr marL="365760" lvl="1" indent="-347345" algn="just">
              <a:lnSpc>
                <a:spcPct val="100000"/>
              </a:lnSpc>
              <a:spcBef>
                <a:spcPts val="990"/>
              </a:spcBef>
              <a:buClr>
                <a:srgbClr val="0F0F62"/>
              </a:buClr>
              <a:buChar char="•"/>
              <a:tabLst>
                <a:tab pos="365760" algn="l"/>
              </a:tabLst>
            </a:pPr>
            <a:r>
              <a:rPr sz="1900" i="1" spc="-60" dirty="0">
                <a:solidFill>
                  <a:srgbClr val="262626"/>
                </a:solidFill>
                <a:latin typeface="Arial"/>
                <a:cs typeface="Arial"/>
              </a:rPr>
              <a:t>Intervalo</a:t>
            </a:r>
            <a:r>
              <a:rPr sz="1900" i="1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1900" i="1" spc="-80" dirty="0">
                <a:solidFill>
                  <a:srgbClr val="11074D"/>
                </a:solidFill>
                <a:latin typeface="Arial"/>
                <a:cs typeface="Arial"/>
              </a:rPr>
              <a:t>de</a:t>
            </a:r>
            <a:r>
              <a:rPr sz="1900" i="1" spc="-65" dirty="0">
                <a:solidFill>
                  <a:srgbClr val="11074D"/>
                </a:solidFill>
                <a:latin typeface="Arial"/>
                <a:cs typeface="Arial"/>
              </a:rPr>
              <a:t> </a:t>
            </a:r>
            <a:r>
              <a:rPr sz="1900" i="1" spc="-65" dirty="0">
                <a:solidFill>
                  <a:srgbClr val="0C0C0C"/>
                </a:solidFill>
                <a:latin typeface="Arial"/>
                <a:cs typeface="Arial"/>
              </a:rPr>
              <a:t>confianza.</a:t>
            </a:r>
            <a:r>
              <a:rPr sz="1900" i="1" spc="-15" dirty="0">
                <a:solidFill>
                  <a:srgbClr val="0C0C0C"/>
                </a:solidFill>
                <a:latin typeface="Arial"/>
                <a:cs typeface="Arial"/>
              </a:rPr>
              <a:t> </a:t>
            </a:r>
            <a:r>
              <a:rPr sz="1900" i="1" dirty="0">
                <a:solidFill>
                  <a:srgbClr val="1A1A1A"/>
                </a:solidFill>
                <a:latin typeface="Arial"/>
                <a:cs typeface="Arial"/>
              </a:rPr>
              <a:t>2,9</a:t>
            </a:r>
            <a:r>
              <a:rPr sz="1900" i="1" spc="-75" dirty="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sz="1900" i="1" dirty="0">
                <a:solidFill>
                  <a:srgbClr val="030138"/>
                </a:solidFill>
                <a:latin typeface="Arial"/>
                <a:cs typeface="Arial"/>
              </a:rPr>
              <a:t>›</a:t>
            </a:r>
            <a:r>
              <a:rPr sz="1900" i="1" spc="229" dirty="0">
                <a:solidFill>
                  <a:srgbClr val="030138"/>
                </a:solidFill>
                <a:latin typeface="Arial"/>
                <a:cs typeface="Arial"/>
              </a:rPr>
              <a:t> </a:t>
            </a:r>
            <a:r>
              <a:rPr sz="1900" i="1" spc="-10" dirty="0">
                <a:solidFill>
                  <a:srgbClr val="313131"/>
                </a:solidFill>
                <a:latin typeface="Arial"/>
                <a:cs typeface="Arial"/>
              </a:rPr>
              <a:t>(i,g6j(0,0679)</a:t>
            </a:r>
            <a:endParaRPr sz="1900" dirty="0">
              <a:latin typeface="Arial"/>
              <a:cs typeface="Arial"/>
            </a:endParaRPr>
          </a:p>
          <a:p>
            <a:pPr marL="375285" algn="just">
              <a:lnSpc>
                <a:spcPct val="100000"/>
              </a:lnSpc>
              <a:spcBef>
                <a:spcPts val="1005"/>
              </a:spcBef>
            </a:pPr>
            <a:r>
              <a:rPr sz="1850" i="1" spc="-35" dirty="0">
                <a:solidFill>
                  <a:srgbClr val="347454"/>
                </a:solidFill>
                <a:latin typeface="Arial"/>
                <a:cs typeface="Arial"/>
              </a:rPr>
              <a:t>Intervalo</a:t>
            </a:r>
            <a:r>
              <a:rPr sz="1850" i="1" spc="10" dirty="0">
                <a:solidFill>
                  <a:srgbClr val="347454"/>
                </a:solidFill>
                <a:latin typeface="Arial"/>
                <a:cs typeface="Arial"/>
              </a:rPr>
              <a:t> </a:t>
            </a:r>
            <a:r>
              <a:rPr sz="1850" i="1" spc="-10" dirty="0">
                <a:solidFill>
                  <a:srgbClr val="335E46"/>
                </a:solidFill>
                <a:latin typeface="Arial"/>
                <a:cs typeface="Arial"/>
              </a:rPr>
              <a:t>de</a:t>
            </a:r>
            <a:r>
              <a:rPr sz="1850" i="1" spc="-114" dirty="0">
                <a:solidFill>
                  <a:srgbClr val="335E46"/>
                </a:solidFill>
                <a:latin typeface="Arial"/>
                <a:cs typeface="Arial"/>
              </a:rPr>
              <a:t> </a:t>
            </a:r>
            <a:r>
              <a:rPr sz="1850" i="1" spc="-30" dirty="0">
                <a:solidFill>
                  <a:srgbClr val="365D42"/>
                </a:solidFill>
                <a:latin typeface="Arial"/>
                <a:cs typeface="Arial"/>
              </a:rPr>
              <a:t>confianza;</a:t>
            </a:r>
            <a:r>
              <a:rPr sz="1850" i="1" spc="15" dirty="0">
                <a:solidFill>
                  <a:srgbClr val="365D42"/>
                </a:solidFill>
                <a:latin typeface="Arial"/>
                <a:cs typeface="Arial"/>
              </a:rPr>
              <a:t> </a:t>
            </a:r>
            <a:r>
              <a:rPr sz="1850" i="1" dirty="0">
                <a:solidFill>
                  <a:srgbClr val="3D6B4D"/>
                </a:solidFill>
                <a:latin typeface="Arial"/>
                <a:cs typeface="Arial"/>
              </a:rPr>
              <a:t>2,</a:t>
            </a:r>
            <a:r>
              <a:rPr sz="1850" i="1" dirty="0">
                <a:solidFill>
                  <a:srgbClr val="187748"/>
                </a:solidFill>
                <a:latin typeface="Arial"/>
                <a:cs typeface="Arial"/>
              </a:rPr>
              <a:t>9</a:t>
            </a:r>
            <a:r>
              <a:rPr sz="1850" i="1" spc="-120" dirty="0">
                <a:solidFill>
                  <a:srgbClr val="187748"/>
                </a:solidFill>
                <a:latin typeface="Arial"/>
                <a:cs typeface="Arial"/>
              </a:rPr>
              <a:t> </a:t>
            </a:r>
            <a:r>
              <a:rPr sz="1850" i="1" dirty="0">
                <a:solidFill>
                  <a:srgbClr val="6B9379"/>
                </a:solidFill>
                <a:latin typeface="Arial"/>
                <a:cs typeface="Arial"/>
              </a:rPr>
              <a:t>z</a:t>
            </a:r>
            <a:r>
              <a:rPr sz="1850" i="1" spc="75" dirty="0">
                <a:solidFill>
                  <a:srgbClr val="6B9379"/>
                </a:solidFill>
                <a:latin typeface="Arial"/>
                <a:cs typeface="Arial"/>
              </a:rPr>
              <a:t> </a:t>
            </a:r>
            <a:r>
              <a:rPr sz="1850" i="1" spc="-10" dirty="0">
                <a:solidFill>
                  <a:srgbClr val="3B3B3B"/>
                </a:solidFill>
                <a:latin typeface="Arial"/>
                <a:cs typeface="Arial"/>
              </a:rPr>
              <a:t>0,</a:t>
            </a:r>
            <a:r>
              <a:rPr sz="1850" i="1" spc="-10" dirty="0">
                <a:solidFill>
                  <a:srgbClr val="2D5D3D"/>
                </a:solidFill>
                <a:latin typeface="Arial"/>
                <a:cs typeface="Arial"/>
              </a:rPr>
              <a:t>133</a:t>
            </a:r>
            <a:endParaRPr sz="1850" dirty="0">
              <a:latin typeface="Arial"/>
              <a:cs typeface="Arial"/>
            </a:endParaRPr>
          </a:p>
          <a:p>
            <a:pPr marL="364490" marR="930275" indent="5080" algn="just">
              <a:lnSpc>
                <a:spcPct val="141900"/>
              </a:lnSpc>
              <a:spcBef>
                <a:spcPts val="5"/>
              </a:spcBef>
              <a:tabLst>
                <a:tab pos="2884805" algn="l"/>
              </a:tabLst>
            </a:pPr>
            <a:r>
              <a:rPr sz="1900" i="1" spc="-75" dirty="0">
                <a:solidFill>
                  <a:srgbClr val="050046"/>
                </a:solidFill>
                <a:latin typeface="Arial"/>
                <a:cs typeface="Arial"/>
              </a:rPr>
              <a:t>La</a:t>
            </a:r>
            <a:r>
              <a:rPr sz="1900" i="1" spc="-60" dirty="0">
                <a:solidFill>
                  <a:srgbClr val="050046"/>
                </a:solidFill>
                <a:latin typeface="Arial"/>
                <a:cs typeface="Arial"/>
              </a:rPr>
              <a:t> </a:t>
            </a:r>
            <a:r>
              <a:rPr sz="1900" i="1" spc="-80" dirty="0">
                <a:solidFill>
                  <a:srgbClr val="010033"/>
                </a:solidFill>
                <a:latin typeface="Arial"/>
                <a:cs typeface="Arial"/>
              </a:rPr>
              <a:t>media</a:t>
            </a:r>
            <a:r>
              <a:rPr sz="1900" i="1" spc="-50" dirty="0">
                <a:solidFill>
                  <a:srgbClr val="010033"/>
                </a:solidFill>
                <a:latin typeface="Arial"/>
                <a:cs typeface="Arial"/>
              </a:rPr>
              <a:t> </a:t>
            </a:r>
            <a:r>
              <a:rPr sz="1900" i="1" spc="-60" dirty="0">
                <a:solidFill>
                  <a:srgbClr val="110A56"/>
                </a:solidFill>
                <a:latin typeface="Arial"/>
                <a:cs typeface="Arial"/>
              </a:rPr>
              <a:t>poblacional</a:t>
            </a:r>
            <a:r>
              <a:rPr sz="1900" i="1" spc="80" dirty="0">
                <a:solidFill>
                  <a:srgbClr val="110A56"/>
                </a:solidFill>
                <a:latin typeface="Arial"/>
                <a:cs typeface="Arial"/>
              </a:rPr>
              <a:t> </a:t>
            </a:r>
            <a:r>
              <a:rPr sz="1900" spc="-75" dirty="0">
                <a:solidFill>
                  <a:srgbClr val="0C0A56"/>
                </a:solidFill>
                <a:latin typeface="Arial MT"/>
                <a:cs typeface="Arial MT"/>
              </a:rPr>
              <a:t>esfó</a:t>
            </a:r>
            <a:r>
              <a:rPr sz="1900" spc="-55" dirty="0">
                <a:solidFill>
                  <a:srgbClr val="0C0A56"/>
                </a:solidFill>
                <a:latin typeface="Arial MT"/>
                <a:cs typeface="Arial MT"/>
              </a:rPr>
              <a:t> </a:t>
            </a:r>
            <a:r>
              <a:rPr sz="1900" i="1" spc="-65" dirty="0">
                <a:solidFill>
                  <a:srgbClr val="03003B"/>
                </a:solidFill>
                <a:latin typeface="Arial"/>
                <a:cs typeface="Arial"/>
              </a:rPr>
              <a:t>entre</a:t>
            </a:r>
            <a:r>
              <a:rPr sz="1900" i="1" spc="-70" dirty="0">
                <a:solidFill>
                  <a:srgbClr val="03003B"/>
                </a:solidFill>
                <a:latin typeface="Arial"/>
                <a:cs typeface="Arial"/>
              </a:rPr>
              <a:t> </a:t>
            </a:r>
            <a:r>
              <a:rPr sz="1900" i="1" spc="-60" dirty="0">
                <a:solidFill>
                  <a:srgbClr val="111111"/>
                </a:solidFill>
                <a:latin typeface="Arial"/>
                <a:cs typeface="Arial"/>
              </a:rPr>
              <a:t>2,</a:t>
            </a:r>
            <a:r>
              <a:rPr sz="1900" i="1" spc="-60" dirty="0">
                <a:solidFill>
                  <a:srgbClr val="080534"/>
                </a:solidFill>
                <a:latin typeface="Arial"/>
                <a:cs typeface="Arial"/>
              </a:rPr>
              <a:t>767</a:t>
            </a:r>
            <a:r>
              <a:rPr sz="1900" i="1" spc="-90" dirty="0">
                <a:solidFill>
                  <a:srgbClr val="080534"/>
                </a:solidFill>
                <a:latin typeface="Arial"/>
                <a:cs typeface="Arial"/>
              </a:rPr>
              <a:t> </a:t>
            </a:r>
            <a:r>
              <a:rPr sz="1900" i="1" dirty="0">
                <a:solidFill>
                  <a:srgbClr val="110E52"/>
                </a:solidFill>
                <a:latin typeface="Arial"/>
                <a:cs typeface="Arial"/>
              </a:rPr>
              <a:t>y</a:t>
            </a:r>
            <a:r>
              <a:rPr sz="1900" i="1" spc="-70" dirty="0">
                <a:solidFill>
                  <a:srgbClr val="110E52"/>
                </a:solidFill>
                <a:latin typeface="Arial"/>
                <a:cs typeface="Arial"/>
              </a:rPr>
              <a:t> </a:t>
            </a:r>
            <a:r>
              <a:rPr sz="1900" i="1" spc="-60" dirty="0">
                <a:solidFill>
                  <a:srgbClr val="05005B"/>
                </a:solidFill>
                <a:latin typeface="Arial"/>
                <a:cs typeface="Arial"/>
              </a:rPr>
              <a:t>3,033</a:t>
            </a:r>
            <a:r>
              <a:rPr sz="1900" i="1" dirty="0">
                <a:solidFill>
                  <a:srgbClr val="05005B"/>
                </a:solidFill>
                <a:latin typeface="Arial"/>
                <a:cs typeface="Arial"/>
              </a:rPr>
              <a:t> </a:t>
            </a:r>
            <a:r>
              <a:rPr sz="1900" i="1" spc="-70" dirty="0">
                <a:solidFill>
                  <a:srgbClr val="08033D"/>
                </a:solidFill>
                <a:latin typeface="Arial"/>
                <a:cs typeface="Arial"/>
              </a:rPr>
              <a:t>horas</a:t>
            </a:r>
            <a:r>
              <a:rPr sz="1900" i="1" spc="-30" dirty="0">
                <a:solidFill>
                  <a:srgbClr val="08033D"/>
                </a:solidFill>
                <a:latin typeface="Arial"/>
                <a:cs typeface="Arial"/>
              </a:rPr>
              <a:t> </a:t>
            </a:r>
            <a:r>
              <a:rPr sz="1900" i="1" spc="-25" dirty="0">
                <a:solidFill>
                  <a:srgbClr val="080350"/>
                </a:solidFill>
                <a:latin typeface="Arial"/>
                <a:cs typeface="Arial"/>
              </a:rPr>
              <a:t>con </a:t>
            </a:r>
            <a:r>
              <a:rPr sz="1900" i="1" spc="-95" dirty="0">
                <a:solidFill>
                  <a:srgbClr val="000033"/>
                </a:solidFill>
                <a:latin typeface="Arial"/>
                <a:cs typeface="Arial"/>
              </a:rPr>
              <a:t>un</a:t>
            </a:r>
            <a:r>
              <a:rPr sz="1900" i="1" spc="-40" dirty="0">
                <a:solidFill>
                  <a:srgbClr val="000033"/>
                </a:solidFill>
                <a:latin typeface="Arial"/>
                <a:cs typeface="Arial"/>
              </a:rPr>
              <a:t> </a:t>
            </a:r>
            <a:r>
              <a:rPr sz="1900" i="1" spc="-85" dirty="0">
                <a:solidFill>
                  <a:srgbClr val="1A1A1A"/>
                </a:solidFill>
                <a:latin typeface="Arial"/>
                <a:cs typeface="Arial"/>
              </a:rPr>
              <a:t>95%</a:t>
            </a:r>
            <a:r>
              <a:rPr sz="1900" i="1" spc="-45" dirty="0">
                <a:solidFill>
                  <a:srgbClr val="1A1A1A"/>
                </a:solidFill>
                <a:latin typeface="Arial"/>
                <a:cs typeface="Arial"/>
              </a:rPr>
              <a:t> </a:t>
            </a:r>
            <a:r>
              <a:rPr sz="1900" i="1" spc="-35" dirty="0">
                <a:solidFill>
                  <a:srgbClr val="000038"/>
                </a:solidFill>
                <a:latin typeface="Arial"/>
                <a:cs typeface="Arial"/>
              </a:rPr>
              <a:t>de</a:t>
            </a:r>
            <a:r>
              <a:rPr sz="1900" i="1" spc="-70" dirty="0">
                <a:solidFill>
                  <a:srgbClr val="000038"/>
                </a:solidFill>
                <a:latin typeface="Arial"/>
                <a:cs typeface="Arial"/>
              </a:rPr>
              <a:t> </a:t>
            </a:r>
            <a:r>
              <a:rPr sz="1900" i="1" spc="-10" dirty="0" err="1">
                <a:solidFill>
                  <a:srgbClr val="181818"/>
                </a:solidFill>
                <a:latin typeface="Arial"/>
                <a:cs typeface="Arial"/>
              </a:rPr>
              <a:t>probabilidad</a:t>
            </a:r>
            <a:r>
              <a:rPr lang="es-MX" sz="1900" i="1" spc="-10" dirty="0">
                <a:solidFill>
                  <a:srgbClr val="181818"/>
                </a:solidFill>
                <a:latin typeface="Arial"/>
                <a:cs typeface="Arial"/>
              </a:rPr>
              <a:t> </a:t>
            </a:r>
            <a:r>
              <a:rPr sz="1900" i="1" dirty="0">
                <a:solidFill>
                  <a:srgbClr val="080154"/>
                </a:solidFill>
                <a:latin typeface="Arial"/>
                <a:cs typeface="Arial"/>
              </a:rPr>
              <a:t>de</a:t>
            </a:r>
            <a:r>
              <a:rPr sz="1900" i="1" spc="-135" dirty="0">
                <a:solidFill>
                  <a:srgbClr val="080154"/>
                </a:solidFill>
                <a:latin typeface="Arial"/>
                <a:cs typeface="Arial"/>
              </a:rPr>
              <a:t> </a:t>
            </a:r>
            <a:r>
              <a:rPr sz="1900" i="1" spc="-60" dirty="0">
                <a:solidFill>
                  <a:srgbClr val="130E48"/>
                </a:solidFill>
                <a:latin typeface="Arial"/>
                <a:cs typeface="Arial"/>
              </a:rPr>
              <a:t>no</a:t>
            </a:r>
            <a:r>
              <a:rPr sz="1900" i="1" spc="-70" dirty="0">
                <a:solidFill>
                  <a:srgbClr val="130E48"/>
                </a:solidFill>
                <a:latin typeface="Arial"/>
                <a:cs typeface="Arial"/>
              </a:rPr>
              <a:t> </a:t>
            </a:r>
            <a:r>
              <a:rPr sz="1900" i="1" spc="-70" dirty="0">
                <a:solidFill>
                  <a:srgbClr val="0E0831"/>
                </a:solidFill>
                <a:latin typeface="Arial"/>
                <a:cs typeface="Arial"/>
              </a:rPr>
              <a:t>cometer</a:t>
            </a:r>
            <a:r>
              <a:rPr sz="1900" i="1" spc="15" dirty="0">
                <a:solidFill>
                  <a:srgbClr val="0E0831"/>
                </a:solidFill>
                <a:latin typeface="Arial"/>
                <a:cs typeface="Arial"/>
              </a:rPr>
              <a:t> </a:t>
            </a:r>
            <a:r>
              <a:rPr sz="1900" i="1" spc="-10" dirty="0">
                <a:solidFill>
                  <a:srgbClr val="130F46"/>
                </a:solidFill>
                <a:latin typeface="Arial"/>
                <a:cs typeface="Arial"/>
              </a:rPr>
              <a:t>error</a:t>
            </a:r>
            <a:endParaRPr sz="1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695" y="133945"/>
            <a:ext cx="3223616" cy="27682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609600" y="783033"/>
            <a:ext cx="8153400" cy="533953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685" algn="just">
              <a:lnSpc>
                <a:spcPct val="100000"/>
              </a:lnSpc>
              <a:spcBef>
                <a:spcPts val="105"/>
              </a:spcBef>
            </a:pPr>
            <a:r>
              <a:rPr sz="1850" spc="-10" dirty="0">
                <a:latin typeface="Arial MT"/>
                <a:cs typeface="Arial MT"/>
              </a:rPr>
              <a:t>Ejercicios.-</a:t>
            </a:r>
            <a:endParaRPr sz="1850" dirty="0">
              <a:latin typeface="Arial MT"/>
              <a:cs typeface="Arial MT"/>
            </a:endParaRPr>
          </a:p>
          <a:p>
            <a:pPr algn="just">
              <a:lnSpc>
                <a:spcPct val="100000"/>
              </a:lnSpc>
            </a:pPr>
            <a:endParaRPr sz="1850" dirty="0">
              <a:latin typeface="Arial MT"/>
              <a:cs typeface="Arial MT"/>
            </a:endParaRPr>
          </a:p>
          <a:p>
            <a:pPr algn="just">
              <a:lnSpc>
                <a:spcPct val="100000"/>
              </a:lnSpc>
              <a:spcBef>
                <a:spcPts val="75"/>
              </a:spcBef>
            </a:pPr>
            <a:endParaRPr sz="1850" dirty="0">
              <a:latin typeface="Arial MT"/>
              <a:cs typeface="Arial MT"/>
            </a:endParaRPr>
          </a:p>
          <a:p>
            <a:pPr marL="352425" marR="5080" indent="-340360" algn="just">
              <a:lnSpc>
                <a:spcPct val="96300"/>
              </a:lnSpc>
              <a:tabLst>
                <a:tab pos="3263265" algn="l"/>
              </a:tabLst>
            </a:pPr>
            <a:r>
              <a:rPr sz="1850" spc="-50" dirty="0">
                <a:latin typeface="Arial MT"/>
                <a:cs typeface="Arial MT"/>
              </a:rPr>
              <a:t>1.-</a:t>
            </a:r>
            <a:r>
              <a:rPr sz="1850" spc="-35" dirty="0">
                <a:latin typeface="Arial MT"/>
                <a:cs typeface="Arial MT"/>
              </a:rPr>
              <a:t>Supóngase</a:t>
            </a:r>
            <a:r>
              <a:rPr sz="1850" spc="75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que</a:t>
            </a:r>
            <a:r>
              <a:rPr sz="1850" spc="-2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en</a:t>
            </a:r>
            <a:r>
              <a:rPr sz="1850" spc="-13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una</a:t>
            </a:r>
            <a:r>
              <a:rPr sz="1850" spc="-70" dirty="0">
                <a:latin typeface="Arial MT"/>
                <a:cs typeface="Arial MT"/>
              </a:rPr>
              <a:t> </a:t>
            </a:r>
            <a:r>
              <a:rPr sz="1850" spc="-30" dirty="0">
                <a:latin typeface="Arial MT"/>
                <a:cs typeface="Arial MT"/>
              </a:rPr>
              <a:t>muestra</a:t>
            </a:r>
            <a:r>
              <a:rPr sz="1850" spc="-7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de</a:t>
            </a:r>
            <a:r>
              <a:rPr sz="1850" spc="-100" dirty="0">
                <a:latin typeface="Arial MT"/>
                <a:cs typeface="Arial MT"/>
              </a:rPr>
              <a:t> </a:t>
            </a:r>
            <a:r>
              <a:rPr sz="1850" spc="-20" dirty="0">
                <a:latin typeface="Arial MT"/>
                <a:cs typeface="Arial MT"/>
              </a:rPr>
              <a:t>2.000</a:t>
            </a:r>
            <a:r>
              <a:rPr sz="1850" spc="-60" dirty="0">
                <a:latin typeface="Arial MT"/>
                <a:cs typeface="Arial MT"/>
              </a:rPr>
              <a:t> </a:t>
            </a:r>
            <a:r>
              <a:rPr sz="1850" spc="-35" dirty="0">
                <a:latin typeface="Arial MT"/>
                <a:cs typeface="Arial MT"/>
              </a:rPr>
              <a:t>personas</a:t>
            </a:r>
            <a:r>
              <a:rPr sz="1850" spc="1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de</a:t>
            </a:r>
            <a:r>
              <a:rPr sz="1850" spc="-95" dirty="0">
                <a:latin typeface="Arial MT"/>
                <a:cs typeface="Arial MT"/>
              </a:rPr>
              <a:t> </a:t>
            </a:r>
            <a:r>
              <a:rPr sz="1850" spc="-25" dirty="0">
                <a:latin typeface="Arial MT"/>
                <a:cs typeface="Arial MT"/>
              </a:rPr>
              <a:t>una </a:t>
            </a:r>
            <a:r>
              <a:rPr sz="1900" spc="-60" dirty="0">
                <a:latin typeface="Arial MT"/>
                <a:cs typeface="Arial MT"/>
              </a:rPr>
              <a:t>población</a:t>
            </a:r>
            <a:r>
              <a:rPr sz="1900" spc="-75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de</a:t>
            </a:r>
            <a:r>
              <a:rPr sz="1900" spc="-120" dirty="0">
                <a:latin typeface="Arial MT"/>
                <a:cs typeface="Arial MT"/>
              </a:rPr>
              <a:t> </a:t>
            </a:r>
            <a:r>
              <a:rPr sz="1900" spc="-70" dirty="0">
                <a:latin typeface="Arial MT"/>
                <a:cs typeface="Arial MT"/>
              </a:rPr>
              <a:t>mayores</a:t>
            </a:r>
            <a:r>
              <a:rPr sz="1900" spc="-60" dirty="0">
                <a:latin typeface="Arial MT"/>
                <a:cs typeface="Arial MT"/>
              </a:rPr>
              <a:t> </a:t>
            </a:r>
            <a:r>
              <a:rPr sz="1900" spc="-20" dirty="0">
                <a:latin typeface="Arial MT"/>
                <a:cs typeface="Arial MT"/>
              </a:rPr>
              <a:t>de</a:t>
            </a:r>
            <a:r>
              <a:rPr sz="1900" spc="-110" dirty="0">
                <a:latin typeface="Arial MT"/>
                <a:cs typeface="Arial MT"/>
              </a:rPr>
              <a:t> </a:t>
            </a:r>
            <a:r>
              <a:rPr sz="1900" spc="-20" dirty="0">
                <a:latin typeface="Arial MT"/>
                <a:cs typeface="Arial MT"/>
              </a:rPr>
              <a:t>15</a:t>
            </a:r>
            <a:r>
              <a:rPr sz="1900" spc="-110" dirty="0">
                <a:latin typeface="Arial MT"/>
                <a:cs typeface="Arial MT"/>
              </a:rPr>
              <a:t> </a:t>
            </a:r>
            <a:r>
              <a:rPr sz="1900" spc="-70" dirty="0">
                <a:latin typeface="Arial MT"/>
                <a:cs typeface="Arial MT"/>
              </a:rPr>
              <a:t>años</a:t>
            </a:r>
            <a:r>
              <a:rPr sz="1900" spc="-50" dirty="0">
                <a:latin typeface="Arial MT"/>
                <a:cs typeface="Arial MT"/>
              </a:rPr>
              <a:t> </a:t>
            </a:r>
            <a:r>
              <a:rPr sz="1900" spc="-75" dirty="0">
                <a:latin typeface="Arial MT"/>
                <a:cs typeface="Arial MT"/>
              </a:rPr>
              <a:t>de</a:t>
            </a:r>
            <a:r>
              <a:rPr sz="1900" spc="-55" dirty="0">
                <a:latin typeface="Arial MT"/>
                <a:cs typeface="Arial MT"/>
              </a:rPr>
              <a:t> </a:t>
            </a:r>
            <a:r>
              <a:rPr sz="1900" spc="-30" dirty="0">
                <a:latin typeface="Arial MT"/>
                <a:cs typeface="Arial MT"/>
              </a:rPr>
              <a:t>la</a:t>
            </a:r>
            <a:r>
              <a:rPr sz="1900" spc="-100" dirty="0">
                <a:latin typeface="Arial MT"/>
                <a:cs typeface="Arial MT"/>
              </a:rPr>
              <a:t> </a:t>
            </a:r>
            <a:r>
              <a:rPr sz="1900" spc="-45" dirty="0">
                <a:latin typeface="Arial MT"/>
                <a:cs typeface="Arial MT"/>
              </a:rPr>
              <a:t>ciudad</a:t>
            </a:r>
            <a:r>
              <a:rPr sz="1900" spc="10" dirty="0">
                <a:latin typeface="Arial MT"/>
                <a:cs typeface="Arial MT"/>
              </a:rPr>
              <a:t> </a:t>
            </a:r>
            <a:r>
              <a:rPr sz="1900" spc="-35" dirty="0">
                <a:latin typeface="Arial MT"/>
                <a:cs typeface="Arial MT"/>
              </a:rPr>
              <a:t>x,</a:t>
            </a:r>
            <a:r>
              <a:rPr sz="1900" spc="-95" dirty="0">
                <a:latin typeface="Arial MT"/>
                <a:cs typeface="Arial MT"/>
              </a:rPr>
              <a:t> </a:t>
            </a:r>
            <a:r>
              <a:rPr sz="1900" spc="-55" dirty="0">
                <a:latin typeface="Arial MT"/>
                <a:cs typeface="Arial MT"/>
              </a:rPr>
              <a:t>se</a:t>
            </a:r>
            <a:r>
              <a:rPr sz="1900" spc="-75" dirty="0">
                <a:latin typeface="Arial MT"/>
                <a:cs typeface="Arial MT"/>
              </a:rPr>
              <a:t> </a:t>
            </a:r>
            <a:r>
              <a:rPr sz="1900" spc="-20" dirty="0">
                <a:latin typeface="Arial MT"/>
                <a:cs typeface="Arial MT"/>
              </a:rPr>
              <a:t>encuentra </a:t>
            </a:r>
            <a:r>
              <a:rPr sz="1850" dirty="0">
                <a:latin typeface="Arial MT"/>
                <a:cs typeface="Arial MT"/>
              </a:rPr>
              <a:t>que</a:t>
            </a:r>
            <a:r>
              <a:rPr sz="1850" spc="-12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250</a:t>
            </a:r>
            <a:r>
              <a:rPr sz="1850" spc="-45" dirty="0">
                <a:latin typeface="Arial MT"/>
                <a:cs typeface="Arial MT"/>
              </a:rPr>
              <a:t> </a:t>
            </a:r>
            <a:r>
              <a:rPr sz="1850" spc="-20" dirty="0">
                <a:latin typeface="Arial MT"/>
                <a:cs typeface="Arial MT"/>
              </a:rPr>
              <a:t>son</a:t>
            </a:r>
            <a:r>
              <a:rPr sz="1850" spc="-90" dirty="0">
                <a:latin typeface="Arial MT"/>
                <a:cs typeface="Arial MT"/>
              </a:rPr>
              <a:t> </a:t>
            </a:r>
            <a:r>
              <a:rPr sz="1850" spc="-35" dirty="0" err="1">
                <a:latin typeface="Arial MT"/>
                <a:cs typeface="Arial MT"/>
              </a:rPr>
              <a:t>alcohólica</a:t>
            </a:r>
            <a:r>
              <a:rPr sz="1850" spc="-35" dirty="0">
                <a:latin typeface="Arial MT"/>
                <a:cs typeface="Arial MT"/>
              </a:rPr>
              <a:t>.</a:t>
            </a:r>
            <a:endParaRPr lang="es-MX" sz="1850" spc="-35" dirty="0">
              <a:latin typeface="Arial MT"/>
              <a:cs typeface="Arial MT"/>
            </a:endParaRPr>
          </a:p>
          <a:p>
            <a:pPr marL="352425" marR="5080" indent="-340360" algn="just">
              <a:lnSpc>
                <a:spcPct val="96300"/>
              </a:lnSpc>
              <a:tabLst>
                <a:tab pos="3263265" algn="l"/>
              </a:tabLst>
            </a:pPr>
            <a:r>
              <a:rPr lang="es-EC" sz="1850" spc="-35" dirty="0">
                <a:latin typeface="Arial MT"/>
                <a:cs typeface="Arial MT"/>
              </a:rPr>
              <a:t>   </a:t>
            </a:r>
            <a:r>
              <a:rPr sz="1850" dirty="0" err="1">
                <a:latin typeface="Arial MT"/>
                <a:cs typeface="Arial MT"/>
              </a:rPr>
              <a:t>el</a:t>
            </a:r>
            <a:r>
              <a:rPr sz="1850" spc="-130" dirty="0">
                <a:latin typeface="Arial MT"/>
                <a:cs typeface="Arial MT"/>
              </a:rPr>
              <a:t> </a:t>
            </a:r>
            <a:r>
              <a:rPr sz="1850" spc="-30" dirty="0">
                <a:latin typeface="Arial MT"/>
                <a:cs typeface="Arial MT"/>
              </a:rPr>
              <a:t>porcentaje</a:t>
            </a:r>
            <a:r>
              <a:rPr sz="1850" spc="3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de</a:t>
            </a:r>
            <a:r>
              <a:rPr sz="1850" spc="-95" dirty="0">
                <a:latin typeface="Arial MT"/>
                <a:cs typeface="Arial MT"/>
              </a:rPr>
              <a:t> </a:t>
            </a:r>
            <a:r>
              <a:rPr sz="1850" spc="-35" dirty="0">
                <a:latin typeface="Arial MT"/>
                <a:cs typeface="Arial MT"/>
              </a:rPr>
              <a:t>alcohólicos</a:t>
            </a:r>
            <a:r>
              <a:rPr sz="1850" spc="60" dirty="0">
                <a:latin typeface="Arial MT"/>
                <a:cs typeface="Arial MT"/>
              </a:rPr>
              <a:t> </a:t>
            </a:r>
            <a:r>
              <a:rPr sz="1850" spc="-25" dirty="0">
                <a:latin typeface="Arial MT"/>
                <a:cs typeface="Arial MT"/>
              </a:rPr>
              <a:t>de </a:t>
            </a:r>
            <a:r>
              <a:rPr sz="1850" spc="-35" dirty="0">
                <a:latin typeface="Arial MT"/>
                <a:cs typeface="Arial MT"/>
              </a:rPr>
              <a:t>alcohólicos</a:t>
            </a:r>
            <a:r>
              <a:rPr sz="1850" spc="4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de</a:t>
            </a:r>
            <a:r>
              <a:rPr sz="1850" spc="-6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la</a:t>
            </a:r>
            <a:r>
              <a:rPr sz="1850" spc="-125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ciudad</a:t>
            </a:r>
            <a:r>
              <a:rPr sz="1850" spc="15" dirty="0">
                <a:latin typeface="Arial MT"/>
                <a:cs typeface="Arial MT"/>
              </a:rPr>
              <a:t> </a:t>
            </a:r>
            <a:r>
              <a:rPr sz="1850" spc="-55" dirty="0">
                <a:latin typeface="Arial MT"/>
                <a:cs typeface="Arial MT"/>
              </a:rPr>
              <a:t>x,</a:t>
            </a:r>
            <a:r>
              <a:rPr sz="1850" spc="-7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12,5%?</a:t>
            </a:r>
            <a:endParaRPr sz="1850" dirty="0">
              <a:latin typeface="Arial MT"/>
              <a:cs typeface="Arial MT"/>
            </a:endParaRPr>
          </a:p>
          <a:p>
            <a:pPr marL="359410" marR="68580" indent="-337185" algn="just">
              <a:lnSpc>
                <a:spcPct val="96800"/>
              </a:lnSpc>
              <a:spcBef>
                <a:spcPts val="1135"/>
              </a:spcBef>
              <a:tabLst>
                <a:tab pos="359410" algn="l"/>
              </a:tabLst>
            </a:pPr>
            <a:r>
              <a:rPr sz="1800" spc="-25" dirty="0">
                <a:latin typeface="Arial MT"/>
                <a:cs typeface="Arial MT"/>
              </a:rPr>
              <a:t>2.</a:t>
            </a:r>
            <a:r>
              <a:rPr sz="1800" dirty="0">
                <a:latin typeface="Arial MT"/>
                <a:cs typeface="Arial MT"/>
              </a:rPr>
              <a:t>	En</a:t>
            </a:r>
            <a:r>
              <a:rPr sz="1800" spc="-8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un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estudio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</a:t>
            </a:r>
            <a:r>
              <a:rPr sz="1800" spc="-10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prevalencia</a:t>
            </a:r>
            <a:r>
              <a:rPr sz="1800" spc="8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</a:t>
            </a:r>
            <a:r>
              <a:rPr sz="1800" spc="-7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factores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riesgo</a:t>
            </a:r>
            <a:r>
              <a:rPr sz="1800" spc="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en</a:t>
            </a:r>
            <a:r>
              <a:rPr sz="1800" spc="-90" dirty="0">
                <a:latin typeface="Arial MT"/>
                <a:cs typeface="Arial MT"/>
              </a:rPr>
              <a:t> </a:t>
            </a:r>
            <a:r>
              <a:rPr sz="1800" spc="-25" dirty="0">
                <a:latin typeface="Arial MT"/>
                <a:cs typeface="Arial MT"/>
              </a:rPr>
              <a:t>una </a:t>
            </a:r>
            <a:r>
              <a:rPr sz="1800" dirty="0">
                <a:latin typeface="Arial MT"/>
                <a:cs typeface="Arial MT"/>
              </a:rPr>
              <a:t>cohorte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412</a:t>
            </a:r>
            <a:r>
              <a:rPr sz="1800" spc="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mujeres</a:t>
            </a:r>
            <a:r>
              <a:rPr sz="1800" spc="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mayores</a:t>
            </a:r>
            <a:r>
              <a:rPr sz="1800" spc="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</a:t>
            </a:r>
            <a:r>
              <a:rPr sz="1800" spc="-10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15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años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en</a:t>
            </a:r>
            <a:r>
              <a:rPr sz="1800" spc="-9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la</a:t>
            </a:r>
            <a:r>
              <a:rPr sz="1800" spc="-7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Región </a:t>
            </a:r>
            <a:r>
              <a:rPr sz="1900" spc="-60" dirty="0">
                <a:latin typeface="Arial MT"/>
                <a:cs typeface="Arial MT"/>
              </a:rPr>
              <a:t>Metropolitana,</a:t>
            </a:r>
            <a:r>
              <a:rPr sz="1900" spc="-80" dirty="0">
                <a:latin typeface="Arial MT"/>
                <a:cs typeface="Arial MT"/>
              </a:rPr>
              <a:t> </a:t>
            </a:r>
            <a:r>
              <a:rPr sz="1900" dirty="0">
                <a:latin typeface="Arial MT"/>
                <a:cs typeface="Arial MT"/>
              </a:rPr>
              <a:t>se</a:t>
            </a:r>
            <a:r>
              <a:rPr sz="1900" spc="-135" dirty="0">
                <a:latin typeface="Arial MT"/>
                <a:cs typeface="Arial MT"/>
              </a:rPr>
              <a:t> </a:t>
            </a:r>
            <a:r>
              <a:rPr sz="1900" spc="-70" dirty="0">
                <a:latin typeface="Arial MT"/>
                <a:cs typeface="Arial MT"/>
              </a:rPr>
              <a:t>encontró</a:t>
            </a:r>
            <a:r>
              <a:rPr sz="1900" spc="-60" dirty="0">
                <a:latin typeface="Arial MT"/>
                <a:cs typeface="Arial MT"/>
              </a:rPr>
              <a:t> que</a:t>
            </a:r>
            <a:r>
              <a:rPr sz="1900" spc="-70" dirty="0">
                <a:latin typeface="Arial MT"/>
                <a:cs typeface="Arial MT"/>
              </a:rPr>
              <a:t> </a:t>
            </a:r>
            <a:r>
              <a:rPr sz="1900" dirty="0">
                <a:latin typeface="Arial MT"/>
                <a:cs typeface="Arial MT"/>
              </a:rPr>
              <a:t>el</a:t>
            </a:r>
            <a:r>
              <a:rPr sz="1900" spc="-90" dirty="0">
                <a:latin typeface="Arial MT"/>
                <a:cs typeface="Arial MT"/>
              </a:rPr>
              <a:t> </a:t>
            </a:r>
            <a:r>
              <a:rPr sz="1900" spc="-85" dirty="0">
                <a:latin typeface="Arial MT"/>
                <a:cs typeface="Arial MT"/>
              </a:rPr>
              <a:t>17.6%</a:t>
            </a:r>
            <a:r>
              <a:rPr sz="1900" spc="-55" dirty="0">
                <a:latin typeface="Arial MT"/>
                <a:cs typeface="Arial MT"/>
              </a:rPr>
              <a:t> </a:t>
            </a:r>
            <a:r>
              <a:rPr sz="1900" spc="-35" dirty="0">
                <a:latin typeface="Arial MT"/>
                <a:cs typeface="Arial MT"/>
              </a:rPr>
              <a:t>eran</a:t>
            </a:r>
            <a:r>
              <a:rPr sz="1900" spc="-20" dirty="0">
                <a:latin typeface="Arial MT"/>
                <a:cs typeface="Arial MT"/>
              </a:rPr>
              <a:t> </a:t>
            </a:r>
            <a:r>
              <a:rPr sz="1900" spc="-70" dirty="0">
                <a:latin typeface="Arial MT"/>
                <a:cs typeface="Arial MT"/>
              </a:rPr>
              <a:t>hipertensas.</a:t>
            </a:r>
            <a:r>
              <a:rPr sz="1900" spc="60" dirty="0">
                <a:latin typeface="Arial MT"/>
                <a:cs typeface="Arial MT"/>
              </a:rPr>
              <a:t> </a:t>
            </a:r>
            <a:r>
              <a:rPr sz="1900" spc="-25" dirty="0">
                <a:latin typeface="Arial MT"/>
                <a:cs typeface="Arial MT"/>
              </a:rPr>
              <a:t>Un </a:t>
            </a:r>
            <a:r>
              <a:rPr sz="1900" spc="-65" dirty="0">
                <a:latin typeface="Arial MT"/>
                <a:cs typeface="Arial MT"/>
              </a:rPr>
              <a:t>intervalo</a:t>
            </a:r>
            <a:r>
              <a:rPr sz="1900" spc="-70" dirty="0">
                <a:latin typeface="Arial MT"/>
                <a:cs typeface="Arial MT"/>
              </a:rPr>
              <a:t> </a:t>
            </a:r>
            <a:r>
              <a:rPr sz="1900" spc="-30" dirty="0">
                <a:latin typeface="Arial MT"/>
                <a:cs typeface="Arial MT"/>
              </a:rPr>
              <a:t>de</a:t>
            </a:r>
            <a:r>
              <a:rPr sz="1900" spc="-100" dirty="0">
                <a:latin typeface="Arial MT"/>
                <a:cs typeface="Arial MT"/>
              </a:rPr>
              <a:t> </a:t>
            </a:r>
            <a:r>
              <a:rPr sz="1900" spc="-80" dirty="0">
                <a:latin typeface="Arial MT"/>
                <a:cs typeface="Arial MT"/>
              </a:rPr>
              <a:t>95%</a:t>
            </a:r>
            <a:r>
              <a:rPr sz="1900" spc="-60" dirty="0">
                <a:latin typeface="Arial MT"/>
                <a:cs typeface="Arial MT"/>
              </a:rPr>
              <a:t> </a:t>
            </a:r>
            <a:r>
              <a:rPr sz="1900" spc="-30" dirty="0">
                <a:latin typeface="Arial MT"/>
                <a:cs typeface="Arial MT"/>
              </a:rPr>
              <a:t>de</a:t>
            </a:r>
            <a:r>
              <a:rPr sz="1900" spc="-100" dirty="0">
                <a:latin typeface="Arial MT"/>
                <a:cs typeface="Arial MT"/>
              </a:rPr>
              <a:t> </a:t>
            </a:r>
            <a:r>
              <a:rPr sz="1900" spc="-65" dirty="0">
                <a:latin typeface="Arial MT"/>
                <a:cs typeface="Arial MT"/>
              </a:rPr>
              <a:t>confianza</a:t>
            </a:r>
            <a:r>
              <a:rPr sz="1900" spc="-50" dirty="0">
                <a:latin typeface="Arial MT"/>
                <a:cs typeface="Arial MT"/>
              </a:rPr>
              <a:t> </a:t>
            </a:r>
            <a:r>
              <a:rPr sz="1900" spc="-45" dirty="0">
                <a:latin typeface="Arial MT"/>
                <a:cs typeface="Arial MT"/>
              </a:rPr>
              <a:t>para </a:t>
            </a:r>
            <a:r>
              <a:rPr sz="1900" spc="-40" dirty="0">
                <a:latin typeface="Arial MT"/>
                <a:cs typeface="Arial MT"/>
              </a:rPr>
              <a:t>la</a:t>
            </a:r>
            <a:r>
              <a:rPr sz="1900" spc="-145" dirty="0">
                <a:latin typeface="Arial MT"/>
                <a:cs typeface="Arial MT"/>
              </a:rPr>
              <a:t> </a:t>
            </a:r>
            <a:r>
              <a:rPr sz="1900" spc="-60" dirty="0">
                <a:latin typeface="Arial MT"/>
                <a:cs typeface="Arial MT"/>
              </a:rPr>
              <a:t>proporción</a:t>
            </a:r>
            <a:r>
              <a:rPr sz="1900" spc="65" dirty="0">
                <a:latin typeface="Arial MT"/>
                <a:cs typeface="Arial MT"/>
              </a:rPr>
              <a:t> </a:t>
            </a:r>
            <a:r>
              <a:rPr sz="1900" spc="-80" dirty="0">
                <a:latin typeface="Arial MT"/>
                <a:cs typeface="Arial MT"/>
              </a:rPr>
              <a:t>de</a:t>
            </a:r>
            <a:r>
              <a:rPr sz="1900" spc="-50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mujeres </a:t>
            </a:r>
            <a:r>
              <a:rPr sz="1850" spc="-30" dirty="0">
                <a:latin typeface="Arial MT"/>
                <a:cs typeface="Arial MT"/>
              </a:rPr>
              <a:t>hipertensas</a:t>
            </a:r>
            <a:r>
              <a:rPr sz="1850" spc="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en</a:t>
            </a:r>
            <a:r>
              <a:rPr sz="1850" spc="-7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la</a:t>
            </a:r>
            <a:r>
              <a:rPr sz="1850" spc="-125" dirty="0">
                <a:latin typeface="Arial MT"/>
                <a:cs typeface="Arial MT"/>
              </a:rPr>
              <a:t> </a:t>
            </a:r>
            <a:r>
              <a:rPr sz="1850" spc="-25" dirty="0">
                <a:latin typeface="Arial MT"/>
                <a:cs typeface="Arial MT"/>
              </a:rPr>
              <a:t>Región</a:t>
            </a:r>
            <a:r>
              <a:rPr sz="1850" spc="-45" dirty="0">
                <a:latin typeface="Arial MT"/>
                <a:cs typeface="Arial MT"/>
              </a:rPr>
              <a:t> </a:t>
            </a:r>
            <a:r>
              <a:rPr sz="1850" spc="-35" dirty="0">
                <a:latin typeface="Arial MT"/>
                <a:cs typeface="Arial MT"/>
              </a:rPr>
              <a:t>Metropolitana</a:t>
            </a:r>
            <a:r>
              <a:rPr sz="1850" spc="25" dirty="0">
                <a:latin typeface="Arial MT"/>
                <a:cs typeface="Arial MT"/>
              </a:rPr>
              <a:t> </a:t>
            </a:r>
            <a:r>
              <a:rPr sz="1850" spc="-20" dirty="0">
                <a:latin typeface="Arial MT"/>
                <a:cs typeface="Arial MT"/>
              </a:rPr>
              <a:t>está</a:t>
            </a:r>
            <a:r>
              <a:rPr sz="1850" spc="-105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dado</a:t>
            </a:r>
            <a:r>
              <a:rPr sz="1850" spc="-65" dirty="0">
                <a:latin typeface="Arial MT"/>
                <a:cs typeface="Arial MT"/>
              </a:rPr>
              <a:t> </a:t>
            </a:r>
            <a:r>
              <a:rPr sz="1850" spc="-20" dirty="0">
                <a:latin typeface="Arial MT"/>
                <a:cs typeface="Arial MT"/>
              </a:rPr>
              <a:t>por:</a:t>
            </a:r>
            <a:endParaRPr sz="1850" dirty="0">
              <a:latin typeface="Arial MT"/>
              <a:cs typeface="Arial MT"/>
            </a:endParaRPr>
          </a:p>
          <a:p>
            <a:pPr algn="just">
              <a:lnSpc>
                <a:spcPct val="100000"/>
              </a:lnSpc>
              <a:spcBef>
                <a:spcPts val="2010"/>
              </a:spcBef>
            </a:pPr>
            <a:endParaRPr sz="1900" dirty="0">
              <a:latin typeface="Arial MT"/>
              <a:cs typeface="Arial MT"/>
            </a:endParaRPr>
          </a:p>
          <a:p>
            <a:pPr marL="357505" algn="just">
              <a:lnSpc>
                <a:spcPct val="100000"/>
              </a:lnSpc>
              <a:spcBef>
                <a:spcPts val="5"/>
              </a:spcBef>
            </a:pPr>
            <a:r>
              <a:rPr sz="1900" spc="-70" dirty="0">
                <a:latin typeface="Arial MT"/>
                <a:cs typeface="Arial MT"/>
              </a:rPr>
              <a:t>Formalmente,</a:t>
            </a:r>
            <a:r>
              <a:rPr sz="1900" spc="-55" dirty="0">
                <a:latin typeface="Arial MT"/>
                <a:cs typeface="Arial MT"/>
              </a:rPr>
              <a:t> </a:t>
            </a:r>
            <a:r>
              <a:rPr sz="1900" spc="-60" dirty="0">
                <a:latin typeface="Arial MT"/>
                <a:cs typeface="Arial MT"/>
              </a:rPr>
              <a:t>los</a:t>
            </a:r>
            <a:r>
              <a:rPr sz="1900" spc="-70" dirty="0">
                <a:latin typeface="Arial MT"/>
                <a:cs typeface="Arial MT"/>
              </a:rPr>
              <a:t> </a:t>
            </a:r>
            <a:r>
              <a:rPr sz="1900" spc="-30" dirty="0">
                <a:latin typeface="Arial MT"/>
                <a:cs typeface="Arial MT"/>
              </a:rPr>
              <a:t>límites</a:t>
            </a:r>
            <a:r>
              <a:rPr sz="1900" spc="-45" dirty="0">
                <a:latin typeface="Arial MT"/>
                <a:cs typeface="Arial MT"/>
              </a:rPr>
              <a:t> </a:t>
            </a:r>
            <a:r>
              <a:rPr sz="1900" spc="-80" dirty="0">
                <a:latin typeface="Arial MT"/>
                <a:cs typeface="Arial MT"/>
              </a:rPr>
              <a:t>de</a:t>
            </a:r>
            <a:r>
              <a:rPr sz="1900" spc="-50" dirty="0">
                <a:latin typeface="Arial MT"/>
                <a:cs typeface="Arial MT"/>
              </a:rPr>
              <a:t> </a:t>
            </a:r>
            <a:r>
              <a:rPr sz="1900" spc="-20" dirty="0">
                <a:latin typeface="Arial MT"/>
                <a:cs typeface="Arial MT"/>
              </a:rPr>
              <a:t>un</a:t>
            </a:r>
            <a:r>
              <a:rPr sz="1900" spc="-70" dirty="0">
                <a:latin typeface="Arial MT"/>
                <a:cs typeface="Arial MT"/>
              </a:rPr>
              <a:t> </a:t>
            </a:r>
            <a:r>
              <a:rPr sz="1900" spc="-65" dirty="0">
                <a:latin typeface="Arial MT"/>
                <a:cs typeface="Arial MT"/>
              </a:rPr>
              <a:t>intervalo</a:t>
            </a:r>
            <a:r>
              <a:rPr sz="1900" spc="10" dirty="0">
                <a:latin typeface="Arial MT"/>
                <a:cs typeface="Arial MT"/>
              </a:rPr>
              <a:t> </a:t>
            </a:r>
            <a:r>
              <a:rPr sz="1900" spc="-30" dirty="0">
                <a:latin typeface="Arial MT"/>
                <a:cs typeface="Arial MT"/>
              </a:rPr>
              <a:t>de</a:t>
            </a:r>
            <a:r>
              <a:rPr sz="1900" spc="-100" dirty="0">
                <a:latin typeface="Arial MT"/>
                <a:cs typeface="Arial MT"/>
              </a:rPr>
              <a:t> </a:t>
            </a:r>
            <a:r>
              <a:rPr sz="1900" spc="-60" dirty="0">
                <a:latin typeface="Arial MT"/>
                <a:cs typeface="Arial MT"/>
              </a:rPr>
              <a:t>confianza</a:t>
            </a:r>
            <a:r>
              <a:rPr sz="1900" spc="-10" dirty="0">
                <a:latin typeface="Arial MT"/>
                <a:cs typeface="Arial MT"/>
              </a:rPr>
              <a:t> </a:t>
            </a:r>
            <a:r>
              <a:rPr sz="1900" spc="-25" dirty="0">
                <a:latin typeface="Arial MT"/>
                <a:cs typeface="Arial MT"/>
              </a:rPr>
              <a:t>de</a:t>
            </a:r>
            <a:endParaRPr sz="1900" dirty="0">
              <a:latin typeface="Arial MT"/>
              <a:cs typeface="Arial MT"/>
            </a:endParaRPr>
          </a:p>
          <a:p>
            <a:pPr marL="274320" algn="just">
              <a:lnSpc>
                <a:spcPct val="100000"/>
              </a:lnSpc>
              <a:spcBef>
                <a:spcPts val="1050"/>
              </a:spcBef>
            </a:pPr>
            <a:r>
              <a:rPr sz="1800" spc="-25" dirty="0">
                <a:latin typeface="Arial MT"/>
                <a:cs typeface="Arial MT"/>
              </a:rPr>
              <a:t>(1</a:t>
            </a:r>
            <a:r>
              <a:rPr lang="es-MX" sz="1800" spc="-25" dirty="0">
                <a:latin typeface="Arial MT"/>
                <a:cs typeface="Arial MT"/>
              </a:rPr>
              <a:t> </a:t>
            </a:r>
            <a:r>
              <a:rPr sz="1800" spc="-25" dirty="0">
                <a:latin typeface="Arial MT"/>
                <a:cs typeface="Arial MT"/>
              </a:rPr>
              <a:t>-</a:t>
            </a:r>
            <a:r>
              <a:rPr lang="es-MX"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o)%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para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la</a:t>
            </a:r>
            <a:r>
              <a:rPr sz="1800" spc="-1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proporción</a:t>
            </a:r>
            <a:r>
              <a:rPr sz="1800" spc="6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del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universo</a:t>
            </a:r>
            <a:r>
              <a:rPr sz="1800" spc="60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son:</a:t>
            </a:r>
            <a:endParaRPr sz="1800" dirty="0">
              <a:latin typeface="Arial MT"/>
              <a:cs typeface="Arial MT"/>
            </a:endParaRPr>
          </a:p>
          <a:p>
            <a:pPr marL="332105" algn="just">
              <a:lnSpc>
                <a:spcPct val="100000"/>
              </a:lnSpc>
              <a:spcBef>
                <a:spcPts val="925"/>
              </a:spcBef>
              <a:tabLst>
                <a:tab pos="1914525" algn="l"/>
              </a:tabLst>
            </a:pPr>
            <a:r>
              <a:rPr sz="1950" spc="-70" dirty="0">
                <a:latin typeface="Arial MT"/>
                <a:cs typeface="Arial MT"/>
              </a:rPr>
              <a:t>Límite</a:t>
            </a:r>
            <a:r>
              <a:rPr sz="1950" spc="-40" dirty="0">
                <a:latin typeface="Arial MT"/>
                <a:cs typeface="Arial MT"/>
              </a:rPr>
              <a:t> </a:t>
            </a:r>
            <a:r>
              <a:rPr sz="1950" spc="-10" dirty="0">
                <a:latin typeface="Arial MT"/>
                <a:cs typeface="Arial MT"/>
              </a:rPr>
              <a:t>inferior</a:t>
            </a:r>
            <a:r>
              <a:rPr sz="1950" dirty="0">
                <a:latin typeface="Arial MT"/>
                <a:cs typeface="Arial MT"/>
              </a:rPr>
              <a:t>	-</a:t>
            </a:r>
            <a:r>
              <a:rPr sz="1950" spc="225" dirty="0">
                <a:latin typeface="Arial MT"/>
                <a:cs typeface="Arial MT"/>
              </a:rPr>
              <a:t> </a:t>
            </a:r>
            <a:r>
              <a:rPr sz="1950" dirty="0">
                <a:latin typeface="Arial MT"/>
                <a:cs typeface="Arial MT"/>
              </a:rPr>
              <a:t>p</a:t>
            </a:r>
            <a:r>
              <a:rPr sz="1950" spc="-75" dirty="0">
                <a:latin typeface="Arial MT"/>
                <a:cs typeface="Arial MT"/>
              </a:rPr>
              <a:t> </a:t>
            </a:r>
            <a:r>
              <a:rPr lang="es-MX" sz="1950" spc="-975" dirty="0">
                <a:latin typeface="Arial MT"/>
                <a:cs typeface="Arial MT"/>
              </a:rPr>
              <a:t>-</a:t>
            </a:r>
            <a:r>
              <a:rPr lang="es-MX" sz="1950" spc="-10" dirty="0">
                <a:latin typeface="Arial MT"/>
                <a:cs typeface="Arial MT"/>
              </a:rPr>
              <a:t>  </a:t>
            </a:r>
            <a:r>
              <a:rPr sz="1950" spc="-70" dirty="0">
                <a:latin typeface="Arial MT"/>
                <a:cs typeface="Arial MT"/>
              </a:rPr>
              <a:t>z</a:t>
            </a:r>
            <a:r>
              <a:rPr lang="es-MX" sz="1950" spc="-70" dirty="0">
                <a:latin typeface="Arial MT"/>
                <a:cs typeface="Arial MT"/>
              </a:rPr>
              <a:t> </a:t>
            </a:r>
            <a:r>
              <a:rPr sz="1950" spc="-70" baseline="-25000" dirty="0">
                <a:latin typeface="Arial MT"/>
                <a:cs typeface="Arial MT"/>
              </a:rPr>
              <a:t>a/2</a:t>
            </a:r>
            <a:r>
              <a:rPr sz="1950" spc="-30" dirty="0">
                <a:latin typeface="Arial MT"/>
                <a:cs typeface="Arial MT"/>
              </a:rPr>
              <a:t> </a:t>
            </a:r>
            <a:r>
              <a:rPr sz="1950" spc="-20" dirty="0">
                <a:latin typeface="Arial MT"/>
                <a:cs typeface="Arial MT"/>
              </a:rPr>
              <a:t>pq/n</a:t>
            </a:r>
            <a:endParaRPr sz="1950" dirty="0">
              <a:latin typeface="Arial MT"/>
              <a:cs typeface="Arial MT"/>
            </a:endParaRPr>
          </a:p>
          <a:p>
            <a:pPr marL="360045" algn="just">
              <a:lnSpc>
                <a:spcPct val="100000"/>
              </a:lnSpc>
              <a:spcBef>
                <a:spcPts val="994"/>
              </a:spcBef>
            </a:pPr>
            <a:r>
              <a:rPr sz="1850" spc="-20" dirty="0">
                <a:latin typeface="Arial MT"/>
                <a:cs typeface="Arial MT"/>
              </a:rPr>
              <a:t>Límite</a:t>
            </a:r>
            <a:r>
              <a:rPr sz="1850" dirty="0">
                <a:latin typeface="Arial MT"/>
                <a:cs typeface="Arial MT"/>
              </a:rPr>
              <a:t> </a:t>
            </a:r>
            <a:r>
              <a:rPr sz="1850" spc="-30" dirty="0">
                <a:latin typeface="Arial MT"/>
                <a:cs typeface="Arial MT"/>
              </a:rPr>
              <a:t>superior</a:t>
            </a:r>
            <a:r>
              <a:rPr sz="1850" spc="7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=</a:t>
            </a:r>
            <a:r>
              <a:rPr sz="1850" spc="-7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p</a:t>
            </a:r>
            <a:r>
              <a:rPr sz="1850" spc="-1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+</a:t>
            </a:r>
            <a:r>
              <a:rPr sz="1850" spc="-13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z</a:t>
            </a:r>
            <a:r>
              <a:rPr lang="es-MX" sz="1850" dirty="0">
                <a:latin typeface="Arial MT"/>
                <a:cs typeface="Arial MT"/>
              </a:rPr>
              <a:t> </a:t>
            </a:r>
            <a:r>
              <a:rPr sz="1850" baseline="-25000" dirty="0">
                <a:latin typeface="Arial MT"/>
                <a:cs typeface="Arial MT"/>
              </a:rPr>
              <a:t>a/2</a:t>
            </a:r>
            <a:r>
              <a:rPr sz="1850" spc="-95" dirty="0">
                <a:latin typeface="Arial MT"/>
                <a:cs typeface="Arial MT"/>
              </a:rPr>
              <a:t> </a:t>
            </a:r>
            <a:r>
              <a:rPr sz="1850" spc="-20" dirty="0">
                <a:latin typeface="Arial MT"/>
                <a:cs typeface="Arial MT"/>
              </a:rPr>
              <a:t>pq/n</a:t>
            </a:r>
            <a:endParaRPr sz="18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8736" y="1000075"/>
            <a:ext cx="6306185" cy="169100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353060" marR="5080" indent="-340995">
              <a:lnSpc>
                <a:spcPct val="95000"/>
              </a:lnSpc>
              <a:spcBef>
                <a:spcPts val="215"/>
              </a:spcBef>
            </a:pPr>
            <a:r>
              <a:rPr sz="1900" spc="-25" dirty="0">
                <a:latin typeface="Arial MT"/>
                <a:cs typeface="Arial MT"/>
              </a:rPr>
              <a:t>3.-</a:t>
            </a:r>
            <a:r>
              <a:rPr sz="1900" spc="-110" dirty="0">
                <a:latin typeface="Arial MT"/>
                <a:cs typeface="Arial MT"/>
              </a:rPr>
              <a:t> </a:t>
            </a:r>
            <a:r>
              <a:rPr sz="1900" spc="-75" dirty="0">
                <a:latin typeface="Arial MT"/>
                <a:cs typeface="Arial MT"/>
              </a:rPr>
              <a:t>Suponga</a:t>
            </a:r>
            <a:r>
              <a:rPr sz="1900" spc="-55" dirty="0">
                <a:latin typeface="Arial MT"/>
                <a:cs typeface="Arial MT"/>
              </a:rPr>
              <a:t> </a:t>
            </a:r>
            <a:r>
              <a:rPr sz="1900" spc="-50" dirty="0">
                <a:latin typeface="Arial MT"/>
                <a:cs typeface="Arial MT"/>
              </a:rPr>
              <a:t>que</a:t>
            </a:r>
            <a:r>
              <a:rPr sz="1900" spc="-80" dirty="0">
                <a:latin typeface="Arial MT"/>
                <a:cs typeface="Arial MT"/>
              </a:rPr>
              <a:t> </a:t>
            </a:r>
            <a:r>
              <a:rPr sz="1900" spc="-65" dirty="0">
                <a:latin typeface="Arial MT"/>
                <a:cs typeface="Arial MT"/>
              </a:rPr>
              <a:t>desea </a:t>
            </a:r>
            <a:r>
              <a:rPr sz="1900" spc="-60" dirty="0">
                <a:latin typeface="Arial MT"/>
                <a:cs typeface="Arial MT"/>
              </a:rPr>
              <a:t>estimar</a:t>
            </a:r>
            <a:r>
              <a:rPr sz="1900" spc="-25" dirty="0">
                <a:latin typeface="Arial MT"/>
                <a:cs typeface="Arial MT"/>
              </a:rPr>
              <a:t> </a:t>
            </a:r>
            <a:r>
              <a:rPr sz="1900" spc="-60" dirty="0">
                <a:latin typeface="Arial MT"/>
                <a:cs typeface="Arial MT"/>
              </a:rPr>
              <a:t>el</a:t>
            </a:r>
            <a:r>
              <a:rPr sz="1900" spc="-70" dirty="0">
                <a:latin typeface="Arial MT"/>
                <a:cs typeface="Arial MT"/>
              </a:rPr>
              <a:t> </a:t>
            </a:r>
            <a:r>
              <a:rPr sz="1900" spc="-75" dirty="0">
                <a:latin typeface="Arial MT"/>
                <a:cs typeface="Arial MT"/>
              </a:rPr>
              <a:t>peso</a:t>
            </a:r>
            <a:r>
              <a:rPr sz="1900" spc="-55" dirty="0">
                <a:latin typeface="Arial MT"/>
                <a:cs typeface="Arial MT"/>
              </a:rPr>
              <a:t> </a:t>
            </a:r>
            <a:r>
              <a:rPr sz="1900" spc="-70" dirty="0">
                <a:latin typeface="Arial MT"/>
                <a:cs typeface="Arial MT"/>
              </a:rPr>
              <a:t>promedio</a:t>
            </a:r>
            <a:r>
              <a:rPr sz="1900" spc="85" dirty="0">
                <a:latin typeface="Arial MT"/>
                <a:cs typeface="Arial MT"/>
              </a:rPr>
              <a:t> </a:t>
            </a:r>
            <a:r>
              <a:rPr sz="1900" spc="-80" dirty="0">
                <a:latin typeface="Arial MT"/>
                <a:cs typeface="Arial MT"/>
              </a:rPr>
              <a:t>de</a:t>
            </a:r>
            <a:r>
              <a:rPr sz="1900" spc="-50" dirty="0">
                <a:latin typeface="Arial MT"/>
                <a:cs typeface="Arial MT"/>
              </a:rPr>
              <a:t> </a:t>
            </a:r>
            <a:r>
              <a:rPr sz="1900" spc="-25" dirty="0">
                <a:latin typeface="Arial MT"/>
                <a:cs typeface="Arial MT"/>
              </a:rPr>
              <a:t>los </a:t>
            </a:r>
            <a:r>
              <a:rPr sz="1900" spc="-60" dirty="0">
                <a:latin typeface="Arial MT"/>
                <a:cs typeface="Arial MT"/>
              </a:rPr>
              <a:t>enfermos</a:t>
            </a:r>
            <a:r>
              <a:rPr sz="1900" spc="-75" dirty="0">
                <a:latin typeface="Arial MT"/>
                <a:cs typeface="Arial MT"/>
              </a:rPr>
              <a:t> </a:t>
            </a:r>
            <a:r>
              <a:rPr sz="1900" spc="-80" dirty="0">
                <a:latin typeface="Arial MT"/>
                <a:cs typeface="Arial MT"/>
              </a:rPr>
              <a:t>de</a:t>
            </a:r>
            <a:r>
              <a:rPr sz="1900" spc="-50" dirty="0">
                <a:latin typeface="Arial MT"/>
                <a:cs typeface="Arial MT"/>
              </a:rPr>
              <a:t> </a:t>
            </a:r>
            <a:r>
              <a:rPr sz="1900" spc="-60" dirty="0">
                <a:latin typeface="Arial MT"/>
                <a:cs typeface="Arial MT"/>
              </a:rPr>
              <a:t>hipotiroidismo,</a:t>
            </a:r>
            <a:r>
              <a:rPr sz="1900" spc="-80" dirty="0">
                <a:latin typeface="Arial MT"/>
                <a:cs typeface="Arial MT"/>
              </a:rPr>
              <a:t> </a:t>
            </a:r>
            <a:r>
              <a:rPr sz="1900" spc="-50" dirty="0">
                <a:latin typeface="Arial MT"/>
                <a:cs typeface="Arial MT"/>
              </a:rPr>
              <a:t>para</a:t>
            </a:r>
            <a:r>
              <a:rPr sz="1900" spc="-65" dirty="0">
                <a:latin typeface="Arial MT"/>
                <a:cs typeface="Arial MT"/>
              </a:rPr>
              <a:t> </a:t>
            </a:r>
            <a:r>
              <a:rPr sz="1900" spc="-35" dirty="0">
                <a:latin typeface="Arial MT"/>
                <a:cs typeface="Arial MT"/>
              </a:rPr>
              <a:t>ello</a:t>
            </a:r>
            <a:r>
              <a:rPr sz="1900" spc="40" dirty="0">
                <a:latin typeface="Arial MT"/>
                <a:cs typeface="Arial MT"/>
              </a:rPr>
              <a:t> </a:t>
            </a:r>
            <a:r>
              <a:rPr sz="1900" spc="-90" dirty="0">
                <a:latin typeface="Arial MT"/>
                <a:cs typeface="Arial MT"/>
              </a:rPr>
              <a:t>se</a:t>
            </a:r>
            <a:r>
              <a:rPr sz="1900" spc="-40" dirty="0">
                <a:latin typeface="Arial MT"/>
                <a:cs typeface="Arial MT"/>
              </a:rPr>
              <a:t> </a:t>
            </a:r>
            <a:r>
              <a:rPr sz="1900" spc="-70" dirty="0">
                <a:latin typeface="Arial MT"/>
                <a:cs typeface="Arial MT"/>
              </a:rPr>
              <a:t>tomo</a:t>
            </a:r>
            <a:r>
              <a:rPr sz="1900" spc="-50" dirty="0">
                <a:latin typeface="Arial MT"/>
                <a:cs typeface="Arial MT"/>
              </a:rPr>
              <a:t> </a:t>
            </a:r>
            <a:r>
              <a:rPr sz="1900" spc="-55" dirty="0">
                <a:latin typeface="Arial MT"/>
                <a:cs typeface="Arial MT"/>
              </a:rPr>
              <a:t>una</a:t>
            </a:r>
            <a:r>
              <a:rPr sz="1900" spc="-75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muestra </a:t>
            </a:r>
            <a:r>
              <a:rPr sz="1900" spc="-80" dirty="0">
                <a:latin typeface="Arial MT"/>
                <a:cs typeface="Arial MT"/>
              </a:rPr>
              <a:t>de</a:t>
            </a:r>
            <a:r>
              <a:rPr sz="1900" spc="-75" dirty="0">
                <a:latin typeface="Arial MT"/>
                <a:cs typeface="Arial MT"/>
              </a:rPr>
              <a:t> </a:t>
            </a:r>
            <a:r>
              <a:rPr sz="1900" spc="-65" dirty="0">
                <a:latin typeface="Arial MT"/>
                <a:cs typeface="Arial MT"/>
              </a:rPr>
              <a:t>30</a:t>
            </a:r>
            <a:r>
              <a:rPr sz="1900" spc="-80" dirty="0">
                <a:latin typeface="Arial MT"/>
                <a:cs typeface="Arial MT"/>
              </a:rPr>
              <a:t> </a:t>
            </a:r>
            <a:r>
              <a:rPr sz="1900" spc="-45" dirty="0">
                <a:latin typeface="Arial MT"/>
                <a:cs typeface="Arial MT"/>
              </a:rPr>
              <a:t>pacientes</a:t>
            </a:r>
            <a:r>
              <a:rPr sz="1900" spc="-90" dirty="0">
                <a:latin typeface="Arial MT"/>
                <a:cs typeface="Arial MT"/>
              </a:rPr>
              <a:t> </a:t>
            </a:r>
            <a:r>
              <a:rPr sz="1900" dirty="0">
                <a:latin typeface="Arial MT"/>
                <a:cs typeface="Arial MT"/>
              </a:rPr>
              <a:t>y</a:t>
            </a:r>
            <a:r>
              <a:rPr sz="1900" spc="-130" dirty="0">
                <a:latin typeface="Arial MT"/>
                <a:cs typeface="Arial MT"/>
              </a:rPr>
              <a:t> </a:t>
            </a:r>
            <a:r>
              <a:rPr sz="1900" spc="-55" dirty="0">
                <a:latin typeface="Arial MT"/>
                <a:cs typeface="Arial MT"/>
              </a:rPr>
              <a:t>se</a:t>
            </a:r>
            <a:r>
              <a:rPr sz="1900" spc="-75" dirty="0">
                <a:latin typeface="Arial MT"/>
                <a:cs typeface="Arial MT"/>
              </a:rPr>
              <a:t> </a:t>
            </a:r>
            <a:r>
              <a:rPr sz="1900" spc="-65" dirty="0">
                <a:latin typeface="Arial MT"/>
                <a:cs typeface="Arial MT"/>
              </a:rPr>
              <a:t>encontró </a:t>
            </a:r>
            <a:r>
              <a:rPr sz="1900" spc="-90" dirty="0">
                <a:latin typeface="Arial MT"/>
                <a:cs typeface="Arial MT"/>
              </a:rPr>
              <a:t>un</a:t>
            </a:r>
            <a:r>
              <a:rPr sz="1900" spc="-45" dirty="0">
                <a:latin typeface="Arial MT"/>
                <a:cs typeface="Arial MT"/>
              </a:rPr>
              <a:t> </a:t>
            </a:r>
            <a:r>
              <a:rPr sz="1900" spc="-70" dirty="0">
                <a:latin typeface="Arial MT"/>
                <a:cs typeface="Arial MT"/>
              </a:rPr>
              <a:t>promedio</a:t>
            </a:r>
            <a:r>
              <a:rPr sz="1900" spc="45" dirty="0">
                <a:latin typeface="Arial MT"/>
                <a:cs typeface="Arial MT"/>
              </a:rPr>
              <a:t> </a:t>
            </a:r>
            <a:r>
              <a:rPr sz="1900" dirty="0">
                <a:latin typeface="Arial MT"/>
                <a:cs typeface="Arial MT"/>
              </a:rPr>
              <a:t>de</a:t>
            </a:r>
            <a:r>
              <a:rPr sz="1900" spc="-40" dirty="0">
                <a:latin typeface="Arial MT"/>
                <a:cs typeface="Arial MT"/>
              </a:rPr>
              <a:t> </a:t>
            </a:r>
            <a:r>
              <a:rPr sz="1900" spc="-120" dirty="0">
                <a:latin typeface="Arial MT"/>
                <a:cs typeface="Arial MT"/>
              </a:rPr>
              <a:t>71</a:t>
            </a:r>
            <a:r>
              <a:rPr sz="1900" spc="-10" dirty="0">
                <a:latin typeface="Arial MT"/>
                <a:cs typeface="Arial MT"/>
              </a:rPr>
              <a:t> kgs.y </a:t>
            </a:r>
            <a:r>
              <a:rPr sz="1950" spc="-110" dirty="0">
                <a:latin typeface="Arial MT"/>
                <a:cs typeface="Arial MT"/>
              </a:rPr>
              <a:t>una</a:t>
            </a:r>
            <a:r>
              <a:rPr sz="1950" spc="-25" dirty="0">
                <a:latin typeface="Arial MT"/>
                <a:cs typeface="Arial MT"/>
              </a:rPr>
              <a:t> </a:t>
            </a:r>
            <a:r>
              <a:rPr sz="1950" spc="-90" dirty="0">
                <a:latin typeface="Arial MT"/>
                <a:cs typeface="Arial MT"/>
              </a:rPr>
              <a:t>desviación</a:t>
            </a:r>
            <a:r>
              <a:rPr sz="1950" spc="-45" dirty="0">
                <a:latin typeface="Arial MT"/>
                <a:cs typeface="Arial MT"/>
              </a:rPr>
              <a:t> </a:t>
            </a:r>
            <a:r>
              <a:rPr sz="1950" spc="-80" dirty="0">
                <a:latin typeface="Arial MT"/>
                <a:cs typeface="Arial MT"/>
              </a:rPr>
              <a:t>estándar</a:t>
            </a:r>
            <a:r>
              <a:rPr sz="1950" spc="-55" dirty="0">
                <a:latin typeface="Arial MT"/>
                <a:cs typeface="Arial MT"/>
              </a:rPr>
              <a:t> </a:t>
            </a:r>
            <a:r>
              <a:rPr sz="1950" spc="-75" dirty="0">
                <a:latin typeface="Arial MT"/>
                <a:cs typeface="Arial MT"/>
              </a:rPr>
              <a:t>de</a:t>
            </a:r>
            <a:r>
              <a:rPr sz="1950" spc="-60" dirty="0">
                <a:latin typeface="Arial MT"/>
                <a:cs typeface="Arial MT"/>
              </a:rPr>
              <a:t> </a:t>
            </a:r>
            <a:r>
              <a:rPr sz="1950" spc="-100" dirty="0">
                <a:latin typeface="Arial MT"/>
                <a:cs typeface="Arial MT"/>
              </a:rPr>
              <a:t>la</a:t>
            </a:r>
            <a:r>
              <a:rPr sz="1950" spc="-75" dirty="0">
                <a:latin typeface="Arial MT"/>
                <a:cs typeface="Arial MT"/>
              </a:rPr>
              <a:t> </a:t>
            </a:r>
            <a:r>
              <a:rPr sz="1950" spc="-85" dirty="0">
                <a:latin typeface="Arial MT"/>
                <a:cs typeface="Arial MT"/>
              </a:rPr>
              <a:t>población</a:t>
            </a:r>
            <a:r>
              <a:rPr sz="1950" spc="-30" dirty="0">
                <a:latin typeface="Arial MT"/>
                <a:cs typeface="Arial MT"/>
              </a:rPr>
              <a:t> </a:t>
            </a:r>
            <a:r>
              <a:rPr sz="1950" spc="-95" dirty="0">
                <a:latin typeface="Arial MT"/>
                <a:cs typeface="Arial MT"/>
              </a:rPr>
              <a:t>de</a:t>
            </a:r>
            <a:r>
              <a:rPr sz="1950" spc="-40" dirty="0">
                <a:latin typeface="Arial MT"/>
                <a:cs typeface="Arial MT"/>
              </a:rPr>
              <a:t> </a:t>
            </a:r>
            <a:r>
              <a:rPr sz="1950" spc="-140" dirty="0">
                <a:latin typeface="Arial MT"/>
                <a:cs typeface="Arial MT"/>
              </a:rPr>
              <a:t>5</a:t>
            </a:r>
            <a:r>
              <a:rPr sz="1950" spc="-15" dirty="0">
                <a:latin typeface="Arial MT"/>
                <a:cs typeface="Arial MT"/>
              </a:rPr>
              <a:t> </a:t>
            </a:r>
            <a:r>
              <a:rPr sz="1950" spc="-55" dirty="0">
                <a:latin typeface="Arial MT"/>
                <a:cs typeface="Arial MT"/>
              </a:rPr>
              <a:t>kgs.</a:t>
            </a:r>
            <a:r>
              <a:rPr sz="1950" spc="-5" dirty="0">
                <a:latin typeface="Arial MT"/>
                <a:cs typeface="Arial MT"/>
              </a:rPr>
              <a:t> </a:t>
            </a:r>
            <a:r>
              <a:rPr sz="1950" spc="-10" dirty="0">
                <a:latin typeface="Arial MT"/>
                <a:cs typeface="Arial MT"/>
              </a:rPr>
              <a:t>Estime </a:t>
            </a:r>
            <a:r>
              <a:rPr sz="1850" dirty="0">
                <a:latin typeface="Arial MT"/>
                <a:cs typeface="Arial MT"/>
              </a:rPr>
              <a:t>el</a:t>
            </a:r>
            <a:r>
              <a:rPr sz="1850" spc="-90" dirty="0">
                <a:latin typeface="Arial MT"/>
                <a:cs typeface="Arial MT"/>
              </a:rPr>
              <a:t> </a:t>
            </a:r>
            <a:r>
              <a:rPr sz="1850" spc="-30" dirty="0">
                <a:latin typeface="Arial MT"/>
                <a:cs typeface="Arial MT"/>
              </a:rPr>
              <a:t>intervalo</a:t>
            </a:r>
            <a:r>
              <a:rPr sz="1850" spc="45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de</a:t>
            </a:r>
            <a:r>
              <a:rPr sz="1850" spc="-95" dirty="0">
                <a:latin typeface="Arial MT"/>
                <a:cs typeface="Arial MT"/>
              </a:rPr>
              <a:t> </a:t>
            </a:r>
            <a:r>
              <a:rPr sz="1850" spc="-30" dirty="0">
                <a:latin typeface="Arial MT"/>
                <a:cs typeface="Arial MT"/>
              </a:rPr>
              <a:t>confianza</a:t>
            </a:r>
            <a:r>
              <a:rPr sz="1850" spc="-1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para</a:t>
            </a:r>
            <a:r>
              <a:rPr sz="1850" spc="-12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el</a:t>
            </a:r>
            <a:r>
              <a:rPr sz="1850" spc="-130" dirty="0">
                <a:latin typeface="Arial MT"/>
                <a:cs typeface="Arial MT"/>
              </a:rPr>
              <a:t> </a:t>
            </a:r>
            <a:r>
              <a:rPr sz="1850" spc="-30" dirty="0">
                <a:latin typeface="Arial MT"/>
                <a:cs typeface="Arial MT"/>
              </a:rPr>
              <a:t>parámetro</a:t>
            </a:r>
            <a:r>
              <a:rPr sz="1850" spc="3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p</a:t>
            </a:r>
            <a:r>
              <a:rPr sz="1850" spc="-5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con</a:t>
            </a:r>
            <a:r>
              <a:rPr sz="1850" spc="-10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un</a:t>
            </a:r>
            <a:r>
              <a:rPr sz="1850" spc="-90" dirty="0">
                <a:latin typeface="Arial MT"/>
                <a:cs typeface="Arial MT"/>
              </a:rPr>
              <a:t> </a:t>
            </a:r>
            <a:r>
              <a:rPr sz="1850" spc="-25" dirty="0">
                <a:latin typeface="Arial MT"/>
                <a:cs typeface="Arial MT"/>
              </a:rPr>
              <a:t>95% </a:t>
            </a:r>
            <a:r>
              <a:rPr sz="1900" spc="-85" dirty="0">
                <a:latin typeface="Arial MT"/>
                <a:cs typeface="Arial MT"/>
              </a:rPr>
              <a:t>de</a:t>
            </a:r>
            <a:r>
              <a:rPr sz="1900" spc="-55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confianza.</a:t>
            </a:r>
            <a:endParaRPr sz="19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6971" y="2792214"/>
            <a:ext cx="6043295" cy="85915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348615" marR="5080" indent="-336550">
              <a:lnSpc>
                <a:spcPct val="97600"/>
              </a:lnSpc>
              <a:spcBef>
                <a:spcPts val="155"/>
              </a:spcBef>
              <a:tabLst>
                <a:tab pos="346075" algn="l"/>
              </a:tabLst>
            </a:pPr>
            <a:r>
              <a:rPr sz="1850" i="0" spc="-25" dirty="0">
                <a:latin typeface="Arial MT"/>
                <a:cs typeface="Arial MT"/>
              </a:rPr>
              <a:t>4.</a:t>
            </a:r>
            <a:r>
              <a:rPr sz="1850" i="0" dirty="0">
                <a:latin typeface="Arial MT"/>
                <a:cs typeface="Arial MT"/>
              </a:rPr>
              <a:t>	Los</a:t>
            </a:r>
            <a:r>
              <a:rPr sz="1850" i="0" spc="-130" dirty="0">
                <a:latin typeface="Arial MT"/>
                <a:cs typeface="Arial MT"/>
              </a:rPr>
              <a:t> </a:t>
            </a:r>
            <a:r>
              <a:rPr sz="1850" i="0" spc="-25" dirty="0">
                <a:latin typeface="Arial MT"/>
                <a:cs typeface="Arial MT"/>
              </a:rPr>
              <a:t>siguientes</a:t>
            </a:r>
            <a:r>
              <a:rPr sz="1850" i="0" spc="-35" dirty="0">
                <a:latin typeface="Arial MT"/>
                <a:cs typeface="Arial MT"/>
              </a:rPr>
              <a:t> </a:t>
            </a:r>
            <a:r>
              <a:rPr sz="1850" i="0" spc="-10" dirty="0">
                <a:latin typeface="Arial MT"/>
                <a:cs typeface="Arial MT"/>
              </a:rPr>
              <a:t>datos</a:t>
            </a:r>
            <a:r>
              <a:rPr sz="1850" i="0" spc="-55" dirty="0">
                <a:latin typeface="Arial MT"/>
                <a:cs typeface="Arial MT"/>
              </a:rPr>
              <a:t> </a:t>
            </a:r>
            <a:r>
              <a:rPr sz="1850" i="0" spc="-10" dirty="0">
                <a:latin typeface="Arial MT"/>
                <a:cs typeface="Arial MT"/>
              </a:rPr>
              <a:t>son</a:t>
            </a:r>
            <a:r>
              <a:rPr sz="1850" i="0" spc="-114" dirty="0">
                <a:latin typeface="Arial MT"/>
                <a:cs typeface="Arial MT"/>
              </a:rPr>
              <a:t> </a:t>
            </a:r>
            <a:r>
              <a:rPr sz="1850" i="0" spc="-10" dirty="0">
                <a:latin typeface="Arial MT"/>
                <a:cs typeface="Arial MT"/>
              </a:rPr>
              <a:t>los</a:t>
            </a:r>
            <a:r>
              <a:rPr sz="1850" i="0" spc="-120" dirty="0">
                <a:latin typeface="Arial MT"/>
                <a:cs typeface="Arial MT"/>
              </a:rPr>
              <a:t> </a:t>
            </a:r>
            <a:r>
              <a:rPr sz="1850" i="0" spc="-10" dirty="0">
                <a:latin typeface="Arial MT"/>
                <a:cs typeface="Arial MT"/>
              </a:rPr>
              <a:t>puntajes</a:t>
            </a:r>
            <a:r>
              <a:rPr sz="1850" i="0" spc="-35" dirty="0">
                <a:latin typeface="Arial MT"/>
                <a:cs typeface="Arial MT"/>
              </a:rPr>
              <a:t> </a:t>
            </a:r>
            <a:r>
              <a:rPr sz="1850" i="0" spc="-30" dirty="0">
                <a:latin typeface="Arial MT"/>
                <a:cs typeface="Arial MT"/>
              </a:rPr>
              <a:t>obtenidos</a:t>
            </a:r>
            <a:r>
              <a:rPr sz="1850" i="0" spc="-70" dirty="0">
                <a:latin typeface="Arial MT"/>
                <a:cs typeface="Arial MT"/>
              </a:rPr>
              <a:t> </a:t>
            </a:r>
            <a:r>
              <a:rPr sz="1850" i="0" dirty="0">
                <a:latin typeface="Arial MT"/>
                <a:cs typeface="Arial MT"/>
              </a:rPr>
              <a:t>para</a:t>
            </a:r>
            <a:r>
              <a:rPr sz="1850" i="0" spc="-110" dirty="0">
                <a:latin typeface="Arial MT"/>
                <a:cs typeface="Arial MT"/>
              </a:rPr>
              <a:t> </a:t>
            </a:r>
            <a:r>
              <a:rPr sz="1850" i="0" spc="-25" dirty="0">
                <a:latin typeface="Arial MT"/>
                <a:cs typeface="Arial MT"/>
              </a:rPr>
              <a:t>45 </a:t>
            </a:r>
            <a:r>
              <a:rPr sz="1800" i="0" dirty="0">
                <a:latin typeface="Arial MT"/>
                <a:cs typeface="Arial MT"/>
              </a:rPr>
              <a:t>personas</a:t>
            </a:r>
            <a:r>
              <a:rPr sz="1800" i="0" spc="15" dirty="0">
                <a:latin typeface="Arial MT"/>
                <a:cs typeface="Arial MT"/>
              </a:rPr>
              <a:t> </a:t>
            </a:r>
            <a:r>
              <a:rPr sz="1800" i="0" dirty="0">
                <a:latin typeface="Arial MT"/>
                <a:cs typeface="Arial MT"/>
              </a:rPr>
              <a:t>de</a:t>
            </a:r>
            <a:r>
              <a:rPr sz="1800" i="0" spc="-55" dirty="0">
                <a:latin typeface="Arial MT"/>
                <a:cs typeface="Arial MT"/>
              </a:rPr>
              <a:t> </a:t>
            </a:r>
            <a:r>
              <a:rPr sz="1800" i="0" dirty="0">
                <a:latin typeface="Arial MT"/>
                <a:cs typeface="Arial MT"/>
              </a:rPr>
              <a:t>una</a:t>
            </a:r>
            <a:r>
              <a:rPr sz="1800" i="0" spc="-70" dirty="0">
                <a:latin typeface="Arial MT"/>
                <a:cs typeface="Arial MT"/>
              </a:rPr>
              <a:t> </a:t>
            </a:r>
            <a:r>
              <a:rPr sz="1800" i="0" dirty="0">
                <a:latin typeface="Arial MT"/>
                <a:cs typeface="Arial MT"/>
              </a:rPr>
              <a:t>escala</a:t>
            </a:r>
            <a:r>
              <a:rPr sz="1800" i="0" spc="-90" dirty="0">
                <a:latin typeface="Arial MT"/>
                <a:cs typeface="Arial MT"/>
              </a:rPr>
              <a:t> </a:t>
            </a:r>
            <a:r>
              <a:rPr sz="1800" i="0" dirty="0">
                <a:latin typeface="Arial MT"/>
                <a:cs typeface="Arial MT"/>
              </a:rPr>
              <a:t>de</a:t>
            </a:r>
            <a:r>
              <a:rPr sz="1800" i="0" spc="-70" dirty="0">
                <a:latin typeface="Arial MT"/>
                <a:cs typeface="Arial MT"/>
              </a:rPr>
              <a:t> </a:t>
            </a:r>
            <a:r>
              <a:rPr sz="1800" i="0" dirty="0">
                <a:latin typeface="Arial MT"/>
                <a:cs typeface="Arial MT"/>
              </a:rPr>
              <a:t>depresión</a:t>
            </a:r>
            <a:r>
              <a:rPr sz="1800" i="0" spc="50" dirty="0">
                <a:latin typeface="Arial MT"/>
                <a:cs typeface="Arial MT"/>
              </a:rPr>
              <a:t> </a:t>
            </a:r>
            <a:r>
              <a:rPr sz="1800" i="0" dirty="0">
                <a:latin typeface="Arial MT"/>
                <a:cs typeface="Arial MT"/>
              </a:rPr>
              <a:t>(mayor</a:t>
            </a:r>
            <a:r>
              <a:rPr sz="1800" i="0" spc="15" dirty="0">
                <a:latin typeface="Arial MT"/>
                <a:cs typeface="Arial MT"/>
              </a:rPr>
              <a:t> </a:t>
            </a:r>
            <a:r>
              <a:rPr sz="1800" i="0" spc="-10" dirty="0">
                <a:latin typeface="Arial MT"/>
                <a:cs typeface="Arial MT"/>
              </a:rPr>
              <a:t>puntaje </a:t>
            </a:r>
            <a:r>
              <a:rPr sz="1900" i="0" spc="-55" dirty="0">
                <a:latin typeface="Arial MT"/>
                <a:cs typeface="Arial MT"/>
              </a:rPr>
              <a:t>significa</a:t>
            </a:r>
            <a:r>
              <a:rPr sz="1900" i="0" spc="-80" dirty="0">
                <a:latin typeface="Arial MT"/>
                <a:cs typeface="Arial MT"/>
              </a:rPr>
              <a:t> </a:t>
            </a:r>
            <a:r>
              <a:rPr sz="1900" i="0" spc="-70" dirty="0">
                <a:latin typeface="Arial MT"/>
                <a:cs typeface="Arial MT"/>
              </a:rPr>
              <a:t>mayor</a:t>
            </a:r>
            <a:r>
              <a:rPr sz="1900" i="0" spc="-30" dirty="0">
                <a:latin typeface="Arial MT"/>
                <a:cs typeface="Arial MT"/>
              </a:rPr>
              <a:t> </a:t>
            </a:r>
            <a:r>
              <a:rPr sz="1900" i="0" spc="-10" dirty="0">
                <a:latin typeface="Arial MT"/>
                <a:cs typeface="Arial MT"/>
              </a:rPr>
              <a:t>depresión).</a:t>
            </a:r>
            <a:endParaRPr sz="19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79462" y="4114800"/>
            <a:ext cx="3078312" cy="2082164"/>
          </a:xfrm>
          <a:prstGeom prst="rect">
            <a:avLst/>
          </a:prstGeom>
        </p:spPr>
        <p:txBody>
          <a:bodyPr vert="horz" wrap="square" lIns="0" tIns="14414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135"/>
              </a:spcBef>
              <a:tabLst>
                <a:tab pos="413384" algn="l"/>
                <a:tab pos="734060" algn="l"/>
                <a:tab pos="1049655" algn="l"/>
                <a:tab pos="1370965" algn="l"/>
                <a:tab pos="1683385" algn="l"/>
                <a:tab pos="2005330" algn="l"/>
              </a:tabLst>
            </a:pPr>
            <a:r>
              <a:rPr sz="1800" spc="-50" dirty="0">
                <a:latin typeface="Calibri"/>
                <a:cs typeface="Calibri"/>
              </a:rPr>
              <a:t>2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50" dirty="0">
                <a:latin typeface="Calibri"/>
                <a:cs typeface="Calibri"/>
              </a:rPr>
              <a:t>5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-50" dirty="0">
                <a:latin typeface="Calibri"/>
                <a:cs typeface="Calibri"/>
              </a:rPr>
              <a:t>6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10" dirty="0">
                <a:latin typeface="Calibri"/>
                <a:cs typeface="Calibri"/>
              </a:rPr>
              <a:t>8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20" dirty="0">
                <a:latin typeface="Calibri"/>
                <a:cs typeface="Calibri"/>
              </a:rPr>
              <a:t>8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40" dirty="0">
                <a:latin typeface="Calibri"/>
                <a:cs typeface="Calibri"/>
              </a:rPr>
              <a:t>9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90" dirty="0">
                <a:latin typeface="Calibri"/>
                <a:cs typeface="Calibri"/>
              </a:rPr>
              <a:t>9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10</a:t>
            </a:r>
            <a:r>
              <a:rPr sz="1800" spc="9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11</a:t>
            </a:r>
            <a:endParaRPr sz="1800" dirty="0">
              <a:latin typeface="Calibri"/>
              <a:cs typeface="Calibri"/>
            </a:endParaRPr>
          </a:p>
          <a:p>
            <a:pPr marL="74930">
              <a:lnSpc>
                <a:spcPct val="100000"/>
              </a:lnSpc>
              <a:spcBef>
                <a:spcPts val="1040"/>
              </a:spcBef>
            </a:pPr>
            <a:r>
              <a:rPr sz="1800" spc="-10" dirty="0">
                <a:latin typeface="Calibri"/>
                <a:cs typeface="Calibri"/>
              </a:rPr>
              <a:t>11</a:t>
            </a:r>
            <a:r>
              <a:rPr sz="1800" spc="3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11</a:t>
            </a:r>
            <a:r>
              <a:rPr sz="1800" spc="365" dirty="0">
                <a:latin typeface="Calibri"/>
                <a:cs typeface="Calibri"/>
              </a:rPr>
              <a:t> </a:t>
            </a:r>
            <a:r>
              <a:rPr sz="1800" spc="50" dirty="0">
                <a:latin typeface="Calibri"/>
                <a:cs typeface="Calibri"/>
              </a:rPr>
              <a:t>13</a:t>
            </a:r>
            <a:r>
              <a:rPr sz="1800" spc="55" dirty="0">
                <a:latin typeface="Calibri"/>
                <a:cs typeface="Calibri"/>
              </a:rPr>
              <a:t> </a:t>
            </a:r>
            <a:r>
              <a:rPr sz="1800" spc="85" dirty="0">
                <a:latin typeface="Calibri"/>
                <a:cs typeface="Calibri"/>
              </a:rPr>
              <a:t>13</a:t>
            </a:r>
            <a:r>
              <a:rPr sz="1800" spc="50" dirty="0">
                <a:latin typeface="Calibri"/>
                <a:cs typeface="Calibri"/>
              </a:rPr>
              <a:t> 14</a:t>
            </a:r>
            <a:r>
              <a:rPr sz="1800" spc="114" dirty="0">
                <a:latin typeface="Calibri"/>
                <a:cs typeface="Calibri"/>
              </a:rPr>
              <a:t> </a:t>
            </a:r>
            <a:r>
              <a:rPr sz="1800" spc="50" dirty="0">
                <a:latin typeface="Calibri"/>
                <a:cs typeface="Calibri"/>
              </a:rPr>
              <a:t>14 14</a:t>
            </a:r>
            <a:r>
              <a:rPr sz="1800" spc="114" dirty="0">
                <a:latin typeface="Calibri"/>
                <a:cs typeface="Calibri"/>
              </a:rPr>
              <a:t> </a:t>
            </a:r>
            <a:r>
              <a:rPr sz="1800" spc="50" dirty="0">
                <a:latin typeface="Calibri"/>
                <a:cs typeface="Calibri"/>
              </a:rPr>
              <a:t>14 </a:t>
            </a:r>
            <a:r>
              <a:rPr sz="1800" spc="-25" dirty="0">
                <a:latin typeface="Calibri"/>
                <a:cs typeface="Calibri"/>
              </a:rPr>
              <a:t>14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1800" spc="50" dirty="0">
                <a:latin typeface="Calibri"/>
                <a:cs typeface="Calibri"/>
              </a:rPr>
              <a:t>14</a:t>
            </a:r>
            <a:r>
              <a:rPr sz="1800" spc="190" dirty="0">
                <a:latin typeface="Calibri"/>
                <a:cs typeface="Calibri"/>
              </a:rPr>
              <a:t> </a:t>
            </a:r>
            <a:r>
              <a:rPr sz="1800" spc="85" dirty="0">
                <a:latin typeface="Calibri"/>
                <a:cs typeface="Calibri"/>
              </a:rPr>
              <a:t>15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85" dirty="0">
                <a:latin typeface="Calibri"/>
                <a:cs typeface="Calibri"/>
              </a:rPr>
              <a:t>15</a:t>
            </a:r>
            <a:r>
              <a:rPr sz="1800" spc="120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16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16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16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16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16</a:t>
            </a:r>
            <a:r>
              <a:rPr sz="1800" spc="155" dirty="0">
                <a:latin typeface="Calibri"/>
                <a:cs typeface="Calibri"/>
              </a:rPr>
              <a:t> </a:t>
            </a:r>
            <a:r>
              <a:rPr sz="1800" spc="40" dirty="0">
                <a:latin typeface="Calibri"/>
                <a:cs typeface="Calibri"/>
              </a:rPr>
              <a:t>16</a:t>
            </a:r>
            <a:endParaRPr sz="1800" dirty="0">
              <a:latin typeface="Calibri"/>
              <a:cs typeface="Calibri"/>
            </a:endParaRPr>
          </a:p>
          <a:p>
            <a:pPr marL="74930">
              <a:lnSpc>
                <a:spcPct val="100000"/>
              </a:lnSpc>
              <a:spcBef>
                <a:spcPts val="1075"/>
              </a:spcBef>
            </a:pPr>
            <a:r>
              <a:rPr sz="1800" spc="70" dirty="0">
                <a:latin typeface="Calibri"/>
                <a:cs typeface="Calibri"/>
              </a:rPr>
              <a:t>16</a:t>
            </a:r>
            <a:r>
              <a:rPr sz="1800" spc="145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16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17</a:t>
            </a:r>
            <a:r>
              <a:rPr sz="1800" spc="145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17</a:t>
            </a:r>
            <a:r>
              <a:rPr sz="1800" spc="145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17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18</a:t>
            </a:r>
            <a:r>
              <a:rPr sz="1800" spc="145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18</a:t>
            </a:r>
            <a:r>
              <a:rPr sz="1800" spc="145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18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50" dirty="0">
                <a:latin typeface="Calibri"/>
                <a:cs typeface="Calibri"/>
              </a:rPr>
              <a:t>19</a:t>
            </a:r>
            <a:endParaRPr sz="1800" dirty="0">
              <a:latin typeface="Calibri"/>
              <a:cs typeface="Calibri"/>
            </a:endParaRPr>
          </a:p>
          <a:p>
            <a:pPr marL="136525">
              <a:lnSpc>
                <a:spcPct val="100000"/>
              </a:lnSpc>
              <a:spcBef>
                <a:spcPts val="1010"/>
              </a:spcBef>
            </a:pPr>
            <a:r>
              <a:rPr sz="1900" dirty="0">
                <a:latin typeface="Calibri"/>
                <a:cs typeface="Calibri"/>
              </a:rPr>
              <a:t>19</a:t>
            </a:r>
            <a:r>
              <a:rPr sz="1900" spc="1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19</a:t>
            </a:r>
            <a:r>
              <a:rPr sz="1900" spc="21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19</a:t>
            </a:r>
            <a:r>
              <a:rPr sz="1900" spc="1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19</a:t>
            </a:r>
            <a:r>
              <a:rPr sz="1900" spc="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19</a:t>
            </a:r>
            <a:r>
              <a:rPr sz="1900" spc="1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19</a:t>
            </a:r>
            <a:r>
              <a:rPr sz="1900" spc="1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19</a:t>
            </a:r>
            <a:r>
              <a:rPr sz="1900" spc="50" dirty="0">
                <a:latin typeface="Calibri"/>
                <a:cs typeface="Calibri"/>
              </a:rPr>
              <a:t> </a:t>
            </a:r>
            <a:r>
              <a:rPr sz="1900" spc="55" dirty="0">
                <a:latin typeface="Calibri"/>
                <a:cs typeface="Calibri"/>
              </a:rPr>
              <a:t>20</a:t>
            </a:r>
            <a:r>
              <a:rPr sz="1900" spc="70" dirty="0">
                <a:latin typeface="Calibri"/>
                <a:cs typeface="Calibri"/>
              </a:rPr>
              <a:t> </a:t>
            </a:r>
            <a:r>
              <a:rPr sz="1900" spc="-25" dirty="0">
                <a:latin typeface="Calibri"/>
                <a:cs typeface="Calibri"/>
              </a:rPr>
              <a:t>20</a:t>
            </a:r>
            <a:endParaRPr sz="19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1295400"/>
            <a:ext cx="7924799" cy="604781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5080" indent="6350" algn="just">
              <a:lnSpc>
                <a:spcPct val="91500"/>
              </a:lnSpc>
              <a:spcBef>
                <a:spcPts val="300"/>
              </a:spcBef>
            </a:pPr>
            <a:r>
              <a:rPr sz="1950" i="0" spc="-50" dirty="0">
                <a:latin typeface="Arial MT"/>
                <a:cs typeface="Arial MT"/>
              </a:rPr>
              <a:t>5.-</a:t>
            </a:r>
            <a:r>
              <a:rPr sz="1950" i="0" spc="-85" dirty="0">
                <a:latin typeface="Arial MT"/>
                <a:cs typeface="Arial MT"/>
              </a:rPr>
              <a:t> </a:t>
            </a:r>
            <a:r>
              <a:rPr sz="1950" i="0" spc="-105" dirty="0">
                <a:latin typeface="Arial MT"/>
                <a:cs typeface="Arial MT"/>
              </a:rPr>
              <a:t>Supongamos</a:t>
            </a:r>
            <a:r>
              <a:rPr sz="1950" i="0" spc="-5" dirty="0">
                <a:latin typeface="Arial MT"/>
                <a:cs typeface="Arial MT"/>
              </a:rPr>
              <a:t> </a:t>
            </a:r>
            <a:r>
              <a:rPr sz="1950" i="0" spc="-100" dirty="0">
                <a:latin typeface="Arial MT"/>
                <a:cs typeface="Arial MT"/>
              </a:rPr>
              <a:t>que</a:t>
            </a:r>
            <a:r>
              <a:rPr sz="1950" i="0" spc="-30" dirty="0">
                <a:latin typeface="Arial MT"/>
                <a:cs typeface="Arial MT"/>
              </a:rPr>
              <a:t> </a:t>
            </a:r>
            <a:r>
              <a:rPr sz="1950" i="0" spc="-125" dirty="0">
                <a:latin typeface="Arial MT"/>
                <a:cs typeface="Arial MT"/>
              </a:rPr>
              <a:t>se</a:t>
            </a:r>
            <a:r>
              <a:rPr sz="1950" i="0" spc="-60" dirty="0">
                <a:latin typeface="Arial MT"/>
                <a:cs typeface="Arial MT"/>
              </a:rPr>
              <a:t> </a:t>
            </a:r>
            <a:r>
              <a:rPr sz="1950" i="0" spc="-80" dirty="0">
                <a:latin typeface="Arial MT"/>
                <a:cs typeface="Arial MT"/>
              </a:rPr>
              <a:t>plantea</a:t>
            </a:r>
            <a:r>
              <a:rPr sz="1950" i="0" spc="25" dirty="0">
                <a:latin typeface="Arial MT"/>
                <a:cs typeface="Arial MT"/>
              </a:rPr>
              <a:t> </a:t>
            </a:r>
            <a:r>
              <a:rPr sz="1950" i="0" spc="-55" dirty="0">
                <a:latin typeface="Arial MT"/>
                <a:cs typeface="Arial MT"/>
              </a:rPr>
              <a:t>la</a:t>
            </a:r>
            <a:r>
              <a:rPr sz="1950" i="0" spc="-65" dirty="0">
                <a:latin typeface="Arial MT"/>
                <a:cs typeface="Arial MT"/>
              </a:rPr>
              <a:t> </a:t>
            </a:r>
            <a:r>
              <a:rPr sz="1950" i="0" spc="-85" dirty="0">
                <a:latin typeface="Arial MT"/>
                <a:cs typeface="Arial MT"/>
              </a:rPr>
              <a:t>hipótesis</a:t>
            </a:r>
            <a:r>
              <a:rPr sz="1950" i="0" spc="35" dirty="0">
                <a:latin typeface="Arial MT"/>
                <a:cs typeface="Arial MT"/>
              </a:rPr>
              <a:t> </a:t>
            </a:r>
            <a:r>
              <a:rPr sz="1950" i="0" spc="-145" dirty="0">
                <a:latin typeface="Arial MT"/>
                <a:cs typeface="Arial MT"/>
              </a:rPr>
              <a:t>de</a:t>
            </a:r>
            <a:r>
              <a:rPr sz="1950" i="0" spc="5" dirty="0">
                <a:latin typeface="Arial MT"/>
                <a:cs typeface="Arial MT"/>
              </a:rPr>
              <a:t> </a:t>
            </a:r>
            <a:r>
              <a:rPr sz="1950" i="0" spc="-105" dirty="0">
                <a:latin typeface="Arial MT"/>
                <a:cs typeface="Arial MT"/>
              </a:rPr>
              <a:t>que</a:t>
            </a:r>
            <a:r>
              <a:rPr sz="1950" i="0" spc="-30" dirty="0">
                <a:latin typeface="Arial MT"/>
                <a:cs typeface="Arial MT"/>
              </a:rPr>
              <a:t> </a:t>
            </a:r>
            <a:r>
              <a:rPr sz="1950" i="0" spc="-25" dirty="0">
                <a:latin typeface="Arial MT"/>
                <a:cs typeface="Arial MT"/>
              </a:rPr>
              <a:t>el </a:t>
            </a:r>
            <a:r>
              <a:rPr sz="2000" i="0" spc="-120" dirty="0">
                <a:latin typeface="Arial MT"/>
                <a:cs typeface="Arial MT"/>
              </a:rPr>
              <a:t>promedio</a:t>
            </a:r>
            <a:r>
              <a:rPr sz="2000" i="0" spc="-20" dirty="0">
                <a:latin typeface="Arial MT"/>
                <a:cs typeface="Arial MT"/>
              </a:rPr>
              <a:t> </a:t>
            </a:r>
            <a:r>
              <a:rPr sz="2000" i="0" spc="-114" dirty="0">
                <a:latin typeface="Arial MT"/>
                <a:cs typeface="Arial MT"/>
              </a:rPr>
              <a:t>de</a:t>
            </a:r>
            <a:r>
              <a:rPr sz="2000" i="0" spc="-20" dirty="0">
                <a:latin typeface="Arial MT"/>
                <a:cs typeface="Arial MT"/>
              </a:rPr>
              <a:t> </a:t>
            </a:r>
            <a:r>
              <a:rPr sz="2000" i="0" spc="-125" dirty="0">
                <a:latin typeface="Arial MT"/>
                <a:cs typeface="Arial MT"/>
              </a:rPr>
              <a:t>peso</a:t>
            </a:r>
            <a:r>
              <a:rPr sz="2000" i="0" spc="-15" dirty="0">
                <a:latin typeface="Arial MT"/>
                <a:cs typeface="Arial MT"/>
              </a:rPr>
              <a:t> </a:t>
            </a:r>
            <a:r>
              <a:rPr sz="2000" i="0" spc="-165" dirty="0">
                <a:latin typeface="Arial MT"/>
                <a:cs typeface="Arial MT"/>
              </a:rPr>
              <a:t>de</a:t>
            </a:r>
            <a:r>
              <a:rPr sz="2000" i="0" spc="-5" dirty="0">
                <a:latin typeface="Arial MT"/>
                <a:cs typeface="Arial MT"/>
              </a:rPr>
              <a:t> </a:t>
            </a:r>
            <a:r>
              <a:rPr sz="2000" i="0" spc="-105" dirty="0">
                <a:latin typeface="Arial MT"/>
                <a:cs typeface="Arial MT"/>
              </a:rPr>
              <a:t>nacimiento</a:t>
            </a:r>
            <a:r>
              <a:rPr sz="2000" i="0" spc="70" dirty="0">
                <a:latin typeface="Arial MT"/>
                <a:cs typeface="Arial MT"/>
              </a:rPr>
              <a:t> </a:t>
            </a:r>
            <a:r>
              <a:rPr sz="2000" i="0" spc="-130" dirty="0">
                <a:latin typeface="Arial MT"/>
                <a:cs typeface="Arial MT"/>
              </a:rPr>
              <a:t>de</a:t>
            </a:r>
            <a:r>
              <a:rPr sz="2000" i="0" spc="-20" dirty="0">
                <a:latin typeface="Arial MT"/>
                <a:cs typeface="Arial MT"/>
              </a:rPr>
              <a:t> </a:t>
            </a:r>
            <a:r>
              <a:rPr sz="2000" i="0" spc="-100" dirty="0">
                <a:latin typeface="Arial MT"/>
                <a:cs typeface="Arial MT"/>
              </a:rPr>
              <a:t>cierta</a:t>
            </a:r>
            <a:r>
              <a:rPr sz="2000" i="0" spc="-45" dirty="0">
                <a:latin typeface="Arial MT"/>
                <a:cs typeface="Arial MT"/>
              </a:rPr>
              <a:t> </a:t>
            </a:r>
            <a:r>
              <a:rPr sz="2000" i="0" spc="-120" dirty="0">
                <a:latin typeface="Arial MT"/>
                <a:cs typeface="Arial MT"/>
              </a:rPr>
              <a:t>población</a:t>
            </a:r>
            <a:r>
              <a:rPr sz="2000" i="0" spc="85" dirty="0">
                <a:latin typeface="Arial MT"/>
                <a:cs typeface="Arial MT"/>
              </a:rPr>
              <a:t> </a:t>
            </a:r>
            <a:r>
              <a:rPr sz="2000" i="0" spc="-130" dirty="0">
                <a:latin typeface="Arial MT"/>
                <a:cs typeface="Arial MT"/>
              </a:rPr>
              <a:t>es</a:t>
            </a:r>
            <a:r>
              <a:rPr sz="2000" i="0" spc="-15" dirty="0">
                <a:latin typeface="Arial MT"/>
                <a:cs typeface="Arial MT"/>
              </a:rPr>
              <a:t> </a:t>
            </a:r>
            <a:r>
              <a:rPr sz="2000" i="0" spc="-40" dirty="0">
                <a:latin typeface="Arial MT"/>
                <a:cs typeface="Arial MT"/>
              </a:rPr>
              <a:t>igual </a:t>
            </a:r>
            <a:r>
              <a:rPr sz="1900" i="0" dirty="0">
                <a:latin typeface="Arial MT"/>
                <a:cs typeface="Arial MT"/>
              </a:rPr>
              <a:t>a</a:t>
            </a:r>
            <a:r>
              <a:rPr sz="1900" i="0" spc="-135" dirty="0">
                <a:latin typeface="Arial MT"/>
                <a:cs typeface="Arial MT"/>
              </a:rPr>
              <a:t> </a:t>
            </a:r>
            <a:r>
              <a:rPr sz="1900" i="0" spc="-10" dirty="0">
                <a:latin typeface="Arial MT"/>
                <a:cs typeface="Arial MT"/>
              </a:rPr>
              <a:t>la</a:t>
            </a:r>
            <a:r>
              <a:rPr sz="1900" i="0" spc="-120" dirty="0">
                <a:latin typeface="Arial MT"/>
                <a:cs typeface="Arial MT"/>
              </a:rPr>
              <a:t> </a:t>
            </a:r>
            <a:r>
              <a:rPr sz="1900" i="0" spc="-65" dirty="0">
                <a:latin typeface="Arial MT"/>
                <a:cs typeface="Arial MT"/>
              </a:rPr>
              <a:t>media nacional</a:t>
            </a:r>
            <a:r>
              <a:rPr sz="1900" i="0" spc="-40" dirty="0">
                <a:latin typeface="Arial MT"/>
                <a:cs typeface="Arial MT"/>
              </a:rPr>
              <a:t> </a:t>
            </a:r>
            <a:r>
              <a:rPr sz="1900" i="0" spc="-30" dirty="0">
                <a:latin typeface="Arial MT"/>
                <a:cs typeface="Arial MT"/>
              </a:rPr>
              <a:t>de</a:t>
            </a:r>
            <a:r>
              <a:rPr sz="1900" i="0" spc="-85" dirty="0">
                <a:latin typeface="Arial MT"/>
                <a:cs typeface="Arial MT"/>
              </a:rPr>
              <a:t> </a:t>
            </a:r>
            <a:r>
              <a:rPr sz="1900" i="0" spc="-60" dirty="0">
                <a:latin typeface="Arial MT"/>
                <a:cs typeface="Arial MT"/>
              </a:rPr>
              <a:t>3250</a:t>
            </a:r>
            <a:r>
              <a:rPr sz="1900" i="0" spc="-40" dirty="0">
                <a:latin typeface="Arial MT"/>
                <a:cs typeface="Arial MT"/>
              </a:rPr>
              <a:t> </a:t>
            </a:r>
            <a:r>
              <a:rPr sz="1900" i="0" spc="-10" dirty="0">
                <a:latin typeface="Arial MT"/>
                <a:cs typeface="Arial MT"/>
              </a:rPr>
              <a:t>gramos.</a:t>
            </a:r>
            <a:endParaRPr sz="190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8091" y="2362201"/>
            <a:ext cx="6704310" cy="141192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8890">
              <a:lnSpc>
                <a:spcPts val="2180"/>
              </a:lnSpc>
              <a:spcBef>
                <a:spcPts val="210"/>
              </a:spcBef>
            </a:pPr>
            <a:r>
              <a:rPr sz="1850" spc="-125" dirty="0">
                <a:latin typeface="Arial MT"/>
                <a:cs typeface="Arial MT"/>
              </a:rPr>
              <a:t>AI</a:t>
            </a:r>
            <a:r>
              <a:rPr sz="1850" spc="-35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tomar</a:t>
            </a:r>
            <a:r>
              <a:rPr sz="1850" spc="-12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una</a:t>
            </a:r>
            <a:r>
              <a:rPr sz="1850" spc="-105" dirty="0">
                <a:latin typeface="Arial MT"/>
                <a:cs typeface="Arial MT"/>
              </a:rPr>
              <a:t> </a:t>
            </a:r>
            <a:r>
              <a:rPr sz="1850" spc="-30" dirty="0">
                <a:latin typeface="Arial MT"/>
                <a:cs typeface="Arial MT"/>
              </a:rPr>
              <a:t>muestra</a:t>
            </a:r>
            <a:r>
              <a:rPr sz="1850" spc="-5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de</a:t>
            </a:r>
            <a:r>
              <a:rPr sz="1850" spc="-10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30</a:t>
            </a:r>
            <a:r>
              <a:rPr sz="1850" spc="-25" dirty="0">
                <a:latin typeface="Arial MT"/>
                <a:cs typeface="Arial MT"/>
              </a:rPr>
              <a:t> </a:t>
            </a:r>
            <a:r>
              <a:rPr sz="1850" spc="-30" dirty="0">
                <a:latin typeface="Arial MT"/>
                <a:cs typeface="Arial MT"/>
              </a:rPr>
              <a:t>recién</a:t>
            </a:r>
            <a:r>
              <a:rPr sz="1850" spc="-85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nacidos</a:t>
            </a:r>
            <a:r>
              <a:rPr sz="1850" spc="-4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de</a:t>
            </a:r>
            <a:r>
              <a:rPr sz="1850" spc="-7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la</a:t>
            </a:r>
            <a:r>
              <a:rPr sz="1850" spc="-130" dirty="0">
                <a:latin typeface="Arial MT"/>
                <a:cs typeface="Arial MT"/>
              </a:rPr>
              <a:t> </a:t>
            </a:r>
            <a:r>
              <a:rPr sz="1850" spc="-30" dirty="0">
                <a:latin typeface="Arial MT"/>
                <a:cs typeface="Arial MT"/>
              </a:rPr>
              <a:t>población</a:t>
            </a:r>
            <a:r>
              <a:rPr sz="1850" spc="15" dirty="0">
                <a:latin typeface="Arial MT"/>
                <a:cs typeface="Arial MT"/>
              </a:rPr>
              <a:t> </a:t>
            </a:r>
            <a:r>
              <a:rPr sz="1850" spc="-25" dirty="0">
                <a:latin typeface="Arial MT"/>
                <a:cs typeface="Arial MT"/>
              </a:rPr>
              <a:t>en estudio,</a:t>
            </a:r>
            <a:r>
              <a:rPr sz="1850" spc="-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se</a:t>
            </a:r>
            <a:r>
              <a:rPr sz="1850" spc="-10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obtuvo:</a:t>
            </a:r>
            <a:endParaRPr sz="1850" dirty="0">
              <a:latin typeface="Arial MT"/>
              <a:cs typeface="Arial MT"/>
            </a:endParaRPr>
          </a:p>
          <a:p>
            <a:pPr marL="19050">
              <a:lnSpc>
                <a:spcPts val="1970"/>
              </a:lnSpc>
              <a:tabLst>
                <a:tab pos="294005" algn="l"/>
              </a:tabLst>
            </a:pPr>
            <a:r>
              <a:rPr sz="1800" spc="-50" dirty="0">
                <a:latin typeface="Arial MT"/>
                <a:cs typeface="Arial MT"/>
              </a:rPr>
              <a:t>x</a:t>
            </a:r>
            <a:r>
              <a:rPr sz="1800" dirty="0">
                <a:latin typeface="Arial MT"/>
                <a:cs typeface="Arial MT"/>
              </a:rPr>
              <a:t>	=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spc="-20" dirty="0">
                <a:latin typeface="Arial MT"/>
                <a:cs typeface="Arial MT"/>
              </a:rPr>
              <a:t>2930</a:t>
            </a:r>
            <a:endParaRPr sz="1800" dirty="0">
              <a:latin typeface="Arial MT"/>
              <a:cs typeface="Arial MT"/>
            </a:endParaRPr>
          </a:p>
          <a:p>
            <a:pPr marL="22225">
              <a:lnSpc>
                <a:spcPts val="2245"/>
              </a:lnSpc>
              <a:tabLst>
                <a:tab pos="518159" algn="l"/>
              </a:tabLst>
            </a:pPr>
            <a:r>
              <a:rPr sz="1950" spc="-50" dirty="0">
                <a:latin typeface="Arial MT"/>
                <a:cs typeface="Arial MT"/>
              </a:rPr>
              <a:t>s</a:t>
            </a:r>
            <a:r>
              <a:rPr sz="1950" dirty="0">
                <a:latin typeface="Arial MT"/>
                <a:cs typeface="Arial MT"/>
              </a:rPr>
              <a:t>	</a:t>
            </a:r>
            <a:r>
              <a:rPr sz="1950" spc="-25" dirty="0">
                <a:latin typeface="Arial MT"/>
                <a:cs typeface="Arial MT"/>
              </a:rPr>
              <a:t>450</a:t>
            </a:r>
            <a:endParaRPr sz="1950" dirty="0">
              <a:latin typeface="Arial MT"/>
              <a:cs typeface="Arial MT"/>
            </a:endParaRPr>
          </a:p>
          <a:p>
            <a:pPr marL="14604">
              <a:lnSpc>
                <a:spcPts val="2190"/>
              </a:lnSpc>
              <a:tabLst>
                <a:tab pos="266700" algn="l"/>
              </a:tabLst>
            </a:pPr>
            <a:r>
              <a:rPr sz="1850" spc="-50" dirty="0">
                <a:latin typeface="Arial MT"/>
                <a:cs typeface="Arial MT"/>
              </a:rPr>
              <a:t>n</a:t>
            </a:r>
            <a:r>
              <a:rPr sz="1850" dirty="0">
                <a:latin typeface="Arial MT"/>
                <a:cs typeface="Arial MT"/>
              </a:rPr>
              <a:t>	=</a:t>
            </a:r>
            <a:r>
              <a:rPr sz="1850" spc="-100" dirty="0">
                <a:latin typeface="Arial MT"/>
                <a:cs typeface="Arial MT"/>
              </a:rPr>
              <a:t> </a:t>
            </a:r>
            <a:r>
              <a:rPr sz="1850" spc="-25" dirty="0">
                <a:latin typeface="Arial MT"/>
                <a:cs typeface="Arial MT"/>
              </a:rPr>
              <a:t>30</a:t>
            </a:r>
            <a:endParaRPr sz="18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61863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Intervalo</a:t>
            </a:r>
            <a:r>
              <a:rPr spc="180" dirty="0"/>
              <a:t> </a:t>
            </a:r>
            <a:r>
              <a:rPr dirty="0"/>
              <a:t>de</a:t>
            </a:r>
            <a:r>
              <a:rPr spc="-70" dirty="0"/>
              <a:t> </a:t>
            </a:r>
            <a:r>
              <a:rPr dirty="0"/>
              <a:t>confianza</a:t>
            </a:r>
            <a:r>
              <a:rPr spc="254" dirty="0"/>
              <a:t> </a:t>
            </a:r>
            <a:r>
              <a:rPr dirty="0"/>
              <a:t>y tamaño</a:t>
            </a:r>
            <a:r>
              <a:rPr spc="55" dirty="0"/>
              <a:t> </a:t>
            </a:r>
            <a:r>
              <a:rPr dirty="0"/>
              <a:t>de</a:t>
            </a:r>
            <a:r>
              <a:rPr spc="-100" dirty="0"/>
              <a:t> </a:t>
            </a:r>
            <a:r>
              <a:rPr spc="-10" dirty="0"/>
              <a:t>muestra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3439" y="1687661"/>
            <a:ext cx="8169909" cy="3938904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446405" marR="68580" indent="-358140">
              <a:lnSpc>
                <a:spcPct val="90000"/>
              </a:lnSpc>
              <a:spcBef>
                <a:spcPts val="330"/>
              </a:spcBef>
              <a:buClr>
                <a:srgbClr val="000079"/>
              </a:buClr>
              <a:buFont typeface="Arial MT"/>
              <a:buChar char="■"/>
              <a:tabLst>
                <a:tab pos="446405" algn="l"/>
                <a:tab pos="976630" algn="l"/>
                <a:tab pos="1341755" algn="l"/>
                <a:tab pos="7065645" algn="l"/>
              </a:tabLst>
            </a:pPr>
            <a:r>
              <a:rPr sz="1900" spc="-25" dirty="0">
                <a:latin typeface="Calibri"/>
                <a:cs typeface="Calibri"/>
              </a:rPr>
              <a:t>Con</a:t>
            </a:r>
            <a:r>
              <a:rPr sz="1900" dirty="0">
                <a:latin typeface="Calibri"/>
                <a:cs typeface="Calibri"/>
              </a:rPr>
              <a:t>	</a:t>
            </a:r>
            <a:r>
              <a:rPr sz="1900" spc="-25" dirty="0">
                <a:latin typeface="Calibri"/>
                <a:cs typeface="Calibri"/>
              </a:rPr>
              <a:t>un</a:t>
            </a:r>
            <a:r>
              <a:rPr sz="1900" dirty="0">
                <a:latin typeface="Calibri"/>
                <a:cs typeface="Calibri"/>
              </a:rPr>
              <a:t>	</a:t>
            </a:r>
            <a:r>
              <a:rPr sz="1900" spc="90" dirty="0">
                <a:latin typeface="Calibri"/>
                <a:cs typeface="Calibri"/>
              </a:rPr>
              <a:t>nivel</a:t>
            </a:r>
            <a:r>
              <a:rPr sz="1900" spc="310" dirty="0">
                <a:latin typeface="Calibri"/>
                <a:cs typeface="Calibri"/>
              </a:rPr>
              <a:t> </a:t>
            </a:r>
            <a:r>
              <a:rPr sz="1900" spc="120" dirty="0">
                <a:latin typeface="Calibri"/>
                <a:cs typeface="Calibri"/>
              </a:rPr>
              <a:t>de</a:t>
            </a:r>
            <a:r>
              <a:rPr sz="1900" spc="195" dirty="0">
                <a:latin typeface="Calibri"/>
                <a:cs typeface="Calibri"/>
              </a:rPr>
              <a:t> </a:t>
            </a:r>
            <a:r>
              <a:rPr sz="1900" spc="100" dirty="0">
                <a:latin typeface="Calibri"/>
                <a:cs typeface="Calibri"/>
              </a:rPr>
              <a:t>cDnfianza</a:t>
            </a:r>
            <a:r>
              <a:rPr sz="1900" spc="330" dirty="0">
                <a:latin typeface="Calibri"/>
                <a:cs typeface="Calibri"/>
              </a:rPr>
              <a:t> </a:t>
            </a:r>
            <a:r>
              <a:rPr sz="1900" spc="80" dirty="0">
                <a:latin typeface="Calibri"/>
                <a:cs typeface="Calibri"/>
              </a:rPr>
              <a:t>del</a:t>
            </a:r>
            <a:r>
              <a:rPr sz="1900" spc="345" dirty="0">
                <a:latin typeface="Calibri"/>
                <a:cs typeface="Calibri"/>
              </a:rPr>
              <a:t> </a:t>
            </a:r>
            <a:r>
              <a:rPr sz="1900" spc="165" dirty="0">
                <a:latin typeface="Calibri"/>
                <a:cs typeface="Calibri"/>
              </a:rPr>
              <a:t>(1-</a:t>
            </a:r>
            <a:r>
              <a:rPr sz="1900" spc="110" dirty="0">
                <a:latin typeface="Calibri"/>
                <a:cs typeface="Calibri"/>
              </a:rPr>
              <a:t>o)100</a:t>
            </a:r>
            <a:r>
              <a:rPr sz="1575" spc="165" baseline="29100" dirty="0">
                <a:latin typeface="Calibri"/>
                <a:cs typeface="Calibri"/>
              </a:rPr>
              <a:t>0</a:t>
            </a:r>
            <a:r>
              <a:rPr sz="1900" spc="110" dirty="0">
                <a:latin typeface="Calibri"/>
                <a:cs typeface="Calibri"/>
              </a:rPr>
              <a:t>/o</a:t>
            </a:r>
            <a:r>
              <a:rPr sz="1900" spc="-1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ñIdITIitimos</a:t>
            </a:r>
            <a:r>
              <a:rPr sz="1900" spc="380" dirty="0">
                <a:latin typeface="Calibri"/>
                <a:cs typeface="Calibri"/>
              </a:rPr>
              <a:t> </a:t>
            </a:r>
            <a:r>
              <a:rPr sz="1900" spc="-25" dirty="0">
                <a:latin typeface="Calibri"/>
                <a:cs typeface="Calibri"/>
              </a:rPr>
              <a:t>que</a:t>
            </a:r>
            <a:r>
              <a:rPr sz="1900" dirty="0">
                <a:latin typeface="Calibri"/>
                <a:cs typeface="Calibri"/>
              </a:rPr>
              <a:t>	</a:t>
            </a:r>
            <a:r>
              <a:rPr sz="1900" spc="-25" dirty="0">
                <a:latin typeface="Calibri"/>
                <a:cs typeface="Calibri"/>
              </a:rPr>
              <a:t>la </a:t>
            </a:r>
            <a:r>
              <a:rPr sz="1950" spc="70" dirty="0">
                <a:latin typeface="Calibri"/>
                <a:cs typeface="Calibri"/>
              </a:rPr>
              <a:t>diferencia</a:t>
            </a:r>
            <a:r>
              <a:rPr sz="1950" spc="325" dirty="0">
                <a:latin typeface="Calibri"/>
                <a:cs typeface="Calibri"/>
              </a:rPr>
              <a:t> </a:t>
            </a:r>
            <a:r>
              <a:rPr sz="1950" spc="70" dirty="0">
                <a:latin typeface="Calibri"/>
                <a:cs typeface="Calibri"/>
              </a:rPr>
              <a:t>entre</a:t>
            </a:r>
            <a:r>
              <a:rPr sz="1950" spc="300" dirty="0">
                <a:latin typeface="Calibri"/>
                <a:cs typeface="Calibri"/>
              </a:rPr>
              <a:t> </a:t>
            </a:r>
            <a:r>
              <a:rPr sz="1950" spc="55" dirty="0">
                <a:latin typeface="Calibri"/>
                <a:cs typeface="Calibri"/>
              </a:rPr>
              <a:t>la</a:t>
            </a:r>
            <a:r>
              <a:rPr sz="1950" spc="225" dirty="0">
                <a:latin typeface="Calibri"/>
                <a:cs typeface="Calibri"/>
              </a:rPr>
              <a:t> </a:t>
            </a:r>
            <a:r>
              <a:rPr sz="1950" spc="90" dirty="0">
                <a:latin typeface="Calibri"/>
                <a:cs typeface="Calibri"/>
              </a:rPr>
              <a:t>estimación</a:t>
            </a:r>
            <a:r>
              <a:rPr sz="1950" spc="365" dirty="0">
                <a:latin typeface="Calibri"/>
                <a:cs typeface="Calibri"/>
              </a:rPr>
              <a:t> </a:t>
            </a:r>
            <a:r>
              <a:rPr sz="1950" spc="80" dirty="0">
                <a:latin typeface="Calibri"/>
                <a:cs typeface="Calibri"/>
              </a:rPr>
              <a:t>para</a:t>
            </a:r>
            <a:r>
              <a:rPr sz="1950" spc="300" dirty="0">
                <a:latin typeface="Calibri"/>
                <a:cs typeface="Calibri"/>
              </a:rPr>
              <a:t> </a:t>
            </a:r>
            <a:r>
              <a:rPr sz="1950" spc="55" dirty="0">
                <a:latin typeface="Calibri"/>
                <a:cs typeface="Calibri"/>
              </a:rPr>
              <a:t>la</a:t>
            </a:r>
            <a:r>
              <a:rPr sz="1950" spc="229" dirty="0">
                <a:latin typeface="Calibri"/>
                <a:cs typeface="Calibri"/>
              </a:rPr>
              <a:t> </a:t>
            </a:r>
            <a:r>
              <a:rPr sz="1950" spc="95" dirty="0">
                <a:latin typeface="Calibri"/>
                <a:cs typeface="Calibri"/>
              </a:rPr>
              <a:t>media</a:t>
            </a:r>
            <a:r>
              <a:rPr sz="1950" spc="245" dirty="0">
                <a:latin typeface="Calibri"/>
                <a:cs typeface="Calibri"/>
              </a:rPr>
              <a:t> </a:t>
            </a:r>
            <a:r>
              <a:rPr sz="1950" spc="90" dirty="0">
                <a:latin typeface="Calibri"/>
                <a:cs typeface="Calibri"/>
              </a:rPr>
              <a:t>a</a:t>
            </a:r>
            <a:r>
              <a:rPr sz="1950" spc="290" dirty="0">
                <a:latin typeface="Calibri"/>
                <a:cs typeface="Calibri"/>
              </a:rPr>
              <a:t> </a:t>
            </a:r>
            <a:r>
              <a:rPr sz="1950" spc="75" dirty="0">
                <a:latin typeface="Calibri"/>
                <a:cs typeface="Calibri"/>
              </a:rPr>
              <a:t>partir</a:t>
            </a:r>
            <a:r>
              <a:rPr sz="1950" spc="200" dirty="0">
                <a:latin typeface="Calibri"/>
                <a:cs typeface="Calibri"/>
              </a:rPr>
              <a:t> </a:t>
            </a:r>
            <a:r>
              <a:rPr sz="1950" spc="95" dirty="0">
                <a:latin typeface="Calibri"/>
                <a:cs typeface="Calibri"/>
              </a:rPr>
              <a:t>de</a:t>
            </a:r>
            <a:r>
              <a:rPr sz="1950" spc="175" dirty="0">
                <a:latin typeface="Calibri"/>
                <a:cs typeface="Calibri"/>
              </a:rPr>
              <a:t> </a:t>
            </a:r>
            <a:r>
              <a:rPr sz="1950" spc="65" dirty="0">
                <a:latin typeface="Calibri"/>
                <a:cs typeface="Calibri"/>
              </a:rPr>
              <a:t>la</a:t>
            </a:r>
            <a:r>
              <a:rPr sz="1950" spc="275" dirty="0">
                <a:latin typeface="Calibri"/>
                <a:cs typeface="Calibri"/>
              </a:rPr>
              <a:t> </a:t>
            </a:r>
            <a:r>
              <a:rPr sz="1950" spc="90" dirty="0">
                <a:latin typeface="Calibri"/>
                <a:cs typeface="Calibri"/>
              </a:rPr>
              <a:t>muestra </a:t>
            </a:r>
            <a:r>
              <a:rPr sz="2050" dirty="0">
                <a:latin typeface="Calibri"/>
                <a:cs typeface="Calibri"/>
              </a:rPr>
              <a:t>y</a:t>
            </a:r>
            <a:r>
              <a:rPr sz="2050" spc="270" dirty="0">
                <a:latin typeface="Calibri"/>
                <a:cs typeface="Calibri"/>
              </a:rPr>
              <a:t> </a:t>
            </a:r>
            <a:r>
              <a:rPr sz="2050" spc="80" dirty="0">
                <a:latin typeface="Calibri"/>
                <a:cs typeface="Calibri"/>
              </a:rPr>
              <a:t>su</a:t>
            </a:r>
            <a:r>
              <a:rPr sz="2050" spc="350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valor</a:t>
            </a:r>
            <a:r>
              <a:rPr sz="2050" spc="190" dirty="0">
                <a:latin typeface="Calibri"/>
                <a:cs typeface="Calibri"/>
              </a:rPr>
              <a:t> </a:t>
            </a:r>
            <a:r>
              <a:rPr sz="2050" spc="50" dirty="0">
                <a:latin typeface="Calibri"/>
                <a:cs typeface="Calibri"/>
              </a:rPr>
              <a:t>real</a:t>
            </a:r>
            <a:r>
              <a:rPr sz="2050" spc="225" dirty="0">
                <a:latin typeface="Calibri"/>
                <a:cs typeface="Calibri"/>
              </a:rPr>
              <a:t> </a:t>
            </a:r>
            <a:r>
              <a:rPr sz="2050" spc="70" dirty="0">
                <a:latin typeface="Calibri"/>
                <a:cs typeface="Calibri"/>
              </a:rPr>
              <a:t>es</a:t>
            </a:r>
            <a:r>
              <a:rPr sz="2050" spc="295" dirty="0">
                <a:latin typeface="Calibri"/>
                <a:cs typeface="Calibri"/>
              </a:rPr>
              <a:t> </a:t>
            </a:r>
            <a:r>
              <a:rPr sz="2050" spc="50" dirty="0">
                <a:latin typeface="Calibri"/>
                <a:cs typeface="Calibri"/>
              </a:rPr>
              <a:t>menor</a:t>
            </a:r>
            <a:r>
              <a:rPr sz="2050" spc="254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que</a:t>
            </a:r>
            <a:r>
              <a:rPr sz="2050" spc="310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E,</a:t>
            </a:r>
            <a:r>
              <a:rPr sz="2050" spc="445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que</a:t>
            </a:r>
            <a:r>
              <a:rPr sz="2050" spc="325" dirty="0">
                <a:latin typeface="Calibri"/>
                <a:cs typeface="Calibri"/>
              </a:rPr>
              <a:t> </a:t>
            </a:r>
            <a:r>
              <a:rPr sz="2050" dirty="0">
                <a:latin typeface="Calibri"/>
                <a:cs typeface="Calibri"/>
              </a:rPr>
              <a:t>llamaremos</a:t>
            </a:r>
            <a:r>
              <a:rPr sz="2050" spc="345" dirty="0">
                <a:latin typeface="Calibri"/>
                <a:cs typeface="Calibri"/>
              </a:rPr>
              <a:t> </a:t>
            </a:r>
            <a:r>
              <a:rPr sz="2050" spc="155" dirty="0">
                <a:solidFill>
                  <a:srgbClr val="904167"/>
                </a:solidFill>
                <a:latin typeface="Calibri"/>
                <a:cs typeface="Calibri"/>
              </a:rPr>
              <a:t>error</a:t>
            </a:r>
            <a:r>
              <a:rPr sz="2050" spc="340" dirty="0">
                <a:solidFill>
                  <a:srgbClr val="904167"/>
                </a:solidFill>
                <a:latin typeface="Calibri"/>
                <a:cs typeface="Calibri"/>
              </a:rPr>
              <a:t> </a:t>
            </a:r>
            <a:r>
              <a:rPr sz="2050" spc="185" dirty="0">
                <a:solidFill>
                  <a:srgbClr val="994867"/>
                </a:solidFill>
                <a:latin typeface="Calibri"/>
                <a:cs typeface="Calibri"/>
              </a:rPr>
              <a:t>máximo </a:t>
            </a:r>
            <a:r>
              <a:rPr sz="2050" spc="135" dirty="0">
                <a:latin typeface="Calibri"/>
                <a:cs typeface="Calibri"/>
              </a:rPr>
              <a:t>admisible.</a:t>
            </a:r>
            <a:endParaRPr sz="20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90"/>
              </a:spcBef>
              <a:buFont typeface="Arial MT"/>
              <a:buChar char="■"/>
            </a:pPr>
            <a:endParaRPr sz="2050" dirty="0">
              <a:latin typeface="Calibri"/>
              <a:cs typeface="Calibri"/>
            </a:endParaRPr>
          </a:p>
          <a:p>
            <a:pPr marL="446405" indent="-357505">
              <a:lnSpc>
                <a:spcPct val="100000"/>
              </a:lnSpc>
              <a:buClr>
                <a:srgbClr val="00007E"/>
              </a:buClr>
              <a:buFont typeface="Arial MT"/>
              <a:buChar char="■"/>
              <a:tabLst>
                <a:tab pos="446405" algn="l"/>
                <a:tab pos="795655" algn="l"/>
              </a:tabLst>
            </a:pPr>
            <a:r>
              <a:rPr sz="1900" spc="-25" dirty="0">
                <a:latin typeface="Calibri"/>
                <a:cs typeface="Calibri"/>
              </a:rPr>
              <a:t>La</a:t>
            </a:r>
            <a:r>
              <a:rPr sz="1900" dirty="0">
                <a:latin typeface="Calibri"/>
                <a:cs typeface="Calibri"/>
              </a:rPr>
              <a:t>	</a:t>
            </a:r>
            <a:r>
              <a:rPr sz="1900" spc="95" dirty="0">
                <a:latin typeface="Calibri"/>
                <a:cs typeface="Calibri"/>
              </a:rPr>
              <a:t>amplitud</a:t>
            </a:r>
            <a:r>
              <a:rPr sz="1900" spc="385" dirty="0">
                <a:latin typeface="Calibri"/>
                <a:cs typeface="Calibri"/>
              </a:rPr>
              <a:t> </a:t>
            </a:r>
            <a:r>
              <a:rPr sz="1900" spc="60" dirty="0">
                <a:latin typeface="Calibri"/>
                <a:cs typeface="Calibri"/>
              </a:rPr>
              <a:t>del</a:t>
            </a:r>
            <a:r>
              <a:rPr sz="1900" spc="320" dirty="0">
                <a:latin typeface="Calibri"/>
                <a:cs typeface="Calibri"/>
              </a:rPr>
              <a:t> </a:t>
            </a:r>
            <a:r>
              <a:rPr sz="1900" spc="95" dirty="0">
                <a:latin typeface="Calibri"/>
                <a:cs typeface="Calibri"/>
              </a:rPr>
              <a:t>intervalo</a:t>
            </a:r>
            <a:r>
              <a:rPr sz="1900" spc="265" dirty="0">
                <a:latin typeface="Calibri"/>
                <a:cs typeface="Calibri"/>
              </a:rPr>
              <a:t> </a:t>
            </a:r>
            <a:r>
              <a:rPr sz="1900" spc="110" dirty="0">
                <a:latin typeface="Calibri"/>
                <a:cs typeface="Calibri"/>
              </a:rPr>
              <a:t>de</a:t>
            </a:r>
            <a:r>
              <a:rPr sz="1900" spc="265" dirty="0">
                <a:latin typeface="Calibri"/>
                <a:cs typeface="Calibri"/>
              </a:rPr>
              <a:t> </a:t>
            </a:r>
            <a:r>
              <a:rPr sz="1900" spc="110" dirty="0">
                <a:latin typeface="Calibri"/>
                <a:cs typeface="Calibri"/>
              </a:rPr>
              <a:t>confianza</a:t>
            </a:r>
            <a:r>
              <a:rPr sz="1900" spc="275" dirty="0">
                <a:latin typeface="Calibri"/>
                <a:cs typeface="Calibri"/>
              </a:rPr>
              <a:t> </a:t>
            </a:r>
            <a:r>
              <a:rPr sz="1900" spc="100" dirty="0">
                <a:latin typeface="Calibri"/>
                <a:cs typeface="Calibri"/>
              </a:rPr>
              <a:t>depende</a:t>
            </a:r>
            <a:r>
              <a:rPr sz="1900" spc="360" dirty="0">
                <a:latin typeface="Calibri"/>
                <a:cs typeface="Calibri"/>
              </a:rPr>
              <a:t> </a:t>
            </a:r>
            <a:r>
              <a:rPr sz="1900" spc="80" dirty="0">
                <a:latin typeface="Calibri"/>
                <a:cs typeface="Calibri"/>
              </a:rPr>
              <a:t>del</a:t>
            </a:r>
            <a:r>
              <a:rPr sz="1900" spc="270" dirty="0">
                <a:latin typeface="Calibri"/>
                <a:cs typeface="Calibri"/>
              </a:rPr>
              <a:t> </a:t>
            </a:r>
            <a:r>
              <a:rPr sz="1900" spc="100" dirty="0">
                <a:latin typeface="Calibri"/>
                <a:cs typeface="Calibri"/>
              </a:rPr>
              <a:t>valor</a:t>
            </a:r>
            <a:r>
              <a:rPr sz="1900" spc="240" dirty="0">
                <a:latin typeface="Calibri"/>
                <a:cs typeface="Calibri"/>
              </a:rPr>
              <a:t> </a:t>
            </a:r>
            <a:r>
              <a:rPr sz="1900" spc="120" dirty="0">
                <a:latin typeface="Calibri"/>
                <a:cs typeface="Calibri"/>
              </a:rPr>
              <a:t>de</a:t>
            </a:r>
            <a:r>
              <a:rPr sz="1900" spc="245" dirty="0">
                <a:latin typeface="Calibri"/>
                <a:cs typeface="Calibri"/>
              </a:rPr>
              <a:t> </a:t>
            </a:r>
            <a:r>
              <a:rPr sz="1900" spc="75" dirty="0">
                <a:latin typeface="Calibri"/>
                <a:cs typeface="Calibri"/>
              </a:rPr>
              <a:t>E</a:t>
            </a:r>
            <a:endParaRPr sz="19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90"/>
              </a:spcBef>
            </a:pPr>
            <a:endParaRPr sz="1900" dirty="0">
              <a:latin typeface="Calibri"/>
              <a:cs typeface="Calibri"/>
            </a:endParaRPr>
          </a:p>
          <a:p>
            <a:pPr marL="447040" marR="156210" indent="-351790">
              <a:lnSpc>
                <a:spcPct val="94600"/>
              </a:lnSpc>
              <a:spcBef>
                <a:spcPts val="5"/>
              </a:spcBef>
              <a:buClr>
                <a:srgbClr val="00007E"/>
              </a:buClr>
              <a:buChar char="•"/>
              <a:tabLst>
                <a:tab pos="447040" algn="l"/>
              </a:tabLst>
            </a:pPr>
            <a:r>
              <a:rPr sz="1900" spc="90" dirty="0">
                <a:latin typeface="Calibri"/>
                <a:cs typeface="Calibri"/>
              </a:rPr>
              <a:t>El</a:t>
            </a:r>
            <a:r>
              <a:rPr sz="1900" spc="315" dirty="0">
                <a:latin typeface="Calibri"/>
                <a:cs typeface="Calibri"/>
              </a:rPr>
              <a:t> </a:t>
            </a:r>
            <a:r>
              <a:rPr sz="1900" spc="240" dirty="0">
                <a:solidFill>
                  <a:srgbClr val="80365E"/>
                </a:solidFill>
                <a:latin typeface="Calibri"/>
                <a:cs typeface="Calibri"/>
              </a:rPr>
              <a:t>tamaño</a:t>
            </a:r>
            <a:r>
              <a:rPr sz="1900" spc="335" dirty="0">
                <a:solidFill>
                  <a:srgbClr val="80365E"/>
                </a:solidFill>
                <a:latin typeface="Calibri"/>
                <a:cs typeface="Calibri"/>
              </a:rPr>
              <a:t> </a:t>
            </a:r>
            <a:r>
              <a:rPr sz="1900" spc="229" dirty="0">
                <a:solidFill>
                  <a:srgbClr val="8E365B"/>
                </a:solidFill>
                <a:latin typeface="Calibri"/>
                <a:cs typeface="Calibri"/>
              </a:rPr>
              <a:t>de</a:t>
            </a:r>
            <a:r>
              <a:rPr sz="1900" spc="254" dirty="0">
                <a:solidFill>
                  <a:srgbClr val="8E365B"/>
                </a:solidFill>
                <a:latin typeface="Calibri"/>
                <a:cs typeface="Calibri"/>
              </a:rPr>
              <a:t> </a:t>
            </a:r>
            <a:r>
              <a:rPr sz="1900" spc="160" dirty="0">
                <a:solidFill>
                  <a:srgbClr val="823B59"/>
                </a:solidFill>
                <a:latin typeface="Calibri"/>
                <a:cs typeface="Calibri"/>
              </a:rPr>
              <a:t>la</a:t>
            </a:r>
            <a:r>
              <a:rPr sz="1900" spc="285" dirty="0">
                <a:solidFill>
                  <a:srgbClr val="823B59"/>
                </a:solidFill>
                <a:latin typeface="Calibri"/>
                <a:cs typeface="Calibri"/>
              </a:rPr>
              <a:t> </a:t>
            </a:r>
            <a:r>
              <a:rPr sz="1900" spc="270" dirty="0">
                <a:solidFill>
                  <a:srgbClr val="953662"/>
                </a:solidFill>
                <a:latin typeface="Calibri"/>
                <a:cs typeface="Calibri"/>
              </a:rPr>
              <a:t>muestra</a:t>
            </a:r>
            <a:r>
              <a:rPr sz="1900" spc="204" dirty="0">
                <a:solidFill>
                  <a:srgbClr val="953662"/>
                </a:solidFill>
                <a:latin typeface="Calibri"/>
                <a:cs typeface="Calibri"/>
              </a:rPr>
              <a:t> </a:t>
            </a:r>
            <a:r>
              <a:rPr sz="1900" spc="100" dirty="0">
                <a:latin typeface="Calibri"/>
                <a:cs typeface="Calibri"/>
              </a:rPr>
              <a:t>depende</a:t>
            </a:r>
            <a:r>
              <a:rPr sz="1900" spc="355" dirty="0">
                <a:latin typeface="Calibri"/>
                <a:cs typeface="Calibri"/>
              </a:rPr>
              <a:t> </a:t>
            </a:r>
            <a:r>
              <a:rPr sz="1900" spc="60" dirty="0">
                <a:latin typeface="Calibri"/>
                <a:cs typeface="Calibri"/>
              </a:rPr>
              <a:t>del</a:t>
            </a:r>
            <a:r>
              <a:rPr sz="1900" spc="305" dirty="0">
                <a:latin typeface="Calibri"/>
                <a:cs typeface="Calibri"/>
              </a:rPr>
              <a:t> </a:t>
            </a:r>
            <a:r>
              <a:rPr sz="1900" spc="229" dirty="0">
                <a:solidFill>
                  <a:srgbClr val="7C3D5B"/>
                </a:solidFill>
                <a:latin typeface="Calibri"/>
                <a:cs typeface="Calibri"/>
              </a:rPr>
              <a:t>nivel</a:t>
            </a:r>
            <a:r>
              <a:rPr sz="1900" spc="155" dirty="0">
                <a:solidFill>
                  <a:srgbClr val="7C3D5B"/>
                </a:solidFill>
                <a:latin typeface="Calibri"/>
                <a:cs typeface="Calibri"/>
              </a:rPr>
              <a:t> </a:t>
            </a:r>
            <a:r>
              <a:rPr sz="1900" spc="305" dirty="0">
                <a:solidFill>
                  <a:srgbClr val="8E3A60"/>
                </a:solidFill>
                <a:latin typeface="Calibri"/>
                <a:cs typeface="Calibri"/>
              </a:rPr>
              <a:t>de</a:t>
            </a:r>
            <a:r>
              <a:rPr sz="1900" spc="90" dirty="0">
                <a:solidFill>
                  <a:srgbClr val="8E3A60"/>
                </a:solidFill>
                <a:latin typeface="Calibri"/>
                <a:cs typeface="Calibri"/>
              </a:rPr>
              <a:t> </a:t>
            </a:r>
            <a:r>
              <a:rPr sz="1900" spc="245" dirty="0">
                <a:solidFill>
                  <a:srgbClr val="993D66"/>
                </a:solidFill>
                <a:latin typeface="Calibri"/>
                <a:cs typeface="Calibri"/>
              </a:rPr>
              <a:t>confianza</a:t>
            </a:r>
            <a:r>
              <a:rPr sz="1900" spc="280" dirty="0">
                <a:solidFill>
                  <a:srgbClr val="993D66"/>
                </a:solidFill>
                <a:latin typeface="Calibri"/>
                <a:cs typeface="Calibri"/>
              </a:rPr>
              <a:t> </a:t>
            </a:r>
            <a:r>
              <a:rPr sz="1900" spc="254" dirty="0">
                <a:latin typeface="Calibri"/>
                <a:cs typeface="Calibri"/>
              </a:rPr>
              <a:t>que </a:t>
            </a:r>
            <a:r>
              <a:rPr sz="1900" spc="250" dirty="0">
                <a:latin typeface="Calibri"/>
                <a:cs typeface="Calibri"/>
              </a:rPr>
              <a:t>se</a:t>
            </a:r>
            <a:r>
              <a:rPr sz="1900" spc="30" dirty="0">
                <a:latin typeface="Calibri"/>
                <a:cs typeface="Calibri"/>
              </a:rPr>
              <a:t> </a:t>
            </a:r>
            <a:r>
              <a:rPr sz="1900" spc="114" dirty="0">
                <a:latin typeface="Calibri"/>
                <a:cs typeface="Calibri"/>
              </a:rPr>
              <a:t>desee</a:t>
            </a:r>
            <a:r>
              <a:rPr sz="1900" spc="320" dirty="0">
                <a:latin typeface="Calibri"/>
                <a:cs typeface="Calibri"/>
              </a:rPr>
              <a:t> </a:t>
            </a:r>
            <a:r>
              <a:rPr sz="1900" spc="120" dirty="0">
                <a:latin typeface="Calibri"/>
                <a:cs typeface="Calibri"/>
              </a:rPr>
              <a:t>para</a:t>
            </a:r>
            <a:r>
              <a:rPr sz="1900" spc="235" dirty="0">
                <a:latin typeface="Calibri"/>
                <a:cs typeface="Calibri"/>
              </a:rPr>
              <a:t> </a:t>
            </a:r>
            <a:r>
              <a:rPr sz="1900" spc="95" dirty="0">
                <a:latin typeface="Calibri"/>
                <a:cs typeface="Calibri"/>
              </a:rPr>
              <a:t>los</a:t>
            </a:r>
            <a:r>
              <a:rPr sz="1900" spc="245" dirty="0">
                <a:latin typeface="Calibri"/>
                <a:cs typeface="Calibri"/>
              </a:rPr>
              <a:t> </a:t>
            </a:r>
            <a:r>
              <a:rPr sz="1900" spc="105" dirty="0">
                <a:latin typeface="Calibri"/>
                <a:cs typeface="Calibri"/>
              </a:rPr>
              <a:t>resultados</a:t>
            </a:r>
            <a:r>
              <a:rPr sz="1900" spc="375" dirty="0">
                <a:latin typeface="Calibri"/>
                <a:cs typeface="Calibri"/>
              </a:rPr>
              <a:t> </a:t>
            </a:r>
            <a:r>
              <a:rPr sz="1900" spc="110" dirty="0">
                <a:latin typeface="Calibri"/>
                <a:cs typeface="Calibri"/>
              </a:rPr>
              <a:t>y</a:t>
            </a:r>
            <a:r>
              <a:rPr sz="1900" spc="290" dirty="0">
                <a:latin typeface="Calibri"/>
                <a:cs typeface="Calibri"/>
              </a:rPr>
              <a:t> </a:t>
            </a:r>
            <a:r>
              <a:rPr sz="1900" spc="120" dirty="0">
                <a:latin typeface="Calibri"/>
                <a:cs typeface="Calibri"/>
              </a:rPr>
              <a:t>de</a:t>
            </a:r>
            <a:r>
              <a:rPr sz="1900" spc="190" dirty="0">
                <a:latin typeface="Calibri"/>
                <a:cs typeface="Calibri"/>
              </a:rPr>
              <a:t> </a:t>
            </a:r>
            <a:r>
              <a:rPr sz="1900" spc="85" dirty="0">
                <a:latin typeface="Calibri"/>
                <a:cs typeface="Calibri"/>
              </a:rPr>
              <a:t>la</a:t>
            </a:r>
            <a:r>
              <a:rPr sz="1900" spc="270" dirty="0">
                <a:latin typeface="Calibri"/>
                <a:cs typeface="Calibri"/>
              </a:rPr>
              <a:t> </a:t>
            </a:r>
            <a:r>
              <a:rPr sz="1900" spc="95" dirty="0">
                <a:latin typeface="Calibri"/>
                <a:cs typeface="Calibri"/>
              </a:rPr>
              <a:t>amplitud</a:t>
            </a:r>
            <a:r>
              <a:rPr sz="1900" spc="380" dirty="0">
                <a:latin typeface="Calibri"/>
                <a:cs typeface="Calibri"/>
              </a:rPr>
              <a:t> </a:t>
            </a:r>
            <a:r>
              <a:rPr sz="1900" spc="60" dirty="0">
                <a:latin typeface="Calibri"/>
                <a:cs typeface="Calibri"/>
              </a:rPr>
              <a:t>del</a:t>
            </a:r>
            <a:r>
              <a:rPr sz="1900" spc="315" dirty="0">
                <a:latin typeface="Calibri"/>
                <a:cs typeface="Calibri"/>
              </a:rPr>
              <a:t> </a:t>
            </a:r>
            <a:r>
              <a:rPr sz="1900" spc="95" dirty="0">
                <a:latin typeface="Calibri"/>
                <a:cs typeface="Calibri"/>
              </a:rPr>
              <a:t>intervalo</a:t>
            </a:r>
            <a:r>
              <a:rPr sz="1900" spc="325" dirty="0">
                <a:latin typeface="Calibri"/>
                <a:cs typeface="Calibri"/>
              </a:rPr>
              <a:t> </a:t>
            </a:r>
            <a:r>
              <a:rPr sz="1900" spc="45" dirty="0">
                <a:latin typeface="Calibri"/>
                <a:cs typeface="Calibri"/>
              </a:rPr>
              <a:t>de </a:t>
            </a:r>
            <a:r>
              <a:rPr sz="1900" spc="110" dirty="0">
                <a:latin typeface="Calibri"/>
                <a:cs typeface="Calibri"/>
              </a:rPr>
              <a:t>confianza,</a:t>
            </a:r>
            <a:r>
              <a:rPr sz="1900" spc="365" dirty="0">
                <a:latin typeface="Calibri"/>
                <a:cs typeface="Calibri"/>
              </a:rPr>
              <a:t> </a:t>
            </a:r>
            <a:r>
              <a:rPr sz="1900" spc="120" dirty="0">
                <a:latin typeface="Calibri"/>
                <a:cs typeface="Calibri"/>
              </a:rPr>
              <a:t>es</a:t>
            </a:r>
            <a:r>
              <a:rPr sz="1900" spc="300" dirty="0">
                <a:latin typeface="Calibri"/>
                <a:cs typeface="Calibri"/>
              </a:rPr>
              <a:t> </a:t>
            </a:r>
            <a:r>
              <a:rPr sz="1900" spc="95" dirty="0">
                <a:latin typeface="Calibri"/>
                <a:cs typeface="Calibri"/>
              </a:rPr>
              <a:t>decir</a:t>
            </a:r>
            <a:r>
              <a:rPr sz="1900" spc="225" dirty="0">
                <a:latin typeface="Calibri"/>
                <a:cs typeface="Calibri"/>
              </a:rPr>
              <a:t> </a:t>
            </a:r>
            <a:r>
              <a:rPr sz="1900" spc="90" dirty="0">
                <a:latin typeface="Calibri"/>
                <a:cs typeface="Calibri"/>
              </a:rPr>
              <a:t>del</a:t>
            </a:r>
            <a:r>
              <a:rPr sz="1900" spc="265" dirty="0">
                <a:latin typeface="Calibri"/>
                <a:cs typeface="Calibri"/>
              </a:rPr>
              <a:t> </a:t>
            </a:r>
            <a:r>
              <a:rPr sz="1900" spc="220" dirty="0">
                <a:solidFill>
                  <a:srgbClr val="893A5E"/>
                </a:solidFill>
                <a:latin typeface="Calibri"/>
                <a:cs typeface="Calibri"/>
              </a:rPr>
              <a:t>error</a:t>
            </a:r>
            <a:r>
              <a:rPr sz="1900" spc="204" dirty="0">
                <a:solidFill>
                  <a:srgbClr val="893A5E"/>
                </a:solidFill>
                <a:latin typeface="Calibri"/>
                <a:cs typeface="Calibri"/>
              </a:rPr>
              <a:t> </a:t>
            </a:r>
            <a:r>
              <a:rPr sz="1900" spc="285" dirty="0">
                <a:solidFill>
                  <a:srgbClr val="873F60"/>
                </a:solidFill>
                <a:latin typeface="Calibri"/>
                <a:cs typeface="Calibri"/>
              </a:rPr>
              <a:t>máximo</a:t>
            </a:r>
            <a:r>
              <a:rPr sz="1900" spc="325" dirty="0">
                <a:solidFill>
                  <a:srgbClr val="873F60"/>
                </a:solidFill>
                <a:latin typeface="Calibri"/>
                <a:cs typeface="Calibri"/>
              </a:rPr>
              <a:t> </a:t>
            </a:r>
            <a:r>
              <a:rPr sz="1900" spc="260" dirty="0">
                <a:latin typeface="Calibri"/>
                <a:cs typeface="Calibri"/>
              </a:rPr>
              <a:t>que</a:t>
            </a:r>
            <a:r>
              <a:rPr sz="1900" spc="-250" dirty="0">
                <a:latin typeface="Calibri"/>
                <a:cs typeface="Calibri"/>
              </a:rPr>
              <a:t> </a:t>
            </a:r>
            <a:r>
              <a:rPr sz="1900" spc="229" dirty="0">
                <a:latin typeface="Calibri"/>
                <a:cs typeface="Calibri"/>
              </a:rPr>
              <a:t>se</a:t>
            </a:r>
            <a:r>
              <a:rPr sz="1900" spc="75" dirty="0">
                <a:latin typeface="Calibri"/>
                <a:cs typeface="Calibri"/>
              </a:rPr>
              <a:t> </a:t>
            </a:r>
            <a:r>
              <a:rPr sz="1900" spc="125" dirty="0">
                <a:latin typeface="Calibri"/>
                <a:cs typeface="Calibri"/>
              </a:rPr>
              <a:t>esté</a:t>
            </a:r>
            <a:r>
              <a:rPr sz="1900" spc="210" dirty="0">
                <a:latin typeface="Calibri"/>
                <a:cs typeface="Calibri"/>
              </a:rPr>
              <a:t> </a:t>
            </a:r>
            <a:r>
              <a:rPr sz="1900" spc="100" dirty="0">
                <a:latin typeface="Calibri"/>
                <a:cs typeface="Calibri"/>
              </a:rPr>
              <a:t>dispuesto</a:t>
            </a:r>
            <a:r>
              <a:rPr sz="1900" spc="380" dirty="0">
                <a:latin typeface="Calibri"/>
                <a:cs typeface="Calibri"/>
              </a:rPr>
              <a:t> </a:t>
            </a:r>
            <a:r>
              <a:rPr sz="1900" spc="55" dirty="0">
                <a:latin typeface="Calibri"/>
                <a:cs typeface="Calibri"/>
              </a:rPr>
              <a:t>a </a:t>
            </a:r>
            <a:r>
              <a:rPr sz="1900" spc="85" dirty="0">
                <a:latin typeface="Calibri"/>
                <a:cs typeface="Calibri"/>
              </a:rPr>
              <a:t>admitir</a:t>
            </a:r>
            <a:endParaRPr sz="19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700"/>
              </a:spcBef>
              <a:buFont typeface="Calibri"/>
              <a:buChar char="•"/>
            </a:pPr>
            <a:endParaRPr sz="1900" dirty="0">
              <a:latin typeface="Calibri"/>
              <a:cs typeface="Calibri"/>
            </a:endParaRPr>
          </a:p>
          <a:p>
            <a:pPr marL="454025" indent="-356870">
              <a:lnSpc>
                <a:spcPct val="100000"/>
              </a:lnSpc>
              <a:buClr>
                <a:srgbClr val="00037E"/>
              </a:buClr>
              <a:buChar char="•"/>
              <a:tabLst>
                <a:tab pos="454025" algn="l"/>
              </a:tabLst>
            </a:pPr>
            <a:r>
              <a:rPr sz="1800" dirty="0">
                <a:latin typeface="Calibri"/>
                <a:cs typeface="Calibri"/>
              </a:rPr>
              <a:t>Ver</a:t>
            </a:r>
            <a:r>
              <a:rPr sz="1800" spc="2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fórmulas</a:t>
            </a:r>
            <a:r>
              <a:rPr sz="1800" spc="175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para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media</a:t>
            </a:r>
            <a:r>
              <a:rPr sz="1800" spc="17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y</a:t>
            </a:r>
            <a:r>
              <a:rPr sz="1800" spc="1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proporciones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0533" y="914400"/>
            <a:ext cx="1267460" cy="286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i="0" spc="105" dirty="0">
                <a:latin typeface="Arial MT"/>
                <a:cs typeface="Arial MT"/>
              </a:rPr>
              <a:t>Ejercicios.-</a:t>
            </a:r>
            <a:endParaRPr sz="170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4800" y="1447800"/>
            <a:ext cx="8610600" cy="4409027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7145" marR="197485" indent="222250" algn="just">
              <a:lnSpc>
                <a:spcPct val="91700"/>
              </a:lnSpc>
              <a:spcBef>
                <a:spcPts val="265"/>
              </a:spcBef>
              <a:buAutoNum type="arabicPeriod"/>
              <a:tabLst>
                <a:tab pos="239395" algn="l"/>
                <a:tab pos="497205" algn="l"/>
              </a:tabLst>
            </a:pPr>
            <a:r>
              <a:rPr sz="2000" spc="80" dirty="0">
                <a:latin typeface="Calibri"/>
                <a:cs typeface="Calibri"/>
              </a:rPr>
              <a:t>-</a:t>
            </a:r>
            <a:r>
              <a:rPr sz="2000" spc="350" dirty="0">
                <a:latin typeface="Calibri"/>
                <a:cs typeface="Calibri"/>
              </a:rPr>
              <a:t> </a:t>
            </a:r>
            <a:r>
              <a:rPr sz="2000" spc="120" dirty="0">
                <a:latin typeface="Calibri"/>
                <a:cs typeface="Calibri"/>
              </a:rPr>
              <a:t>La</a:t>
            </a:r>
            <a:r>
              <a:rPr sz="2000" spc="320" dirty="0">
                <a:latin typeface="Calibri"/>
                <a:cs typeface="Calibri"/>
              </a:rPr>
              <a:t> </a:t>
            </a:r>
            <a:r>
              <a:rPr sz="2000" spc="160" dirty="0">
                <a:latin typeface="Calibri"/>
                <a:cs typeface="Calibri"/>
              </a:rPr>
              <a:t>desviación</a:t>
            </a:r>
            <a:r>
              <a:rPr sz="2000" spc="140" dirty="0">
                <a:latin typeface="Calibri"/>
                <a:cs typeface="Calibri"/>
              </a:rPr>
              <a:t> </a:t>
            </a:r>
            <a:r>
              <a:rPr sz="2000" spc="145" dirty="0">
                <a:latin typeface="Calibri"/>
                <a:cs typeface="Calibri"/>
              </a:rPr>
              <a:t>típica</a:t>
            </a:r>
            <a:r>
              <a:rPr sz="2000" spc="114" dirty="0">
                <a:latin typeface="Calibri"/>
                <a:cs typeface="Calibri"/>
              </a:rPr>
              <a:t> </a:t>
            </a:r>
            <a:r>
              <a:rPr sz="2000" spc="195" dirty="0">
                <a:latin typeface="Calibri"/>
                <a:cs typeface="Calibri"/>
              </a:rPr>
              <a:t>de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145" dirty="0">
                <a:latin typeface="Calibri"/>
                <a:cs typeface="Calibri"/>
              </a:rPr>
              <a:t>la </a:t>
            </a:r>
            <a:r>
              <a:rPr sz="2000" spc="170" dirty="0">
                <a:latin typeface="Calibri"/>
                <a:cs typeface="Calibri"/>
              </a:rPr>
              <a:t>altura</a:t>
            </a:r>
            <a:r>
              <a:rPr sz="2000" spc="95" dirty="0">
                <a:latin typeface="Calibri"/>
                <a:cs typeface="Calibri"/>
              </a:rPr>
              <a:t> </a:t>
            </a:r>
            <a:r>
              <a:rPr sz="2000" spc="210" dirty="0">
                <a:latin typeface="Calibri"/>
                <a:cs typeface="Calibri"/>
              </a:rPr>
              <a:t>de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165" dirty="0">
                <a:latin typeface="Calibri"/>
                <a:cs typeface="Calibri"/>
              </a:rPr>
              <a:t>los</a:t>
            </a:r>
            <a:r>
              <a:rPr sz="2000" spc="114" dirty="0">
                <a:latin typeface="Calibri"/>
                <a:cs typeface="Calibri"/>
              </a:rPr>
              <a:t> </a:t>
            </a:r>
            <a:r>
              <a:rPr sz="2000" spc="155" dirty="0">
                <a:latin typeface="Calibri"/>
                <a:cs typeface="Calibri"/>
              </a:rPr>
              <a:t>habitantes</a:t>
            </a:r>
            <a:r>
              <a:rPr sz="2000" spc="185" dirty="0">
                <a:latin typeface="Calibri"/>
                <a:cs typeface="Calibri"/>
              </a:rPr>
              <a:t> </a:t>
            </a:r>
            <a:r>
              <a:rPr sz="2000" spc="180" dirty="0">
                <a:latin typeface="Calibri"/>
                <a:cs typeface="Calibri"/>
              </a:rPr>
              <a:t>de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190" dirty="0">
                <a:latin typeface="Calibri"/>
                <a:cs typeface="Calibri"/>
              </a:rPr>
              <a:t>un</a:t>
            </a:r>
            <a:r>
              <a:rPr sz="2000" spc="160" dirty="0">
                <a:latin typeface="Calibri"/>
                <a:cs typeface="Calibri"/>
              </a:rPr>
              <a:t> </a:t>
            </a:r>
            <a:r>
              <a:rPr sz="2000" spc="165" dirty="0">
                <a:latin typeface="Calibri"/>
                <a:cs typeface="Calibri"/>
              </a:rPr>
              <a:t>país</a:t>
            </a:r>
            <a:r>
              <a:rPr sz="2000" spc="85" dirty="0">
                <a:latin typeface="Calibri"/>
                <a:cs typeface="Calibri"/>
              </a:rPr>
              <a:t> </a:t>
            </a:r>
            <a:r>
              <a:rPr sz="2000" spc="180" dirty="0">
                <a:latin typeface="Calibri"/>
                <a:cs typeface="Calibri"/>
              </a:rPr>
              <a:t>es</a:t>
            </a:r>
            <a:r>
              <a:rPr sz="2000" spc="155" dirty="0">
                <a:latin typeface="Calibri"/>
                <a:cs typeface="Calibri"/>
              </a:rPr>
              <a:t> </a:t>
            </a:r>
            <a:r>
              <a:rPr sz="2000" spc="200" dirty="0">
                <a:latin typeface="Calibri"/>
                <a:cs typeface="Calibri"/>
              </a:rPr>
              <a:t>de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150" dirty="0">
                <a:latin typeface="Calibri"/>
                <a:cs typeface="Calibri"/>
              </a:rPr>
              <a:t>8 </a:t>
            </a:r>
            <a:r>
              <a:rPr sz="2000" spc="60" dirty="0">
                <a:latin typeface="Arial MT"/>
                <a:cs typeface="Arial MT"/>
              </a:rPr>
              <a:t>cm.</a:t>
            </a:r>
            <a:r>
              <a:rPr lang="es-MX" sz="2000" spc="60" dirty="0">
                <a:latin typeface="Arial MT"/>
                <a:cs typeface="Arial MT"/>
              </a:rPr>
              <a:t> </a:t>
            </a:r>
            <a:r>
              <a:rPr sz="2000" dirty="0" err="1">
                <a:latin typeface="Arial MT"/>
                <a:cs typeface="Arial MT"/>
              </a:rPr>
              <a:t>Calcular</a:t>
            </a:r>
            <a:r>
              <a:rPr sz="2000" spc="30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el</a:t>
            </a:r>
            <a:r>
              <a:rPr sz="2000" spc="270" dirty="0">
                <a:latin typeface="Arial MT"/>
                <a:cs typeface="Arial MT"/>
              </a:rPr>
              <a:t> </a:t>
            </a:r>
            <a:r>
              <a:rPr sz="2000" spc="105" dirty="0">
                <a:latin typeface="Arial MT"/>
                <a:cs typeface="Arial MT"/>
              </a:rPr>
              <a:t>tamaño</a:t>
            </a:r>
            <a:r>
              <a:rPr sz="2000" spc="225" dirty="0">
                <a:latin typeface="Arial MT"/>
                <a:cs typeface="Arial MT"/>
              </a:rPr>
              <a:t> </a:t>
            </a:r>
            <a:r>
              <a:rPr sz="2000" spc="120" dirty="0">
                <a:latin typeface="Arial MT"/>
                <a:cs typeface="Arial MT"/>
              </a:rPr>
              <a:t>minimo</a:t>
            </a:r>
            <a:r>
              <a:rPr sz="2000" spc="105" dirty="0">
                <a:latin typeface="Arial MT"/>
                <a:cs typeface="Arial MT"/>
              </a:rPr>
              <a:t> </a:t>
            </a:r>
            <a:r>
              <a:rPr sz="2000" spc="125" dirty="0">
                <a:latin typeface="Arial MT"/>
                <a:cs typeface="Arial MT"/>
              </a:rPr>
              <a:t>que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80" dirty="0">
                <a:latin typeface="Arial MT"/>
                <a:cs typeface="Arial MT"/>
              </a:rPr>
              <a:t>ha</a:t>
            </a:r>
            <a:r>
              <a:rPr sz="2000" spc="120" dirty="0">
                <a:latin typeface="Arial MT"/>
                <a:cs typeface="Arial MT"/>
              </a:rPr>
              <a:t> </a:t>
            </a:r>
            <a:r>
              <a:rPr sz="2000" spc="55" dirty="0">
                <a:latin typeface="Arial MT"/>
                <a:cs typeface="Arial MT"/>
              </a:rPr>
              <a:t>de</a:t>
            </a:r>
            <a:r>
              <a:rPr sz="2000" spc="80" dirty="0">
                <a:latin typeface="Arial MT"/>
                <a:cs typeface="Arial MT"/>
              </a:rPr>
              <a:t> </a:t>
            </a:r>
            <a:r>
              <a:rPr sz="2000" spc="110" dirty="0">
                <a:latin typeface="Arial MT"/>
                <a:cs typeface="Arial MT"/>
              </a:rPr>
              <a:t>tener</a:t>
            </a:r>
            <a:r>
              <a:rPr sz="2000" spc="135" dirty="0">
                <a:latin typeface="Arial MT"/>
                <a:cs typeface="Arial MT"/>
              </a:rPr>
              <a:t> </a:t>
            </a:r>
            <a:r>
              <a:rPr sz="2000" spc="80" dirty="0">
                <a:latin typeface="Arial MT"/>
                <a:cs typeface="Arial MT"/>
              </a:rPr>
              <a:t>una</a:t>
            </a:r>
            <a:r>
              <a:rPr sz="2000" spc="165" dirty="0">
                <a:latin typeface="Arial MT"/>
                <a:cs typeface="Arial MT"/>
              </a:rPr>
              <a:t> </a:t>
            </a:r>
            <a:r>
              <a:rPr sz="2000" spc="95" dirty="0">
                <a:latin typeface="Arial MT"/>
                <a:cs typeface="Arial MT"/>
              </a:rPr>
              <a:t>muestra</a:t>
            </a:r>
            <a:r>
              <a:rPr sz="2000" spc="280" dirty="0">
                <a:latin typeface="Arial MT"/>
                <a:cs typeface="Arial MT"/>
              </a:rPr>
              <a:t> </a:t>
            </a:r>
            <a:r>
              <a:rPr sz="2000" spc="30" dirty="0">
                <a:latin typeface="Arial MT"/>
                <a:cs typeface="Arial MT"/>
              </a:rPr>
              <a:t>de </a:t>
            </a:r>
            <a:r>
              <a:rPr sz="2000" spc="100" dirty="0">
                <a:latin typeface="Arial MT"/>
                <a:cs typeface="Arial MT"/>
              </a:rPr>
              <a:t>habitantes</a:t>
            </a:r>
            <a:r>
              <a:rPr sz="2000" spc="120" dirty="0">
                <a:latin typeface="Arial MT"/>
                <a:cs typeface="Arial MT"/>
              </a:rPr>
              <a:t> </a:t>
            </a:r>
            <a:r>
              <a:rPr sz="2000" spc="114" dirty="0">
                <a:latin typeface="Arial MT"/>
                <a:cs typeface="Arial MT"/>
              </a:rPr>
              <a:t>de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85" dirty="0">
                <a:latin typeface="Arial MT"/>
                <a:cs typeface="Arial MT"/>
              </a:rPr>
              <a:t>dicho</a:t>
            </a:r>
            <a:r>
              <a:rPr sz="2000" spc="120" dirty="0">
                <a:latin typeface="Arial MT"/>
                <a:cs typeface="Arial MT"/>
              </a:rPr>
              <a:t> </a:t>
            </a:r>
            <a:r>
              <a:rPr sz="2000" spc="70" dirty="0">
                <a:latin typeface="Arial MT"/>
                <a:cs typeface="Arial MT"/>
              </a:rPr>
              <a:t>país</a:t>
            </a:r>
            <a:r>
              <a:rPr sz="2000" spc="15" dirty="0">
                <a:latin typeface="Arial MT"/>
                <a:cs typeface="Arial MT"/>
              </a:rPr>
              <a:t> </a:t>
            </a:r>
            <a:r>
              <a:rPr sz="2000" spc="85" dirty="0">
                <a:latin typeface="Arial MT"/>
                <a:cs typeface="Arial MT"/>
              </a:rPr>
              <a:t>para</a:t>
            </a:r>
            <a:r>
              <a:rPr sz="2000" spc="125" dirty="0">
                <a:latin typeface="Arial MT"/>
                <a:cs typeface="Arial MT"/>
              </a:rPr>
              <a:t> </a:t>
            </a:r>
            <a:r>
              <a:rPr sz="2000" spc="100" dirty="0">
                <a:latin typeface="Arial MT"/>
                <a:cs typeface="Arial MT"/>
              </a:rPr>
              <a:t>que</a:t>
            </a:r>
            <a:r>
              <a:rPr sz="2000" spc="25" dirty="0">
                <a:latin typeface="Arial MT"/>
                <a:cs typeface="Arial MT"/>
              </a:rPr>
              <a:t> </a:t>
            </a:r>
            <a:r>
              <a:rPr sz="2000" spc="70" dirty="0">
                <a:latin typeface="Arial MT"/>
                <a:cs typeface="Arial MT"/>
              </a:rPr>
              <a:t>el</a:t>
            </a:r>
            <a:r>
              <a:rPr sz="2000" spc="40" dirty="0">
                <a:latin typeface="Arial MT"/>
                <a:cs typeface="Arial MT"/>
              </a:rPr>
              <a:t> </a:t>
            </a:r>
            <a:r>
              <a:rPr sz="2000" spc="130" dirty="0">
                <a:latin typeface="Arial MT"/>
                <a:cs typeface="Arial MT"/>
              </a:rPr>
              <a:t>error</a:t>
            </a:r>
            <a:r>
              <a:rPr sz="2000" spc="145" dirty="0">
                <a:latin typeface="Arial MT"/>
                <a:cs typeface="Arial MT"/>
              </a:rPr>
              <a:t> </a:t>
            </a:r>
            <a:r>
              <a:rPr sz="2000" spc="95" dirty="0">
                <a:latin typeface="Arial MT"/>
                <a:cs typeface="Arial MT"/>
              </a:rPr>
              <a:t>cometido</a:t>
            </a:r>
            <a:r>
              <a:rPr sz="2000" spc="150" dirty="0">
                <a:latin typeface="Arial MT"/>
                <a:cs typeface="Arial MT"/>
              </a:rPr>
              <a:t> </a:t>
            </a:r>
            <a:r>
              <a:rPr sz="2000" spc="75" dirty="0">
                <a:latin typeface="Arial MT"/>
                <a:cs typeface="Arial MT"/>
              </a:rPr>
              <a:t>al</a:t>
            </a:r>
            <a:r>
              <a:rPr sz="2000" spc="100" dirty="0">
                <a:latin typeface="Arial MT"/>
                <a:cs typeface="Arial MT"/>
              </a:rPr>
              <a:t> </a:t>
            </a:r>
            <a:r>
              <a:rPr sz="2000" spc="95" dirty="0" err="1">
                <a:latin typeface="Arial MT"/>
                <a:cs typeface="Arial MT"/>
              </a:rPr>
              <a:t>estimar</a:t>
            </a:r>
            <a:r>
              <a:rPr lang="es-MX" sz="2000" spc="95" dirty="0">
                <a:latin typeface="Arial MT"/>
                <a:cs typeface="Arial MT"/>
              </a:rPr>
              <a:t> </a:t>
            </a:r>
            <a:r>
              <a:rPr sz="2000" spc="80" dirty="0">
                <a:latin typeface="Arial MT"/>
                <a:cs typeface="Arial MT"/>
              </a:rPr>
              <a:t>la</a:t>
            </a:r>
            <a:r>
              <a:rPr sz="2000" spc="60" dirty="0">
                <a:latin typeface="Arial MT"/>
                <a:cs typeface="Arial MT"/>
              </a:rPr>
              <a:t> </a:t>
            </a:r>
            <a:r>
              <a:rPr sz="2000" spc="110" dirty="0">
                <a:latin typeface="Arial MT"/>
                <a:cs typeface="Arial MT"/>
              </a:rPr>
              <a:t>altura</a:t>
            </a:r>
            <a:r>
              <a:rPr sz="2000" spc="165" dirty="0">
                <a:latin typeface="Arial MT"/>
                <a:cs typeface="Arial MT"/>
              </a:rPr>
              <a:t> </a:t>
            </a:r>
            <a:r>
              <a:rPr sz="2000" spc="80" dirty="0">
                <a:latin typeface="Arial MT"/>
                <a:cs typeface="Arial MT"/>
              </a:rPr>
              <a:t>media</a:t>
            </a:r>
            <a:r>
              <a:rPr sz="2000" spc="1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sea</a:t>
            </a:r>
            <a:r>
              <a:rPr sz="2000" spc="165" dirty="0">
                <a:latin typeface="Arial MT"/>
                <a:cs typeface="Arial MT"/>
              </a:rPr>
              <a:t> </a:t>
            </a:r>
            <a:r>
              <a:rPr sz="2000" spc="110" dirty="0">
                <a:latin typeface="Arial MT"/>
                <a:cs typeface="Arial MT"/>
              </a:rPr>
              <a:t>inferior</a:t>
            </a:r>
            <a:r>
              <a:rPr sz="2000" spc="204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</a:t>
            </a:r>
            <a:r>
              <a:rPr sz="2000" spc="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1</a:t>
            </a:r>
            <a:r>
              <a:rPr sz="2000" spc="210" dirty="0">
                <a:latin typeface="Arial MT"/>
                <a:cs typeface="Arial MT"/>
              </a:rPr>
              <a:t> </a:t>
            </a:r>
            <a:r>
              <a:rPr sz="2000" spc="90" dirty="0">
                <a:latin typeface="Arial MT"/>
                <a:cs typeface="Arial MT"/>
              </a:rPr>
              <a:t>cm</a:t>
            </a:r>
            <a:r>
              <a:rPr sz="2000" spc="75" dirty="0">
                <a:latin typeface="Arial MT"/>
                <a:cs typeface="Arial MT"/>
              </a:rPr>
              <a:t> </a:t>
            </a:r>
            <a:r>
              <a:rPr sz="2000" spc="60" dirty="0">
                <a:latin typeface="Arial MT"/>
                <a:cs typeface="Arial MT"/>
              </a:rPr>
              <a:t>con</a:t>
            </a:r>
            <a:r>
              <a:rPr sz="2000" spc="120" dirty="0">
                <a:latin typeface="Arial MT"/>
                <a:cs typeface="Arial MT"/>
              </a:rPr>
              <a:t> </a:t>
            </a:r>
            <a:r>
              <a:rPr sz="2000" spc="65" dirty="0">
                <a:latin typeface="Arial MT"/>
                <a:cs typeface="Arial MT"/>
              </a:rPr>
              <a:t>un</a:t>
            </a:r>
            <a:r>
              <a:rPr sz="2000" spc="235" dirty="0">
                <a:latin typeface="Arial MT"/>
                <a:cs typeface="Arial MT"/>
              </a:rPr>
              <a:t> </a:t>
            </a:r>
            <a:r>
              <a:rPr sz="2000" spc="110" dirty="0">
                <a:latin typeface="Arial MT"/>
                <a:cs typeface="Arial MT"/>
              </a:rPr>
              <a:t>nivel</a:t>
            </a:r>
            <a:r>
              <a:rPr sz="2000" spc="55" dirty="0">
                <a:latin typeface="Arial MT"/>
                <a:cs typeface="Arial MT"/>
              </a:rPr>
              <a:t> de</a:t>
            </a:r>
            <a:r>
              <a:rPr sz="2000" spc="30" dirty="0">
                <a:latin typeface="Arial MT"/>
                <a:cs typeface="Arial MT"/>
              </a:rPr>
              <a:t> </a:t>
            </a:r>
            <a:r>
              <a:rPr sz="2000" spc="75" dirty="0">
                <a:latin typeface="Arial MT"/>
                <a:cs typeface="Arial MT"/>
              </a:rPr>
              <a:t>confianza</a:t>
            </a:r>
            <a:r>
              <a:rPr sz="2000" spc="250" dirty="0">
                <a:latin typeface="Arial MT"/>
                <a:cs typeface="Arial MT"/>
              </a:rPr>
              <a:t> </a:t>
            </a:r>
            <a:r>
              <a:rPr sz="2000" spc="70" dirty="0">
                <a:latin typeface="Arial MT"/>
                <a:cs typeface="Arial MT"/>
              </a:rPr>
              <a:t>del</a:t>
            </a:r>
            <a:r>
              <a:rPr sz="2000" spc="65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9</a:t>
            </a:r>
            <a:r>
              <a:rPr lang="es-MX" sz="2000" spc="-10" dirty="0">
                <a:latin typeface="Arial MT"/>
                <a:cs typeface="Arial MT"/>
              </a:rPr>
              <a:t>0 %</a:t>
            </a:r>
            <a:r>
              <a:rPr sz="2000" spc="-10" dirty="0">
                <a:latin typeface="Arial MT"/>
                <a:cs typeface="Arial MT"/>
              </a:rPr>
              <a:t>.</a:t>
            </a:r>
            <a:endParaRPr sz="2000" dirty="0">
              <a:latin typeface="Arial MT"/>
              <a:cs typeface="Arial MT"/>
            </a:endParaRPr>
          </a:p>
          <a:p>
            <a:pPr marL="17780" marR="227965" indent="10160" algn="just">
              <a:lnSpc>
                <a:spcPts val="1689"/>
              </a:lnSpc>
              <a:spcBef>
                <a:spcPts val="1715"/>
              </a:spcBef>
            </a:pPr>
            <a:r>
              <a:rPr sz="2000" dirty="0">
                <a:latin typeface="Arial MT"/>
                <a:cs typeface="Arial MT"/>
              </a:rPr>
              <a:t>2.-</a:t>
            </a:r>
            <a:r>
              <a:rPr sz="2000" spc="55" dirty="0">
                <a:latin typeface="Arial MT"/>
                <a:cs typeface="Arial MT"/>
              </a:rPr>
              <a:t>La</a:t>
            </a:r>
            <a:r>
              <a:rPr sz="2000" spc="190" dirty="0">
                <a:latin typeface="Arial MT"/>
                <a:cs typeface="Arial MT"/>
              </a:rPr>
              <a:t> </a:t>
            </a:r>
            <a:r>
              <a:rPr sz="2000" spc="95" dirty="0">
                <a:latin typeface="Arial MT"/>
                <a:cs typeface="Arial MT"/>
              </a:rPr>
              <a:t>media</a:t>
            </a:r>
            <a:r>
              <a:rPr sz="2000" spc="75" dirty="0">
                <a:latin typeface="Arial MT"/>
                <a:cs typeface="Arial MT"/>
              </a:rPr>
              <a:t> </a:t>
            </a:r>
            <a:r>
              <a:rPr sz="2000" spc="100" dirty="0">
                <a:latin typeface="Arial MT"/>
                <a:cs typeface="Arial MT"/>
              </a:rPr>
              <a:t>de</a:t>
            </a:r>
            <a:r>
              <a:rPr sz="2000" spc="25" dirty="0">
                <a:latin typeface="Arial MT"/>
                <a:cs typeface="Arial MT"/>
              </a:rPr>
              <a:t> </a:t>
            </a:r>
            <a:r>
              <a:rPr sz="2000" spc="70" dirty="0">
                <a:latin typeface="Arial MT"/>
                <a:cs typeface="Arial MT"/>
              </a:rPr>
              <a:t>edad</a:t>
            </a:r>
            <a:r>
              <a:rPr sz="2000" spc="90" dirty="0">
                <a:latin typeface="Arial MT"/>
                <a:cs typeface="Arial MT"/>
              </a:rPr>
              <a:t> </a:t>
            </a:r>
            <a:r>
              <a:rPr sz="2000" spc="75" dirty="0">
                <a:latin typeface="Arial MT"/>
                <a:cs typeface="Arial MT"/>
              </a:rPr>
              <a:t>de</a:t>
            </a:r>
            <a:r>
              <a:rPr sz="2000" spc="110" dirty="0">
                <a:latin typeface="Arial MT"/>
                <a:cs typeface="Arial MT"/>
              </a:rPr>
              <a:t> </a:t>
            </a:r>
            <a:r>
              <a:rPr sz="2000" spc="55" dirty="0">
                <a:latin typeface="Arial MT"/>
                <a:cs typeface="Arial MT"/>
              </a:rPr>
              <a:t>los</a:t>
            </a:r>
            <a:r>
              <a:rPr sz="2000" spc="125" dirty="0">
                <a:latin typeface="Arial MT"/>
                <a:cs typeface="Arial MT"/>
              </a:rPr>
              <a:t> </a:t>
            </a:r>
            <a:r>
              <a:rPr sz="2000" spc="100" dirty="0">
                <a:latin typeface="Arial MT"/>
                <a:cs typeface="Arial MT"/>
              </a:rPr>
              <a:t>alumnos</a:t>
            </a:r>
            <a:r>
              <a:rPr sz="2000" spc="150" dirty="0">
                <a:latin typeface="Arial MT"/>
                <a:cs typeface="Arial MT"/>
              </a:rPr>
              <a:t> </a:t>
            </a:r>
            <a:r>
              <a:rPr sz="2000" spc="100" dirty="0">
                <a:latin typeface="Arial MT"/>
                <a:cs typeface="Arial MT"/>
              </a:rPr>
              <a:t>que</a:t>
            </a:r>
            <a:r>
              <a:rPr sz="2000" spc="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</a:t>
            </a:r>
            <a:r>
              <a:rPr sz="2000" spc="80" dirty="0">
                <a:latin typeface="Arial MT"/>
                <a:cs typeface="Arial MT"/>
              </a:rPr>
              <a:t> </a:t>
            </a:r>
            <a:r>
              <a:rPr sz="2000" spc="100" dirty="0">
                <a:latin typeface="Arial MT"/>
                <a:cs typeface="Arial MT"/>
              </a:rPr>
              <a:t>presentan</a:t>
            </a:r>
            <a:r>
              <a:rPr sz="2000" spc="1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</a:t>
            </a:r>
            <a:r>
              <a:rPr sz="2000" spc="135" dirty="0">
                <a:latin typeface="Arial MT"/>
                <a:cs typeface="Arial MT"/>
              </a:rPr>
              <a:t> </a:t>
            </a:r>
            <a:r>
              <a:rPr sz="2000" spc="85" dirty="0">
                <a:latin typeface="Arial MT"/>
                <a:cs typeface="Arial MT"/>
              </a:rPr>
              <a:t>pruebas</a:t>
            </a:r>
            <a:r>
              <a:rPr sz="2000" spc="125" dirty="0">
                <a:latin typeface="Arial MT"/>
                <a:cs typeface="Arial MT"/>
              </a:rPr>
              <a:t> </a:t>
            </a:r>
            <a:r>
              <a:rPr sz="2000" spc="30" dirty="0">
                <a:latin typeface="Arial MT"/>
                <a:cs typeface="Arial MT"/>
              </a:rPr>
              <a:t>de </a:t>
            </a:r>
            <a:r>
              <a:rPr sz="2000" dirty="0">
                <a:latin typeface="Arial MT"/>
                <a:cs typeface="Arial MT"/>
              </a:rPr>
              <a:t>acceso</a:t>
            </a:r>
            <a:r>
              <a:rPr sz="2000" spc="1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</a:t>
            </a:r>
            <a:r>
              <a:rPr sz="2000" spc="1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254" dirty="0">
                <a:latin typeface="Arial MT"/>
                <a:cs typeface="Arial MT"/>
              </a:rPr>
              <a:t> </a:t>
            </a:r>
            <a:r>
              <a:rPr sz="2000" spc="80" dirty="0">
                <a:latin typeface="Arial MT"/>
                <a:cs typeface="Arial MT"/>
              </a:rPr>
              <a:t>Universidad</a:t>
            </a:r>
            <a:r>
              <a:rPr sz="2000" spc="1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en</a:t>
            </a:r>
            <a:r>
              <a:rPr sz="2000" spc="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204" dirty="0">
                <a:latin typeface="Arial MT"/>
                <a:cs typeface="Arial MT"/>
              </a:rPr>
              <a:t> </a:t>
            </a:r>
            <a:r>
              <a:rPr sz="2000" spc="160" dirty="0">
                <a:latin typeface="Arial MT"/>
                <a:cs typeface="Arial MT"/>
              </a:rPr>
              <a:t>18,1</a:t>
            </a:r>
            <a:r>
              <a:rPr sz="2000" spc="-180" dirty="0">
                <a:latin typeface="Arial MT"/>
                <a:cs typeface="Arial MT"/>
              </a:rPr>
              <a:t> </a:t>
            </a:r>
            <a:r>
              <a:rPr sz="2000" spc="75" dirty="0">
                <a:latin typeface="Arial MT"/>
                <a:cs typeface="Arial MT"/>
              </a:rPr>
              <a:t>años,</a:t>
            </a:r>
            <a:r>
              <a:rPr sz="2000" spc="160" dirty="0">
                <a:latin typeface="Arial MT"/>
                <a:cs typeface="Arial MT"/>
              </a:rPr>
              <a:t> </a:t>
            </a:r>
            <a:r>
              <a:rPr sz="2000" spc="75" dirty="0">
                <a:latin typeface="Arial MT"/>
                <a:cs typeface="Arial MT"/>
              </a:rPr>
              <a:t>y</a:t>
            </a:r>
            <a:r>
              <a:rPr sz="2000" spc="160" dirty="0">
                <a:latin typeface="Arial MT"/>
                <a:cs typeface="Arial MT"/>
              </a:rPr>
              <a:t> </a:t>
            </a:r>
            <a:r>
              <a:rPr sz="2000" spc="55" dirty="0">
                <a:latin typeface="Arial MT"/>
                <a:cs typeface="Arial MT"/>
              </a:rPr>
              <a:t>la</a:t>
            </a:r>
            <a:r>
              <a:rPr sz="2000" spc="155" dirty="0">
                <a:latin typeface="Arial MT"/>
                <a:cs typeface="Arial MT"/>
              </a:rPr>
              <a:t> </a:t>
            </a:r>
            <a:r>
              <a:rPr sz="2000" spc="75" dirty="0">
                <a:latin typeface="Arial MT"/>
                <a:cs typeface="Arial MT"/>
              </a:rPr>
              <a:t>desviación</a:t>
            </a:r>
            <a:r>
              <a:rPr sz="2000" spc="170" dirty="0">
                <a:latin typeface="Arial MT"/>
                <a:cs typeface="Arial MT"/>
              </a:rPr>
              <a:t> </a:t>
            </a:r>
            <a:r>
              <a:rPr sz="2000" spc="85" dirty="0">
                <a:latin typeface="Arial MT"/>
                <a:cs typeface="Arial MT"/>
              </a:rPr>
              <a:t>típica</a:t>
            </a:r>
            <a:r>
              <a:rPr sz="2000" spc="175" dirty="0">
                <a:latin typeface="Arial MT"/>
                <a:cs typeface="Arial MT"/>
              </a:rPr>
              <a:t> </a:t>
            </a:r>
            <a:r>
              <a:rPr sz="2000" spc="100" dirty="0">
                <a:latin typeface="Arial MT"/>
                <a:cs typeface="Arial MT"/>
              </a:rPr>
              <a:t>0,6 </a:t>
            </a:r>
            <a:r>
              <a:rPr sz="2000" spc="65" dirty="0">
                <a:latin typeface="Arial MT"/>
                <a:cs typeface="Arial MT"/>
              </a:rPr>
              <a:t>a</a:t>
            </a:r>
            <a:r>
              <a:rPr lang="es-MX" sz="2000" spc="65" dirty="0">
                <a:latin typeface="Arial MT"/>
                <a:cs typeface="Arial MT"/>
              </a:rPr>
              <a:t>ñ</a:t>
            </a:r>
            <a:r>
              <a:rPr sz="2000" spc="65" dirty="0" err="1">
                <a:latin typeface="Arial MT"/>
                <a:cs typeface="Arial MT"/>
              </a:rPr>
              <a:t>os</a:t>
            </a:r>
            <a:r>
              <a:rPr sz="2000" spc="65" dirty="0">
                <a:latin typeface="Arial MT"/>
                <a:cs typeface="Arial MT"/>
              </a:rPr>
              <a:t>.</a:t>
            </a:r>
            <a:endParaRPr lang="es-MX" sz="2000" spc="65" dirty="0">
              <a:latin typeface="Arial MT"/>
              <a:cs typeface="Arial MT"/>
            </a:endParaRPr>
          </a:p>
          <a:p>
            <a:pPr marL="17780" marR="227965" indent="10160" algn="just">
              <a:lnSpc>
                <a:spcPts val="1689"/>
              </a:lnSpc>
              <a:spcBef>
                <a:spcPts val="1715"/>
              </a:spcBef>
            </a:pPr>
            <a:endParaRPr sz="2000" dirty="0">
              <a:latin typeface="Arial MT"/>
              <a:cs typeface="Arial MT"/>
            </a:endParaRPr>
          </a:p>
          <a:p>
            <a:pPr marL="292735" lvl="1" indent="-274955" algn="just">
              <a:lnSpc>
                <a:spcPts val="1570"/>
              </a:lnSpc>
              <a:buAutoNum type="alphaLcParenR"/>
              <a:tabLst>
                <a:tab pos="292735" algn="l"/>
              </a:tabLst>
            </a:pPr>
            <a:r>
              <a:rPr sz="2000" dirty="0">
                <a:latin typeface="Arial MT"/>
                <a:cs typeface="Arial MT"/>
              </a:rPr>
              <a:t>De</a:t>
            </a:r>
            <a:r>
              <a:rPr sz="2000" spc="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los</a:t>
            </a:r>
            <a:r>
              <a:rPr sz="2000" spc="245" dirty="0">
                <a:latin typeface="Arial MT"/>
                <a:cs typeface="Arial MT"/>
              </a:rPr>
              <a:t> </a:t>
            </a:r>
            <a:r>
              <a:rPr sz="2000" spc="100" dirty="0">
                <a:latin typeface="Arial MT"/>
                <a:cs typeface="Arial MT"/>
              </a:rPr>
              <a:t>alumnos</a:t>
            </a:r>
            <a:r>
              <a:rPr sz="2000" spc="145" dirty="0">
                <a:latin typeface="Arial MT"/>
                <a:cs typeface="Arial MT"/>
              </a:rPr>
              <a:t> </a:t>
            </a:r>
            <a:r>
              <a:rPr sz="2000" spc="110" dirty="0">
                <a:latin typeface="Arial MT"/>
                <a:cs typeface="Arial MT"/>
              </a:rPr>
              <a:t>anteriores</a:t>
            </a:r>
            <a:r>
              <a:rPr sz="2000" spc="18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</a:t>
            </a:r>
            <a:r>
              <a:rPr sz="2000" spc="55" dirty="0">
                <a:latin typeface="Arial MT"/>
                <a:cs typeface="Arial MT"/>
              </a:rPr>
              <a:t> </a:t>
            </a:r>
            <a:r>
              <a:rPr sz="2000" spc="85" dirty="0">
                <a:latin typeface="Arial MT"/>
                <a:cs typeface="Arial MT"/>
              </a:rPr>
              <a:t>elige,</a:t>
            </a:r>
            <a:r>
              <a:rPr sz="2000" spc="80" dirty="0">
                <a:latin typeface="Arial MT"/>
                <a:cs typeface="Arial MT"/>
              </a:rPr>
              <a:t> </a:t>
            </a:r>
            <a:r>
              <a:rPr sz="2000" spc="85" dirty="0">
                <a:latin typeface="Arial MT"/>
                <a:cs typeface="Arial MT"/>
              </a:rPr>
              <a:t>al</a:t>
            </a:r>
            <a:r>
              <a:rPr sz="2000" spc="80" dirty="0">
                <a:latin typeface="Arial MT"/>
                <a:cs typeface="Arial MT"/>
              </a:rPr>
              <a:t> </a:t>
            </a:r>
            <a:r>
              <a:rPr sz="2000" spc="85" dirty="0">
                <a:latin typeface="Arial MT"/>
                <a:cs typeface="Arial MT"/>
              </a:rPr>
              <a:t>azar,</a:t>
            </a:r>
            <a:r>
              <a:rPr sz="2000" spc="90" dirty="0">
                <a:latin typeface="Arial MT"/>
                <a:cs typeface="Arial MT"/>
              </a:rPr>
              <a:t> </a:t>
            </a:r>
            <a:r>
              <a:rPr sz="2000" spc="80" dirty="0">
                <a:latin typeface="Arial MT"/>
                <a:cs typeface="Arial MT"/>
              </a:rPr>
              <a:t>una</a:t>
            </a:r>
            <a:r>
              <a:rPr sz="2000" spc="160" dirty="0">
                <a:latin typeface="Arial MT"/>
                <a:cs typeface="Arial MT"/>
              </a:rPr>
              <a:t> </a:t>
            </a:r>
            <a:r>
              <a:rPr sz="2000" spc="95" dirty="0">
                <a:latin typeface="Arial MT"/>
                <a:cs typeface="Arial MT"/>
              </a:rPr>
              <a:t>muestra</a:t>
            </a:r>
            <a:r>
              <a:rPr sz="2000" spc="204" dirty="0">
                <a:latin typeface="Arial MT"/>
                <a:cs typeface="Arial MT"/>
              </a:rPr>
              <a:t> </a:t>
            </a:r>
            <a:r>
              <a:rPr sz="2000" spc="100" dirty="0">
                <a:latin typeface="Arial MT"/>
                <a:cs typeface="Arial MT"/>
              </a:rPr>
              <a:t>de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120" dirty="0">
                <a:latin typeface="Arial MT"/>
                <a:cs typeface="Arial MT"/>
              </a:rPr>
              <a:t>100.</a:t>
            </a:r>
            <a:r>
              <a:rPr sz="2000" spc="75" dirty="0">
                <a:latin typeface="Arial MT"/>
                <a:cs typeface="Arial MT"/>
              </a:rPr>
              <a:t> </a:t>
            </a:r>
            <a:endParaRPr lang="es-MX" sz="2000" spc="75" dirty="0">
              <a:latin typeface="Arial MT"/>
              <a:cs typeface="Arial MT"/>
            </a:endParaRPr>
          </a:p>
          <a:p>
            <a:pPr marL="17780" lvl="1" algn="just">
              <a:lnSpc>
                <a:spcPts val="1570"/>
              </a:lnSpc>
              <a:tabLst>
                <a:tab pos="292735" algn="l"/>
              </a:tabLst>
            </a:pPr>
            <a:endParaRPr lang="es-EC" sz="2000" spc="75" dirty="0">
              <a:latin typeface="Arial MT"/>
              <a:cs typeface="Arial MT"/>
            </a:endParaRPr>
          </a:p>
          <a:p>
            <a:pPr marL="17780" lvl="1" algn="just">
              <a:lnSpc>
                <a:spcPts val="1570"/>
              </a:lnSpc>
              <a:tabLst>
                <a:tab pos="292735" algn="l"/>
              </a:tabLst>
            </a:pPr>
            <a:r>
              <a:rPr sz="2000" spc="-20" dirty="0" err="1">
                <a:latin typeface="Arial MT"/>
                <a:cs typeface="Arial MT"/>
              </a:rPr>
              <a:t>Cuál</a:t>
            </a:r>
            <a:r>
              <a:rPr lang="es-MX"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es</a:t>
            </a:r>
            <a:r>
              <a:rPr sz="2000" spc="7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la</a:t>
            </a:r>
            <a:r>
              <a:rPr sz="2000" spc="225" dirty="0">
                <a:latin typeface="Arial MT"/>
                <a:cs typeface="Arial MT"/>
              </a:rPr>
              <a:t> </a:t>
            </a:r>
            <a:r>
              <a:rPr sz="2000" spc="90" dirty="0">
                <a:latin typeface="Arial MT"/>
                <a:cs typeface="Arial MT"/>
              </a:rPr>
              <a:t>probabilidad</a:t>
            </a:r>
            <a:r>
              <a:rPr sz="2000" spc="200" dirty="0">
                <a:latin typeface="Arial MT"/>
                <a:cs typeface="Arial MT"/>
              </a:rPr>
              <a:t> </a:t>
            </a:r>
            <a:r>
              <a:rPr sz="2000" spc="114" dirty="0">
                <a:latin typeface="Arial MT"/>
                <a:cs typeface="Arial MT"/>
              </a:rPr>
              <a:t>de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spc="114" dirty="0">
                <a:latin typeface="Arial MT"/>
                <a:cs typeface="Arial MT"/>
              </a:rPr>
              <a:t>que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spc="80" dirty="0">
                <a:latin typeface="Arial MT"/>
                <a:cs typeface="Arial MT"/>
              </a:rPr>
              <a:t>la</a:t>
            </a:r>
            <a:r>
              <a:rPr sz="2000" spc="90" dirty="0">
                <a:latin typeface="Arial MT"/>
                <a:cs typeface="Arial MT"/>
              </a:rPr>
              <a:t> </a:t>
            </a:r>
            <a:r>
              <a:rPr sz="2000" spc="95" dirty="0">
                <a:latin typeface="Arial MT"/>
                <a:cs typeface="Arial MT"/>
              </a:rPr>
              <a:t>media</a:t>
            </a:r>
            <a:r>
              <a:rPr sz="2000" spc="75" dirty="0">
                <a:latin typeface="Arial MT"/>
                <a:cs typeface="Arial MT"/>
              </a:rPr>
              <a:t> </a:t>
            </a:r>
            <a:r>
              <a:rPr sz="2000" spc="100" dirty="0">
                <a:latin typeface="Arial MT"/>
                <a:cs typeface="Arial MT"/>
              </a:rPr>
              <a:t>de</a:t>
            </a:r>
            <a:r>
              <a:rPr sz="2000" spc="50" dirty="0">
                <a:latin typeface="Arial MT"/>
                <a:cs typeface="Arial MT"/>
              </a:rPr>
              <a:t> </a:t>
            </a:r>
            <a:r>
              <a:rPr sz="2000" spc="70" dirty="0">
                <a:latin typeface="Arial MT"/>
                <a:cs typeface="Arial MT"/>
              </a:rPr>
              <a:t>la</a:t>
            </a:r>
            <a:r>
              <a:rPr sz="2000" spc="95" dirty="0">
                <a:latin typeface="Arial MT"/>
                <a:cs typeface="Arial MT"/>
              </a:rPr>
              <a:t> </a:t>
            </a:r>
            <a:r>
              <a:rPr sz="2000" spc="70" dirty="0">
                <a:latin typeface="Arial MT"/>
                <a:cs typeface="Arial MT"/>
              </a:rPr>
              <a:t>edad</a:t>
            </a:r>
            <a:r>
              <a:rPr sz="2000" spc="90" dirty="0">
                <a:latin typeface="Arial MT"/>
                <a:cs typeface="Arial MT"/>
              </a:rPr>
              <a:t> </a:t>
            </a:r>
            <a:r>
              <a:rPr sz="2000" spc="75" dirty="0">
                <a:latin typeface="Arial MT"/>
                <a:cs typeface="Arial MT"/>
              </a:rPr>
              <a:t>de</a:t>
            </a:r>
            <a:r>
              <a:rPr sz="2000" spc="100" dirty="0">
                <a:latin typeface="Arial MT"/>
                <a:cs typeface="Arial MT"/>
              </a:rPr>
              <a:t> </a:t>
            </a:r>
            <a:r>
              <a:rPr sz="2000" spc="50" dirty="0">
                <a:latin typeface="Arial MT"/>
                <a:cs typeface="Arial MT"/>
              </a:rPr>
              <a:t>la</a:t>
            </a:r>
            <a:r>
              <a:rPr sz="2000" spc="160" dirty="0">
                <a:latin typeface="Arial MT"/>
                <a:cs typeface="Arial MT"/>
              </a:rPr>
              <a:t> </a:t>
            </a:r>
            <a:r>
              <a:rPr sz="2000" spc="95" dirty="0" err="1">
                <a:latin typeface="Arial MT"/>
                <a:cs typeface="Arial MT"/>
              </a:rPr>
              <a:t>muestra</a:t>
            </a:r>
            <a:r>
              <a:rPr sz="2000" spc="204" dirty="0">
                <a:latin typeface="Arial MT"/>
                <a:cs typeface="Arial MT"/>
              </a:rPr>
              <a:t> </a:t>
            </a:r>
            <a:r>
              <a:rPr sz="2000" spc="70" dirty="0" err="1">
                <a:latin typeface="Arial MT"/>
                <a:cs typeface="Arial MT"/>
              </a:rPr>
              <a:t>esté</a:t>
            </a:r>
            <a:r>
              <a:rPr lang="es-MX" sz="2000" spc="70" dirty="0">
                <a:latin typeface="Arial MT"/>
                <a:cs typeface="Arial MT"/>
              </a:rPr>
              <a:t> </a:t>
            </a:r>
            <a:r>
              <a:rPr sz="2000" spc="110" dirty="0" err="1">
                <a:latin typeface="Arial MT"/>
                <a:cs typeface="Arial MT"/>
              </a:rPr>
              <a:t>comprendida</a:t>
            </a:r>
            <a:r>
              <a:rPr sz="2000" spc="220" dirty="0">
                <a:latin typeface="Arial MT"/>
                <a:cs typeface="Arial MT"/>
              </a:rPr>
              <a:t> </a:t>
            </a:r>
            <a:r>
              <a:rPr sz="2000" spc="130" dirty="0">
                <a:latin typeface="Arial MT"/>
                <a:cs typeface="Arial MT"/>
              </a:rPr>
              <a:t>entre </a:t>
            </a:r>
            <a:r>
              <a:rPr sz="2000" spc="120" dirty="0">
                <a:latin typeface="Arial MT"/>
                <a:cs typeface="Arial MT"/>
              </a:rPr>
              <a:t>17,9</a:t>
            </a:r>
            <a:r>
              <a:rPr sz="2000" spc="155" dirty="0">
                <a:latin typeface="Arial MT"/>
                <a:cs typeface="Arial MT"/>
              </a:rPr>
              <a:t> </a:t>
            </a:r>
            <a:r>
              <a:rPr sz="2000" spc="135" dirty="0">
                <a:latin typeface="Arial MT"/>
                <a:cs typeface="Arial MT"/>
              </a:rPr>
              <a:t>y</a:t>
            </a:r>
            <a:r>
              <a:rPr sz="2000" spc="45" dirty="0">
                <a:latin typeface="Arial MT"/>
                <a:cs typeface="Arial MT"/>
              </a:rPr>
              <a:t> </a:t>
            </a:r>
            <a:r>
              <a:rPr sz="2000" spc="140" dirty="0">
                <a:latin typeface="Arial MT"/>
                <a:cs typeface="Arial MT"/>
              </a:rPr>
              <a:t>18,2</a:t>
            </a:r>
            <a:r>
              <a:rPr sz="2000" spc="35" dirty="0">
                <a:latin typeface="Arial MT"/>
                <a:cs typeface="Arial MT"/>
              </a:rPr>
              <a:t> </a:t>
            </a:r>
            <a:r>
              <a:rPr sz="2000" spc="65" dirty="0" err="1">
                <a:latin typeface="Arial MT"/>
                <a:cs typeface="Arial MT"/>
              </a:rPr>
              <a:t>años</a:t>
            </a:r>
            <a:r>
              <a:rPr sz="2000" spc="65" dirty="0">
                <a:latin typeface="Arial MT"/>
                <a:cs typeface="Arial MT"/>
              </a:rPr>
              <a:t>?.</a:t>
            </a:r>
            <a:endParaRPr lang="es-MX" sz="2000" spc="65" dirty="0">
              <a:latin typeface="Arial MT"/>
              <a:cs typeface="Arial MT"/>
            </a:endParaRPr>
          </a:p>
          <a:p>
            <a:pPr marL="17145" algn="just">
              <a:lnSpc>
                <a:spcPts val="1664"/>
              </a:lnSpc>
            </a:pPr>
            <a:endParaRPr sz="2000" dirty="0">
              <a:latin typeface="Arial MT"/>
              <a:cs typeface="Arial MT"/>
            </a:endParaRPr>
          </a:p>
          <a:p>
            <a:pPr marL="17780" marR="154940" lvl="1" indent="-5715" algn="just">
              <a:lnSpc>
                <a:spcPct val="96800"/>
              </a:lnSpc>
              <a:buAutoNum type="alphaLcParenR" startAt="2"/>
              <a:tabLst>
                <a:tab pos="17780" algn="l"/>
                <a:tab pos="295275" algn="l"/>
              </a:tabLst>
            </a:pPr>
            <a:r>
              <a:rPr lang="es-MX" sz="2000" spc="155" dirty="0">
                <a:latin typeface="Arial MT"/>
                <a:cs typeface="Arial MT"/>
              </a:rPr>
              <a:t> </a:t>
            </a:r>
            <a:r>
              <a:rPr sz="2000" spc="155" dirty="0" err="1">
                <a:latin typeface="Arial MT"/>
                <a:cs typeface="Arial MT"/>
              </a:rPr>
              <a:t>Qué</a:t>
            </a:r>
            <a:r>
              <a:rPr sz="2000" spc="114" dirty="0">
                <a:latin typeface="Arial MT"/>
                <a:cs typeface="Arial MT"/>
              </a:rPr>
              <a:t> </a:t>
            </a:r>
            <a:r>
              <a:rPr sz="2000" spc="140" dirty="0">
                <a:latin typeface="Arial MT"/>
                <a:cs typeface="Arial MT"/>
              </a:rPr>
              <a:t>tamaño</a:t>
            </a:r>
            <a:r>
              <a:rPr sz="2000" spc="105" dirty="0">
                <a:latin typeface="Arial MT"/>
                <a:cs typeface="Arial MT"/>
              </a:rPr>
              <a:t> debe</a:t>
            </a:r>
            <a:r>
              <a:rPr sz="2000" spc="30" dirty="0">
                <a:latin typeface="Arial MT"/>
                <a:cs typeface="Arial MT"/>
              </a:rPr>
              <a:t> </a:t>
            </a:r>
            <a:r>
              <a:rPr sz="2000" spc="130" dirty="0">
                <a:latin typeface="Arial MT"/>
                <a:cs typeface="Arial MT"/>
              </a:rPr>
              <a:t>tener</a:t>
            </a:r>
            <a:r>
              <a:rPr sz="2000" spc="195" dirty="0">
                <a:latin typeface="Arial MT"/>
                <a:cs typeface="Arial MT"/>
              </a:rPr>
              <a:t> </a:t>
            </a:r>
            <a:r>
              <a:rPr sz="2000" spc="155" dirty="0">
                <a:latin typeface="Arial MT"/>
                <a:cs typeface="Arial MT"/>
              </a:rPr>
              <a:t>una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spc="125" dirty="0">
                <a:latin typeface="Arial MT"/>
                <a:cs typeface="Arial MT"/>
              </a:rPr>
              <a:t>muestra</a:t>
            </a:r>
            <a:r>
              <a:rPr sz="2000" spc="210" dirty="0">
                <a:latin typeface="Arial MT"/>
                <a:cs typeface="Arial MT"/>
              </a:rPr>
              <a:t> </a:t>
            </a:r>
            <a:r>
              <a:rPr sz="2000" spc="135" dirty="0">
                <a:latin typeface="Arial MT"/>
                <a:cs typeface="Arial MT"/>
              </a:rPr>
              <a:t>de</a:t>
            </a:r>
            <a:r>
              <a:rPr sz="2000" spc="10" dirty="0">
                <a:latin typeface="Arial MT"/>
                <a:cs typeface="Arial MT"/>
              </a:rPr>
              <a:t> </a:t>
            </a:r>
            <a:r>
              <a:rPr sz="2000" spc="95" dirty="0">
                <a:latin typeface="Arial MT"/>
                <a:cs typeface="Arial MT"/>
              </a:rPr>
              <a:t>dicha</a:t>
            </a:r>
            <a:r>
              <a:rPr sz="2000" spc="130" dirty="0">
                <a:latin typeface="Arial MT"/>
                <a:cs typeface="Arial MT"/>
              </a:rPr>
              <a:t> </a:t>
            </a:r>
            <a:r>
              <a:rPr sz="2000" spc="114" dirty="0">
                <a:latin typeface="Arial MT"/>
                <a:cs typeface="Arial MT"/>
              </a:rPr>
              <a:t>población</a:t>
            </a:r>
            <a:r>
              <a:rPr sz="2000" spc="95" dirty="0">
                <a:latin typeface="Arial MT"/>
                <a:cs typeface="Arial MT"/>
              </a:rPr>
              <a:t> </a:t>
            </a:r>
            <a:r>
              <a:rPr sz="2000" spc="90" dirty="0">
                <a:latin typeface="Arial MT"/>
                <a:cs typeface="Arial MT"/>
              </a:rPr>
              <a:t>para</a:t>
            </a:r>
            <a:r>
              <a:rPr sz="2000" spc="150" dirty="0">
                <a:latin typeface="Arial MT"/>
                <a:cs typeface="Arial MT"/>
              </a:rPr>
              <a:t> </a:t>
            </a:r>
            <a:r>
              <a:rPr sz="2000" spc="105" dirty="0">
                <a:latin typeface="Arial MT"/>
                <a:cs typeface="Arial MT"/>
              </a:rPr>
              <a:t>que</a:t>
            </a:r>
            <a:r>
              <a:rPr sz="2000" spc="125" dirty="0">
                <a:latin typeface="Arial MT"/>
                <a:cs typeface="Arial MT"/>
              </a:rPr>
              <a:t> </a:t>
            </a:r>
            <a:r>
              <a:rPr sz="2000" spc="70" dirty="0">
                <a:latin typeface="Arial MT"/>
                <a:cs typeface="Arial MT"/>
              </a:rPr>
              <a:t>su </a:t>
            </a:r>
            <a:r>
              <a:rPr sz="2000" spc="100" dirty="0">
                <a:latin typeface="Arial MT"/>
                <a:cs typeface="Arial MT"/>
              </a:rPr>
              <a:t>media</a:t>
            </a:r>
            <a:r>
              <a:rPr sz="2000" spc="180" dirty="0">
                <a:latin typeface="Arial MT"/>
                <a:cs typeface="Arial MT"/>
              </a:rPr>
              <a:t> </a:t>
            </a:r>
            <a:r>
              <a:rPr sz="2000" spc="105" dirty="0">
                <a:latin typeface="Arial MT"/>
                <a:cs typeface="Arial MT"/>
              </a:rPr>
              <a:t>esté</a:t>
            </a:r>
            <a:r>
              <a:rPr sz="2000" spc="70" dirty="0">
                <a:latin typeface="Arial MT"/>
                <a:cs typeface="Arial MT"/>
              </a:rPr>
              <a:t> </a:t>
            </a:r>
            <a:r>
              <a:rPr sz="2000" spc="110" dirty="0">
                <a:latin typeface="Arial MT"/>
                <a:cs typeface="Arial MT"/>
              </a:rPr>
              <a:t>comprendida</a:t>
            </a:r>
            <a:r>
              <a:rPr sz="2000" spc="220" dirty="0">
                <a:latin typeface="Arial MT"/>
                <a:cs typeface="Arial MT"/>
              </a:rPr>
              <a:t> </a:t>
            </a:r>
            <a:r>
              <a:rPr sz="2000" spc="130" dirty="0">
                <a:latin typeface="Arial MT"/>
                <a:cs typeface="Arial MT"/>
              </a:rPr>
              <a:t>entre </a:t>
            </a:r>
            <a:r>
              <a:rPr sz="2000" spc="120" dirty="0">
                <a:latin typeface="Arial MT"/>
                <a:cs typeface="Arial MT"/>
              </a:rPr>
              <a:t>17,9</a:t>
            </a:r>
            <a:r>
              <a:rPr sz="2000" spc="80" dirty="0">
                <a:latin typeface="Arial MT"/>
                <a:cs typeface="Arial MT"/>
              </a:rPr>
              <a:t> </a:t>
            </a:r>
            <a:r>
              <a:rPr sz="2000" spc="135" dirty="0">
                <a:latin typeface="Arial MT"/>
                <a:cs typeface="Arial MT"/>
              </a:rPr>
              <a:t>y</a:t>
            </a:r>
            <a:r>
              <a:rPr sz="2000" spc="114" dirty="0">
                <a:latin typeface="Arial MT"/>
                <a:cs typeface="Arial MT"/>
              </a:rPr>
              <a:t> </a:t>
            </a:r>
            <a:r>
              <a:rPr sz="2000" spc="120" dirty="0">
                <a:latin typeface="Arial MT"/>
                <a:cs typeface="Arial MT"/>
              </a:rPr>
              <a:t>18,3 </a:t>
            </a:r>
            <a:r>
              <a:rPr sz="2000" spc="95" dirty="0">
                <a:latin typeface="Arial MT"/>
                <a:cs typeface="Arial MT"/>
              </a:rPr>
              <a:t>años,</a:t>
            </a:r>
            <a:r>
              <a:rPr sz="2000" spc="85" dirty="0">
                <a:latin typeface="Arial MT"/>
                <a:cs typeface="Arial MT"/>
              </a:rPr>
              <a:t> </a:t>
            </a:r>
            <a:r>
              <a:rPr sz="2000" spc="105" dirty="0">
                <a:latin typeface="Arial MT"/>
                <a:cs typeface="Arial MT"/>
              </a:rPr>
              <a:t>con</a:t>
            </a:r>
            <a:r>
              <a:rPr sz="2000" spc="75" dirty="0">
                <a:latin typeface="Arial MT"/>
                <a:cs typeface="Arial MT"/>
              </a:rPr>
              <a:t> </a:t>
            </a:r>
            <a:r>
              <a:rPr sz="2000" spc="110" dirty="0">
                <a:latin typeface="Arial MT"/>
                <a:cs typeface="Arial MT"/>
              </a:rPr>
              <a:t>una</a:t>
            </a:r>
            <a:r>
              <a:rPr sz="2000" spc="130" dirty="0">
                <a:latin typeface="Arial MT"/>
                <a:cs typeface="Arial MT"/>
              </a:rPr>
              <a:t> </a:t>
            </a:r>
            <a:r>
              <a:rPr sz="2000" spc="95" dirty="0">
                <a:latin typeface="Arial MT"/>
                <a:cs typeface="Arial MT"/>
              </a:rPr>
              <a:t>confianza</a:t>
            </a:r>
            <a:r>
              <a:rPr sz="2000" spc="225" dirty="0">
                <a:latin typeface="Arial MT"/>
                <a:cs typeface="Arial MT"/>
              </a:rPr>
              <a:t> </a:t>
            </a:r>
            <a:r>
              <a:rPr sz="2000" spc="60" dirty="0">
                <a:latin typeface="Arial MT"/>
                <a:cs typeface="Arial MT"/>
              </a:rPr>
              <a:t>del </a:t>
            </a:r>
            <a:r>
              <a:rPr sz="2000" spc="90" dirty="0">
                <a:latin typeface="Arial MT"/>
                <a:cs typeface="Arial MT"/>
              </a:rPr>
              <a:t>99,5^/o?</a:t>
            </a:r>
            <a:endParaRPr sz="20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3891" y="903584"/>
            <a:ext cx="1247775" cy="308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50" spc="-10" dirty="0">
                <a:latin typeface="Arial MT"/>
                <a:cs typeface="Arial MT"/>
              </a:rPr>
              <a:t>Por</a:t>
            </a:r>
            <a:r>
              <a:rPr sz="1850" spc="-7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lo</a:t>
            </a:r>
            <a:r>
              <a:rPr sz="1850" spc="-95" dirty="0">
                <a:latin typeface="Arial MT"/>
                <a:cs typeface="Arial MT"/>
              </a:rPr>
              <a:t> </a:t>
            </a:r>
            <a:r>
              <a:rPr sz="1850" spc="-20" dirty="0">
                <a:latin typeface="Arial MT"/>
                <a:cs typeface="Arial MT"/>
              </a:rPr>
              <a:t>tanto:</a:t>
            </a:r>
            <a:endParaRPr sz="185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6413" y="1725115"/>
            <a:ext cx="7203440" cy="85915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361315" marR="5080" indent="-349250" algn="just">
              <a:lnSpc>
                <a:spcPct val="93800"/>
              </a:lnSpc>
              <a:spcBef>
                <a:spcPts val="240"/>
              </a:spcBef>
              <a:tabLst>
                <a:tab pos="358775" algn="l"/>
              </a:tabLst>
            </a:pPr>
            <a:r>
              <a:rPr sz="1850" i="0" spc="-25" dirty="0">
                <a:latin typeface="Arial MT"/>
                <a:cs typeface="Arial MT"/>
              </a:rPr>
              <a:t>1.</a:t>
            </a:r>
            <a:r>
              <a:rPr sz="1850" i="0" dirty="0">
                <a:latin typeface="Arial MT"/>
                <a:cs typeface="Arial MT"/>
              </a:rPr>
              <a:t>	Un</a:t>
            </a:r>
            <a:r>
              <a:rPr sz="1850" i="0" spc="-80" dirty="0">
                <a:latin typeface="Arial MT"/>
                <a:cs typeface="Arial MT"/>
              </a:rPr>
              <a:t> </a:t>
            </a:r>
            <a:r>
              <a:rPr sz="1850" i="0" spc="-30" dirty="0">
                <a:latin typeface="Arial MT"/>
                <a:cs typeface="Arial MT"/>
              </a:rPr>
              <a:t>intervalo</a:t>
            </a:r>
            <a:r>
              <a:rPr sz="1850" i="0" spc="35" dirty="0">
                <a:latin typeface="Arial MT"/>
                <a:cs typeface="Arial MT"/>
              </a:rPr>
              <a:t> </a:t>
            </a:r>
            <a:r>
              <a:rPr sz="1850" i="0" spc="-10" dirty="0">
                <a:latin typeface="Arial MT"/>
                <a:cs typeface="Arial MT"/>
              </a:rPr>
              <a:t>de</a:t>
            </a:r>
            <a:r>
              <a:rPr sz="1850" i="0" spc="-105" dirty="0">
                <a:latin typeface="Arial MT"/>
                <a:cs typeface="Arial MT"/>
              </a:rPr>
              <a:t> </a:t>
            </a:r>
            <a:r>
              <a:rPr sz="1850" i="0" spc="-30" dirty="0">
                <a:latin typeface="Arial MT"/>
                <a:cs typeface="Arial MT"/>
              </a:rPr>
              <a:t>confianza</a:t>
            </a:r>
            <a:r>
              <a:rPr sz="1850" i="0" spc="15" dirty="0">
                <a:latin typeface="Arial MT"/>
                <a:cs typeface="Arial MT"/>
              </a:rPr>
              <a:t> </a:t>
            </a:r>
            <a:r>
              <a:rPr sz="1850" i="0" spc="-25" dirty="0">
                <a:latin typeface="Arial MT"/>
                <a:cs typeface="Arial MT"/>
              </a:rPr>
              <a:t>aporta</a:t>
            </a:r>
            <a:r>
              <a:rPr sz="1850" i="0" spc="-100" dirty="0">
                <a:latin typeface="Arial MT"/>
                <a:cs typeface="Arial MT"/>
              </a:rPr>
              <a:t> </a:t>
            </a:r>
            <a:r>
              <a:rPr sz="1850" i="0" dirty="0">
                <a:latin typeface="Arial MT"/>
                <a:cs typeface="Arial MT"/>
              </a:rPr>
              <a:t>más</a:t>
            </a:r>
            <a:r>
              <a:rPr sz="1850" i="0" spc="-75" dirty="0">
                <a:latin typeface="Arial MT"/>
                <a:cs typeface="Arial MT"/>
              </a:rPr>
              <a:t> </a:t>
            </a:r>
            <a:r>
              <a:rPr sz="1850" i="0" spc="-35" dirty="0">
                <a:latin typeface="Arial MT"/>
                <a:cs typeface="Arial MT"/>
              </a:rPr>
              <a:t>información</a:t>
            </a:r>
            <a:r>
              <a:rPr sz="1850" i="0" spc="-15" dirty="0">
                <a:latin typeface="Arial MT"/>
                <a:cs typeface="Arial MT"/>
              </a:rPr>
              <a:t> </a:t>
            </a:r>
            <a:r>
              <a:rPr sz="1850" i="0" dirty="0">
                <a:latin typeface="Arial MT"/>
                <a:cs typeface="Arial MT"/>
              </a:rPr>
              <a:t>que</a:t>
            </a:r>
            <a:r>
              <a:rPr sz="1850" i="0" spc="-80" dirty="0">
                <a:latin typeface="Arial MT"/>
                <a:cs typeface="Arial MT"/>
              </a:rPr>
              <a:t> </a:t>
            </a:r>
            <a:r>
              <a:rPr sz="1850" i="0" dirty="0">
                <a:latin typeface="Arial MT"/>
                <a:cs typeface="Arial MT"/>
              </a:rPr>
              <a:t>un</a:t>
            </a:r>
            <a:r>
              <a:rPr sz="1850" i="0" spc="-90" dirty="0">
                <a:latin typeface="Arial MT"/>
                <a:cs typeface="Arial MT"/>
              </a:rPr>
              <a:t> </a:t>
            </a:r>
            <a:r>
              <a:rPr sz="1850" i="0" spc="-10" dirty="0">
                <a:latin typeface="Arial MT"/>
                <a:cs typeface="Arial MT"/>
              </a:rPr>
              <a:t>estimador </a:t>
            </a:r>
            <a:r>
              <a:rPr sz="1950" i="0" spc="-95" dirty="0">
                <a:latin typeface="Arial MT"/>
                <a:cs typeface="Arial MT"/>
              </a:rPr>
              <a:t>puntual</a:t>
            </a:r>
            <a:r>
              <a:rPr sz="1950" i="0" spc="-40" dirty="0">
                <a:latin typeface="Arial MT"/>
                <a:cs typeface="Arial MT"/>
              </a:rPr>
              <a:t> </a:t>
            </a:r>
            <a:r>
              <a:rPr sz="1950" i="0" spc="-105" dirty="0">
                <a:latin typeface="Arial MT"/>
                <a:cs typeface="Arial MT"/>
              </a:rPr>
              <a:t>cuando</a:t>
            </a:r>
            <a:r>
              <a:rPr sz="1950" i="0" spc="-30" dirty="0">
                <a:latin typeface="Arial MT"/>
                <a:cs typeface="Arial MT"/>
              </a:rPr>
              <a:t> </a:t>
            </a:r>
            <a:r>
              <a:rPr sz="1950" i="0" spc="-100" dirty="0">
                <a:latin typeface="Arial MT"/>
                <a:cs typeface="Arial MT"/>
              </a:rPr>
              <a:t>se</a:t>
            </a:r>
            <a:r>
              <a:rPr sz="1950" i="0" spc="-30" dirty="0">
                <a:latin typeface="Arial MT"/>
                <a:cs typeface="Arial MT"/>
              </a:rPr>
              <a:t> </a:t>
            </a:r>
            <a:r>
              <a:rPr sz="1950" i="0" spc="-90" dirty="0">
                <a:latin typeface="Arial MT"/>
                <a:cs typeface="Arial MT"/>
              </a:rPr>
              <a:t>quiere</a:t>
            </a:r>
            <a:r>
              <a:rPr sz="1950" i="0" spc="-30" dirty="0">
                <a:latin typeface="Arial MT"/>
                <a:cs typeface="Arial MT"/>
              </a:rPr>
              <a:t> </a:t>
            </a:r>
            <a:r>
              <a:rPr sz="1950" i="0" spc="-90" dirty="0">
                <a:latin typeface="Arial MT"/>
                <a:cs typeface="Arial MT"/>
              </a:rPr>
              <a:t>hacer</a:t>
            </a:r>
            <a:r>
              <a:rPr sz="1950" i="0" dirty="0">
                <a:latin typeface="Arial MT"/>
                <a:cs typeface="Arial MT"/>
              </a:rPr>
              <a:t> </a:t>
            </a:r>
            <a:r>
              <a:rPr sz="1950" i="0" spc="-80" dirty="0">
                <a:latin typeface="Arial MT"/>
                <a:cs typeface="Arial MT"/>
              </a:rPr>
              <a:t>inferencias</a:t>
            </a:r>
            <a:r>
              <a:rPr sz="1950" i="0" spc="60" dirty="0">
                <a:latin typeface="Arial MT"/>
                <a:cs typeface="Arial MT"/>
              </a:rPr>
              <a:t> </a:t>
            </a:r>
            <a:r>
              <a:rPr sz="1950" i="0" spc="-95" dirty="0">
                <a:latin typeface="Arial MT"/>
                <a:cs typeface="Arial MT"/>
              </a:rPr>
              <a:t>sobre</a:t>
            </a:r>
            <a:r>
              <a:rPr sz="1950" i="0" spc="-35" dirty="0">
                <a:latin typeface="Arial MT"/>
                <a:cs typeface="Arial MT"/>
              </a:rPr>
              <a:t> </a:t>
            </a:r>
            <a:r>
              <a:rPr sz="1950" i="0" spc="-10" dirty="0">
                <a:latin typeface="Arial MT"/>
                <a:cs typeface="Arial MT"/>
              </a:rPr>
              <a:t>parámetros </a:t>
            </a:r>
            <a:r>
              <a:rPr sz="1900" i="0" spc="-10" dirty="0">
                <a:latin typeface="Arial MT"/>
                <a:cs typeface="Arial MT"/>
              </a:rPr>
              <a:t>poblacionales.</a:t>
            </a:r>
            <a:endParaRPr sz="1900" dirty="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1011220" y="2823467"/>
            <a:ext cx="7355840" cy="228331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5450" indent="-408305" algn="just">
              <a:lnSpc>
                <a:spcPct val="100000"/>
              </a:lnSpc>
              <a:spcBef>
                <a:spcPts val="105"/>
              </a:spcBef>
              <a:buAutoNum type="arabicPeriod" startAt="2"/>
              <a:tabLst>
                <a:tab pos="425450" algn="l"/>
              </a:tabLst>
            </a:pPr>
            <a:r>
              <a:rPr spc="-30" dirty="0"/>
              <a:t>Existen</a:t>
            </a:r>
            <a:r>
              <a:rPr spc="-70" dirty="0"/>
              <a:t> </a:t>
            </a:r>
            <a:r>
              <a:rPr spc="-30" dirty="0"/>
              <a:t>intervalos</a:t>
            </a:r>
            <a:r>
              <a:rPr spc="75" dirty="0"/>
              <a:t> </a:t>
            </a:r>
            <a:r>
              <a:rPr spc="-10" dirty="0"/>
              <a:t>de</a:t>
            </a:r>
            <a:r>
              <a:rPr spc="-100" dirty="0"/>
              <a:t> </a:t>
            </a:r>
            <a:r>
              <a:rPr spc="-30" dirty="0"/>
              <a:t>confianza</a:t>
            </a:r>
            <a:r>
              <a:rPr spc="-15" dirty="0"/>
              <a:t> </a:t>
            </a:r>
            <a:r>
              <a:rPr spc="-25" dirty="0"/>
              <a:t>bilaterales</a:t>
            </a:r>
            <a:r>
              <a:rPr spc="40" dirty="0"/>
              <a:t> </a:t>
            </a:r>
            <a:r>
              <a:rPr dirty="0"/>
              <a:t>y</a:t>
            </a:r>
            <a:r>
              <a:rPr spc="-110" dirty="0"/>
              <a:t> </a:t>
            </a:r>
            <a:r>
              <a:rPr spc="-10" dirty="0"/>
              <a:t>unilaterales.</a:t>
            </a:r>
          </a:p>
          <a:p>
            <a:pPr algn="just">
              <a:lnSpc>
                <a:spcPct val="100000"/>
              </a:lnSpc>
              <a:spcBef>
                <a:spcPts val="80"/>
              </a:spcBef>
              <a:buAutoNum type="arabicPeriod" startAt="2"/>
            </a:pPr>
            <a:endParaRPr spc="-10" dirty="0"/>
          </a:p>
          <a:p>
            <a:pPr marL="355600" marR="5080" indent="-340995" algn="just">
              <a:lnSpc>
                <a:spcPts val="2180"/>
              </a:lnSpc>
              <a:buAutoNum type="arabicPeriod" startAt="2"/>
              <a:tabLst>
                <a:tab pos="355600" algn="l"/>
                <a:tab pos="418465" algn="l"/>
              </a:tabLst>
            </a:pPr>
            <a:r>
              <a:rPr sz="1800" dirty="0"/>
              <a:t>	La</a:t>
            </a:r>
            <a:r>
              <a:rPr sz="1800" spc="-120" dirty="0"/>
              <a:t> </a:t>
            </a:r>
            <a:r>
              <a:rPr sz="1800" dirty="0"/>
              <a:t>amplitud</a:t>
            </a:r>
            <a:r>
              <a:rPr sz="1800" spc="-35" dirty="0"/>
              <a:t> </a:t>
            </a:r>
            <a:r>
              <a:rPr sz="1800" dirty="0"/>
              <a:t>de</a:t>
            </a:r>
            <a:r>
              <a:rPr sz="1800" spc="-35" dirty="0"/>
              <a:t> </a:t>
            </a:r>
            <a:r>
              <a:rPr sz="1800" dirty="0"/>
              <a:t>un</a:t>
            </a:r>
            <a:r>
              <a:rPr sz="1800" spc="-75" dirty="0"/>
              <a:t> </a:t>
            </a:r>
            <a:r>
              <a:rPr sz="1800" dirty="0"/>
              <a:t>intervalo</a:t>
            </a:r>
            <a:r>
              <a:rPr sz="1800" spc="10" dirty="0"/>
              <a:t> </a:t>
            </a:r>
            <a:r>
              <a:rPr sz="1800" dirty="0"/>
              <a:t>de</a:t>
            </a:r>
            <a:r>
              <a:rPr sz="1800" spc="-55" dirty="0"/>
              <a:t> </a:t>
            </a:r>
            <a:r>
              <a:rPr sz="1800" dirty="0"/>
              <a:t>confianza</a:t>
            </a:r>
            <a:r>
              <a:rPr sz="1800" spc="45" dirty="0"/>
              <a:t> </a:t>
            </a:r>
            <a:r>
              <a:rPr sz="1800" dirty="0"/>
              <a:t>está</a:t>
            </a:r>
            <a:r>
              <a:rPr sz="1800" spc="-85" dirty="0"/>
              <a:t> </a:t>
            </a:r>
            <a:r>
              <a:rPr sz="1800" spc="-10" dirty="0"/>
              <a:t>determinado</a:t>
            </a:r>
            <a:r>
              <a:rPr sz="1800" spc="130" dirty="0"/>
              <a:t> </a:t>
            </a:r>
            <a:r>
              <a:rPr sz="1800" dirty="0"/>
              <a:t>por:</a:t>
            </a:r>
            <a:r>
              <a:rPr sz="1800" spc="-55" dirty="0"/>
              <a:t> </a:t>
            </a:r>
            <a:r>
              <a:rPr sz="1800" spc="-35" dirty="0"/>
              <a:t>el </a:t>
            </a:r>
            <a:r>
              <a:rPr sz="1800" dirty="0"/>
              <a:t>nivel</a:t>
            </a:r>
            <a:r>
              <a:rPr sz="1800" spc="-65" dirty="0"/>
              <a:t> </a:t>
            </a:r>
            <a:r>
              <a:rPr sz="1800" dirty="0"/>
              <a:t>de</a:t>
            </a:r>
            <a:r>
              <a:rPr sz="1800" spc="-55" dirty="0"/>
              <a:t> </a:t>
            </a:r>
            <a:r>
              <a:rPr sz="1800" dirty="0"/>
              <a:t>confianza</a:t>
            </a:r>
            <a:r>
              <a:rPr sz="1800" spc="60" dirty="0"/>
              <a:t> </a:t>
            </a:r>
            <a:r>
              <a:rPr sz="1800" spc="-10" dirty="0"/>
              <a:t>establecido</a:t>
            </a:r>
            <a:r>
              <a:rPr sz="1800" spc="175" dirty="0"/>
              <a:t> </a:t>
            </a:r>
            <a:r>
              <a:rPr sz="1800" spc="-220" dirty="0"/>
              <a:t>bla</a:t>
            </a:r>
            <a:r>
              <a:rPr sz="1800" spc="60" dirty="0"/>
              <a:t> </a:t>
            </a:r>
            <a:r>
              <a:rPr sz="1800" spc="-10" dirty="0"/>
              <a:t>variabilidad</a:t>
            </a:r>
            <a:r>
              <a:rPr sz="1800" spc="130" dirty="0"/>
              <a:t> </a:t>
            </a:r>
            <a:r>
              <a:rPr sz="1800" dirty="0"/>
              <a:t>de</a:t>
            </a:r>
            <a:r>
              <a:rPr sz="1800" spc="-85" dirty="0"/>
              <a:t> </a:t>
            </a:r>
            <a:r>
              <a:rPr sz="1800" dirty="0"/>
              <a:t>los</a:t>
            </a:r>
            <a:r>
              <a:rPr sz="1800" spc="-105" dirty="0"/>
              <a:t> </a:t>
            </a:r>
            <a:r>
              <a:rPr sz="1800" dirty="0"/>
              <a:t>datos;</a:t>
            </a:r>
            <a:r>
              <a:rPr sz="1800" spc="-70" dirty="0"/>
              <a:t> </a:t>
            </a:r>
            <a:r>
              <a:rPr sz="1800" dirty="0"/>
              <a:t>el</a:t>
            </a:r>
            <a:r>
              <a:rPr sz="1800" spc="-75" dirty="0"/>
              <a:t> </a:t>
            </a:r>
            <a:r>
              <a:rPr sz="1800" spc="-10" dirty="0"/>
              <a:t>tamaño </a:t>
            </a:r>
            <a:r>
              <a:rPr sz="1900" spc="-75" dirty="0"/>
              <a:t>de</a:t>
            </a:r>
            <a:r>
              <a:rPr sz="1900" spc="-60" dirty="0"/>
              <a:t> </a:t>
            </a:r>
            <a:r>
              <a:rPr sz="1900" dirty="0"/>
              <a:t>la</a:t>
            </a:r>
            <a:r>
              <a:rPr sz="1900" spc="-60" dirty="0"/>
              <a:t> </a:t>
            </a:r>
            <a:r>
              <a:rPr sz="1900" spc="-10" dirty="0"/>
              <a:t>muestra.</a:t>
            </a:r>
            <a:endParaRPr sz="1900" dirty="0"/>
          </a:p>
          <a:p>
            <a:pPr algn="just">
              <a:lnSpc>
                <a:spcPct val="100000"/>
              </a:lnSpc>
              <a:spcBef>
                <a:spcPts val="40"/>
              </a:spcBef>
              <a:buAutoNum type="arabicPeriod" startAt="2"/>
            </a:pPr>
            <a:endParaRPr sz="1800" dirty="0"/>
          </a:p>
          <a:p>
            <a:pPr marL="353695" marR="608330" indent="-341630" algn="just">
              <a:lnSpc>
                <a:spcPts val="2180"/>
              </a:lnSpc>
              <a:buAutoNum type="arabicPeriod" startAt="2"/>
              <a:tabLst>
                <a:tab pos="354965" algn="l"/>
              </a:tabLst>
            </a:pPr>
            <a:r>
              <a:rPr dirty="0"/>
              <a:t>Un</a:t>
            </a:r>
            <a:r>
              <a:rPr spc="-80" dirty="0"/>
              <a:t> </a:t>
            </a:r>
            <a:r>
              <a:rPr spc="-30" dirty="0"/>
              <a:t>intervalo</a:t>
            </a:r>
            <a:r>
              <a:rPr spc="20" dirty="0"/>
              <a:t> </a:t>
            </a:r>
            <a:r>
              <a:rPr spc="-10" dirty="0"/>
              <a:t>de</a:t>
            </a:r>
            <a:r>
              <a:rPr spc="-114" dirty="0"/>
              <a:t> </a:t>
            </a:r>
            <a:r>
              <a:rPr spc="-30" dirty="0"/>
              <a:t>confianza</a:t>
            </a:r>
            <a:r>
              <a:rPr spc="-40" dirty="0"/>
              <a:t> </a:t>
            </a:r>
            <a:r>
              <a:rPr spc="-10" dirty="0"/>
              <a:t>permite</a:t>
            </a:r>
            <a:r>
              <a:rPr spc="-40" dirty="0"/>
              <a:t> </a:t>
            </a:r>
            <a:r>
              <a:rPr spc="-25" dirty="0"/>
              <a:t>verificar</a:t>
            </a:r>
            <a:r>
              <a:rPr dirty="0"/>
              <a:t> </a:t>
            </a:r>
            <a:r>
              <a:rPr spc="-30" dirty="0"/>
              <a:t>hipótesis</a:t>
            </a:r>
            <a:r>
              <a:rPr spc="-90" dirty="0"/>
              <a:t> </a:t>
            </a:r>
            <a:r>
              <a:rPr spc="-10" dirty="0"/>
              <a:t>planteadas 	</a:t>
            </a:r>
            <a:r>
              <a:rPr spc="-20" dirty="0"/>
              <a:t>acerca</a:t>
            </a:r>
            <a:r>
              <a:rPr spc="-105" dirty="0"/>
              <a:t> </a:t>
            </a:r>
            <a:r>
              <a:rPr dirty="0"/>
              <a:t>de</a:t>
            </a:r>
            <a:r>
              <a:rPr spc="-130" dirty="0"/>
              <a:t> </a:t>
            </a:r>
            <a:r>
              <a:rPr spc="-30" dirty="0"/>
              <a:t>parámetros</a:t>
            </a:r>
            <a:r>
              <a:rPr spc="10" dirty="0"/>
              <a:t> </a:t>
            </a:r>
            <a:r>
              <a:rPr spc="-10" dirty="0"/>
              <a:t>poblacionales.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001125" cy="607218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0AB725-A749-4EF1-B16A-6C2FDBB33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EE8774-1EE0-42B8-BE06-4C0111C78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1220" y="2823467"/>
            <a:ext cx="7355840" cy="677108"/>
          </a:xfrm>
        </p:spPr>
        <p:txBody>
          <a:bodyPr/>
          <a:lstStyle/>
          <a:p>
            <a:r>
              <a:rPr lang="es-MX" sz="4400" b="1" dirty="0"/>
              <a:t>Algunos conceptos</a:t>
            </a:r>
            <a:endParaRPr lang="es-EC" sz="4400" b="1" dirty="0"/>
          </a:p>
        </p:txBody>
      </p:sp>
    </p:spTree>
    <p:extLst>
      <p:ext uri="{BB962C8B-B14F-4D97-AF65-F5344CB8AC3E}">
        <p14:creationId xmlns:p14="http://schemas.microsoft.com/office/powerpoint/2010/main" val="3438779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7191" y="439985"/>
            <a:ext cx="7745938" cy="980485"/>
          </a:xfrm>
          <a:prstGeom prst="rect">
            <a:avLst/>
          </a:prstGeom>
        </p:spPr>
        <p:txBody>
          <a:bodyPr vert="horz" wrap="square" lIns="0" tIns="407123" rIns="0" bIns="0" rtlCol="0">
            <a:spAutoFit/>
          </a:bodyPr>
          <a:lstStyle/>
          <a:p>
            <a:pPr marL="363855">
              <a:lnSpc>
                <a:spcPct val="100000"/>
              </a:lnSpc>
              <a:spcBef>
                <a:spcPts val="110"/>
              </a:spcBef>
            </a:pPr>
            <a:r>
              <a:rPr sz="3700" i="0" dirty="0">
                <a:latin typeface="Arial MT"/>
                <a:cs typeface="Arial MT"/>
              </a:rPr>
              <a:t>¿Oné</a:t>
            </a:r>
            <a:r>
              <a:rPr sz="3700" i="0" spc="-85" dirty="0">
                <a:latin typeface="Arial MT"/>
                <a:cs typeface="Arial MT"/>
              </a:rPr>
              <a:t> </a:t>
            </a:r>
            <a:r>
              <a:rPr sz="3700" dirty="0"/>
              <a:t>es</a:t>
            </a:r>
            <a:r>
              <a:rPr sz="3700" spc="-20" dirty="0"/>
              <a:t> </a:t>
            </a:r>
            <a:r>
              <a:rPr sz="3700" i="0" dirty="0">
                <a:latin typeface="Arial MT"/>
                <a:cs typeface="Arial MT"/>
              </a:rPr>
              <a:t>e/</a:t>
            </a:r>
            <a:r>
              <a:rPr sz="3700" i="0" spc="-130" dirty="0">
                <a:latin typeface="Arial MT"/>
                <a:cs typeface="Arial MT"/>
              </a:rPr>
              <a:t> </a:t>
            </a:r>
            <a:r>
              <a:rPr sz="3700" dirty="0" err="1"/>
              <a:t>ni</a:t>
            </a:r>
            <a:r>
              <a:rPr lang="es-MX" sz="3700" dirty="0"/>
              <a:t>v</a:t>
            </a:r>
            <a:r>
              <a:rPr sz="3700" dirty="0"/>
              <a:t>e/</a:t>
            </a:r>
            <a:r>
              <a:rPr sz="3700" spc="409" dirty="0"/>
              <a:t> </a:t>
            </a:r>
            <a:r>
              <a:rPr sz="3700" i="0" spc="80" dirty="0">
                <a:latin typeface="Arial MT"/>
                <a:cs typeface="Arial MT"/>
              </a:rPr>
              <a:t>de</a:t>
            </a:r>
            <a:r>
              <a:rPr sz="3700" i="0" spc="-240" dirty="0">
                <a:latin typeface="Arial MT"/>
                <a:cs typeface="Arial MT"/>
              </a:rPr>
              <a:t> </a:t>
            </a:r>
            <a:r>
              <a:rPr sz="3700" spc="125" dirty="0"/>
              <a:t>significancia?</a:t>
            </a:r>
            <a:endParaRPr sz="3700" dirty="0">
              <a:latin typeface="Arial MT"/>
              <a:cs typeface="Arial M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8600" y="1987053"/>
            <a:ext cx="8610600" cy="3838871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370840" marR="726440" indent="-341630" algn="just">
              <a:lnSpc>
                <a:spcPts val="2390"/>
              </a:lnSpc>
              <a:spcBef>
                <a:spcPts val="335"/>
              </a:spcBef>
              <a:buClr>
                <a:srgbClr val="00007E"/>
              </a:buClr>
              <a:buChar char="•"/>
              <a:tabLst>
                <a:tab pos="373380" algn="l"/>
              </a:tabLst>
            </a:pPr>
            <a:r>
              <a:rPr sz="2150" spc="-45" dirty="0">
                <a:latin typeface="Arial MT"/>
                <a:cs typeface="Arial MT"/>
              </a:rPr>
              <a:t>El</a:t>
            </a:r>
            <a:r>
              <a:rPr sz="2150" spc="-105" dirty="0">
                <a:latin typeface="Arial MT"/>
                <a:cs typeface="Arial MT"/>
              </a:rPr>
              <a:t> </a:t>
            </a:r>
            <a:r>
              <a:rPr sz="2150" spc="-80" dirty="0">
                <a:latin typeface="Arial MT"/>
                <a:cs typeface="Arial MT"/>
              </a:rPr>
              <a:t>investigador</a:t>
            </a:r>
            <a:r>
              <a:rPr sz="2150" spc="-70" dirty="0">
                <a:latin typeface="Arial MT"/>
                <a:cs typeface="Arial MT"/>
              </a:rPr>
              <a:t> </a:t>
            </a:r>
            <a:r>
              <a:rPr sz="2150" spc="-75" dirty="0">
                <a:latin typeface="Arial MT"/>
                <a:cs typeface="Arial MT"/>
              </a:rPr>
              <a:t>tiene</a:t>
            </a:r>
            <a:r>
              <a:rPr sz="2150" spc="-65" dirty="0">
                <a:latin typeface="Arial MT"/>
                <a:cs typeface="Arial MT"/>
              </a:rPr>
              <a:t> </a:t>
            </a:r>
            <a:r>
              <a:rPr sz="2150" spc="-80" dirty="0">
                <a:latin typeface="Arial MT"/>
                <a:cs typeface="Arial MT"/>
              </a:rPr>
              <a:t>que</a:t>
            </a:r>
            <a:r>
              <a:rPr sz="2150" spc="-70" dirty="0">
                <a:latin typeface="Arial MT"/>
                <a:cs typeface="Arial MT"/>
              </a:rPr>
              <a:t> </a:t>
            </a:r>
            <a:r>
              <a:rPr sz="2150" spc="-80" dirty="0">
                <a:latin typeface="Arial MT"/>
                <a:cs typeface="Arial MT"/>
              </a:rPr>
              <a:t>evaluar</a:t>
            </a:r>
            <a:r>
              <a:rPr sz="2150" spc="50" dirty="0">
                <a:latin typeface="Arial MT"/>
                <a:cs typeface="Arial MT"/>
              </a:rPr>
              <a:t> </a:t>
            </a:r>
            <a:r>
              <a:rPr sz="2150" spc="-45" dirty="0">
                <a:latin typeface="Arial MT"/>
                <a:cs typeface="Arial MT"/>
              </a:rPr>
              <a:t>si</a:t>
            </a:r>
            <a:r>
              <a:rPr sz="2150" spc="-105" dirty="0">
                <a:latin typeface="Arial MT"/>
                <a:cs typeface="Arial MT"/>
              </a:rPr>
              <a:t> </a:t>
            </a:r>
            <a:r>
              <a:rPr sz="2150" spc="-50" dirty="0">
                <a:latin typeface="Arial MT"/>
                <a:cs typeface="Arial MT"/>
              </a:rPr>
              <a:t>la</a:t>
            </a:r>
            <a:r>
              <a:rPr sz="2150" spc="-100" dirty="0">
                <a:latin typeface="Arial MT"/>
                <a:cs typeface="Arial MT"/>
              </a:rPr>
              <a:t> </a:t>
            </a:r>
            <a:r>
              <a:rPr sz="2150" spc="-80" dirty="0">
                <a:latin typeface="Arial MT"/>
                <a:cs typeface="Arial MT"/>
              </a:rPr>
              <a:t>probabilidad</a:t>
            </a:r>
            <a:r>
              <a:rPr sz="2150" spc="-15" dirty="0">
                <a:latin typeface="Arial MT"/>
                <a:cs typeface="Arial MT"/>
              </a:rPr>
              <a:t> </a:t>
            </a:r>
            <a:r>
              <a:rPr sz="2150" spc="-60" dirty="0">
                <a:latin typeface="Arial MT"/>
                <a:cs typeface="Arial MT"/>
              </a:rPr>
              <a:t>de</a:t>
            </a:r>
            <a:r>
              <a:rPr sz="2150" spc="-95" dirty="0">
                <a:latin typeface="Arial MT"/>
                <a:cs typeface="Arial MT"/>
              </a:rPr>
              <a:t> </a:t>
            </a:r>
            <a:r>
              <a:rPr sz="2150" spc="-80" dirty="0">
                <a:latin typeface="Arial MT"/>
                <a:cs typeface="Arial MT"/>
              </a:rPr>
              <a:t>que</a:t>
            </a:r>
            <a:r>
              <a:rPr sz="2150" spc="-70" dirty="0">
                <a:latin typeface="Arial MT"/>
                <a:cs typeface="Arial MT"/>
              </a:rPr>
              <a:t> </a:t>
            </a:r>
            <a:r>
              <a:rPr sz="2150" spc="-25" dirty="0" err="1">
                <a:latin typeface="Arial MT"/>
                <a:cs typeface="Arial MT"/>
              </a:rPr>
              <a:t>el</a:t>
            </a:r>
            <a:r>
              <a:rPr lang="es-MX" sz="2150" spc="-25" dirty="0">
                <a:latin typeface="Arial MT"/>
                <a:cs typeface="Arial MT"/>
              </a:rPr>
              <a:t> </a:t>
            </a:r>
            <a:r>
              <a:rPr sz="2150" spc="-25" dirty="0">
                <a:latin typeface="Arial MT"/>
                <a:cs typeface="Arial MT"/>
              </a:rPr>
              <a:t> 	</a:t>
            </a:r>
            <a:r>
              <a:rPr sz="2150" spc="-80" dirty="0">
                <a:latin typeface="Arial MT"/>
                <a:cs typeface="Arial MT"/>
              </a:rPr>
              <a:t>estimador</a:t>
            </a:r>
            <a:r>
              <a:rPr sz="2150" spc="-70" dirty="0">
                <a:latin typeface="Arial MT"/>
                <a:cs typeface="Arial MT"/>
              </a:rPr>
              <a:t> </a:t>
            </a:r>
            <a:r>
              <a:rPr sz="2150" spc="-95" dirty="0">
                <a:latin typeface="Arial MT"/>
                <a:cs typeface="Arial MT"/>
              </a:rPr>
              <a:t>(media,</a:t>
            </a:r>
            <a:r>
              <a:rPr sz="2150" spc="-10" dirty="0">
                <a:latin typeface="Arial MT"/>
                <a:cs typeface="Arial MT"/>
              </a:rPr>
              <a:t> </a:t>
            </a:r>
            <a:r>
              <a:rPr sz="2150" spc="-85" dirty="0">
                <a:latin typeface="Arial MT"/>
                <a:cs typeface="Arial MT"/>
              </a:rPr>
              <a:t>proporción)</a:t>
            </a:r>
            <a:r>
              <a:rPr sz="2150" spc="75" dirty="0">
                <a:latin typeface="Arial MT"/>
                <a:cs typeface="Arial MT"/>
              </a:rPr>
              <a:t> </a:t>
            </a:r>
            <a:r>
              <a:rPr sz="2150" spc="-55" dirty="0">
                <a:latin typeface="Arial MT"/>
                <a:cs typeface="Arial MT"/>
              </a:rPr>
              <a:t>de</a:t>
            </a:r>
            <a:r>
              <a:rPr sz="2150" spc="-100" dirty="0">
                <a:latin typeface="Arial MT"/>
                <a:cs typeface="Arial MT"/>
              </a:rPr>
              <a:t> </a:t>
            </a:r>
            <a:r>
              <a:rPr sz="2150" spc="-50" dirty="0">
                <a:latin typeface="Arial MT"/>
                <a:cs typeface="Arial MT"/>
              </a:rPr>
              <a:t>la</a:t>
            </a:r>
            <a:r>
              <a:rPr sz="2150" spc="-100" dirty="0">
                <a:latin typeface="Arial MT"/>
                <a:cs typeface="Arial MT"/>
              </a:rPr>
              <a:t> </a:t>
            </a:r>
            <a:r>
              <a:rPr sz="2150" spc="-90" dirty="0">
                <a:latin typeface="Arial MT"/>
                <a:cs typeface="Arial MT"/>
              </a:rPr>
              <a:t>muestra</a:t>
            </a:r>
            <a:r>
              <a:rPr sz="2150" spc="-40" dirty="0">
                <a:latin typeface="Arial MT"/>
                <a:cs typeface="Arial MT"/>
              </a:rPr>
              <a:t> </a:t>
            </a:r>
            <a:r>
              <a:rPr sz="2150" spc="-95" dirty="0">
                <a:latin typeface="Arial MT"/>
                <a:cs typeface="Arial MT"/>
              </a:rPr>
              <a:t>esté</a:t>
            </a:r>
            <a:r>
              <a:rPr sz="2150" spc="-55" dirty="0">
                <a:latin typeface="Arial MT"/>
                <a:cs typeface="Arial MT"/>
              </a:rPr>
              <a:t> </a:t>
            </a:r>
            <a:r>
              <a:rPr sz="2150" spc="-85" dirty="0">
                <a:latin typeface="Arial MT"/>
                <a:cs typeface="Arial MT"/>
              </a:rPr>
              <a:t>cerca</a:t>
            </a:r>
            <a:r>
              <a:rPr sz="2150" spc="-110" dirty="0">
                <a:latin typeface="Arial MT"/>
                <a:cs typeface="Arial MT"/>
              </a:rPr>
              <a:t> </a:t>
            </a:r>
            <a:r>
              <a:rPr sz="2150" spc="-25" dirty="0">
                <a:latin typeface="Arial MT"/>
                <a:cs typeface="Arial MT"/>
              </a:rPr>
              <a:t>del 	</a:t>
            </a:r>
            <a:r>
              <a:rPr sz="2150" spc="-95" dirty="0">
                <a:latin typeface="Arial MT"/>
                <a:cs typeface="Arial MT"/>
              </a:rPr>
              <a:t>estimador</a:t>
            </a:r>
            <a:r>
              <a:rPr sz="2150" spc="-55" dirty="0">
                <a:latin typeface="Arial MT"/>
                <a:cs typeface="Arial MT"/>
              </a:rPr>
              <a:t> de</a:t>
            </a:r>
            <a:r>
              <a:rPr sz="2150" spc="-95" dirty="0">
                <a:latin typeface="Arial MT"/>
                <a:cs typeface="Arial MT"/>
              </a:rPr>
              <a:t> </a:t>
            </a:r>
            <a:r>
              <a:rPr sz="2150" spc="-50" dirty="0">
                <a:latin typeface="Arial MT"/>
                <a:cs typeface="Arial MT"/>
              </a:rPr>
              <a:t>la</a:t>
            </a:r>
            <a:r>
              <a:rPr sz="2150" spc="-100" dirty="0">
                <a:latin typeface="Arial MT"/>
                <a:cs typeface="Arial MT"/>
              </a:rPr>
              <a:t> </a:t>
            </a:r>
            <a:r>
              <a:rPr sz="2150" spc="-75" dirty="0">
                <a:latin typeface="Arial MT"/>
                <a:cs typeface="Arial MT"/>
              </a:rPr>
              <a:t>distribución</a:t>
            </a:r>
            <a:r>
              <a:rPr sz="2150" spc="-5" dirty="0">
                <a:latin typeface="Arial MT"/>
                <a:cs typeface="Arial MT"/>
              </a:rPr>
              <a:t> </a:t>
            </a:r>
            <a:r>
              <a:rPr sz="2150" spc="-90" dirty="0">
                <a:latin typeface="Arial MT"/>
                <a:cs typeface="Arial MT"/>
              </a:rPr>
              <a:t>muestral</a:t>
            </a:r>
            <a:r>
              <a:rPr sz="2150" spc="-30" dirty="0">
                <a:latin typeface="Arial MT"/>
                <a:cs typeface="Arial MT"/>
              </a:rPr>
              <a:t> </a:t>
            </a:r>
            <a:r>
              <a:rPr sz="2150" spc="-65" dirty="0">
                <a:latin typeface="Arial MT"/>
                <a:cs typeface="Arial MT"/>
              </a:rPr>
              <a:t>es</a:t>
            </a:r>
            <a:r>
              <a:rPr sz="2150" spc="-60" dirty="0">
                <a:latin typeface="Arial MT"/>
                <a:cs typeface="Arial MT"/>
              </a:rPr>
              <a:t> </a:t>
            </a:r>
            <a:r>
              <a:rPr sz="2150" spc="-85" dirty="0">
                <a:latin typeface="Arial MT"/>
                <a:cs typeface="Arial MT"/>
              </a:rPr>
              <a:t>grande</a:t>
            </a:r>
            <a:r>
              <a:rPr sz="2150" spc="-10" dirty="0">
                <a:latin typeface="Arial MT"/>
                <a:cs typeface="Arial MT"/>
              </a:rPr>
              <a:t> </a:t>
            </a:r>
            <a:r>
              <a:rPr sz="2150" spc="-180" dirty="0">
                <a:latin typeface="Arial MT"/>
                <a:cs typeface="Arial MT"/>
              </a:rPr>
              <a:t>o</a:t>
            </a:r>
            <a:r>
              <a:rPr sz="2150" spc="-15" dirty="0">
                <a:latin typeface="Arial MT"/>
                <a:cs typeface="Arial MT"/>
              </a:rPr>
              <a:t> </a:t>
            </a:r>
            <a:r>
              <a:rPr sz="2150" spc="-10" dirty="0">
                <a:latin typeface="Arial MT"/>
                <a:cs typeface="Arial MT"/>
              </a:rPr>
              <a:t>pequeña.</a:t>
            </a:r>
            <a:endParaRPr sz="2150" dirty="0">
              <a:latin typeface="Arial MT"/>
              <a:cs typeface="Arial MT"/>
            </a:endParaRPr>
          </a:p>
          <a:p>
            <a:pPr algn="just">
              <a:lnSpc>
                <a:spcPct val="100000"/>
              </a:lnSpc>
              <a:spcBef>
                <a:spcPts val="905"/>
              </a:spcBef>
              <a:buFont typeface="Arial MT"/>
              <a:buChar char="•"/>
            </a:pPr>
            <a:endParaRPr sz="2150" dirty="0">
              <a:latin typeface="Arial MT"/>
              <a:cs typeface="Arial MT"/>
            </a:endParaRPr>
          </a:p>
          <a:p>
            <a:pPr marL="371475" marR="5080" indent="-342265" algn="just">
              <a:lnSpc>
                <a:spcPts val="2390"/>
              </a:lnSpc>
              <a:buClr>
                <a:srgbClr val="01008C"/>
              </a:buClr>
              <a:buChar char="•"/>
              <a:tabLst>
                <a:tab pos="379095" algn="l"/>
              </a:tabLst>
            </a:pPr>
            <a:r>
              <a:rPr sz="2150" spc="-50" dirty="0">
                <a:latin typeface="Arial MT"/>
                <a:cs typeface="Arial MT"/>
              </a:rPr>
              <a:t>Si</a:t>
            </a:r>
            <a:r>
              <a:rPr sz="2150" spc="-100" dirty="0">
                <a:latin typeface="Arial MT"/>
                <a:cs typeface="Arial MT"/>
              </a:rPr>
              <a:t> </a:t>
            </a:r>
            <a:r>
              <a:rPr sz="2150" spc="-120" dirty="0">
                <a:latin typeface="Arial MT"/>
                <a:cs typeface="Arial MT"/>
              </a:rPr>
              <a:t>es</a:t>
            </a:r>
            <a:r>
              <a:rPr sz="2150" spc="-55" dirty="0">
                <a:latin typeface="Arial MT"/>
                <a:cs typeface="Arial MT"/>
              </a:rPr>
              <a:t> </a:t>
            </a:r>
            <a:r>
              <a:rPr sz="2150" spc="-90" dirty="0">
                <a:latin typeface="Arial MT"/>
                <a:cs typeface="Arial MT"/>
              </a:rPr>
              <a:t>pequeña</a:t>
            </a:r>
            <a:r>
              <a:rPr sz="2150" spc="-60" dirty="0">
                <a:latin typeface="Arial MT"/>
                <a:cs typeface="Arial MT"/>
              </a:rPr>
              <a:t> </a:t>
            </a:r>
            <a:r>
              <a:rPr sz="2150" spc="-30" dirty="0">
                <a:latin typeface="Arial MT"/>
                <a:cs typeface="Arial MT"/>
              </a:rPr>
              <a:t>el</a:t>
            </a:r>
            <a:r>
              <a:rPr sz="2150" spc="-120" dirty="0">
                <a:latin typeface="Arial MT"/>
                <a:cs typeface="Arial MT"/>
              </a:rPr>
              <a:t> </a:t>
            </a:r>
            <a:r>
              <a:rPr sz="2150" spc="-80" dirty="0">
                <a:latin typeface="Arial MT"/>
                <a:cs typeface="Arial MT"/>
              </a:rPr>
              <a:t>investigador</a:t>
            </a:r>
            <a:r>
              <a:rPr sz="2150" spc="-35" dirty="0">
                <a:latin typeface="Arial MT"/>
                <a:cs typeface="Arial MT"/>
              </a:rPr>
              <a:t> </a:t>
            </a:r>
            <a:r>
              <a:rPr sz="2150" spc="-85" dirty="0">
                <a:latin typeface="Arial MT"/>
                <a:cs typeface="Arial MT"/>
              </a:rPr>
              <a:t>dudará</a:t>
            </a:r>
            <a:r>
              <a:rPr sz="2150" spc="-65" dirty="0">
                <a:latin typeface="Arial MT"/>
                <a:cs typeface="Arial MT"/>
              </a:rPr>
              <a:t> </a:t>
            </a:r>
            <a:r>
              <a:rPr sz="2150" spc="-125" dirty="0">
                <a:latin typeface="Arial MT"/>
                <a:cs typeface="Arial MT"/>
              </a:rPr>
              <a:t>de</a:t>
            </a:r>
            <a:r>
              <a:rPr sz="2150" spc="-25" dirty="0">
                <a:latin typeface="Arial MT"/>
                <a:cs typeface="Arial MT"/>
              </a:rPr>
              <a:t> </a:t>
            </a:r>
            <a:r>
              <a:rPr sz="2150" spc="-70" dirty="0">
                <a:latin typeface="Arial MT"/>
                <a:cs typeface="Arial MT"/>
              </a:rPr>
              <a:t>generalizar</a:t>
            </a:r>
            <a:r>
              <a:rPr sz="2150" spc="70" dirty="0">
                <a:latin typeface="Arial MT"/>
                <a:cs typeface="Arial MT"/>
              </a:rPr>
              <a:t> </a:t>
            </a:r>
            <a:r>
              <a:rPr sz="2150" spc="-85" dirty="0">
                <a:latin typeface="Arial MT"/>
                <a:cs typeface="Arial MT"/>
              </a:rPr>
              <a:t>a</a:t>
            </a:r>
            <a:r>
              <a:rPr sz="2150" spc="-95" dirty="0">
                <a:latin typeface="Arial MT"/>
                <a:cs typeface="Arial MT"/>
              </a:rPr>
              <a:t> </a:t>
            </a:r>
            <a:r>
              <a:rPr sz="2150" spc="-50" dirty="0">
                <a:latin typeface="Arial MT"/>
                <a:cs typeface="Arial MT"/>
              </a:rPr>
              <a:t>la</a:t>
            </a:r>
            <a:r>
              <a:rPr sz="2150" spc="-100" dirty="0">
                <a:latin typeface="Arial MT"/>
                <a:cs typeface="Arial MT"/>
              </a:rPr>
              <a:t> </a:t>
            </a:r>
            <a:r>
              <a:rPr sz="2150" spc="-50" dirty="0">
                <a:latin typeface="Arial MT"/>
                <a:cs typeface="Arial MT"/>
              </a:rPr>
              <a:t>población 	</a:t>
            </a:r>
            <a:r>
              <a:rPr sz="2150" spc="-215" dirty="0">
                <a:latin typeface="Arial MT"/>
                <a:cs typeface="Arial MT"/>
              </a:rPr>
              <a:t>y</a:t>
            </a:r>
            <a:r>
              <a:rPr sz="2150" spc="15" dirty="0">
                <a:latin typeface="Arial MT"/>
                <a:cs typeface="Arial MT"/>
              </a:rPr>
              <a:t> </a:t>
            </a:r>
            <a:r>
              <a:rPr sz="2150" spc="-10" dirty="0">
                <a:latin typeface="Arial MT"/>
                <a:cs typeface="Arial MT"/>
              </a:rPr>
              <a:t>viceversa.</a:t>
            </a:r>
            <a:endParaRPr sz="2150" dirty="0">
              <a:latin typeface="Arial MT"/>
              <a:cs typeface="Arial MT"/>
            </a:endParaRPr>
          </a:p>
          <a:p>
            <a:pPr algn="just">
              <a:lnSpc>
                <a:spcPct val="100000"/>
              </a:lnSpc>
              <a:spcBef>
                <a:spcPts val="715"/>
              </a:spcBef>
              <a:buFont typeface="Arial MT"/>
              <a:buChar char="•"/>
            </a:pPr>
            <a:endParaRPr sz="2150" dirty="0">
              <a:latin typeface="Arial MT"/>
              <a:cs typeface="Arial MT"/>
            </a:endParaRPr>
          </a:p>
          <a:p>
            <a:pPr marL="372110" indent="-342265" algn="just">
              <a:lnSpc>
                <a:spcPts val="2440"/>
              </a:lnSpc>
              <a:buClr>
                <a:srgbClr val="000189"/>
              </a:buClr>
              <a:buChar char="•"/>
              <a:tabLst>
                <a:tab pos="372110" algn="l"/>
              </a:tabLst>
            </a:pPr>
            <a:r>
              <a:rPr sz="2100" spc="-30" dirty="0">
                <a:latin typeface="Arial MT"/>
                <a:cs typeface="Arial MT"/>
              </a:rPr>
              <a:t>Nivel</a:t>
            </a:r>
            <a:r>
              <a:rPr sz="2100" spc="-80" dirty="0">
                <a:latin typeface="Arial MT"/>
                <a:cs typeface="Arial MT"/>
              </a:rPr>
              <a:t> </a:t>
            </a:r>
            <a:r>
              <a:rPr sz="2100" dirty="0">
                <a:latin typeface="Arial MT"/>
                <a:cs typeface="Arial MT"/>
              </a:rPr>
              <a:t>de</a:t>
            </a:r>
            <a:r>
              <a:rPr sz="2100" spc="-105" dirty="0">
                <a:latin typeface="Arial MT"/>
                <a:cs typeface="Arial MT"/>
              </a:rPr>
              <a:t> </a:t>
            </a:r>
            <a:r>
              <a:rPr sz="2100" spc="-45" dirty="0">
                <a:latin typeface="Arial MT"/>
                <a:cs typeface="Arial MT"/>
              </a:rPr>
              <a:t>significancia</a:t>
            </a:r>
            <a:r>
              <a:rPr sz="2100" spc="-20" dirty="0">
                <a:latin typeface="Arial MT"/>
                <a:cs typeface="Arial MT"/>
              </a:rPr>
              <a:t> </a:t>
            </a:r>
            <a:r>
              <a:rPr sz="2100" dirty="0">
                <a:latin typeface="Arial MT"/>
                <a:cs typeface="Arial MT"/>
              </a:rPr>
              <a:t>o</a:t>
            </a:r>
            <a:r>
              <a:rPr sz="2100" spc="-60" dirty="0">
                <a:latin typeface="Arial MT"/>
                <a:cs typeface="Arial MT"/>
              </a:rPr>
              <a:t> </a:t>
            </a:r>
            <a:r>
              <a:rPr sz="2100" spc="-45" dirty="0">
                <a:latin typeface="Arial MT"/>
                <a:cs typeface="Arial MT"/>
              </a:rPr>
              <a:t>nivel</a:t>
            </a:r>
            <a:r>
              <a:rPr sz="2100" spc="-60" dirty="0">
                <a:latin typeface="Arial MT"/>
                <a:cs typeface="Arial MT"/>
              </a:rPr>
              <a:t> </a:t>
            </a:r>
            <a:r>
              <a:rPr sz="2100" dirty="0">
                <a:latin typeface="Arial MT"/>
                <a:cs typeface="Arial MT"/>
              </a:rPr>
              <a:t>a</a:t>
            </a:r>
            <a:r>
              <a:rPr sz="2100" spc="-114" dirty="0">
                <a:latin typeface="Arial MT"/>
                <a:cs typeface="Arial MT"/>
              </a:rPr>
              <a:t> </a:t>
            </a:r>
            <a:r>
              <a:rPr sz="2100" spc="-35" dirty="0">
                <a:latin typeface="Arial MT"/>
                <a:cs typeface="Arial MT"/>
              </a:rPr>
              <a:t>=&gt;</a:t>
            </a:r>
            <a:r>
              <a:rPr sz="2100" spc="-110" dirty="0">
                <a:latin typeface="Arial MT"/>
                <a:cs typeface="Arial MT"/>
              </a:rPr>
              <a:t> </a:t>
            </a:r>
            <a:r>
              <a:rPr sz="2100" spc="-35" dirty="0">
                <a:latin typeface="Arial MT"/>
                <a:cs typeface="Arial MT"/>
              </a:rPr>
              <a:t>nivel</a:t>
            </a:r>
            <a:r>
              <a:rPr sz="2100" spc="-110" dirty="0">
                <a:latin typeface="Arial MT"/>
                <a:cs typeface="Arial MT"/>
              </a:rPr>
              <a:t> </a:t>
            </a:r>
            <a:r>
              <a:rPr sz="2100" dirty="0">
                <a:latin typeface="Arial MT"/>
                <a:cs typeface="Arial MT"/>
              </a:rPr>
              <a:t>de</a:t>
            </a:r>
            <a:r>
              <a:rPr sz="2100" spc="-114" dirty="0">
                <a:latin typeface="Arial MT"/>
                <a:cs typeface="Arial MT"/>
              </a:rPr>
              <a:t> </a:t>
            </a:r>
            <a:r>
              <a:rPr sz="2100" spc="-55" dirty="0">
                <a:latin typeface="Arial MT"/>
                <a:cs typeface="Arial MT"/>
              </a:rPr>
              <a:t>probabilidad</a:t>
            </a:r>
            <a:r>
              <a:rPr sz="2100" spc="70" dirty="0">
                <a:latin typeface="Arial MT"/>
                <a:cs typeface="Arial MT"/>
              </a:rPr>
              <a:t> </a:t>
            </a:r>
            <a:r>
              <a:rPr sz="2100" spc="-35" dirty="0">
                <a:latin typeface="Arial MT"/>
                <a:cs typeface="Arial MT"/>
              </a:rPr>
              <a:t>de</a:t>
            </a:r>
            <a:endParaRPr sz="2100" dirty="0">
              <a:latin typeface="Arial MT"/>
              <a:cs typeface="Arial MT"/>
            </a:endParaRPr>
          </a:p>
          <a:p>
            <a:pPr marL="373380" algn="just">
              <a:lnSpc>
                <a:spcPts val="2560"/>
              </a:lnSpc>
              <a:tabLst>
                <a:tab pos="1887855" algn="l"/>
              </a:tabLst>
            </a:pPr>
            <a:r>
              <a:rPr sz="2200" spc="-10" dirty="0">
                <a:latin typeface="Arial MT"/>
                <a:cs typeface="Arial MT"/>
              </a:rPr>
              <a:t>equivocarse</a:t>
            </a:r>
            <a:r>
              <a:rPr sz="2200" dirty="0">
                <a:latin typeface="Arial MT"/>
                <a:cs typeface="Arial MT"/>
              </a:rPr>
              <a:t>	</a:t>
            </a:r>
            <a:r>
              <a:rPr sz="2200" spc="-165" dirty="0">
                <a:latin typeface="Arial MT"/>
                <a:cs typeface="Arial MT"/>
              </a:rPr>
              <a:t>y</a:t>
            </a:r>
            <a:r>
              <a:rPr sz="2200" spc="-45" dirty="0">
                <a:latin typeface="Arial MT"/>
                <a:cs typeface="Arial MT"/>
              </a:rPr>
              <a:t> </a:t>
            </a:r>
            <a:r>
              <a:rPr sz="2200" spc="-95" dirty="0">
                <a:latin typeface="Arial MT"/>
                <a:cs typeface="Arial MT"/>
              </a:rPr>
              <a:t>se</a:t>
            </a:r>
            <a:r>
              <a:rPr sz="2200" spc="-60" dirty="0">
                <a:latin typeface="Arial MT"/>
                <a:cs typeface="Arial MT"/>
              </a:rPr>
              <a:t> </a:t>
            </a:r>
            <a:r>
              <a:rPr sz="2200" spc="-70" dirty="0">
                <a:latin typeface="Arial MT"/>
                <a:cs typeface="Arial MT"/>
              </a:rPr>
              <a:t>fija</a:t>
            </a:r>
            <a:r>
              <a:rPr sz="2200" spc="-85" dirty="0">
                <a:latin typeface="Arial MT"/>
                <a:cs typeface="Arial MT"/>
              </a:rPr>
              <a:t> </a:t>
            </a:r>
            <a:r>
              <a:rPr sz="2200" spc="-120" dirty="0">
                <a:latin typeface="Arial MT"/>
                <a:cs typeface="Arial MT"/>
              </a:rPr>
              <a:t>antes</a:t>
            </a:r>
            <a:r>
              <a:rPr sz="2200" spc="-30" dirty="0">
                <a:latin typeface="Arial MT"/>
                <a:cs typeface="Arial MT"/>
              </a:rPr>
              <a:t> </a:t>
            </a:r>
            <a:r>
              <a:rPr sz="2200" spc="-170" dirty="0">
                <a:latin typeface="Arial MT"/>
                <a:cs typeface="Arial MT"/>
              </a:rPr>
              <a:t>de</a:t>
            </a:r>
            <a:r>
              <a:rPr sz="2200" spc="-20" dirty="0">
                <a:latin typeface="Arial MT"/>
                <a:cs typeface="Arial MT"/>
              </a:rPr>
              <a:t> </a:t>
            </a:r>
            <a:r>
              <a:rPr sz="2200" spc="-100" dirty="0">
                <a:latin typeface="Arial MT"/>
                <a:cs typeface="Arial MT"/>
              </a:rPr>
              <a:t>probar</a:t>
            </a:r>
            <a:r>
              <a:rPr sz="2200" spc="-25" dirty="0">
                <a:latin typeface="Arial MT"/>
                <a:cs typeface="Arial MT"/>
              </a:rPr>
              <a:t> </a:t>
            </a:r>
            <a:r>
              <a:rPr sz="2200" spc="-105" dirty="0">
                <a:latin typeface="Arial MT"/>
                <a:cs typeface="Arial MT"/>
              </a:rPr>
              <a:t>hipótesis</a:t>
            </a:r>
            <a:r>
              <a:rPr sz="2200" spc="25" dirty="0">
                <a:latin typeface="Arial MT"/>
                <a:cs typeface="Arial MT"/>
              </a:rPr>
              <a:t> </a:t>
            </a:r>
            <a:r>
              <a:rPr sz="2200" spc="-10" dirty="0">
                <a:latin typeface="Arial MT"/>
                <a:cs typeface="Arial MT"/>
              </a:rPr>
              <a:t>inferenciales.</a:t>
            </a:r>
            <a:endParaRPr sz="2200" dirty="0">
              <a:latin typeface="Arial MT"/>
              <a:cs typeface="Arial MT"/>
            </a:endParaRPr>
          </a:p>
          <a:p>
            <a:pPr algn="just">
              <a:lnSpc>
                <a:spcPct val="100000"/>
              </a:lnSpc>
              <a:spcBef>
                <a:spcPts val="760"/>
              </a:spcBef>
            </a:pPr>
            <a:endParaRPr sz="2200" dirty="0">
              <a:latin typeface="Arial MT"/>
              <a:cs typeface="Arial MT"/>
            </a:endParaRPr>
          </a:p>
          <a:p>
            <a:pPr marL="372110" indent="-359410" algn="just">
              <a:lnSpc>
                <a:spcPct val="100000"/>
              </a:lnSpc>
              <a:buClr>
                <a:srgbClr val="000089"/>
              </a:buClr>
              <a:buChar char="■"/>
              <a:tabLst>
                <a:tab pos="372110" algn="l"/>
              </a:tabLst>
            </a:pPr>
            <a:r>
              <a:rPr sz="2000" dirty="0">
                <a:latin typeface="Arial MT"/>
                <a:cs typeface="Arial MT"/>
              </a:rPr>
              <a:t>Error</a:t>
            </a:r>
            <a:r>
              <a:rPr sz="2000" spc="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spc="-10" dirty="0">
                <a:latin typeface="Arial MT"/>
                <a:cs typeface="Arial MT"/>
              </a:rPr>
              <a:t>muestreo</a:t>
            </a:r>
            <a:endParaRPr sz="20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45461" y="716061"/>
            <a:ext cx="5626735" cy="78675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ts val="3045"/>
              </a:lnSpc>
              <a:spcBef>
                <a:spcPts val="135"/>
              </a:spcBef>
              <a:tabLst>
                <a:tab pos="3366770" algn="l"/>
              </a:tabLst>
            </a:pPr>
            <a:r>
              <a:rPr sz="4050" spc="-254" baseline="1028" dirty="0"/>
              <a:t>¿Y</a:t>
            </a:r>
            <a:r>
              <a:rPr sz="4050" spc="-112" baseline="1028" dirty="0"/>
              <a:t> </a:t>
            </a:r>
            <a:r>
              <a:rPr sz="4050" spc="-15" baseline="1028" dirty="0"/>
              <a:t>con</a:t>
            </a:r>
            <a:r>
              <a:rPr sz="4050" spc="-270" baseline="1028" dirty="0"/>
              <a:t> </a:t>
            </a:r>
            <a:r>
              <a:rPr sz="4050" spc="-60" baseline="1028" dirty="0" err="1"/>
              <a:t>qué</a:t>
            </a:r>
            <a:r>
              <a:rPr sz="4050" spc="-165" baseline="1028" dirty="0"/>
              <a:t> </a:t>
            </a:r>
            <a:r>
              <a:rPr sz="4050" spc="-15" baseline="4115" dirty="0" err="1"/>
              <a:t>porcent</a:t>
            </a:r>
            <a:r>
              <a:rPr lang="es-MX" sz="4050" spc="-15" baseline="4115" dirty="0"/>
              <a:t>aje</a:t>
            </a:r>
            <a:r>
              <a:rPr sz="1600" dirty="0"/>
              <a:t>	</a:t>
            </a:r>
            <a:r>
              <a:rPr sz="4050" spc="-67" baseline="1028" dirty="0"/>
              <a:t>tiene</a:t>
            </a:r>
            <a:r>
              <a:rPr sz="4050" spc="-165" baseline="1028" dirty="0"/>
              <a:t> </a:t>
            </a:r>
            <a:r>
              <a:rPr sz="4050" i="0" spc="-15" baseline="1028" dirty="0">
                <a:latin typeface="Arial MT"/>
                <a:cs typeface="Arial MT"/>
              </a:rPr>
              <a:t>confianza</a:t>
            </a:r>
            <a:endParaRPr sz="4050" baseline="1028" dirty="0">
              <a:latin typeface="Arial MT"/>
              <a:cs typeface="Arial MT"/>
            </a:endParaRPr>
          </a:p>
          <a:p>
            <a:pPr marL="8255" algn="ctr">
              <a:lnSpc>
                <a:spcPts val="3045"/>
              </a:lnSpc>
            </a:pPr>
            <a:r>
              <a:rPr sz="2700" dirty="0"/>
              <a:t>el</a:t>
            </a:r>
            <a:r>
              <a:rPr sz="2700" spc="-190" dirty="0"/>
              <a:t> </a:t>
            </a:r>
            <a:r>
              <a:rPr sz="2700" spc="-40" dirty="0"/>
              <a:t>investigador</a:t>
            </a:r>
            <a:r>
              <a:rPr sz="2700" spc="80" dirty="0"/>
              <a:t> </a:t>
            </a:r>
            <a:r>
              <a:rPr sz="2700" spc="-110" dirty="0"/>
              <a:t>para</a:t>
            </a:r>
            <a:r>
              <a:rPr sz="2700" spc="-75" dirty="0"/>
              <a:t> </a:t>
            </a:r>
            <a:r>
              <a:rPr sz="2700" spc="-10" dirty="0"/>
              <a:t>generalizar?</a:t>
            </a:r>
            <a:endParaRPr sz="2700" dirty="0"/>
          </a:p>
        </p:txBody>
      </p:sp>
      <p:sp>
        <p:nvSpPr>
          <p:cNvPr id="3" name="object 3"/>
          <p:cNvSpPr txBox="1"/>
          <p:nvPr/>
        </p:nvSpPr>
        <p:spPr>
          <a:xfrm>
            <a:off x="471849" y="1987053"/>
            <a:ext cx="8169909" cy="34079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25450" indent="-349250">
              <a:lnSpc>
                <a:spcPts val="2485"/>
              </a:lnSpc>
              <a:spcBef>
                <a:spcPts val="95"/>
              </a:spcBef>
              <a:buClr>
                <a:srgbClr val="00007E"/>
              </a:buClr>
              <a:buChar char="•"/>
              <a:tabLst>
                <a:tab pos="425450" algn="l"/>
              </a:tabLst>
            </a:pPr>
            <a:r>
              <a:rPr sz="2150" i="1" spc="-70" dirty="0">
                <a:latin typeface="Arial"/>
                <a:cs typeface="Arial"/>
              </a:rPr>
              <a:t>Nivel</a:t>
            </a:r>
            <a:r>
              <a:rPr sz="2150" i="1" spc="-80" dirty="0">
                <a:latin typeface="Arial"/>
                <a:cs typeface="Arial"/>
              </a:rPr>
              <a:t> </a:t>
            </a:r>
            <a:r>
              <a:rPr sz="2150" i="1" spc="-70" dirty="0">
                <a:latin typeface="Arial"/>
                <a:cs typeface="Arial"/>
              </a:rPr>
              <a:t>de</a:t>
            </a:r>
            <a:r>
              <a:rPr sz="2150" i="1" spc="-120" dirty="0">
                <a:latin typeface="Arial"/>
                <a:cs typeface="Arial"/>
              </a:rPr>
              <a:t> </a:t>
            </a:r>
            <a:r>
              <a:rPr sz="2150" i="1" spc="-75" dirty="0">
                <a:latin typeface="Arial"/>
                <a:cs typeface="Arial"/>
              </a:rPr>
              <a:t>significancia</a:t>
            </a:r>
            <a:r>
              <a:rPr sz="2150" i="1" spc="-50" dirty="0">
                <a:latin typeface="Arial"/>
                <a:cs typeface="Arial"/>
              </a:rPr>
              <a:t> </a:t>
            </a:r>
            <a:r>
              <a:rPr sz="2150" i="1" spc="-100" dirty="0">
                <a:latin typeface="Arial"/>
                <a:cs typeface="Arial"/>
              </a:rPr>
              <a:t>de</a:t>
            </a:r>
            <a:r>
              <a:rPr sz="2150" i="1" spc="-50" dirty="0">
                <a:latin typeface="Arial"/>
                <a:cs typeface="Arial"/>
              </a:rPr>
              <a:t> </a:t>
            </a:r>
            <a:r>
              <a:rPr sz="2150" i="1" spc="-95" dirty="0">
                <a:latin typeface="Arial"/>
                <a:cs typeface="Arial"/>
              </a:rPr>
              <a:t>0,05</a:t>
            </a:r>
            <a:r>
              <a:rPr sz="2150" i="1" spc="-105" dirty="0">
                <a:latin typeface="Arial"/>
                <a:cs typeface="Arial"/>
              </a:rPr>
              <a:t> </a:t>
            </a:r>
            <a:r>
              <a:rPr sz="2150" i="1" spc="-35" dirty="0">
                <a:latin typeface="Arial"/>
                <a:cs typeface="Arial"/>
              </a:rPr>
              <a:t>=&gt;</a:t>
            </a:r>
            <a:r>
              <a:rPr sz="2150" i="1" spc="-114" dirty="0">
                <a:latin typeface="Arial"/>
                <a:cs typeface="Arial"/>
              </a:rPr>
              <a:t> </a:t>
            </a:r>
            <a:r>
              <a:rPr sz="2150" i="1" spc="-105" dirty="0">
                <a:latin typeface="Arial"/>
                <a:cs typeface="Arial"/>
              </a:rPr>
              <a:t>95%</a:t>
            </a:r>
            <a:r>
              <a:rPr sz="2150" i="1" spc="-20" dirty="0">
                <a:latin typeface="Arial"/>
                <a:cs typeface="Arial"/>
              </a:rPr>
              <a:t> </a:t>
            </a:r>
            <a:r>
              <a:rPr sz="2150" i="1" spc="-100" dirty="0">
                <a:latin typeface="Arial"/>
                <a:cs typeface="Arial"/>
              </a:rPr>
              <a:t>de</a:t>
            </a:r>
            <a:r>
              <a:rPr sz="2150" i="1" spc="-50" dirty="0">
                <a:latin typeface="Arial"/>
                <a:cs typeface="Arial"/>
              </a:rPr>
              <a:t> </a:t>
            </a:r>
            <a:r>
              <a:rPr sz="2150" i="1" spc="-80" dirty="0">
                <a:latin typeface="Arial"/>
                <a:cs typeface="Arial"/>
              </a:rPr>
              <a:t>seguridad</a:t>
            </a:r>
            <a:r>
              <a:rPr sz="2150" i="1" spc="70" dirty="0">
                <a:latin typeface="Arial"/>
                <a:cs typeface="Arial"/>
              </a:rPr>
              <a:t> </a:t>
            </a:r>
            <a:r>
              <a:rPr sz="2150" i="1" spc="-105" dirty="0">
                <a:latin typeface="Arial"/>
                <a:cs typeface="Arial"/>
              </a:rPr>
              <a:t>para</a:t>
            </a:r>
            <a:r>
              <a:rPr sz="2150" i="1" spc="-60" dirty="0">
                <a:latin typeface="Arial"/>
                <a:cs typeface="Arial"/>
              </a:rPr>
              <a:t> </a:t>
            </a:r>
            <a:r>
              <a:rPr sz="2150" i="1" spc="-10" dirty="0">
                <a:latin typeface="Arial"/>
                <a:cs typeface="Arial"/>
              </a:rPr>
              <a:t>generalizar</a:t>
            </a:r>
            <a:endParaRPr sz="2150" dirty="0">
              <a:latin typeface="Arial"/>
              <a:cs typeface="Arial"/>
            </a:endParaRPr>
          </a:p>
          <a:p>
            <a:pPr marL="429895">
              <a:lnSpc>
                <a:spcPts val="2485"/>
              </a:lnSpc>
            </a:pPr>
            <a:r>
              <a:rPr sz="1500" spc="-10" dirty="0">
                <a:latin typeface="Arial MT"/>
                <a:cs typeface="Arial MT"/>
              </a:rPr>
              <a:t>S</a:t>
            </a:r>
            <a:r>
              <a:rPr sz="2150" spc="-10" dirty="0">
                <a:latin typeface="Arial MT"/>
                <a:cs typeface="Arial MT"/>
              </a:rPr>
              <a:t>in</a:t>
            </a:r>
            <a:r>
              <a:rPr sz="2150" spc="-235" dirty="0">
                <a:latin typeface="Arial MT"/>
                <a:cs typeface="Arial MT"/>
              </a:rPr>
              <a:t> </a:t>
            </a:r>
            <a:r>
              <a:rPr sz="2150" i="1" spc="-75" dirty="0">
                <a:latin typeface="Arial"/>
                <a:cs typeface="Arial"/>
              </a:rPr>
              <a:t>equivocamos</a:t>
            </a:r>
            <a:r>
              <a:rPr sz="2150" i="1" spc="-20" dirty="0">
                <a:latin typeface="Arial"/>
                <a:cs typeface="Arial"/>
              </a:rPr>
              <a:t> </a:t>
            </a:r>
            <a:r>
              <a:rPr sz="2150" i="1" spc="-110" dirty="0">
                <a:latin typeface="Arial"/>
                <a:cs typeface="Arial"/>
              </a:rPr>
              <a:t>y</a:t>
            </a:r>
            <a:r>
              <a:rPr sz="2150" i="1" spc="-45" dirty="0">
                <a:latin typeface="Arial"/>
                <a:cs typeface="Arial"/>
              </a:rPr>
              <a:t> </a:t>
            </a:r>
            <a:r>
              <a:rPr sz="2150" i="1" spc="-70" dirty="0">
                <a:latin typeface="Arial"/>
                <a:cs typeface="Arial"/>
              </a:rPr>
              <a:t>sólo</a:t>
            </a:r>
            <a:r>
              <a:rPr sz="2150" i="1" spc="-20" dirty="0">
                <a:latin typeface="Arial"/>
                <a:cs typeface="Arial"/>
              </a:rPr>
              <a:t> </a:t>
            </a:r>
            <a:r>
              <a:rPr sz="2150" i="1" spc="-95" dirty="0">
                <a:latin typeface="Arial"/>
                <a:cs typeface="Arial"/>
              </a:rPr>
              <a:t>un</a:t>
            </a:r>
            <a:r>
              <a:rPr sz="2150" i="1" spc="-125" dirty="0">
                <a:latin typeface="Arial"/>
                <a:cs typeface="Arial"/>
              </a:rPr>
              <a:t> </a:t>
            </a:r>
            <a:r>
              <a:rPr sz="2150" i="1" dirty="0">
                <a:latin typeface="Arial"/>
                <a:cs typeface="Arial"/>
              </a:rPr>
              <a:t>5</a:t>
            </a:r>
            <a:r>
              <a:rPr lang="es-MX" sz="2150" i="1" dirty="0">
                <a:latin typeface="Arial"/>
                <a:cs typeface="Arial"/>
              </a:rPr>
              <a:t> %  e</a:t>
            </a:r>
            <a:r>
              <a:rPr sz="2150" i="1" dirty="0">
                <a:latin typeface="Arial"/>
                <a:cs typeface="Arial"/>
              </a:rPr>
              <a:t>n</a:t>
            </a:r>
            <a:r>
              <a:rPr sz="2150" i="1" spc="-200" dirty="0">
                <a:latin typeface="Arial"/>
                <a:cs typeface="Arial"/>
              </a:rPr>
              <a:t> </a:t>
            </a:r>
            <a:r>
              <a:rPr sz="2150" i="1" spc="-10" dirty="0">
                <a:latin typeface="Arial"/>
                <a:cs typeface="Arial"/>
              </a:rPr>
              <a:t>contra</a:t>
            </a:r>
            <a:endParaRPr sz="21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950"/>
              </a:spcBef>
            </a:pPr>
            <a:endParaRPr sz="2150" dirty="0">
              <a:latin typeface="Arial"/>
              <a:cs typeface="Arial"/>
            </a:endParaRPr>
          </a:p>
          <a:p>
            <a:pPr marL="426084" marR="68580" indent="-350520">
              <a:lnSpc>
                <a:spcPts val="2390"/>
              </a:lnSpc>
              <a:spcBef>
                <a:spcPts val="5"/>
              </a:spcBef>
              <a:buClr>
                <a:srgbClr val="000082"/>
              </a:buClr>
              <a:buChar char="•"/>
              <a:tabLst>
                <a:tab pos="426084" algn="l"/>
              </a:tabLst>
            </a:pPr>
            <a:r>
              <a:rPr sz="2150" i="1" spc="-70" dirty="0">
                <a:latin typeface="Arial"/>
                <a:cs typeface="Arial"/>
              </a:rPr>
              <a:t>Nivel</a:t>
            </a:r>
            <a:r>
              <a:rPr sz="2150" i="1" spc="-80" dirty="0">
                <a:latin typeface="Arial"/>
                <a:cs typeface="Arial"/>
              </a:rPr>
              <a:t> </a:t>
            </a:r>
            <a:r>
              <a:rPr sz="2150" i="1" spc="-70" dirty="0">
                <a:latin typeface="Arial"/>
                <a:cs typeface="Arial"/>
              </a:rPr>
              <a:t>de</a:t>
            </a:r>
            <a:r>
              <a:rPr sz="2150" i="1" spc="-120" dirty="0">
                <a:latin typeface="Arial"/>
                <a:cs typeface="Arial"/>
              </a:rPr>
              <a:t> </a:t>
            </a:r>
            <a:r>
              <a:rPr sz="2150" i="1" spc="-75" dirty="0">
                <a:latin typeface="Arial"/>
                <a:cs typeface="Arial"/>
              </a:rPr>
              <a:t>significancia </a:t>
            </a:r>
            <a:r>
              <a:rPr sz="2150" i="1" spc="-45" dirty="0">
                <a:latin typeface="Arial"/>
                <a:cs typeface="Arial"/>
              </a:rPr>
              <a:t>del</a:t>
            </a:r>
            <a:r>
              <a:rPr sz="2150" i="1" spc="-105" dirty="0">
                <a:latin typeface="Arial"/>
                <a:cs typeface="Arial"/>
              </a:rPr>
              <a:t> </a:t>
            </a:r>
            <a:r>
              <a:rPr sz="2150" i="1" spc="-114" dirty="0">
                <a:latin typeface="Arial"/>
                <a:cs typeface="Arial"/>
              </a:rPr>
              <a:t>0,01</a:t>
            </a:r>
            <a:r>
              <a:rPr sz="2150" i="1" spc="-85" dirty="0">
                <a:latin typeface="Arial"/>
                <a:cs typeface="Arial"/>
              </a:rPr>
              <a:t> </a:t>
            </a:r>
            <a:r>
              <a:rPr sz="2150" i="1" dirty="0">
                <a:latin typeface="Arial"/>
                <a:cs typeface="Arial"/>
              </a:rPr>
              <a:t>=&gt;</a:t>
            </a:r>
            <a:r>
              <a:rPr sz="2150" i="1" spc="-150" dirty="0">
                <a:latin typeface="Arial"/>
                <a:cs typeface="Arial"/>
              </a:rPr>
              <a:t> </a:t>
            </a:r>
            <a:r>
              <a:rPr sz="2150" i="1" dirty="0">
                <a:latin typeface="Arial"/>
                <a:cs typeface="Arial"/>
              </a:rPr>
              <a:t>el</a:t>
            </a:r>
            <a:r>
              <a:rPr sz="2150" i="1" spc="-105" dirty="0">
                <a:latin typeface="Arial"/>
                <a:cs typeface="Arial"/>
              </a:rPr>
              <a:t> </a:t>
            </a:r>
            <a:r>
              <a:rPr sz="2150" i="1" spc="-80" dirty="0">
                <a:latin typeface="Arial"/>
                <a:cs typeface="Arial"/>
              </a:rPr>
              <a:t>investigador</a:t>
            </a:r>
            <a:r>
              <a:rPr sz="2150" i="1" spc="105" dirty="0">
                <a:latin typeface="Arial"/>
                <a:cs typeface="Arial"/>
              </a:rPr>
              <a:t> </a:t>
            </a:r>
            <a:r>
              <a:rPr sz="2150" i="1" spc="-70" dirty="0">
                <a:latin typeface="Arial"/>
                <a:cs typeface="Arial"/>
              </a:rPr>
              <a:t>tiene</a:t>
            </a:r>
            <a:r>
              <a:rPr sz="2150" i="1" spc="-45" dirty="0">
                <a:latin typeface="Arial"/>
                <a:cs typeface="Arial"/>
              </a:rPr>
              <a:t> </a:t>
            </a:r>
            <a:r>
              <a:rPr sz="2150" i="1" spc="-125" dirty="0">
                <a:latin typeface="Arial"/>
                <a:cs typeface="Arial"/>
              </a:rPr>
              <a:t>un</a:t>
            </a:r>
            <a:r>
              <a:rPr sz="2150" i="1" spc="-40" dirty="0">
                <a:latin typeface="Arial"/>
                <a:cs typeface="Arial"/>
              </a:rPr>
              <a:t> </a:t>
            </a:r>
            <a:r>
              <a:rPr sz="2150" i="1" spc="-105" dirty="0">
                <a:latin typeface="Arial"/>
                <a:cs typeface="Arial"/>
              </a:rPr>
              <a:t>99%</a:t>
            </a:r>
            <a:r>
              <a:rPr sz="2150" i="1" spc="-45" dirty="0">
                <a:latin typeface="Arial"/>
                <a:cs typeface="Arial"/>
              </a:rPr>
              <a:t> </a:t>
            </a:r>
            <a:r>
              <a:rPr sz="2150" i="1" spc="-105" dirty="0">
                <a:latin typeface="Arial"/>
                <a:cs typeface="Arial"/>
              </a:rPr>
              <a:t>en</a:t>
            </a:r>
            <a:r>
              <a:rPr sz="2150" i="1" spc="-55" dirty="0">
                <a:latin typeface="Arial"/>
                <a:cs typeface="Arial"/>
              </a:rPr>
              <a:t> </a:t>
            </a:r>
            <a:r>
              <a:rPr sz="2150" i="1" spc="-25" dirty="0">
                <a:latin typeface="Arial"/>
                <a:cs typeface="Arial"/>
              </a:rPr>
              <a:t>su </a:t>
            </a:r>
            <a:r>
              <a:rPr sz="2150" i="1" spc="-80" dirty="0">
                <a:latin typeface="Arial"/>
                <a:cs typeface="Arial"/>
              </a:rPr>
              <a:t>favor</a:t>
            </a:r>
            <a:r>
              <a:rPr sz="2150" i="1" spc="-70" dirty="0">
                <a:latin typeface="Arial"/>
                <a:cs typeface="Arial"/>
              </a:rPr>
              <a:t> </a:t>
            </a:r>
            <a:r>
              <a:rPr sz="2150" i="1" spc="-85" dirty="0">
                <a:latin typeface="Arial"/>
                <a:cs typeface="Arial"/>
              </a:rPr>
              <a:t>para</a:t>
            </a:r>
            <a:r>
              <a:rPr sz="2150" i="1" spc="-65" dirty="0">
                <a:latin typeface="Arial"/>
                <a:cs typeface="Arial"/>
              </a:rPr>
              <a:t> </a:t>
            </a:r>
            <a:r>
              <a:rPr sz="2150" i="1" spc="-80" dirty="0">
                <a:latin typeface="Arial"/>
                <a:cs typeface="Arial"/>
              </a:rPr>
              <a:t>generalizar</a:t>
            </a:r>
            <a:r>
              <a:rPr sz="2150" i="1" spc="-70" dirty="0">
                <a:latin typeface="Arial"/>
                <a:cs typeface="Arial"/>
              </a:rPr>
              <a:t> </a:t>
            </a:r>
            <a:r>
              <a:rPr sz="2150" i="1" spc="-20" dirty="0">
                <a:latin typeface="Arial"/>
                <a:cs typeface="Arial"/>
              </a:rPr>
              <a:t>sin</a:t>
            </a:r>
            <a:r>
              <a:rPr sz="2150" i="1" spc="-114" dirty="0">
                <a:latin typeface="Arial"/>
                <a:cs typeface="Arial"/>
              </a:rPr>
              <a:t> </a:t>
            </a:r>
            <a:r>
              <a:rPr sz="2150" i="1" spc="-100" dirty="0">
                <a:latin typeface="Arial"/>
                <a:cs typeface="Arial"/>
              </a:rPr>
              <a:t>temor</a:t>
            </a:r>
            <a:r>
              <a:rPr sz="2150" i="1" spc="15" dirty="0">
                <a:latin typeface="Arial"/>
                <a:cs typeface="Arial"/>
              </a:rPr>
              <a:t> </a:t>
            </a:r>
            <a:r>
              <a:rPr sz="2150" i="1" dirty="0">
                <a:latin typeface="Arial"/>
                <a:cs typeface="Arial"/>
              </a:rPr>
              <a:t>y</a:t>
            </a:r>
            <a:r>
              <a:rPr sz="2150" i="1" spc="-114" dirty="0">
                <a:latin typeface="Arial"/>
                <a:cs typeface="Arial"/>
              </a:rPr>
              <a:t> </a:t>
            </a:r>
            <a:r>
              <a:rPr sz="2150" i="1" spc="-30" dirty="0">
                <a:latin typeface="Arial"/>
                <a:cs typeface="Arial"/>
              </a:rPr>
              <a:t>un</a:t>
            </a:r>
            <a:r>
              <a:rPr sz="2150" i="1" spc="-95" dirty="0">
                <a:latin typeface="Arial"/>
                <a:cs typeface="Arial"/>
              </a:rPr>
              <a:t> </a:t>
            </a:r>
            <a:r>
              <a:rPr sz="2150" i="1" spc="-155" dirty="0">
                <a:latin typeface="Arial"/>
                <a:cs typeface="Arial"/>
              </a:rPr>
              <a:t>1%</a:t>
            </a:r>
            <a:r>
              <a:rPr sz="2150" i="1" spc="5" dirty="0">
                <a:latin typeface="Arial"/>
                <a:cs typeface="Arial"/>
              </a:rPr>
              <a:t> </a:t>
            </a:r>
            <a:r>
              <a:rPr sz="2150" i="1" spc="-140" dirty="0">
                <a:latin typeface="Arial"/>
                <a:cs typeface="Arial"/>
              </a:rPr>
              <a:t>en</a:t>
            </a:r>
            <a:r>
              <a:rPr sz="2150" i="1" spc="-15" dirty="0">
                <a:latin typeface="Arial"/>
                <a:cs typeface="Arial"/>
              </a:rPr>
              <a:t> </a:t>
            </a:r>
            <a:r>
              <a:rPr sz="2150" i="1" spc="-10" dirty="0">
                <a:latin typeface="Arial"/>
                <a:cs typeface="Arial"/>
              </a:rPr>
              <a:t>contra.</a:t>
            </a:r>
            <a:endParaRPr sz="215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15"/>
              </a:spcBef>
            </a:pPr>
            <a:endParaRPr sz="2150" dirty="0">
              <a:latin typeface="Arial"/>
              <a:cs typeface="Arial"/>
            </a:endParaRPr>
          </a:p>
          <a:p>
            <a:pPr marL="87630">
              <a:lnSpc>
                <a:spcPct val="100000"/>
              </a:lnSpc>
            </a:pPr>
            <a:r>
              <a:rPr sz="2100" i="1" spc="-45" dirty="0">
                <a:latin typeface="Arial"/>
                <a:cs typeface="Arial"/>
              </a:rPr>
              <a:t>Por</a:t>
            </a:r>
            <a:r>
              <a:rPr sz="2100" i="1" spc="-65" dirty="0">
                <a:latin typeface="Arial"/>
                <a:cs typeface="Arial"/>
              </a:rPr>
              <a:t> </a:t>
            </a:r>
            <a:r>
              <a:rPr sz="2100" i="1" dirty="0">
                <a:latin typeface="Arial"/>
                <a:cs typeface="Arial"/>
              </a:rPr>
              <a:t>lo</a:t>
            </a:r>
            <a:r>
              <a:rPr sz="2100" i="1" spc="-140" dirty="0">
                <a:latin typeface="Arial"/>
                <a:cs typeface="Arial"/>
              </a:rPr>
              <a:t> </a:t>
            </a:r>
            <a:r>
              <a:rPr sz="2100" i="1" spc="-10" dirty="0">
                <a:latin typeface="Arial"/>
                <a:cs typeface="Arial"/>
              </a:rPr>
              <a:t>tanto;</a:t>
            </a:r>
            <a:endParaRPr sz="2100" dirty="0">
              <a:latin typeface="Arial"/>
              <a:cs typeface="Arial"/>
            </a:endParaRPr>
          </a:p>
          <a:p>
            <a:pPr marL="1433830" marR="1527175" indent="47625">
              <a:lnSpc>
                <a:spcPts val="2180"/>
              </a:lnSpc>
              <a:spcBef>
                <a:spcPts val="720"/>
              </a:spcBef>
            </a:pPr>
            <a:r>
              <a:rPr sz="1950" i="1" spc="-75" dirty="0">
                <a:solidFill>
                  <a:srgbClr val="000169"/>
                </a:solidFill>
                <a:latin typeface="Arial"/>
                <a:cs typeface="Arial"/>
              </a:rPr>
              <a:t>EL</a:t>
            </a:r>
            <a:r>
              <a:rPr sz="1950" i="1" spc="-60" dirty="0">
                <a:solidFill>
                  <a:srgbClr val="000169"/>
                </a:solidFill>
                <a:latin typeface="Arial"/>
                <a:cs typeface="Arial"/>
              </a:rPr>
              <a:t> </a:t>
            </a:r>
            <a:r>
              <a:rPr sz="1950" i="1" spc="-80" dirty="0">
                <a:solidFill>
                  <a:srgbClr val="030160"/>
                </a:solidFill>
                <a:latin typeface="Arial"/>
                <a:cs typeface="Arial"/>
              </a:rPr>
              <a:t>NIVEL</a:t>
            </a:r>
            <a:r>
              <a:rPr sz="1950" i="1" spc="-55" dirty="0">
                <a:solidFill>
                  <a:srgbClr val="030160"/>
                </a:solidFill>
                <a:latin typeface="Arial"/>
                <a:cs typeface="Arial"/>
              </a:rPr>
              <a:t> </a:t>
            </a:r>
            <a:r>
              <a:rPr sz="1950" i="1" spc="-130" dirty="0">
                <a:solidFill>
                  <a:srgbClr val="030167"/>
                </a:solidFill>
                <a:latin typeface="Arial"/>
                <a:cs typeface="Arial"/>
              </a:rPr>
              <a:t>DE</a:t>
            </a:r>
            <a:r>
              <a:rPr sz="1950" i="1" spc="-40" dirty="0">
                <a:solidFill>
                  <a:srgbClr val="030167"/>
                </a:solidFill>
                <a:latin typeface="Arial"/>
                <a:cs typeface="Arial"/>
              </a:rPr>
              <a:t> </a:t>
            </a:r>
            <a:r>
              <a:rPr sz="1950" i="1" spc="-80" dirty="0">
                <a:solidFill>
                  <a:srgbClr val="000154"/>
                </a:solidFill>
                <a:latin typeface="Arial"/>
                <a:cs typeface="Arial"/>
              </a:rPr>
              <a:t>SIGNIFICANCIA</a:t>
            </a:r>
            <a:r>
              <a:rPr sz="1950" i="1" dirty="0">
                <a:solidFill>
                  <a:srgbClr val="000154"/>
                </a:solidFill>
                <a:latin typeface="Arial"/>
                <a:cs typeface="Arial"/>
              </a:rPr>
              <a:t> </a:t>
            </a:r>
            <a:r>
              <a:rPr sz="1950" i="1" spc="-100" dirty="0">
                <a:solidFill>
                  <a:srgbClr val="0C087E"/>
                </a:solidFill>
                <a:latin typeface="Arial"/>
                <a:cs typeface="Arial"/>
              </a:rPr>
              <a:t>ES</a:t>
            </a:r>
            <a:r>
              <a:rPr sz="1950" i="1" spc="-114" dirty="0">
                <a:solidFill>
                  <a:srgbClr val="0C087E"/>
                </a:solidFill>
                <a:latin typeface="Arial"/>
                <a:cs typeface="Arial"/>
              </a:rPr>
              <a:t> </a:t>
            </a:r>
            <a:r>
              <a:rPr sz="1950" i="1" spc="-90" dirty="0">
                <a:solidFill>
                  <a:srgbClr val="080170"/>
                </a:solidFill>
                <a:latin typeface="Arial"/>
                <a:cs typeface="Arial"/>
              </a:rPr>
              <a:t>UN</a:t>
            </a:r>
            <a:r>
              <a:rPr sz="1950" i="1" spc="-45" dirty="0">
                <a:solidFill>
                  <a:srgbClr val="080170"/>
                </a:solidFill>
                <a:latin typeface="Arial"/>
                <a:cs typeface="Arial"/>
              </a:rPr>
              <a:t> </a:t>
            </a:r>
            <a:r>
              <a:rPr sz="1950" i="1" spc="-110" dirty="0">
                <a:solidFill>
                  <a:srgbClr val="0A0A77"/>
                </a:solidFill>
                <a:latin typeface="Arial"/>
                <a:cs typeface="Arial"/>
              </a:rPr>
              <a:t>VALOR</a:t>
            </a:r>
            <a:r>
              <a:rPr sz="1950" i="1" spc="50" dirty="0">
                <a:solidFill>
                  <a:srgbClr val="0A0A77"/>
                </a:solidFill>
                <a:latin typeface="Arial"/>
                <a:cs typeface="Arial"/>
              </a:rPr>
              <a:t> </a:t>
            </a:r>
            <a:r>
              <a:rPr sz="1950" i="1" spc="-40" dirty="0">
                <a:solidFill>
                  <a:srgbClr val="000060"/>
                </a:solidFill>
                <a:latin typeface="Arial"/>
                <a:cs typeface="Arial"/>
              </a:rPr>
              <a:t>DE </a:t>
            </a:r>
            <a:r>
              <a:rPr sz="1950" i="1" spc="-105" dirty="0">
                <a:solidFill>
                  <a:srgbClr val="0A034D"/>
                </a:solidFill>
                <a:latin typeface="Arial"/>
                <a:cs typeface="Arial"/>
              </a:rPr>
              <a:t>CERTEZA</a:t>
            </a:r>
            <a:r>
              <a:rPr sz="1950" i="1" spc="-30" dirty="0">
                <a:solidFill>
                  <a:srgbClr val="0A034D"/>
                </a:solidFill>
                <a:latin typeface="Arial"/>
                <a:cs typeface="Arial"/>
              </a:rPr>
              <a:t> </a:t>
            </a:r>
            <a:r>
              <a:rPr sz="1950" i="1" spc="-85" dirty="0">
                <a:solidFill>
                  <a:srgbClr val="0A0060"/>
                </a:solidFill>
                <a:latin typeface="Arial"/>
                <a:cs typeface="Arial"/>
              </a:rPr>
              <a:t>A</a:t>
            </a:r>
            <a:r>
              <a:rPr sz="1950" i="1" spc="-75" dirty="0">
                <a:solidFill>
                  <a:srgbClr val="0A0060"/>
                </a:solidFill>
                <a:latin typeface="Arial"/>
                <a:cs typeface="Arial"/>
              </a:rPr>
              <a:t> </a:t>
            </a:r>
            <a:r>
              <a:rPr sz="1950" i="1" spc="-100" dirty="0">
                <a:solidFill>
                  <a:srgbClr val="03006B"/>
                </a:solidFill>
                <a:latin typeface="Arial"/>
                <a:cs typeface="Arial"/>
              </a:rPr>
              <a:t>NO</a:t>
            </a:r>
            <a:r>
              <a:rPr sz="1950" i="1" spc="-30" dirty="0">
                <a:solidFill>
                  <a:srgbClr val="03006B"/>
                </a:solidFill>
                <a:latin typeface="Arial"/>
                <a:cs typeface="Arial"/>
              </a:rPr>
              <a:t> </a:t>
            </a:r>
            <a:r>
              <a:rPr sz="1950" i="1" spc="-110" dirty="0">
                <a:solidFill>
                  <a:srgbClr val="000354"/>
                </a:solidFill>
                <a:latin typeface="Arial"/>
                <a:cs typeface="Arial"/>
              </a:rPr>
              <a:t>EOUIVOCARSE</a:t>
            </a:r>
            <a:r>
              <a:rPr sz="1950" i="1" spc="35" dirty="0">
                <a:solidFill>
                  <a:srgbClr val="000354"/>
                </a:solidFill>
                <a:latin typeface="Arial"/>
                <a:cs typeface="Arial"/>
              </a:rPr>
              <a:t> </a:t>
            </a:r>
            <a:r>
              <a:rPr sz="1950" i="1" spc="-60" dirty="0">
                <a:solidFill>
                  <a:srgbClr val="000069"/>
                </a:solidFill>
                <a:latin typeface="Arial"/>
                <a:cs typeface="Arial"/>
              </a:rPr>
              <a:t>OUE</a:t>
            </a:r>
            <a:r>
              <a:rPr sz="1950" i="1" spc="55" dirty="0">
                <a:solidFill>
                  <a:srgbClr val="000069"/>
                </a:solidFill>
                <a:latin typeface="Arial"/>
                <a:cs typeface="Arial"/>
              </a:rPr>
              <a:t> </a:t>
            </a:r>
            <a:r>
              <a:rPr sz="1950" i="1" dirty="0">
                <a:solidFill>
                  <a:srgbClr val="000075"/>
                </a:solidFill>
                <a:latin typeface="Arial"/>
                <a:cs typeface="Arial"/>
              </a:rPr>
              <a:t>yUA</a:t>
            </a:r>
            <a:r>
              <a:rPr sz="1950" i="1" spc="-100" dirty="0">
                <a:solidFill>
                  <a:srgbClr val="000075"/>
                </a:solidFill>
                <a:latin typeface="Arial"/>
                <a:cs typeface="Arial"/>
              </a:rPr>
              <a:t> </a:t>
            </a:r>
            <a:r>
              <a:rPr sz="1950" i="1" spc="-25" dirty="0">
                <a:solidFill>
                  <a:srgbClr val="0E0A62"/>
                </a:solidFill>
                <a:latin typeface="Arial"/>
                <a:cs typeface="Arial"/>
              </a:rPr>
              <a:t>EL </a:t>
            </a:r>
            <a:r>
              <a:rPr sz="1950" i="1" spc="-100" dirty="0">
                <a:solidFill>
                  <a:srgbClr val="0F0866"/>
                </a:solidFill>
                <a:latin typeface="Arial"/>
                <a:cs typeface="Arial"/>
              </a:rPr>
              <a:t>INVESTIGADOR</a:t>
            </a:r>
            <a:r>
              <a:rPr sz="1950" i="1" spc="185" dirty="0">
                <a:solidFill>
                  <a:srgbClr val="0F0866"/>
                </a:solidFill>
                <a:latin typeface="Arial"/>
                <a:cs typeface="Arial"/>
              </a:rPr>
              <a:t> </a:t>
            </a:r>
            <a:r>
              <a:rPr sz="1950" i="1" spc="85" dirty="0">
                <a:solidFill>
                  <a:srgbClr val="160F49"/>
                </a:solidFill>
                <a:latin typeface="Arial"/>
                <a:cs typeface="Arial"/>
              </a:rPr>
              <a:t>“A</a:t>
            </a:r>
            <a:r>
              <a:rPr sz="1950" i="1" spc="300" dirty="0">
                <a:solidFill>
                  <a:srgbClr val="160F49"/>
                </a:solidFill>
                <a:latin typeface="Arial"/>
                <a:cs typeface="Arial"/>
              </a:rPr>
              <a:t> </a:t>
            </a:r>
            <a:r>
              <a:rPr sz="1950" i="1" spc="-10" dirty="0">
                <a:solidFill>
                  <a:srgbClr val="0C0566"/>
                </a:solidFill>
                <a:latin typeface="Arial"/>
                <a:cs typeface="Arial"/>
              </a:rPr>
              <a:t>PRIORI”</a:t>
            </a:r>
            <a:endParaRPr sz="19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07281" y="5643562"/>
            <a:ext cx="133945" cy="53578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19695" y="133945"/>
            <a:ext cx="3223616" cy="276820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848320" y="5481339"/>
            <a:ext cx="297815" cy="0"/>
          </a:xfrm>
          <a:custGeom>
            <a:avLst/>
            <a:gdLst/>
            <a:ahLst/>
            <a:cxnLst/>
            <a:rect l="l" t="t" r="r" b="b"/>
            <a:pathLst>
              <a:path w="297815">
                <a:moveTo>
                  <a:pt x="0" y="0"/>
                </a:moveTo>
                <a:lnTo>
                  <a:pt x="297656" y="0"/>
                </a:lnTo>
              </a:path>
            </a:pathLst>
          </a:custGeom>
          <a:ln w="20835">
            <a:solidFill>
              <a:srgbClr val="1C1C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7190" y="439985"/>
            <a:ext cx="8302009" cy="1028936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904490" marR="5080" indent="-2078355">
              <a:lnSpc>
                <a:spcPts val="3870"/>
              </a:lnSpc>
              <a:spcBef>
                <a:spcPts val="470"/>
              </a:spcBef>
            </a:pPr>
            <a:r>
              <a:rPr sz="3200" dirty="0"/>
              <a:t>Distribución</a:t>
            </a:r>
            <a:r>
              <a:rPr sz="3200" spc="110" dirty="0"/>
              <a:t> </a:t>
            </a:r>
            <a:r>
              <a:rPr sz="3200" dirty="0"/>
              <a:t>muestral</a:t>
            </a:r>
            <a:r>
              <a:rPr sz="3200" spc="105" dirty="0"/>
              <a:t> </a:t>
            </a:r>
            <a:r>
              <a:rPr sz="3200" dirty="0"/>
              <a:t>de</a:t>
            </a:r>
            <a:r>
              <a:rPr sz="3200" spc="-125" dirty="0"/>
              <a:t> </a:t>
            </a:r>
            <a:r>
              <a:rPr sz="3200" spc="-10" dirty="0"/>
              <a:t>algunos indicadores</a:t>
            </a:r>
            <a:endParaRPr sz="3200" dirty="0"/>
          </a:p>
        </p:txBody>
      </p:sp>
      <p:sp>
        <p:nvSpPr>
          <p:cNvPr id="6" name="object 6"/>
          <p:cNvSpPr txBox="1"/>
          <p:nvPr/>
        </p:nvSpPr>
        <p:spPr>
          <a:xfrm>
            <a:off x="519639" y="1769763"/>
            <a:ext cx="7839709" cy="4079322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366395" marR="575310" indent="-353695">
              <a:lnSpc>
                <a:spcPts val="2180"/>
              </a:lnSpc>
              <a:spcBef>
                <a:spcPts val="210"/>
              </a:spcBef>
              <a:buChar char="■"/>
              <a:tabLst>
                <a:tab pos="366395" algn="l"/>
                <a:tab pos="372110" algn="l"/>
              </a:tabLst>
            </a:pPr>
            <a:r>
              <a:rPr sz="1850" dirty="0">
                <a:solidFill>
                  <a:srgbClr val="00007E"/>
                </a:solidFill>
                <a:latin typeface="Arial MT"/>
                <a:cs typeface="Arial MT"/>
              </a:rPr>
              <a:t>	</a:t>
            </a:r>
            <a:r>
              <a:rPr sz="1850" dirty="0">
                <a:latin typeface="Arial MT"/>
                <a:cs typeface="Arial MT"/>
              </a:rPr>
              <a:t>El</a:t>
            </a:r>
            <a:r>
              <a:rPr sz="1850" spc="-130" dirty="0">
                <a:latin typeface="Arial MT"/>
                <a:cs typeface="Arial MT"/>
              </a:rPr>
              <a:t> </a:t>
            </a:r>
            <a:r>
              <a:rPr sz="1850" spc="-30" dirty="0">
                <a:latin typeface="Arial MT"/>
                <a:cs typeface="Arial MT"/>
              </a:rPr>
              <a:t>promedio</a:t>
            </a:r>
            <a:r>
              <a:rPr sz="1850" spc="-8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de</a:t>
            </a:r>
            <a:r>
              <a:rPr sz="1850" spc="-95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los</a:t>
            </a:r>
            <a:r>
              <a:rPr sz="1850" spc="-114" dirty="0">
                <a:latin typeface="Arial MT"/>
                <a:cs typeface="Arial MT"/>
              </a:rPr>
              <a:t> </a:t>
            </a:r>
            <a:r>
              <a:rPr sz="1850" spc="-25" dirty="0">
                <a:latin typeface="Arial MT"/>
                <a:cs typeface="Arial MT"/>
              </a:rPr>
              <a:t>promedios</a:t>
            </a:r>
            <a:r>
              <a:rPr sz="1850" spc="80" dirty="0">
                <a:latin typeface="Arial MT"/>
                <a:cs typeface="Arial MT"/>
              </a:rPr>
              <a:t> </a:t>
            </a:r>
            <a:r>
              <a:rPr sz="1850" spc="-30" dirty="0">
                <a:latin typeface="Arial MT"/>
                <a:cs typeface="Arial MT"/>
              </a:rPr>
              <a:t>muéstrales</a:t>
            </a:r>
            <a:r>
              <a:rPr sz="1850" spc="40" dirty="0">
                <a:latin typeface="Arial MT"/>
                <a:cs typeface="Arial MT"/>
              </a:rPr>
              <a:t> </a:t>
            </a:r>
            <a:r>
              <a:rPr sz="1850" spc="-20" dirty="0">
                <a:latin typeface="Arial MT"/>
                <a:cs typeface="Arial MT"/>
              </a:rPr>
              <a:t>es</a:t>
            </a:r>
            <a:r>
              <a:rPr sz="1850" spc="-10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igual</a:t>
            </a:r>
            <a:r>
              <a:rPr sz="1850" spc="-6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al</a:t>
            </a:r>
            <a:r>
              <a:rPr sz="1850" spc="-130" dirty="0">
                <a:latin typeface="Arial MT"/>
                <a:cs typeface="Arial MT"/>
              </a:rPr>
              <a:t> </a:t>
            </a:r>
            <a:r>
              <a:rPr sz="1850" spc="-30" dirty="0">
                <a:latin typeface="Arial MT"/>
                <a:cs typeface="Arial MT"/>
              </a:rPr>
              <a:t>promedio</a:t>
            </a:r>
            <a:r>
              <a:rPr sz="1850" spc="5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de</a:t>
            </a:r>
            <a:r>
              <a:rPr sz="1850" spc="-85" dirty="0">
                <a:latin typeface="Arial MT"/>
                <a:cs typeface="Arial MT"/>
              </a:rPr>
              <a:t> </a:t>
            </a:r>
            <a:r>
              <a:rPr sz="1850" spc="-25" dirty="0">
                <a:latin typeface="Arial MT"/>
                <a:cs typeface="Arial MT"/>
              </a:rPr>
              <a:t>la </a:t>
            </a:r>
            <a:r>
              <a:rPr sz="1850" spc="-10" dirty="0">
                <a:latin typeface="Arial MT"/>
                <a:cs typeface="Arial MT"/>
              </a:rPr>
              <a:t>población</a:t>
            </a:r>
            <a:endParaRPr sz="1850" dirty="0">
              <a:latin typeface="Arial MT"/>
              <a:cs typeface="Arial MT"/>
            </a:endParaRPr>
          </a:p>
          <a:p>
            <a:pPr marL="1919605">
              <a:lnSpc>
                <a:spcPct val="100000"/>
              </a:lnSpc>
              <a:spcBef>
                <a:spcPts val="780"/>
              </a:spcBef>
              <a:tabLst>
                <a:tab pos="2428875" algn="l"/>
              </a:tabLst>
            </a:pPr>
            <a:r>
              <a:rPr sz="1350" spc="-25" dirty="0">
                <a:latin typeface="Arial MT"/>
                <a:cs typeface="Arial MT"/>
              </a:rPr>
              <a:t>|JX</a:t>
            </a:r>
            <a:r>
              <a:rPr sz="1350" dirty="0">
                <a:latin typeface="Arial MT"/>
                <a:cs typeface="Arial MT"/>
              </a:rPr>
              <a:t>	</a:t>
            </a:r>
            <a:r>
              <a:rPr sz="1350" spc="-25" dirty="0">
                <a:latin typeface="Arial MT"/>
                <a:cs typeface="Arial MT"/>
              </a:rPr>
              <a:t>|d</a:t>
            </a:r>
            <a:endParaRPr sz="1350" dirty="0">
              <a:latin typeface="Arial MT"/>
              <a:cs typeface="Arial MT"/>
            </a:endParaRPr>
          </a:p>
          <a:p>
            <a:pPr marL="366395" marR="452120" indent="-336550">
              <a:lnSpc>
                <a:spcPts val="2140"/>
              </a:lnSpc>
              <a:spcBef>
                <a:spcPts val="620"/>
              </a:spcBef>
              <a:buChar char="•"/>
              <a:tabLst>
                <a:tab pos="366395" algn="l"/>
                <a:tab pos="373380" algn="l"/>
                <a:tab pos="4668520" algn="l"/>
              </a:tabLst>
            </a:pPr>
            <a:r>
              <a:rPr sz="1850" dirty="0">
                <a:solidFill>
                  <a:srgbClr val="00007E"/>
                </a:solidFill>
                <a:latin typeface="Arial MT"/>
                <a:cs typeface="Arial MT"/>
              </a:rPr>
              <a:t>	</a:t>
            </a:r>
            <a:r>
              <a:rPr sz="1850" dirty="0">
                <a:latin typeface="Arial MT"/>
                <a:cs typeface="Arial MT"/>
              </a:rPr>
              <a:t>La</a:t>
            </a:r>
            <a:r>
              <a:rPr sz="1850" spc="-100" dirty="0">
                <a:latin typeface="Arial MT"/>
                <a:cs typeface="Arial MT"/>
              </a:rPr>
              <a:t> </a:t>
            </a:r>
            <a:r>
              <a:rPr sz="1850" spc="-30" dirty="0">
                <a:latin typeface="Arial MT"/>
                <a:cs typeface="Arial MT"/>
              </a:rPr>
              <a:t>varianza</a:t>
            </a:r>
            <a:r>
              <a:rPr sz="1850" spc="-6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de</a:t>
            </a:r>
            <a:r>
              <a:rPr sz="1850" spc="-6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los</a:t>
            </a:r>
            <a:r>
              <a:rPr sz="1850" spc="-110" dirty="0">
                <a:latin typeface="Arial MT"/>
                <a:cs typeface="Arial MT"/>
              </a:rPr>
              <a:t> </a:t>
            </a:r>
            <a:r>
              <a:rPr sz="1850" spc="-30" dirty="0">
                <a:latin typeface="Arial MT"/>
                <a:cs typeface="Arial MT"/>
              </a:rPr>
              <a:t>promedios</a:t>
            </a:r>
            <a:r>
              <a:rPr sz="1850" spc="7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muéstrales</a:t>
            </a:r>
            <a:r>
              <a:rPr sz="1850" dirty="0">
                <a:latin typeface="Arial MT"/>
                <a:cs typeface="Arial MT"/>
              </a:rPr>
              <a:t>	es</a:t>
            </a:r>
            <a:r>
              <a:rPr sz="1850" spc="-6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igual</a:t>
            </a:r>
            <a:r>
              <a:rPr sz="1850" spc="-2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a</a:t>
            </a:r>
            <a:r>
              <a:rPr sz="1850" spc="-12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la</a:t>
            </a:r>
            <a:r>
              <a:rPr sz="1850" spc="-110" dirty="0">
                <a:latin typeface="Arial MT"/>
                <a:cs typeface="Arial MT"/>
              </a:rPr>
              <a:t> </a:t>
            </a:r>
            <a:r>
              <a:rPr sz="1850" spc="-30" dirty="0">
                <a:latin typeface="Arial MT"/>
                <a:cs typeface="Arial MT"/>
              </a:rPr>
              <a:t>varianza</a:t>
            </a:r>
            <a:r>
              <a:rPr sz="1850" spc="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de</a:t>
            </a:r>
            <a:r>
              <a:rPr sz="1850" spc="-50" dirty="0">
                <a:latin typeface="Arial MT"/>
                <a:cs typeface="Arial MT"/>
              </a:rPr>
              <a:t> </a:t>
            </a:r>
            <a:r>
              <a:rPr sz="1850" spc="-25" dirty="0">
                <a:latin typeface="Arial MT"/>
                <a:cs typeface="Arial MT"/>
              </a:rPr>
              <a:t>la población</a:t>
            </a:r>
            <a:r>
              <a:rPr sz="1850" spc="50" dirty="0">
                <a:latin typeface="Arial MT"/>
                <a:cs typeface="Arial MT"/>
              </a:rPr>
              <a:t> </a:t>
            </a:r>
            <a:r>
              <a:rPr sz="1850" spc="-30" dirty="0">
                <a:latin typeface="Arial MT"/>
                <a:cs typeface="Arial MT"/>
              </a:rPr>
              <a:t>original</a:t>
            </a:r>
            <a:r>
              <a:rPr sz="1850" spc="-25" dirty="0">
                <a:latin typeface="Arial MT"/>
                <a:cs typeface="Arial MT"/>
              </a:rPr>
              <a:t> dividida</a:t>
            </a:r>
            <a:r>
              <a:rPr sz="1850" spc="-2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por</a:t>
            </a:r>
            <a:r>
              <a:rPr sz="1850" spc="-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el</a:t>
            </a:r>
            <a:r>
              <a:rPr sz="1850" spc="-125" dirty="0">
                <a:latin typeface="Arial MT"/>
                <a:cs typeface="Arial MT"/>
              </a:rPr>
              <a:t> </a:t>
            </a:r>
            <a:r>
              <a:rPr sz="1850" spc="-25" dirty="0">
                <a:latin typeface="Arial MT"/>
                <a:cs typeface="Arial MT"/>
              </a:rPr>
              <a:t>tamaño</a:t>
            </a:r>
            <a:r>
              <a:rPr sz="1850" spc="-3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de</a:t>
            </a:r>
            <a:r>
              <a:rPr sz="1850" spc="-9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la</a:t>
            </a:r>
            <a:r>
              <a:rPr sz="1850" spc="-105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muestra</a:t>
            </a:r>
            <a:endParaRPr sz="185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05"/>
              </a:spcBef>
            </a:pPr>
            <a:endParaRPr sz="1850" dirty="0">
              <a:latin typeface="Arial MT"/>
              <a:cs typeface="Arial MT"/>
            </a:endParaRPr>
          </a:p>
          <a:p>
            <a:pPr marL="364490" marR="5080" indent="-352425">
              <a:lnSpc>
                <a:spcPts val="2180"/>
              </a:lnSpc>
              <a:spcBef>
                <a:spcPts val="5"/>
              </a:spcBef>
              <a:buChar char="■"/>
              <a:tabLst>
                <a:tab pos="364490" algn="l"/>
                <a:tab pos="373380" algn="l"/>
              </a:tabLst>
            </a:pPr>
            <a:r>
              <a:rPr sz="1900" dirty="0">
                <a:solidFill>
                  <a:srgbClr val="00007E"/>
                </a:solidFill>
                <a:latin typeface="Arial MT"/>
                <a:cs typeface="Arial MT"/>
              </a:rPr>
              <a:t>	</a:t>
            </a:r>
            <a:r>
              <a:rPr sz="1900" spc="-55" dirty="0">
                <a:latin typeface="Arial MT"/>
                <a:cs typeface="Arial MT"/>
              </a:rPr>
              <a:t>Además,</a:t>
            </a:r>
            <a:r>
              <a:rPr sz="1900" spc="-80" dirty="0">
                <a:latin typeface="Arial MT"/>
                <a:cs typeface="Arial MT"/>
              </a:rPr>
              <a:t> </a:t>
            </a:r>
            <a:r>
              <a:rPr sz="1900" spc="-20" dirty="0">
                <a:latin typeface="Arial MT"/>
                <a:cs typeface="Arial MT"/>
              </a:rPr>
              <a:t>la</a:t>
            </a:r>
            <a:r>
              <a:rPr sz="1900" spc="-110" dirty="0">
                <a:latin typeface="Arial MT"/>
                <a:cs typeface="Arial MT"/>
              </a:rPr>
              <a:t> </a:t>
            </a:r>
            <a:r>
              <a:rPr sz="1900" spc="-70" dirty="0">
                <a:latin typeface="Arial MT"/>
                <a:cs typeface="Arial MT"/>
              </a:rPr>
              <a:t>desviación</a:t>
            </a:r>
            <a:r>
              <a:rPr sz="1900" spc="-10" dirty="0">
                <a:latin typeface="Arial MT"/>
                <a:cs typeface="Arial MT"/>
              </a:rPr>
              <a:t> </a:t>
            </a:r>
            <a:r>
              <a:rPr sz="1900" spc="-55" dirty="0">
                <a:latin typeface="Arial MT"/>
                <a:cs typeface="Arial MT"/>
              </a:rPr>
              <a:t>estándar</a:t>
            </a:r>
            <a:r>
              <a:rPr sz="1900" spc="-25" dirty="0">
                <a:latin typeface="Arial MT"/>
                <a:cs typeface="Arial MT"/>
              </a:rPr>
              <a:t> </a:t>
            </a:r>
            <a:r>
              <a:rPr sz="1900" spc="-50" dirty="0">
                <a:latin typeface="Arial MT"/>
                <a:cs typeface="Arial MT"/>
              </a:rPr>
              <a:t>dividida</a:t>
            </a:r>
            <a:r>
              <a:rPr sz="1900" spc="-85" dirty="0">
                <a:latin typeface="Arial MT"/>
                <a:cs typeface="Arial MT"/>
              </a:rPr>
              <a:t> </a:t>
            </a:r>
            <a:r>
              <a:rPr sz="1900" dirty="0">
                <a:latin typeface="Arial MT"/>
                <a:cs typeface="Arial MT"/>
              </a:rPr>
              <a:t>pof</a:t>
            </a:r>
            <a:r>
              <a:rPr sz="1900" spc="-20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la</a:t>
            </a:r>
            <a:r>
              <a:rPr sz="1900" spc="-125" dirty="0">
                <a:latin typeface="Arial MT"/>
                <a:cs typeface="Arial MT"/>
              </a:rPr>
              <a:t> </a:t>
            </a:r>
            <a:r>
              <a:rPr sz="1900" spc="-45" dirty="0" err="1">
                <a:latin typeface="Arial MT"/>
                <a:cs typeface="Arial MT"/>
              </a:rPr>
              <a:t>raiz</a:t>
            </a:r>
            <a:r>
              <a:rPr sz="1900" spc="-70" dirty="0">
                <a:latin typeface="Arial MT"/>
                <a:cs typeface="Arial MT"/>
              </a:rPr>
              <a:t> </a:t>
            </a:r>
            <a:r>
              <a:rPr sz="1900" spc="-170" dirty="0">
                <a:latin typeface="Arial MT"/>
                <a:cs typeface="Arial MT"/>
              </a:rPr>
              <a:t>C</a:t>
            </a:r>
            <a:r>
              <a:rPr lang="es-MX" sz="1900" spc="-170" dirty="0">
                <a:latin typeface="Arial MT"/>
                <a:cs typeface="Arial MT"/>
              </a:rPr>
              <a:t>u</a:t>
            </a:r>
            <a:r>
              <a:rPr sz="1900" spc="-170" dirty="0" err="1">
                <a:latin typeface="Arial MT"/>
                <a:cs typeface="Arial MT"/>
              </a:rPr>
              <a:t>adrada</a:t>
            </a:r>
            <a:r>
              <a:rPr sz="1900" spc="40" dirty="0">
                <a:latin typeface="Arial MT"/>
                <a:cs typeface="Arial MT"/>
              </a:rPr>
              <a:t> </a:t>
            </a:r>
            <a:r>
              <a:rPr sz="1900" spc="-40" dirty="0">
                <a:latin typeface="Arial MT"/>
                <a:cs typeface="Arial MT"/>
              </a:rPr>
              <a:t>del</a:t>
            </a:r>
            <a:r>
              <a:rPr sz="1900" spc="-55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tamaño </a:t>
            </a:r>
            <a:r>
              <a:rPr sz="1900" dirty="0">
                <a:latin typeface="Arial MT"/>
                <a:cs typeface="Arial MT"/>
              </a:rPr>
              <a:t>de</a:t>
            </a:r>
            <a:r>
              <a:rPr sz="1900" spc="-135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la</a:t>
            </a:r>
            <a:r>
              <a:rPr sz="1900" spc="-120" dirty="0">
                <a:latin typeface="Arial MT"/>
                <a:cs typeface="Arial MT"/>
              </a:rPr>
              <a:t> </a:t>
            </a:r>
            <a:r>
              <a:rPr sz="1900" spc="-65" dirty="0">
                <a:latin typeface="Arial MT"/>
                <a:cs typeface="Arial MT"/>
              </a:rPr>
              <a:t>muestra </a:t>
            </a:r>
            <a:r>
              <a:rPr sz="1900" dirty="0">
                <a:latin typeface="Arial MT"/>
                <a:cs typeface="Arial MT"/>
              </a:rPr>
              <a:t>n</a:t>
            </a:r>
            <a:r>
              <a:rPr sz="1900" spc="-130" dirty="0">
                <a:latin typeface="Arial MT"/>
                <a:cs typeface="Arial MT"/>
              </a:rPr>
              <a:t> </a:t>
            </a:r>
            <a:r>
              <a:rPr sz="1900" dirty="0">
                <a:latin typeface="Arial MT"/>
                <a:cs typeface="Arial MT"/>
              </a:rPr>
              <a:t>,</a:t>
            </a:r>
            <a:r>
              <a:rPr sz="1900" spc="-125" dirty="0">
                <a:latin typeface="Arial MT"/>
                <a:cs typeface="Arial MT"/>
              </a:rPr>
              <a:t> </a:t>
            </a:r>
            <a:r>
              <a:rPr sz="1900" spc="-50" dirty="0">
                <a:latin typeface="Arial MT"/>
                <a:cs typeface="Arial MT"/>
              </a:rPr>
              <a:t>se</a:t>
            </a:r>
            <a:r>
              <a:rPr sz="1900" spc="-80" dirty="0">
                <a:latin typeface="Arial MT"/>
                <a:cs typeface="Arial MT"/>
              </a:rPr>
              <a:t> </a:t>
            </a:r>
            <a:r>
              <a:rPr sz="1900" spc="-60" dirty="0">
                <a:latin typeface="Arial MT"/>
                <a:cs typeface="Arial MT"/>
              </a:rPr>
              <a:t>denomina</a:t>
            </a:r>
            <a:r>
              <a:rPr sz="1900" spc="-25" dirty="0">
                <a:latin typeface="Arial MT"/>
                <a:cs typeface="Arial MT"/>
              </a:rPr>
              <a:t> </a:t>
            </a:r>
            <a:r>
              <a:rPr sz="1900" spc="-80" dirty="0">
                <a:latin typeface="Arial MT"/>
                <a:cs typeface="Arial MT"/>
              </a:rPr>
              <a:t>ERROR</a:t>
            </a:r>
            <a:r>
              <a:rPr sz="1900" spc="95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ESTANDAR</a:t>
            </a:r>
            <a:endParaRPr sz="19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830"/>
              </a:spcBef>
            </a:pPr>
            <a:endParaRPr sz="1900" dirty="0">
              <a:latin typeface="Arial MT"/>
              <a:cs typeface="Arial MT"/>
            </a:endParaRPr>
          </a:p>
          <a:p>
            <a:pPr marL="365125" marR="911860" indent="-335280">
              <a:lnSpc>
                <a:spcPts val="2140"/>
              </a:lnSpc>
              <a:spcBef>
                <a:spcPts val="5"/>
              </a:spcBef>
              <a:buChar char="•"/>
              <a:tabLst>
                <a:tab pos="365125" algn="l"/>
                <a:tab pos="373380" algn="l"/>
              </a:tabLst>
            </a:pPr>
            <a:r>
              <a:rPr sz="1850" dirty="0">
                <a:solidFill>
                  <a:srgbClr val="00007E"/>
                </a:solidFill>
                <a:latin typeface="Arial MT"/>
                <a:cs typeface="Arial MT"/>
              </a:rPr>
              <a:t>	</a:t>
            </a:r>
            <a:r>
              <a:rPr sz="1850" spc="-40" dirty="0">
                <a:latin typeface="Arial MT"/>
                <a:cs typeface="Arial MT"/>
              </a:rPr>
              <a:t>Los</a:t>
            </a:r>
            <a:r>
              <a:rPr sz="1850" spc="-90" dirty="0">
                <a:latin typeface="Arial MT"/>
                <a:cs typeface="Arial MT"/>
              </a:rPr>
              <a:t> </a:t>
            </a:r>
            <a:r>
              <a:rPr sz="1850" spc="-20" dirty="0">
                <a:latin typeface="Arial MT"/>
                <a:cs typeface="Arial MT"/>
              </a:rPr>
              <a:t>promedios</a:t>
            </a:r>
            <a:r>
              <a:rPr sz="1850" spc="50" dirty="0">
                <a:latin typeface="Arial MT"/>
                <a:cs typeface="Arial MT"/>
              </a:rPr>
              <a:t> </a:t>
            </a:r>
            <a:r>
              <a:rPr sz="1850" spc="-30" dirty="0">
                <a:latin typeface="Arial MT"/>
                <a:cs typeface="Arial MT"/>
              </a:rPr>
              <a:t>muéstrales</a:t>
            </a:r>
            <a:r>
              <a:rPr sz="1850" spc="35" dirty="0">
                <a:latin typeface="Arial MT"/>
                <a:cs typeface="Arial MT"/>
              </a:rPr>
              <a:t> </a:t>
            </a:r>
            <a:r>
              <a:rPr sz="1850" spc="-25" dirty="0">
                <a:latin typeface="Arial MT"/>
                <a:cs typeface="Arial MT"/>
              </a:rPr>
              <a:t>presentan</a:t>
            </a:r>
            <a:r>
              <a:rPr sz="1850" spc="-2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un</a:t>
            </a:r>
            <a:r>
              <a:rPr sz="1850" spc="-125" dirty="0">
                <a:latin typeface="Arial MT"/>
                <a:cs typeface="Arial MT"/>
              </a:rPr>
              <a:t> </a:t>
            </a:r>
            <a:r>
              <a:rPr sz="1850" spc="-30" dirty="0">
                <a:latin typeface="Arial MT"/>
                <a:cs typeface="Arial MT"/>
              </a:rPr>
              <a:t>comportamiento</a:t>
            </a:r>
            <a:r>
              <a:rPr sz="1850" spc="-7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de</a:t>
            </a:r>
            <a:r>
              <a:rPr sz="1850" spc="-60" dirty="0">
                <a:latin typeface="Arial MT"/>
                <a:cs typeface="Arial MT"/>
              </a:rPr>
              <a:t> </a:t>
            </a:r>
            <a:r>
              <a:rPr sz="1850" spc="-25" dirty="0">
                <a:latin typeface="Arial MT"/>
                <a:cs typeface="Arial MT"/>
              </a:rPr>
              <a:t>una </a:t>
            </a:r>
            <a:r>
              <a:rPr sz="1850" spc="-30" dirty="0">
                <a:latin typeface="Arial MT"/>
                <a:cs typeface="Arial MT"/>
              </a:rPr>
              <a:t>distribución</a:t>
            </a:r>
            <a:r>
              <a:rPr sz="1850" spc="5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normal</a:t>
            </a:r>
            <a:endParaRPr sz="185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815"/>
              </a:spcBef>
            </a:pPr>
            <a:endParaRPr sz="1850" dirty="0">
              <a:latin typeface="Arial MT"/>
              <a:cs typeface="Arial MT"/>
            </a:endParaRPr>
          </a:p>
          <a:p>
            <a:pPr marL="381000" indent="-367030">
              <a:lnSpc>
                <a:spcPct val="100000"/>
              </a:lnSpc>
              <a:buClr>
                <a:srgbClr val="000377"/>
              </a:buClr>
              <a:buChar char="■"/>
              <a:tabLst>
                <a:tab pos="381000" algn="l"/>
                <a:tab pos="784225" algn="l"/>
              </a:tabLst>
            </a:pPr>
            <a:r>
              <a:rPr sz="1800" spc="-50" dirty="0">
                <a:latin typeface="Arial MT"/>
                <a:cs typeface="Arial MT"/>
              </a:rPr>
              <a:t>X</a:t>
            </a:r>
            <a:r>
              <a:rPr sz="1800" dirty="0">
                <a:latin typeface="Arial MT"/>
                <a:cs typeface="Arial MT"/>
              </a:rPr>
              <a:t>	</a:t>
            </a:r>
            <a:r>
              <a:rPr sz="1800" spc="-10" dirty="0">
                <a:latin typeface="Arial MT"/>
                <a:cs typeface="Arial MT"/>
              </a:rPr>
              <a:t>N(p;o2/n)</a:t>
            </a:r>
            <a:endParaRPr sz="18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904490" marR="5080" indent="-2078355">
              <a:lnSpc>
                <a:spcPts val="3870"/>
              </a:lnSpc>
              <a:spcBef>
                <a:spcPts val="470"/>
              </a:spcBef>
            </a:pPr>
            <a:r>
              <a:rPr sz="3450" dirty="0"/>
              <a:t>Distribución</a:t>
            </a:r>
            <a:r>
              <a:rPr sz="3450" spc="110" dirty="0"/>
              <a:t> </a:t>
            </a:r>
            <a:r>
              <a:rPr sz="3450" dirty="0"/>
              <a:t>muestral</a:t>
            </a:r>
            <a:r>
              <a:rPr sz="3450" spc="105" dirty="0"/>
              <a:t> </a:t>
            </a:r>
            <a:r>
              <a:rPr sz="3450" dirty="0"/>
              <a:t>de</a:t>
            </a:r>
            <a:r>
              <a:rPr sz="3450" spc="-125" dirty="0"/>
              <a:t> </a:t>
            </a:r>
            <a:r>
              <a:rPr sz="3450" spc="-10" dirty="0"/>
              <a:t>algunos indicadores</a:t>
            </a:r>
            <a:endParaRPr sz="3450"/>
          </a:p>
        </p:txBody>
      </p:sp>
      <p:sp>
        <p:nvSpPr>
          <p:cNvPr id="3" name="object 3"/>
          <p:cNvSpPr txBox="1"/>
          <p:nvPr/>
        </p:nvSpPr>
        <p:spPr>
          <a:xfrm>
            <a:off x="515763" y="1740495"/>
            <a:ext cx="8023225" cy="39061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195">
              <a:lnSpc>
                <a:spcPct val="100000"/>
              </a:lnSpc>
              <a:spcBef>
                <a:spcPts val="100"/>
              </a:spcBef>
              <a:tabLst>
                <a:tab pos="4163060" algn="l"/>
              </a:tabLst>
            </a:pPr>
            <a:r>
              <a:rPr sz="2050" spc="-45" dirty="0">
                <a:latin typeface="Arial MT"/>
                <a:cs typeface="Arial MT"/>
              </a:rPr>
              <a:t>Veamos</a:t>
            </a:r>
            <a:r>
              <a:rPr sz="2050" spc="-35" dirty="0">
                <a:latin typeface="Arial MT"/>
                <a:cs typeface="Arial MT"/>
              </a:rPr>
              <a:t> </a:t>
            </a:r>
            <a:r>
              <a:rPr sz="2050" dirty="0">
                <a:latin typeface="Arial MT"/>
                <a:cs typeface="Arial MT"/>
              </a:rPr>
              <a:t>el</a:t>
            </a:r>
            <a:r>
              <a:rPr sz="2050" spc="-95" dirty="0">
                <a:latin typeface="Arial MT"/>
                <a:cs typeface="Arial MT"/>
              </a:rPr>
              <a:t> </a:t>
            </a:r>
            <a:r>
              <a:rPr sz="2050" spc="-20" dirty="0">
                <a:latin typeface="Arial MT"/>
                <a:cs typeface="Arial MT"/>
              </a:rPr>
              <a:t>caso</a:t>
            </a:r>
            <a:r>
              <a:rPr sz="2050" spc="-114" dirty="0">
                <a:latin typeface="Arial MT"/>
                <a:cs typeface="Arial MT"/>
              </a:rPr>
              <a:t> </a:t>
            </a:r>
            <a:r>
              <a:rPr sz="2050" dirty="0">
                <a:latin typeface="Arial MT"/>
                <a:cs typeface="Arial MT"/>
              </a:rPr>
              <a:t>de</a:t>
            </a:r>
            <a:r>
              <a:rPr sz="2050" spc="-80" dirty="0">
                <a:latin typeface="Arial MT"/>
                <a:cs typeface="Arial MT"/>
              </a:rPr>
              <a:t> </a:t>
            </a:r>
            <a:r>
              <a:rPr sz="2050" dirty="0">
                <a:latin typeface="Arial MT"/>
                <a:cs typeface="Arial MT"/>
              </a:rPr>
              <a:t>una</a:t>
            </a:r>
            <a:r>
              <a:rPr sz="2050" spc="-130" dirty="0">
                <a:latin typeface="Arial MT"/>
                <a:cs typeface="Arial MT"/>
              </a:rPr>
              <a:t> </a:t>
            </a:r>
            <a:r>
              <a:rPr sz="2050" spc="-10" dirty="0">
                <a:latin typeface="Arial MT"/>
                <a:cs typeface="Arial MT"/>
              </a:rPr>
              <a:t>distribución</a:t>
            </a:r>
            <a:r>
              <a:rPr sz="2050" dirty="0">
                <a:latin typeface="Arial MT"/>
                <a:cs typeface="Arial MT"/>
              </a:rPr>
              <a:t>	de</a:t>
            </a:r>
            <a:r>
              <a:rPr sz="2050" spc="-150" dirty="0">
                <a:latin typeface="Arial MT"/>
                <a:cs typeface="Arial MT"/>
              </a:rPr>
              <a:t> </a:t>
            </a:r>
            <a:r>
              <a:rPr sz="2050" spc="-25" dirty="0">
                <a:latin typeface="Arial MT"/>
                <a:cs typeface="Arial MT"/>
              </a:rPr>
              <a:t>proporciones</a:t>
            </a:r>
            <a:r>
              <a:rPr sz="2050" spc="70" dirty="0">
                <a:latin typeface="Arial MT"/>
                <a:cs typeface="Arial MT"/>
              </a:rPr>
              <a:t> </a:t>
            </a:r>
            <a:r>
              <a:rPr sz="2050" spc="-10" dirty="0">
                <a:latin typeface="Arial MT"/>
                <a:cs typeface="Arial MT"/>
              </a:rPr>
              <a:t>muéstrales....</a:t>
            </a:r>
            <a:endParaRPr sz="205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760"/>
              </a:spcBef>
            </a:pPr>
            <a:endParaRPr sz="2050" dirty="0">
              <a:latin typeface="Arial MT"/>
              <a:cs typeface="Arial MT"/>
            </a:endParaRPr>
          </a:p>
          <a:p>
            <a:pPr marL="367030" marR="5080" indent="-335915">
              <a:lnSpc>
                <a:spcPts val="2180"/>
              </a:lnSpc>
              <a:buChar char="•"/>
              <a:tabLst>
                <a:tab pos="367030" algn="l"/>
                <a:tab pos="372745" algn="l"/>
              </a:tabLst>
            </a:pPr>
            <a:r>
              <a:rPr sz="2200" dirty="0">
                <a:solidFill>
                  <a:srgbClr val="010187"/>
                </a:solidFill>
                <a:latin typeface="Arial MT"/>
                <a:cs typeface="Arial MT"/>
              </a:rPr>
              <a:t>	</a:t>
            </a:r>
            <a:r>
              <a:rPr sz="2200" spc="-114" dirty="0">
                <a:latin typeface="Arial MT"/>
                <a:cs typeface="Arial MT"/>
              </a:rPr>
              <a:t>El</a:t>
            </a:r>
            <a:r>
              <a:rPr sz="2200" spc="-75" dirty="0">
                <a:latin typeface="Arial MT"/>
                <a:cs typeface="Arial MT"/>
              </a:rPr>
              <a:t> </a:t>
            </a:r>
            <a:r>
              <a:rPr sz="2200" spc="-120" dirty="0">
                <a:latin typeface="Arial MT"/>
                <a:cs typeface="Arial MT"/>
              </a:rPr>
              <a:t>promedio</a:t>
            </a:r>
            <a:r>
              <a:rPr sz="2200" spc="-35" dirty="0">
                <a:latin typeface="Arial MT"/>
                <a:cs typeface="Arial MT"/>
              </a:rPr>
              <a:t> </a:t>
            </a:r>
            <a:r>
              <a:rPr sz="2200" spc="-120" dirty="0">
                <a:latin typeface="Arial MT"/>
                <a:cs typeface="Arial MT"/>
              </a:rPr>
              <a:t>dmlas</a:t>
            </a:r>
            <a:r>
              <a:rPr sz="2200" spc="-35" dirty="0">
                <a:latin typeface="Arial MT"/>
                <a:cs typeface="Arial MT"/>
              </a:rPr>
              <a:t> </a:t>
            </a:r>
            <a:r>
              <a:rPr sz="2200" spc="-110" dirty="0">
                <a:latin typeface="Arial MT"/>
                <a:cs typeface="Arial MT"/>
              </a:rPr>
              <a:t>proporciones</a:t>
            </a:r>
            <a:r>
              <a:rPr sz="2200" spc="-25" dirty="0">
                <a:latin typeface="Arial MT"/>
                <a:cs typeface="Arial MT"/>
              </a:rPr>
              <a:t> </a:t>
            </a:r>
            <a:r>
              <a:rPr sz="2200" spc="-110" dirty="0">
                <a:latin typeface="Arial MT"/>
                <a:cs typeface="Arial MT"/>
              </a:rPr>
              <a:t>muéstrales</a:t>
            </a:r>
            <a:r>
              <a:rPr sz="2200" spc="55" dirty="0">
                <a:latin typeface="Arial MT"/>
                <a:cs typeface="Arial MT"/>
              </a:rPr>
              <a:t> </a:t>
            </a:r>
            <a:r>
              <a:rPr sz="2200" spc="-135" dirty="0">
                <a:latin typeface="Arial MT"/>
                <a:cs typeface="Arial MT"/>
              </a:rPr>
              <a:t>es</a:t>
            </a:r>
            <a:r>
              <a:rPr sz="2200" spc="-20" dirty="0">
                <a:latin typeface="Arial MT"/>
                <a:cs typeface="Arial MT"/>
              </a:rPr>
              <a:t> </a:t>
            </a:r>
            <a:r>
              <a:rPr sz="2200" spc="-100" dirty="0">
                <a:latin typeface="Arial MT"/>
                <a:cs typeface="Arial MT"/>
              </a:rPr>
              <a:t>igual</a:t>
            </a:r>
            <a:r>
              <a:rPr sz="2200" spc="-5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a</a:t>
            </a:r>
            <a:r>
              <a:rPr sz="2200" spc="-110" dirty="0">
                <a:latin typeface="Arial MT"/>
                <a:cs typeface="Arial MT"/>
              </a:rPr>
              <a:t> </a:t>
            </a:r>
            <a:r>
              <a:rPr sz="2200" spc="-114" dirty="0">
                <a:latin typeface="Arial MT"/>
                <a:cs typeface="Arial MT"/>
              </a:rPr>
              <a:t>la</a:t>
            </a:r>
            <a:r>
              <a:rPr sz="2200" spc="-100" dirty="0">
                <a:latin typeface="Arial MT"/>
                <a:cs typeface="Arial MT"/>
              </a:rPr>
              <a:t> </a:t>
            </a:r>
            <a:r>
              <a:rPr sz="2200" spc="-75" dirty="0">
                <a:latin typeface="Arial MT"/>
                <a:cs typeface="Arial MT"/>
              </a:rPr>
              <a:t>proporción </a:t>
            </a:r>
            <a:r>
              <a:rPr sz="2200" spc="-120" dirty="0">
                <a:latin typeface="Arial MT"/>
                <a:cs typeface="Arial MT"/>
              </a:rPr>
              <a:t>de</a:t>
            </a:r>
            <a:r>
              <a:rPr sz="2200" spc="-35" dirty="0">
                <a:latin typeface="Arial MT"/>
                <a:cs typeface="Arial MT"/>
              </a:rPr>
              <a:t> </a:t>
            </a:r>
            <a:r>
              <a:rPr sz="2200" spc="-80" dirty="0">
                <a:latin typeface="Arial MT"/>
                <a:cs typeface="Arial MT"/>
              </a:rPr>
              <a:t>la</a:t>
            </a:r>
            <a:r>
              <a:rPr sz="2200" spc="-100" dirty="0">
                <a:latin typeface="Arial MT"/>
                <a:cs typeface="Arial MT"/>
              </a:rPr>
              <a:t> </a:t>
            </a:r>
            <a:r>
              <a:rPr sz="2200" spc="-110" dirty="0">
                <a:latin typeface="Arial MT"/>
                <a:cs typeface="Arial MT"/>
              </a:rPr>
              <a:t>población,</a:t>
            </a:r>
            <a:r>
              <a:rPr sz="2200" spc="-25" dirty="0">
                <a:latin typeface="Arial MT"/>
                <a:cs typeface="Arial MT"/>
              </a:rPr>
              <a:t> </a:t>
            </a:r>
            <a:r>
              <a:rPr sz="2200" spc="-135" dirty="0">
                <a:latin typeface="Arial MT"/>
                <a:cs typeface="Arial MT"/>
              </a:rPr>
              <a:t>es</a:t>
            </a:r>
            <a:r>
              <a:rPr sz="2200" spc="-15" dirty="0">
                <a:latin typeface="Arial MT"/>
                <a:cs typeface="Arial MT"/>
              </a:rPr>
              <a:t> </a:t>
            </a:r>
            <a:r>
              <a:rPr sz="2200" spc="-110" dirty="0">
                <a:latin typeface="Arial MT"/>
                <a:cs typeface="Arial MT"/>
              </a:rPr>
              <a:t>decir,</a:t>
            </a:r>
            <a:r>
              <a:rPr sz="2200" spc="25" dirty="0">
                <a:latin typeface="Arial MT"/>
                <a:cs typeface="Arial MT"/>
              </a:rPr>
              <a:t> </a:t>
            </a:r>
            <a:r>
              <a:rPr sz="2200" spc="-125" dirty="0">
                <a:latin typeface="Arial MT"/>
                <a:cs typeface="Arial MT"/>
              </a:rPr>
              <a:t>P;</a:t>
            </a:r>
            <a:r>
              <a:rPr sz="2200" spc="-110" dirty="0">
                <a:latin typeface="Arial MT"/>
                <a:cs typeface="Arial MT"/>
              </a:rPr>
              <a:t> luego</a:t>
            </a:r>
            <a:r>
              <a:rPr sz="2200" spc="60" dirty="0">
                <a:latin typeface="Arial MT"/>
                <a:cs typeface="Arial MT"/>
              </a:rPr>
              <a:t> </a:t>
            </a:r>
            <a:r>
              <a:rPr sz="2200" spc="-160" dirty="0">
                <a:latin typeface="Arial MT"/>
                <a:cs typeface="Arial MT"/>
              </a:rPr>
              <a:t>pp=</a:t>
            </a:r>
            <a:r>
              <a:rPr sz="2200" spc="-15" dirty="0">
                <a:latin typeface="Arial MT"/>
                <a:cs typeface="Arial MT"/>
              </a:rPr>
              <a:t> </a:t>
            </a:r>
            <a:r>
              <a:rPr sz="2200" spc="-50" dirty="0">
                <a:latin typeface="Arial MT"/>
                <a:cs typeface="Arial MT"/>
              </a:rPr>
              <a:t>P</a:t>
            </a:r>
            <a:endParaRPr sz="22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60"/>
              </a:spcBef>
            </a:pPr>
            <a:endParaRPr sz="2200" dirty="0">
              <a:latin typeface="Arial MT"/>
              <a:cs typeface="Arial MT"/>
            </a:endParaRPr>
          </a:p>
          <a:p>
            <a:pPr marL="374650" indent="-361950">
              <a:lnSpc>
                <a:spcPts val="2420"/>
              </a:lnSpc>
              <a:buClr>
                <a:srgbClr val="000089"/>
              </a:buClr>
              <a:buChar char="■"/>
              <a:tabLst>
                <a:tab pos="374650" algn="l"/>
              </a:tabLst>
            </a:pPr>
            <a:r>
              <a:rPr sz="2150" spc="-75" dirty="0">
                <a:latin typeface="Arial MT"/>
                <a:cs typeface="Arial MT"/>
              </a:rPr>
              <a:t>La </a:t>
            </a:r>
            <a:r>
              <a:rPr sz="2150" spc="-100" dirty="0">
                <a:latin typeface="Arial MT"/>
                <a:cs typeface="Arial MT"/>
              </a:rPr>
              <a:t>varianza</a:t>
            </a:r>
            <a:r>
              <a:rPr sz="2150" spc="-50" dirty="0">
                <a:latin typeface="Arial MT"/>
                <a:cs typeface="Arial MT"/>
              </a:rPr>
              <a:t> </a:t>
            </a:r>
            <a:r>
              <a:rPr sz="2150" spc="-55" dirty="0">
                <a:latin typeface="Arial MT"/>
                <a:cs typeface="Arial MT"/>
              </a:rPr>
              <a:t>de</a:t>
            </a:r>
            <a:r>
              <a:rPr sz="2150" spc="-95" dirty="0">
                <a:latin typeface="Arial MT"/>
                <a:cs typeface="Arial MT"/>
              </a:rPr>
              <a:t> </a:t>
            </a:r>
            <a:r>
              <a:rPr sz="2150" spc="-70" dirty="0">
                <a:latin typeface="Arial MT"/>
                <a:cs typeface="Arial MT"/>
              </a:rPr>
              <a:t>las</a:t>
            </a:r>
            <a:r>
              <a:rPr sz="2150" spc="-80" dirty="0">
                <a:latin typeface="Arial MT"/>
                <a:cs typeface="Arial MT"/>
              </a:rPr>
              <a:t> proporciones</a:t>
            </a:r>
            <a:r>
              <a:rPr sz="2150" spc="-70" dirty="0">
                <a:latin typeface="Arial MT"/>
                <a:cs typeface="Arial MT"/>
              </a:rPr>
              <a:t> </a:t>
            </a:r>
            <a:r>
              <a:rPr sz="2150" spc="-75" dirty="0">
                <a:latin typeface="Arial MT"/>
                <a:cs typeface="Arial MT"/>
              </a:rPr>
              <a:t>muéstrales</a:t>
            </a:r>
            <a:r>
              <a:rPr sz="2150" spc="-30" dirty="0">
                <a:latin typeface="Arial MT"/>
                <a:cs typeface="Arial MT"/>
              </a:rPr>
              <a:t> </a:t>
            </a:r>
            <a:r>
              <a:rPr sz="2150" spc="-145" dirty="0">
                <a:latin typeface="Arial MT"/>
                <a:cs typeface="Arial MT"/>
              </a:rPr>
              <a:t>es</a:t>
            </a:r>
            <a:r>
              <a:rPr sz="2150" spc="-5" dirty="0">
                <a:latin typeface="Arial MT"/>
                <a:cs typeface="Arial MT"/>
              </a:rPr>
              <a:t> </a:t>
            </a:r>
            <a:r>
              <a:rPr sz="2150" spc="-60" dirty="0">
                <a:latin typeface="Arial MT"/>
                <a:cs typeface="Arial MT"/>
              </a:rPr>
              <a:t>igual</a:t>
            </a:r>
            <a:r>
              <a:rPr sz="2150" spc="-20" dirty="0">
                <a:latin typeface="Arial MT"/>
                <a:cs typeface="Arial MT"/>
              </a:rPr>
              <a:t> </a:t>
            </a:r>
            <a:r>
              <a:rPr sz="2150" dirty="0">
                <a:latin typeface="Arial MT"/>
                <a:cs typeface="Arial MT"/>
              </a:rPr>
              <a:t>a</a:t>
            </a:r>
            <a:r>
              <a:rPr sz="2150" spc="-125" dirty="0">
                <a:latin typeface="Arial MT"/>
                <a:cs typeface="Arial MT"/>
              </a:rPr>
              <a:t> </a:t>
            </a:r>
            <a:r>
              <a:rPr sz="2150" spc="-110" dirty="0">
                <a:latin typeface="Arial MT"/>
                <a:cs typeface="Arial MT"/>
              </a:rPr>
              <a:t>PQ/n</a:t>
            </a:r>
            <a:r>
              <a:rPr sz="2150" spc="-5" dirty="0">
                <a:latin typeface="Arial MT"/>
                <a:cs typeface="Arial MT"/>
              </a:rPr>
              <a:t> </a:t>
            </a:r>
            <a:r>
              <a:rPr sz="2150" spc="-10" dirty="0">
                <a:latin typeface="Arial MT"/>
                <a:cs typeface="Arial MT"/>
              </a:rPr>
              <a:t>donde</a:t>
            </a:r>
            <a:endParaRPr sz="2150" dirty="0">
              <a:latin typeface="Arial MT"/>
              <a:cs typeface="Arial MT"/>
            </a:endParaRPr>
          </a:p>
          <a:p>
            <a:pPr marL="374650">
              <a:lnSpc>
                <a:spcPts val="2240"/>
              </a:lnSpc>
            </a:pPr>
            <a:r>
              <a:rPr sz="2000" dirty="0">
                <a:latin typeface="Arial MT"/>
                <a:cs typeface="Arial MT"/>
              </a:rPr>
              <a:t>Q=</a:t>
            </a:r>
            <a:r>
              <a:rPr lang="es-MX" sz="200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1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lang="es-MX" sz="2000" spc="-919" dirty="0">
                <a:latin typeface="Arial MT"/>
                <a:cs typeface="Arial MT"/>
              </a:rPr>
              <a:t>-</a:t>
            </a:r>
            <a:r>
              <a:rPr lang="es-MX" sz="2000" spc="35" dirty="0">
                <a:latin typeface="Arial MT"/>
                <a:cs typeface="Arial MT"/>
              </a:rPr>
              <a:t>  </a:t>
            </a:r>
            <a:r>
              <a:rPr sz="2000" spc="-50" dirty="0">
                <a:latin typeface="Arial MT"/>
                <a:cs typeface="Arial MT"/>
              </a:rPr>
              <a:t>P</a:t>
            </a:r>
            <a:endParaRPr sz="20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930"/>
              </a:spcBef>
            </a:pPr>
            <a:endParaRPr sz="2000" dirty="0">
              <a:latin typeface="Arial MT"/>
              <a:cs typeface="Arial MT"/>
            </a:endParaRPr>
          </a:p>
          <a:p>
            <a:pPr marL="373380" marR="36830" indent="-341630">
              <a:lnSpc>
                <a:spcPts val="2140"/>
              </a:lnSpc>
              <a:buClr>
                <a:srgbClr val="00017E"/>
              </a:buClr>
              <a:buChar char="•"/>
              <a:tabLst>
                <a:tab pos="375920" algn="l"/>
              </a:tabLst>
            </a:pPr>
            <a:r>
              <a:rPr sz="2200" spc="-75" dirty="0">
                <a:latin typeface="Arial MT"/>
                <a:cs typeface="Arial MT"/>
              </a:rPr>
              <a:t>Si</a:t>
            </a:r>
            <a:r>
              <a:rPr sz="2200" spc="-80" dirty="0">
                <a:latin typeface="Arial MT"/>
                <a:cs typeface="Arial MT"/>
              </a:rPr>
              <a:t> </a:t>
            </a:r>
            <a:r>
              <a:rPr sz="2200" spc="-145" dirty="0">
                <a:latin typeface="Arial MT"/>
                <a:cs typeface="Arial MT"/>
              </a:rPr>
              <a:t>se</a:t>
            </a:r>
            <a:r>
              <a:rPr sz="2200" spc="-25" dirty="0">
                <a:latin typeface="Arial MT"/>
                <a:cs typeface="Arial MT"/>
              </a:rPr>
              <a:t> </a:t>
            </a:r>
            <a:r>
              <a:rPr sz="2200" spc="-120" dirty="0">
                <a:latin typeface="Arial MT"/>
                <a:cs typeface="Arial MT"/>
              </a:rPr>
              <a:t>construye</a:t>
            </a:r>
            <a:r>
              <a:rPr sz="2200" spc="-35" dirty="0">
                <a:latin typeface="Arial MT"/>
                <a:cs typeface="Arial MT"/>
              </a:rPr>
              <a:t> </a:t>
            </a:r>
            <a:r>
              <a:rPr sz="2200" spc="-125" dirty="0">
                <a:latin typeface="Arial MT"/>
                <a:cs typeface="Arial MT"/>
              </a:rPr>
              <a:t>un</a:t>
            </a:r>
            <a:r>
              <a:rPr sz="2200" spc="-25" dirty="0">
                <a:latin typeface="Arial MT"/>
                <a:cs typeface="Arial MT"/>
              </a:rPr>
              <a:t> </a:t>
            </a:r>
            <a:r>
              <a:rPr sz="2200" spc="-110" dirty="0">
                <a:latin typeface="Arial MT"/>
                <a:cs typeface="Arial MT"/>
              </a:rPr>
              <a:t>gráfico</a:t>
            </a:r>
            <a:r>
              <a:rPr sz="2200" spc="-45" dirty="0">
                <a:latin typeface="Arial MT"/>
                <a:cs typeface="Arial MT"/>
              </a:rPr>
              <a:t> </a:t>
            </a:r>
            <a:r>
              <a:rPr sz="2200" spc="-120" dirty="0">
                <a:latin typeface="Arial MT"/>
                <a:cs typeface="Arial MT"/>
              </a:rPr>
              <a:t>con</a:t>
            </a:r>
            <a:r>
              <a:rPr sz="2200" spc="-35" dirty="0">
                <a:latin typeface="Arial MT"/>
                <a:cs typeface="Arial MT"/>
              </a:rPr>
              <a:t> </a:t>
            </a:r>
            <a:r>
              <a:rPr sz="2200" spc="-110" dirty="0">
                <a:latin typeface="Arial MT"/>
                <a:cs typeface="Arial MT"/>
              </a:rPr>
              <a:t>las</a:t>
            </a:r>
            <a:r>
              <a:rPr sz="2200" spc="-40" dirty="0">
                <a:latin typeface="Arial MT"/>
                <a:cs typeface="Arial MT"/>
              </a:rPr>
              <a:t> </a:t>
            </a:r>
            <a:r>
              <a:rPr sz="2200" spc="-110" dirty="0">
                <a:latin typeface="Arial MT"/>
                <a:cs typeface="Arial MT"/>
              </a:rPr>
              <a:t>proporciones</a:t>
            </a:r>
            <a:r>
              <a:rPr sz="2200" spc="75" dirty="0">
                <a:latin typeface="Arial MT"/>
                <a:cs typeface="Arial MT"/>
              </a:rPr>
              <a:t> </a:t>
            </a:r>
            <a:r>
              <a:rPr sz="2200" spc="-110" dirty="0">
                <a:latin typeface="Arial MT"/>
                <a:cs typeface="Arial MT"/>
              </a:rPr>
              <a:t>muéstrales,</a:t>
            </a:r>
            <a:r>
              <a:rPr sz="2200" spc="95" dirty="0">
                <a:latin typeface="Arial MT"/>
                <a:cs typeface="Arial MT"/>
              </a:rPr>
              <a:t> </a:t>
            </a:r>
            <a:r>
              <a:rPr sz="2200" spc="-135" dirty="0">
                <a:latin typeface="Arial MT"/>
                <a:cs typeface="Arial MT"/>
              </a:rPr>
              <a:t>este</a:t>
            </a:r>
            <a:r>
              <a:rPr sz="2200" spc="-15" dirty="0">
                <a:latin typeface="Arial MT"/>
                <a:cs typeface="Arial MT"/>
              </a:rPr>
              <a:t> </a:t>
            </a:r>
            <a:r>
              <a:rPr sz="2200" spc="-25" dirty="0">
                <a:latin typeface="Arial MT"/>
                <a:cs typeface="Arial MT"/>
              </a:rPr>
              <a:t>es 	</a:t>
            </a:r>
            <a:r>
              <a:rPr sz="2200" spc="-125" dirty="0">
                <a:latin typeface="Arial MT"/>
                <a:cs typeface="Arial MT"/>
              </a:rPr>
              <a:t>aproximadamente</a:t>
            </a:r>
            <a:r>
              <a:rPr sz="2200" spc="-60" dirty="0">
                <a:latin typeface="Arial MT"/>
                <a:cs typeface="Arial MT"/>
              </a:rPr>
              <a:t> </a:t>
            </a:r>
            <a:r>
              <a:rPr sz="2200" spc="-114" dirty="0">
                <a:latin typeface="Arial MT"/>
                <a:cs typeface="Arial MT"/>
              </a:rPr>
              <a:t>una</a:t>
            </a:r>
            <a:r>
              <a:rPr sz="2200" spc="-30" dirty="0">
                <a:latin typeface="Arial MT"/>
                <a:cs typeface="Arial MT"/>
              </a:rPr>
              <a:t> </a:t>
            </a:r>
            <a:r>
              <a:rPr sz="2200" spc="-10" dirty="0">
                <a:latin typeface="Arial MT"/>
                <a:cs typeface="Arial MT"/>
              </a:rPr>
              <a:t>normal</a:t>
            </a:r>
            <a:endParaRPr sz="22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35"/>
              </a:spcBef>
            </a:pPr>
            <a:endParaRPr sz="2200" dirty="0">
              <a:latin typeface="Arial MT"/>
              <a:cs typeface="Arial MT"/>
            </a:endParaRPr>
          </a:p>
          <a:p>
            <a:pPr marL="374650" indent="-360680">
              <a:lnSpc>
                <a:spcPct val="100000"/>
              </a:lnSpc>
              <a:buClr>
                <a:srgbClr val="00017E"/>
              </a:buClr>
              <a:buChar char="■"/>
              <a:tabLst>
                <a:tab pos="374650" algn="l"/>
                <a:tab pos="687705" algn="l"/>
              </a:tabLst>
            </a:pPr>
            <a:r>
              <a:rPr sz="2050" spc="-50" dirty="0">
                <a:latin typeface="Arial MT"/>
                <a:cs typeface="Arial MT"/>
              </a:rPr>
              <a:t>P</a:t>
            </a:r>
            <a:r>
              <a:rPr sz="2050" dirty="0">
                <a:latin typeface="Arial MT"/>
                <a:cs typeface="Arial MT"/>
              </a:rPr>
              <a:t>	</a:t>
            </a:r>
            <a:r>
              <a:rPr sz="2050" spc="-10" dirty="0">
                <a:latin typeface="Arial MT"/>
                <a:cs typeface="Arial MT"/>
              </a:rPr>
              <a:t>N(P,PQ/n)</a:t>
            </a:r>
            <a:endParaRPr sz="20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687710"/>
            <a:ext cx="9144000" cy="253603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121298" y="4975522"/>
            <a:ext cx="5487670" cy="3086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24610" algn="l"/>
                <a:tab pos="1758950" algn="l"/>
                <a:tab pos="3360420" algn="l"/>
                <a:tab pos="4081779" algn="l"/>
              </a:tabLst>
            </a:pPr>
            <a:r>
              <a:rPr sz="1850" spc="-50" dirty="0">
                <a:latin typeface="Arial MT"/>
                <a:cs typeface="Arial MT"/>
              </a:rPr>
              <a:t>¿POR</a:t>
            </a:r>
            <a:r>
              <a:rPr sz="1850" spc="-75" dirty="0">
                <a:latin typeface="Arial MT"/>
                <a:cs typeface="Arial MT"/>
              </a:rPr>
              <a:t> </a:t>
            </a:r>
            <a:r>
              <a:rPr sz="1850" spc="-25" dirty="0">
                <a:latin typeface="Arial MT"/>
                <a:cs typeface="Arial MT"/>
              </a:rPr>
              <a:t>QUÉ</a:t>
            </a:r>
            <a:r>
              <a:rPr sz="1850" dirty="0">
                <a:latin typeface="Arial MT"/>
                <a:cs typeface="Arial MT"/>
              </a:rPr>
              <a:t>	</a:t>
            </a:r>
            <a:r>
              <a:rPr sz="1850" spc="-25" dirty="0">
                <a:latin typeface="Arial MT"/>
                <a:cs typeface="Arial MT"/>
              </a:rPr>
              <a:t>ES</a:t>
            </a:r>
            <a:r>
              <a:rPr sz="1850" dirty="0">
                <a:latin typeface="Arial MT"/>
                <a:cs typeface="Arial MT"/>
              </a:rPr>
              <a:t>	</a:t>
            </a:r>
            <a:r>
              <a:rPr sz="1850" spc="-10" dirty="0">
                <a:latin typeface="Arial MT"/>
                <a:cs typeface="Arial MT"/>
              </a:rPr>
              <a:t>IMPORTANTE</a:t>
            </a:r>
            <a:r>
              <a:rPr sz="1850" dirty="0">
                <a:latin typeface="Arial MT"/>
                <a:cs typeface="Arial MT"/>
              </a:rPr>
              <a:t>	</a:t>
            </a:r>
            <a:r>
              <a:rPr sz="1850" spc="-20" dirty="0">
                <a:latin typeface="Arial MT"/>
                <a:cs typeface="Arial MT"/>
              </a:rPr>
              <a:t>ESTE</a:t>
            </a:r>
            <a:r>
              <a:rPr sz="1850" dirty="0">
                <a:latin typeface="Arial MT"/>
                <a:cs typeface="Arial MT"/>
              </a:rPr>
              <a:t>	</a:t>
            </a:r>
            <a:r>
              <a:rPr sz="1850" spc="-60" dirty="0">
                <a:latin typeface="Arial MT"/>
                <a:cs typeface="Arial MT"/>
              </a:rPr>
              <a:t>CONCEPTO?</a:t>
            </a:r>
            <a:endParaRPr sz="18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1598" y="742602"/>
            <a:ext cx="6896100" cy="771525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701164" marR="5080" indent="-1689100">
              <a:lnSpc>
                <a:spcPts val="2880"/>
              </a:lnSpc>
              <a:spcBef>
                <a:spcPts val="285"/>
              </a:spcBef>
            </a:pPr>
            <a:r>
              <a:rPr sz="2500" dirty="0"/>
              <a:t>¿Cómo</a:t>
            </a:r>
            <a:r>
              <a:rPr sz="2500" spc="185" dirty="0"/>
              <a:t> </a:t>
            </a:r>
            <a:r>
              <a:rPr sz="2500" dirty="0"/>
              <a:t>se</a:t>
            </a:r>
            <a:r>
              <a:rPr sz="2500" spc="55" dirty="0"/>
              <a:t> </a:t>
            </a:r>
            <a:r>
              <a:rPr sz="2500" dirty="0"/>
              <a:t>relacionan</a:t>
            </a:r>
            <a:r>
              <a:rPr sz="2500" spc="235" dirty="0"/>
              <a:t> </a:t>
            </a:r>
            <a:r>
              <a:rPr sz="2500" dirty="0"/>
              <a:t>la</a:t>
            </a:r>
            <a:r>
              <a:rPr sz="2500" spc="-40" dirty="0"/>
              <a:t> </a:t>
            </a:r>
            <a:r>
              <a:rPr sz="2500" spc="65" dirty="0"/>
              <a:t>distribución</a:t>
            </a:r>
            <a:r>
              <a:rPr sz="2500" spc="185" dirty="0"/>
              <a:t> </a:t>
            </a:r>
            <a:r>
              <a:rPr sz="2500" dirty="0"/>
              <a:t>muestral</a:t>
            </a:r>
            <a:r>
              <a:rPr sz="2500" spc="265" dirty="0"/>
              <a:t> </a:t>
            </a:r>
            <a:r>
              <a:rPr sz="2500" spc="-50" dirty="0"/>
              <a:t>y </a:t>
            </a:r>
            <a:r>
              <a:rPr sz="2500" dirty="0"/>
              <a:t>el</a:t>
            </a:r>
            <a:r>
              <a:rPr sz="2500" spc="105" dirty="0"/>
              <a:t> </a:t>
            </a:r>
            <a:r>
              <a:rPr sz="2500" dirty="0"/>
              <a:t>nivel</a:t>
            </a:r>
            <a:r>
              <a:rPr sz="2500" spc="120" dirty="0"/>
              <a:t> </a:t>
            </a:r>
            <a:r>
              <a:rPr sz="2500" dirty="0"/>
              <a:t>de</a:t>
            </a:r>
            <a:r>
              <a:rPr sz="2500" spc="10" dirty="0"/>
              <a:t> </a:t>
            </a:r>
            <a:r>
              <a:rPr sz="2500" spc="55" dirty="0"/>
              <a:t>significancia?</a:t>
            </a:r>
            <a:endParaRPr sz="2500"/>
          </a:p>
        </p:txBody>
      </p:sp>
      <p:sp>
        <p:nvSpPr>
          <p:cNvPr id="3" name="object 3"/>
          <p:cNvSpPr txBox="1"/>
          <p:nvPr/>
        </p:nvSpPr>
        <p:spPr>
          <a:xfrm>
            <a:off x="381000" y="1955800"/>
            <a:ext cx="8382000" cy="38612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49250">
              <a:lnSpc>
                <a:spcPts val="2510"/>
              </a:lnSpc>
              <a:spcBef>
                <a:spcPts val="95"/>
              </a:spcBef>
            </a:pPr>
            <a:r>
              <a:rPr sz="2150" spc="-45" dirty="0">
                <a:latin typeface="Arial MT"/>
                <a:cs typeface="Arial MT"/>
              </a:rPr>
              <a:t>El</a:t>
            </a:r>
            <a:r>
              <a:rPr sz="2150" spc="-105" dirty="0">
                <a:latin typeface="Arial MT"/>
                <a:cs typeface="Arial MT"/>
              </a:rPr>
              <a:t> </a:t>
            </a:r>
            <a:r>
              <a:rPr sz="2150" spc="-75" dirty="0">
                <a:latin typeface="Arial MT"/>
                <a:cs typeface="Arial MT"/>
              </a:rPr>
              <a:t>nivel </a:t>
            </a:r>
            <a:r>
              <a:rPr sz="2150" spc="-50" dirty="0">
                <a:latin typeface="Arial MT"/>
                <a:cs typeface="Arial MT"/>
              </a:rPr>
              <a:t>de</a:t>
            </a:r>
            <a:r>
              <a:rPr sz="2150" spc="-100" dirty="0">
                <a:latin typeface="Arial MT"/>
                <a:cs typeface="Arial MT"/>
              </a:rPr>
              <a:t> </a:t>
            </a:r>
            <a:r>
              <a:rPr sz="2150" spc="-75" dirty="0">
                <a:latin typeface="Arial MT"/>
                <a:cs typeface="Arial MT"/>
              </a:rPr>
              <a:t>significancia</a:t>
            </a:r>
            <a:r>
              <a:rPr sz="2150" spc="50" dirty="0">
                <a:latin typeface="Arial MT"/>
                <a:cs typeface="Arial MT"/>
              </a:rPr>
              <a:t> </a:t>
            </a:r>
            <a:r>
              <a:rPr sz="2150" spc="-90" dirty="0">
                <a:latin typeface="Arial MT"/>
                <a:cs typeface="Arial MT"/>
              </a:rPr>
              <a:t>se</a:t>
            </a:r>
            <a:r>
              <a:rPr sz="2150" spc="-15" dirty="0">
                <a:latin typeface="Arial MT"/>
                <a:cs typeface="Arial MT"/>
              </a:rPr>
              <a:t> </a:t>
            </a:r>
            <a:r>
              <a:rPr sz="2150" spc="-95" dirty="0">
                <a:latin typeface="Arial MT"/>
                <a:cs typeface="Arial MT"/>
              </a:rPr>
              <a:t>expresa</a:t>
            </a:r>
            <a:r>
              <a:rPr sz="2150" spc="-45" dirty="0">
                <a:latin typeface="Arial MT"/>
                <a:cs typeface="Arial MT"/>
              </a:rPr>
              <a:t> </a:t>
            </a:r>
            <a:r>
              <a:rPr sz="2150" spc="-90" dirty="0">
                <a:latin typeface="Arial MT"/>
                <a:cs typeface="Arial MT"/>
              </a:rPr>
              <a:t>en</a:t>
            </a:r>
            <a:r>
              <a:rPr sz="2150" spc="-25" dirty="0">
                <a:latin typeface="Arial MT"/>
                <a:cs typeface="Arial MT"/>
              </a:rPr>
              <a:t> </a:t>
            </a:r>
            <a:r>
              <a:rPr sz="2150" spc="-90" dirty="0">
                <a:latin typeface="Arial MT"/>
                <a:cs typeface="Arial MT"/>
              </a:rPr>
              <a:t>términos</a:t>
            </a:r>
            <a:r>
              <a:rPr sz="2150" spc="-60" dirty="0">
                <a:latin typeface="Arial MT"/>
                <a:cs typeface="Arial MT"/>
              </a:rPr>
              <a:t> </a:t>
            </a:r>
            <a:r>
              <a:rPr sz="2150" spc="-100" dirty="0">
                <a:latin typeface="Arial MT"/>
                <a:cs typeface="Arial MT"/>
              </a:rPr>
              <a:t>de</a:t>
            </a:r>
            <a:r>
              <a:rPr sz="2150" spc="-80" dirty="0">
                <a:latin typeface="Arial MT"/>
                <a:cs typeface="Arial MT"/>
              </a:rPr>
              <a:t> </a:t>
            </a:r>
            <a:r>
              <a:rPr sz="2150" spc="-10" dirty="0">
                <a:latin typeface="Arial MT"/>
                <a:cs typeface="Arial MT"/>
              </a:rPr>
              <a:t>probabilidad</a:t>
            </a:r>
            <a:endParaRPr sz="2150" dirty="0">
              <a:latin typeface="Arial MT"/>
              <a:cs typeface="Arial MT"/>
            </a:endParaRPr>
          </a:p>
          <a:p>
            <a:pPr marL="342265" marR="140970" indent="10160">
              <a:lnSpc>
                <a:spcPct val="77300"/>
              </a:lnSpc>
              <a:spcBef>
                <a:spcPts val="570"/>
              </a:spcBef>
            </a:pPr>
            <a:r>
              <a:rPr sz="2350" spc="-220" dirty="0">
                <a:latin typeface="Arial MT"/>
                <a:cs typeface="Arial MT"/>
              </a:rPr>
              <a:t>(</a:t>
            </a:r>
            <a:r>
              <a:rPr sz="2350" spc="-70" dirty="0">
                <a:latin typeface="Arial MT"/>
                <a:cs typeface="Arial MT"/>
              </a:rPr>
              <a:t> </a:t>
            </a:r>
            <a:r>
              <a:rPr sz="2350" spc="-215" dirty="0">
                <a:latin typeface="Arial MT"/>
                <a:cs typeface="Arial MT"/>
              </a:rPr>
              <a:t>0,05</a:t>
            </a:r>
            <a:r>
              <a:rPr sz="2350" spc="55" dirty="0">
                <a:latin typeface="Arial MT"/>
                <a:cs typeface="Arial MT"/>
              </a:rPr>
              <a:t> </a:t>
            </a:r>
            <a:r>
              <a:rPr sz="2350" spc="-254" dirty="0">
                <a:latin typeface="Arial MT"/>
                <a:cs typeface="Arial MT"/>
              </a:rPr>
              <a:t>y</a:t>
            </a:r>
            <a:r>
              <a:rPr sz="2350" spc="-30" dirty="0">
                <a:latin typeface="Arial MT"/>
                <a:cs typeface="Arial MT"/>
              </a:rPr>
              <a:t> </a:t>
            </a:r>
            <a:r>
              <a:rPr sz="2350" spc="-200" dirty="0">
                <a:latin typeface="Arial MT"/>
                <a:cs typeface="Arial MT"/>
              </a:rPr>
              <a:t>0,01)</a:t>
            </a:r>
            <a:r>
              <a:rPr sz="2350" spc="145" dirty="0">
                <a:latin typeface="Arial MT"/>
                <a:cs typeface="Arial MT"/>
              </a:rPr>
              <a:t> </a:t>
            </a:r>
            <a:r>
              <a:rPr sz="2350" spc="-254" dirty="0">
                <a:latin typeface="Arial MT"/>
                <a:cs typeface="Arial MT"/>
              </a:rPr>
              <a:t>y</a:t>
            </a:r>
            <a:r>
              <a:rPr sz="2350" spc="-85" dirty="0">
                <a:latin typeface="Arial MT"/>
                <a:cs typeface="Arial MT"/>
              </a:rPr>
              <a:t> </a:t>
            </a:r>
            <a:r>
              <a:rPr sz="2350" spc="-140" dirty="0">
                <a:latin typeface="Arial MT"/>
                <a:cs typeface="Arial MT"/>
              </a:rPr>
              <a:t>la</a:t>
            </a:r>
            <a:r>
              <a:rPr sz="2350" spc="-130" dirty="0">
                <a:latin typeface="Arial MT"/>
                <a:cs typeface="Arial MT"/>
              </a:rPr>
              <a:t> </a:t>
            </a:r>
            <a:r>
              <a:rPr sz="2350" spc="-175" dirty="0">
                <a:latin typeface="Arial MT"/>
                <a:cs typeface="Arial MT"/>
              </a:rPr>
              <a:t>distribución</a:t>
            </a:r>
            <a:r>
              <a:rPr sz="2350" spc="80" dirty="0">
                <a:latin typeface="Arial MT"/>
                <a:cs typeface="Arial MT"/>
              </a:rPr>
              <a:t> </a:t>
            </a:r>
            <a:r>
              <a:rPr sz="2350" spc="-195" dirty="0">
                <a:latin typeface="Arial MT"/>
                <a:cs typeface="Arial MT"/>
              </a:rPr>
              <a:t>muestral</a:t>
            </a:r>
            <a:r>
              <a:rPr sz="2350" spc="70" dirty="0">
                <a:latin typeface="Arial MT"/>
                <a:cs typeface="Arial MT"/>
              </a:rPr>
              <a:t> </a:t>
            </a:r>
            <a:r>
              <a:rPr sz="2350" spc="-210" dirty="0">
                <a:latin typeface="Arial MT"/>
                <a:cs typeface="Arial MT"/>
              </a:rPr>
              <a:t>también</a:t>
            </a:r>
            <a:r>
              <a:rPr sz="2350" spc="50" dirty="0">
                <a:latin typeface="Arial MT"/>
                <a:cs typeface="Arial MT"/>
              </a:rPr>
              <a:t> </a:t>
            </a:r>
            <a:r>
              <a:rPr sz="2350" spc="-235" dirty="0">
                <a:latin typeface="Arial MT"/>
                <a:cs typeface="Arial MT"/>
              </a:rPr>
              <a:t>se</a:t>
            </a:r>
            <a:r>
              <a:rPr sz="2350" spc="-45" dirty="0">
                <a:latin typeface="Arial MT"/>
                <a:cs typeface="Arial MT"/>
              </a:rPr>
              <a:t> </a:t>
            </a:r>
            <a:r>
              <a:rPr sz="2350" spc="-215" dirty="0">
                <a:latin typeface="Arial MT"/>
                <a:cs typeface="Arial MT"/>
              </a:rPr>
              <a:t>expresa</a:t>
            </a:r>
            <a:r>
              <a:rPr sz="2350" spc="-65" dirty="0">
                <a:latin typeface="Arial MT"/>
                <a:cs typeface="Arial MT"/>
              </a:rPr>
              <a:t> </a:t>
            </a:r>
            <a:r>
              <a:rPr sz="2350" spc="-120" dirty="0">
                <a:latin typeface="Arial MT"/>
                <a:cs typeface="Arial MT"/>
              </a:rPr>
              <a:t>como </a:t>
            </a:r>
            <a:r>
              <a:rPr sz="2350" spc="-185" dirty="0">
                <a:latin typeface="Arial MT"/>
                <a:cs typeface="Arial MT"/>
              </a:rPr>
              <a:t>probabilidad</a:t>
            </a:r>
            <a:r>
              <a:rPr sz="2350" spc="110" dirty="0">
                <a:latin typeface="Arial MT"/>
                <a:cs typeface="Arial MT"/>
              </a:rPr>
              <a:t> </a:t>
            </a:r>
            <a:r>
              <a:rPr sz="2350" spc="-145" dirty="0">
                <a:latin typeface="Arial MT"/>
                <a:cs typeface="Arial MT"/>
              </a:rPr>
              <a:t>,al</a:t>
            </a:r>
            <a:r>
              <a:rPr sz="2350" spc="-15" dirty="0">
                <a:latin typeface="Arial MT"/>
                <a:cs typeface="Arial MT"/>
              </a:rPr>
              <a:t> </a:t>
            </a:r>
            <a:r>
              <a:rPr sz="2350" spc="-195" dirty="0">
                <a:latin typeface="Arial MT"/>
                <a:cs typeface="Arial MT"/>
              </a:rPr>
              <a:t>hablar</a:t>
            </a:r>
            <a:r>
              <a:rPr sz="2350" spc="70" dirty="0">
                <a:latin typeface="Arial MT"/>
                <a:cs typeface="Arial MT"/>
              </a:rPr>
              <a:t> </a:t>
            </a:r>
            <a:r>
              <a:rPr sz="2350" spc="-254" dirty="0">
                <a:latin typeface="Arial MT"/>
                <a:cs typeface="Arial MT"/>
              </a:rPr>
              <a:t>de</a:t>
            </a:r>
            <a:r>
              <a:rPr sz="2350" spc="-45" dirty="0">
                <a:latin typeface="Arial MT"/>
                <a:cs typeface="Arial MT"/>
              </a:rPr>
              <a:t> </a:t>
            </a:r>
            <a:r>
              <a:rPr sz="2350" spc="-220" dirty="0">
                <a:latin typeface="Arial MT"/>
                <a:cs typeface="Arial MT"/>
              </a:rPr>
              <a:t>que</a:t>
            </a:r>
            <a:r>
              <a:rPr sz="2350" spc="-40" dirty="0">
                <a:latin typeface="Arial MT"/>
                <a:cs typeface="Arial MT"/>
              </a:rPr>
              <a:t> </a:t>
            </a:r>
            <a:r>
              <a:rPr sz="2350" spc="-175" dirty="0">
                <a:latin typeface="Arial MT"/>
                <a:cs typeface="Arial MT"/>
              </a:rPr>
              <a:t>el</a:t>
            </a:r>
            <a:r>
              <a:rPr sz="2350" spc="-50" dirty="0">
                <a:latin typeface="Arial MT"/>
                <a:cs typeface="Arial MT"/>
              </a:rPr>
              <a:t> </a:t>
            </a:r>
            <a:r>
              <a:rPr sz="2350" spc="-195" dirty="0">
                <a:latin typeface="Arial MT"/>
                <a:cs typeface="Arial MT"/>
              </a:rPr>
              <a:t>área</a:t>
            </a:r>
            <a:r>
              <a:rPr sz="2350" spc="-135" dirty="0">
                <a:latin typeface="Arial MT"/>
                <a:cs typeface="Arial MT"/>
              </a:rPr>
              <a:t> </a:t>
            </a:r>
            <a:r>
              <a:rPr sz="2350" spc="-190" dirty="0">
                <a:latin typeface="Arial MT"/>
                <a:cs typeface="Arial MT"/>
              </a:rPr>
              <a:t>bajo</a:t>
            </a:r>
            <a:r>
              <a:rPr sz="2350" spc="-55" dirty="0">
                <a:latin typeface="Arial MT"/>
                <a:cs typeface="Arial MT"/>
              </a:rPr>
              <a:t> </a:t>
            </a:r>
            <a:r>
              <a:rPr sz="2350" spc="-135" dirty="0">
                <a:latin typeface="Arial MT"/>
                <a:cs typeface="Arial MT"/>
              </a:rPr>
              <a:t>la</a:t>
            </a:r>
            <a:r>
              <a:rPr sz="2350" spc="-65" dirty="0">
                <a:latin typeface="Arial MT"/>
                <a:cs typeface="Arial MT"/>
              </a:rPr>
              <a:t> </a:t>
            </a:r>
            <a:r>
              <a:rPr sz="2350" spc="-204" dirty="0">
                <a:latin typeface="Arial MT"/>
                <a:cs typeface="Arial MT"/>
              </a:rPr>
              <a:t>curva</a:t>
            </a:r>
            <a:r>
              <a:rPr sz="2350" dirty="0">
                <a:latin typeface="Arial MT"/>
                <a:cs typeface="Arial MT"/>
              </a:rPr>
              <a:t> </a:t>
            </a:r>
            <a:r>
              <a:rPr sz="2350" spc="-165" dirty="0">
                <a:latin typeface="Arial MT"/>
                <a:cs typeface="Arial MT"/>
              </a:rPr>
              <a:t>total</a:t>
            </a:r>
            <a:r>
              <a:rPr sz="2350" dirty="0">
                <a:latin typeface="Arial MT"/>
                <a:cs typeface="Arial MT"/>
              </a:rPr>
              <a:t> </a:t>
            </a:r>
            <a:r>
              <a:rPr sz="2350" spc="-254" dirty="0">
                <a:latin typeface="Arial MT"/>
                <a:cs typeface="Arial MT"/>
              </a:rPr>
              <a:t>de</a:t>
            </a:r>
            <a:r>
              <a:rPr sz="2350" spc="25" dirty="0">
                <a:latin typeface="Arial MT"/>
                <a:cs typeface="Arial MT"/>
              </a:rPr>
              <a:t> </a:t>
            </a:r>
            <a:r>
              <a:rPr sz="2350" spc="-20" dirty="0">
                <a:latin typeface="Arial MT"/>
                <a:cs typeface="Arial MT"/>
              </a:rPr>
              <a:t>esta </a:t>
            </a:r>
            <a:r>
              <a:rPr sz="2350" spc="-170" dirty="0">
                <a:latin typeface="Arial MT"/>
                <a:cs typeface="Arial MT"/>
              </a:rPr>
              <a:t>distribución</a:t>
            </a:r>
            <a:r>
              <a:rPr sz="2350" spc="130" dirty="0">
                <a:latin typeface="Arial MT"/>
                <a:cs typeface="Arial MT"/>
              </a:rPr>
              <a:t> </a:t>
            </a:r>
            <a:r>
              <a:rPr sz="2350" spc="-220" dirty="0">
                <a:latin typeface="Arial MT"/>
                <a:cs typeface="Arial MT"/>
              </a:rPr>
              <a:t>es</a:t>
            </a:r>
            <a:r>
              <a:rPr sz="2350" spc="-135" dirty="0">
                <a:latin typeface="Arial MT"/>
                <a:cs typeface="Arial MT"/>
              </a:rPr>
              <a:t> </a:t>
            </a:r>
            <a:r>
              <a:rPr sz="2350" spc="-165" dirty="0">
                <a:latin typeface="Arial MT"/>
                <a:cs typeface="Arial MT"/>
              </a:rPr>
              <a:t>igual</a:t>
            </a:r>
            <a:r>
              <a:rPr sz="2350" spc="-10" dirty="0">
                <a:latin typeface="Arial MT"/>
                <a:cs typeface="Arial MT"/>
              </a:rPr>
              <a:t> </a:t>
            </a:r>
            <a:r>
              <a:rPr sz="2350" spc="-204" dirty="0">
                <a:latin typeface="Arial MT"/>
                <a:cs typeface="Arial MT"/>
              </a:rPr>
              <a:t>a</a:t>
            </a:r>
            <a:r>
              <a:rPr sz="2350" spc="-190" dirty="0">
                <a:latin typeface="Arial MT"/>
                <a:cs typeface="Arial MT"/>
              </a:rPr>
              <a:t> </a:t>
            </a:r>
            <a:r>
              <a:rPr sz="2350" spc="-50" dirty="0">
                <a:latin typeface="Arial MT"/>
                <a:cs typeface="Arial MT"/>
              </a:rPr>
              <a:t>1</a:t>
            </a:r>
            <a:endParaRPr sz="235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endParaRPr sz="2350" dirty="0">
              <a:latin typeface="Arial MT"/>
              <a:cs typeface="Arial MT"/>
            </a:endParaRPr>
          </a:p>
          <a:p>
            <a:pPr marL="353060" marR="1000760" indent="-3175">
              <a:lnSpc>
                <a:spcPts val="2180"/>
              </a:lnSpc>
            </a:pPr>
            <a:r>
              <a:rPr sz="2100" dirty="0">
                <a:latin typeface="Arial MT"/>
                <a:cs typeface="Arial MT"/>
              </a:rPr>
              <a:t>El</a:t>
            </a:r>
            <a:r>
              <a:rPr sz="2100" spc="-130" dirty="0">
                <a:latin typeface="Arial MT"/>
                <a:cs typeface="Arial MT"/>
              </a:rPr>
              <a:t> </a:t>
            </a:r>
            <a:r>
              <a:rPr sz="2100" spc="-35" dirty="0">
                <a:latin typeface="Arial MT"/>
                <a:cs typeface="Arial MT"/>
              </a:rPr>
              <a:t>nivel</a:t>
            </a:r>
            <a:r>
              <a:rPr sz="2100" spc="-114" dirty="0">
                <a:latin typeface="Arial MT"/>
                <a:cs typeface="Arial MT"/>
              </a:rPr>
              <a:t> </a:t>
            </a:r>
            <a:r>
              <a:rPr sz="2100" dirty="0">
                <a:latin typeface="Arial MT"/>
                <a:cs typeface="Arial MT"/>
              </a:rPr>
              <a:t>de</a:t>
            </a:r>
            <a:r>
              <a:rPr sz="2100" spc="-95" dirty="0">
                <a:latin typeface="Arial MT"/>
                <a:cs typeface="Arial MT"/>
              </a:rPr>
              <a:t> </a:t>
            </a:r>
            <a:r>
              <a:rPr sz="2100" spc="-45" dirty="0">
                <a:latin typeface="Arial MT"/>
                <a:cs typeface="Arial MT"/>
              </a:rPr>
              <a:t>significancia</a:t>
            </a:r>
            <a:r>
              <a:rPr sz="2100" spc="-100" dirty="0">
                <a:latin typeface="Arial MT"/>
                <a:cs typeface="Arial MT"/>
              </a:rPr>
              <a:t> </a:t>
            </a:r>
            <a:r>
              <a:rPr sz="2100" dirty="0">
                <a:latin typeface="Arial MT"/>
                <a:cs typeface="Arial MT"/>
              </a:rPr>
              <a:t>lo</a:t>
            </a:r>
            <a:r>
              <a:rPr sz="2100" spc="-70" dirty="0">
                <a:latin typeface="Arial MT"/>
                <a:cs typeface="Arial MT"/>
              </a:rPr>
              <a:t> </a:t>
            </a:r>
            <a:r>
              <a:rPr sz="2100" spc="-65" dirty="0">
                <a:latin typeface="Arial MT"/>
                <a:cs typeface="Arial MT"/>
              </a:rPr>
              <a:t>tomamos</a:t>
            </a:r>
            <a:r>
              <a:rPr sz="2100" spc="-80" dirty="0">
                <a:latin typeface="Arial MT"/>
                <a:cs typeface="Arial MT"/>
              </a:rPr>
              <a:t> </a:t>
            </a:r>
            <a:r>
              <a:rPr sz="2100" spc="-30" dirty="0">
                <a:latin typeface="Arial MT"/>
                <a:cs typeface="Arial MT"/>
              </a:rPr>
              <a:t>como</a:t>
            </a:r>
            <a:r>
              <a:rPr sz="2100" spc="-35" dirty="0">
                <a:latin typeface="Arial MT"/>
                <a:cs typeface="Arial MT"/>
              </a:rPr>
              <a:t> </a:t>
            </a:r>
            <a:r>
              <a:rPr sz="2100" dirty="0">
                <a:latin typeface="Arial MT"/>
                <a:cs typeface="Arial MT"/>
              </a:rPr>
              <a:t>un</a:t>
            </a:r>
            <a:r>
              <a:rPr sz="2100" spc="-95" dirty="0">
                <a:latin typeface="Arial MT"/>
                <a:cs typeface="Arial MT"/>
              </a:rPr>
              <a:t> </a:t>
            </a:r>
            <a:r>
              <a:rPr sz="2100" spc="-55" dirty="0">
                <a:latin typeface="Arial MT"/>
                <a:cs typeface="Arial MT"/>
              </a:rPr>
              <a:t>área</a:t>
            </a:r>
            <a:r>
              <a:rPr sz="2100" spc="-90" dirty="0">
                <a:latin typeface="Arial MT"/>
                <a:cs typeface="Arial MT"/>
              </a:rPr>
              <a:t> </a:t>
            </a:r>
            <a:r>
              <a:rPr sz="2100" spc="-25" dirty="0">
                <a:latin typeface="Arial MT"/>
                <a:cs typeface="Arial MT"/>
              </a:rPr>
              <a:t>bajo</a:t>
            </a:r>
            <a:r>
              <a:rPr sz="2100" spc="-75" dirty="0">
                <a:latin typeface="Arial MT"/>
                <a:cs typeface="Arial MT"/>
              </a:rPr>
              <a:t> </a:t>
            </a:r>
            <a:r>
              <a:rPr sz="2100" spc="-25" dirty="0">
                <a:latin typeface="Arial MT"/>
                <a:cs typeface="Arial MT"/>
              </a:rPr>
              <a:t>la </a:t>
            </a:r>
            <a:r>
              <a:rPr sz="2100" spc="-50" dirty="0">
                <a:latin typeface="Arial MT"/>
                <a:cs typeface="Arial MT"/>
              </a:rPr>
              <a:t>distribución</a:t>
            </a:r>
            <a:r>
              <a:rPr sz="2100" spc="30" dirty="0">
                <a:latin typeface="Arial MT"/>
                <a:cs typeface="Arial MT"/>
              </a:rPr>
              <a:t> </a:t>
            </a:r>
            <a:r>
              <a:rPr sz="2100" spc="-10" dirty="0">
                <a:latin typeface="Arial MT"/>
                <a:cs typeface="Arial MT"/>
              </a:rPr>
              <a:t>muestral</a:t>
            </a:r>
            <a:endParaRPr sz="21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710"/>
              </a:spcBef>
            </a:pPr>
            <a:endParaRPr sz="2100" dirty="0">
              <a:latin typeface="Arial MT"/>
              <a:cs typeface="Arial MT"/>
            </a:endParaRPr>
          </a:p>
          <a:p>
            <a:pPr marL="354330" marR="5080" indent="-4445">
              <a:lnSpc>
                <a:spcPts val="2140"/>
              </a:lnSpc>
              <a:spcBef>
                <a:spcPts val="5"/>
              </a:spcBef>
            </a:pPr>
            <a:r>
              <a:rPr sz="2050" dirty="0">
                <a:latin typeface="Arial MT"/>
                <a:cs typeface="Arial MT"/>
              </a:rPr>
              <a:t>El</a:t>
            </a:r>
            <a:r>
              <a:rPr sz="2050" spc="-75" dirty="0">
                <a:latin typeface="Arial MT"/>
                <a:cs typeface="Arial MT"/>
              </a:rPr>
              <a:t> </a:t>
            </a:r>
            <a:r>
              <a:rPr sz="2050" spc="-10" dirty="0">
                <a:latin typeface="Arial MT"/>
                <a:cs typeface="Arial MT"/>
              </a:rPr>
              <a:t>nivel</a:t>
            </a:r>
            <a:r>
              <a:rPr sz="2050" spc="-95" dirty="0">
                <a:latin typeface="Arial MT"/>
                <a:cs typeface="Arial MT"/>
              </a:rPr>
              <a:t> </a:t>
            </a:r>
            <a:r>
              <a:rPr sz="2050" dirty="0">
                <a:latin typeface="Arial MT"/>
                <a:cs typeface="Arial MT"/>
              </a:rPr>
              <a:t>de</a:t>
            </a:r>
            <a:r>
              <a:rPr sz="2050" spc="-75" dirty="0">
                <a:latin typeface="Arial MT"/>
                <a:cs typeface="Arial MT"/>
              </a:rPr>
              <a:t> </a:t>
            </a:r>
            <a:r>
              <a:rPr sz="2050" spc="-25" dirty="0">
                <a:latin typeface="Arial MT"/>
                <a:cs typeface="Arial MT"/>
              </a:rPr>
              <a:t>significancia</a:t>
            </a:r>
            <a:r>
              <a:rPr sz="2050" spc="30" dirty="0">
                <a:latin typeface="Arial MT"/>
                <a:cs typeface="Arial MT"/>
              </a:rPr>
              <a:t> </a:t>
            </a:r>
            <a:r>
              <a:rPr sz="2050" spc="-25" dirty="0">
                <a:latin typeface="Arial MT"/>
                <a:cs typeface="Arial MT"/>
              </a:rPr>
              <a:t>representa</a:t>
            </a:r>
            <a:r>
              <a:rPr sz="2050" spc="60" dirty="0">
                <a:latin typeface="Arial MT"/>
                <a:cs typeface="Arial MT"/>
              </a:rPr>
              <a:t> </a:t>
            </a:r>
            <a:r>
              <a:rPr sz="2050" spc="-20" dirty="0">
                <a:latin typeface="Arial MT"/>
                <a:cs typeface="Arial MT"/>
              </a:rPr>
              <a:t>áreas</a:t>
            </a:r>
            <a:r>
              <a:rPr sz="2050" spc="-114" dirty="0">
                <a:latin typeface="Arial MT"/>
                <a:cs typeface="Arial MT"/>
              </a:rPr>
              <a:t> </a:t>
            </a:r>
            <a:r>
              <a:rPr sz="2050" dirty="0">
                <a:latin typeface="Arial MT"/>
                <a:cs typeface="Arial MT"/>
              </a:rPr>
              <a:t>de</a:t>
            </a:r>
            <a:r>
              <a:rPr sz="2050" spc="-80" dirty="0">
                <a:latin typeface="Arial MT"/>
                <a:cs typeface="Arial MT"/>
              </a:rPr>
              <a:t> </a:t>
            </a:r>
            <a:r>
              <a:rPr sz="2050" spc="-20" dirty="0">
                <a:latin typeface="Arial MT"/>
                <a:cs typeface="Arial MT"/>
              </a:rPr>
              <a:t>riesgo</a:t>
            </a:r>
            <a:r>
              <a:rPr sz="2050" spc="-30" dirty="0">
                <a:latin typeface="Arial MT"/>
                <a:cs typeface="Arial MT"/>
              </a:rPr>
              <a:t> </a:t>
            </a:r>
            <a:r>
              <a:rPr sz="2050" dirty="0">
                <a:latin typeface="Arial MT"/>
                <a:cs typeface="Arial MT"/>
              </a:rPr>
              <a:t>o</a:t>
            </a:r>
            <a:r>
              <a:rPr sz="2050" spc="-110" dirty="0">
                <a:latin typeface="Arial MT"/>
                <a:cs typeface="Arial MT"/>
              </a:rPr>
              <a:t> </a:t>
            </a:r>
            <a:r>
              <a:rPr sz="2050" spc="-20" dirty="0">
                <a:latin typeface="Arial MT"/>
                <a:cs typeface="Arial MT"/>
              </a:rPr>
              <a:t>confianza</a:t>
            </a:r>
            <a:r>
              <a:rPr sz="2050" spc="-60" dirty="0">
                <a:latin typeface="Arial MT"/>
                <a:cs typeface="Arial MT"/>
              </a:rPr>
              <a:t> </a:t>
            </a:r>
            <a:r>
              <a:rPr sz="2050" spc="-25" dirty="0">
                <a:latin typeface="Arial MT"/>
                <a:cs typeface="Arial MT"/>
              </a:rPr>
              <a:t>en </a:t>
            </a:r>
            <a:r>
              <a:rPr sz="2050" dirty="0">
                <a:latin typeface="Arial MT"/>
                <a:cs typeface="Arial MT"/>
              </a:rPr>
              <a:t>la</a:t>
            </a:r>
            <a:r>
              <a:rPr sz="2050" spc="-105" dirty="0">
                <a:latin typeface="Arial MT"/>
                <a:cs typeface="Arial MT"/>
              </a:rPr>
              <a:t> </a:t>
            </a:r>
            <a:r>
              <a:rPr sz="2050" spc="-25" dirty="0">
                <a:latin typeface="Arial MT"/>
                <a:cs typeface="Arial MT"/>
              </a:rPr>
              <a:t>distribución</a:t>
            </a:r>
            <a:r>
              <a:rPr sz="2050" spc="25" dirty="0">
                <a:latin typeface="Arial MT"/>
                <a:cs typeface="Arial MT"/>
              </a:rPr>
              <a:t> </a:t>
            </a:r>
            <a:r>
              <a:rPr sz="2050" spc="-10" dirty="0">
                <a:latin typeface="Arial MT"/>
                <a:cs typeface="Arial MT"/>
              </a:rPr>
              <a:t>normal.</a:t>
            </a:r>
            <a:endParaRPr sz="205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75"/>
              </a:spcBef>
            </a:pPr>
            <a:endParaRPr sz="205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2250" spc="-225" dirty="0">
                <a:latin typeface="Arial MT"/>
                <a:cs typeface="Arial MT"/>
              </a:rPr>
              <a:t>Ver</a:t>
            </a:r>
            <a:r>
              <a:rPr sz="2250" spc="30" dirty="0">
                <a:latin typeface="Arial MT"/>
                <a:cs typeface="Arial MT"/>
              </a:rPr>
              <a:t> </a:t>
            </a:r>
            <a:r>
              <a:rPr sz="2250" spc="-45" dirty="0">
                <a:latin typeface="Arial MT"/>
                <a:cs typeface="Arial MT"/>
              </a:rPr>
              <a:t>esquema</a:t>
            </a:r>
            <a:endParaRPr sz="22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87880" y="546645"/>
            <a:ext cx="7968240" cy="998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i="0" spc="100" dirty="0">
                <a:latin typeface="Calibri"/>
                <a:cs typeface="Calibri"/>
              </a:rPr>
              <a:t>¿Qué</a:t>
            </a:r>
            <a:r>
              <a:rPr sz="3200" i="0" spc="-35" dirty="0">
                <a:latin typeface="Calibri"/>
                <a:cs typeface="Calibri"/>
              </a:rPr>
              <a:t> </a:t>
            </a:r>
            <a:r>
              <a:rPr sz="3200" i="0" spc="80" dirty="0">
                <a:latin typeface="Calibri"/>
                <a:cs typeface="Calibri"/>
              </a:rPr>
              <a:t>se</a:t>
            </a:r>
            <a:r>
              <a:rPr sz="3200" i="0" spc="185" dirty="0">
                <a:latin typeface="Calibri"/>
                <a:cs typeface="Calibri"/>
              </a:rPr>
              <a:t> </a:t>
            </a:r>
            <a:r>
              <a:rPr sz="3200" i="0" spc="-10" dirty="0">
                <a:latin typeface="Calibri"/>
                <a:cs typeface="Calibri"/>
              </a:rPr>
              <a:t>entiende</a:t>
            </a:r>
            <a:r>
              <a:rPr sz="3200" i="0" spc="110" dirty="0">
                <a:latin typeface="Calibri"/>
                <a:cs typeface="Calibri"/>
              </a:rPr>
              <a:t> </a:t>
            </a:r>
            <a:r>
              <a:rPr sz="3200" i="0" spc="60" dirty="0">
                <a:latin typeface="Calibri"/>
                <a:cs typeface="Calibri"/>
              </a:rPr>
              <a:t>po</a:t>
            </a:r>
            <a:r>
              <a:rPr sz="3200" i="0" spc="89" baseline="1443" dirty="0">
                <a:latin typeface="Calibri"/>
                <a:cs typeface="Calibri"/>
              </a:rPr>
              <a:t>r</a:t>
            </a:r>
            <a:r>
              <a:rPr sz="3200" i="0" spc="-330" baseline="1443" dirty="0">
                <a:latin typeface="Calibri"/>
                <a:cs typeface="Calibri"/>
              </a:rPr>
              <a:t> </a:t>
            </a:r>
            <a:r>
              <a:rPr sz="3200" i="0" spc="-10" dirty="0" err="1">
                <a:latin typeface="Calibri"/>
                <a:cs typeface="Calibri"/>
              </a:rPr>
              <a:t>intervalos</a:t>
            </a:r>
            <a:r>
              <a:rPr sz="3200" i="0" spc="240" dirty="0">
                <a:latin typeface="Calibri"/>
                <a:cs typeface="Calibri"/>
              </a:rPr>
              <a:t> </a:t>
            </a:r>
            <a:r>
              <a:rPr sz="3200" i="0" spc="-25" dirty="0">
                <a:latin typeface="Calibri"/>
                <a:cs typeface="Calibri"/>
              </a:rPr>
              <a:t>de</a:t>
            </a:r>
            <a:r>
              <a:rPr lang="es-MX" sz="3200" i="0" spc="-25" dirty="0">
                <a:latin typeface="Calibri"/>
                <a:cs typeface="Calibri"/>
              </a:rPr>
              <a:t> confianza?</a:t>
            </a:r>
            <a:br>
              <a:rPr lang="es-MX" sz="3200" i="0" spc="-25" dirty="0">
                <a:latin typeface="Calibri"/>
                <a:cs typeface="Calibri"/>
              </a:rPr>
            </a:br>
            <a:endParaRPr sz="3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1566766"/>
            <a:ext cx="8382000" cy="376385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9050" marR="52069" indent="-1905" algn="just">
              <a:lnSpc>
                <a:spcPts val="2180"/>
              </a:lnSpc>
              <a:spcBef>
                <a:spcPts val="2685"/>
              </a:spcBef>
            </a:pPr>
            <a:r>
              <a:rPr sz="1950" spc="-105" dirty="0">
                <a:latin typeface="Arial MT"/>
                <a:cs typeface="Arial MT"/>
              </a:rPr>
              <a:t>Es</a:t>
            </a:r>
            <a:r>
              <a:rPr sz="1950" spc="-60" dirty="0">
                <a:latin typeface="Arial MT"/>
                <a:cs typeface="Arial MT"/>
              </a:rPr>
              <a:t> </a:t>
            </a:r>
            <a:r>
              <a:rPr sz="1950" spc="-85" dirty="0">
                <a:latin typeface="Arial MT"/>
                <a:cs typeface="Arial MT"/>
              </a:rPr>
              <a:t>un</a:t>
            </a:r>
            <a:r>
              <a:rPr sz="1950" spc="-55" dirty="0">
                <a:latin typeface="Arial MT"/>
                <a:cs typeface="Arial MT"/>
              </a:rPr>
              <a:t> </a:t>
            </a:r>
            <a:r>
              <a:rPr sz="1950" spc="-90" dirty="0">
                <a:latin typeface="Arial MT"/>
                <a:cs typeface="Arial MT"/>
              </a:rPr>
              <a:t>rango</a:t>
            </a:r>
            <a:r>
              <a:rPr sz="1950" spc="-45" dirty="0">
                <a:latin typeface="Arial MT"/>
                <a:cs typeface="Arial MT"/>
              </a:rPr>
              <a:t> </a:t>
            </a:r>
            <a:r>
              <a:rPr sz="1950" spc="-110" dirty="0">
                <a:latin typeface="Arial MT"/>
                <a:cs typeface="Arial MT"/>
              </a:rPr>
              <a:t>de</a:t>
            </a:r>
            <a:r>
              <a:rPr sz="1950" spc="-40" dirty="0">
                <a:latin typeface="Arial MT"/>
                <a:cs typeface="Arial MT"/>
              </a:rPr>
              <a:t> </a:t>
            </a:r>
            <a:r>
              <a:rPr sz="1950" spc="-85" dirty="0">
                <a:latin typeface="Arial MT"/>
                <a:cs typeface="Arial MT"/>
              </a:rPr>
              <a:t>valores</a:t>
            </a:r>
            <a:r>
              <a:rPr sz="1950" spc="-50" dirty="0">
                <a:latin typeface="Arial MT"/>
                <a:cs typeface="Arial MT"/>
              </a:rPr>
              <a:t> </a:t>
            </a:r>
            <a:r>
              <a:rPr sz="1950" spc="-85" dirty="0">
                <a:latin typeface="Arial MT"/>
                <a:cs typeface="Arial MT"/>
              </a:rPr>
              <a:t>(calculado</a:t>
            </a:r>
            <a:r>
              <a:rPr sz="1950" spc="10" dirty="0">
                <a:latin typeface="Arial MT"/>
                <a:cs typeface="Arial MT"/>
              </a:rPr>
              <a:t> </a:t>
            </a:r>
            <a:r>
              <a:rPr sz="1950" spc="-140" dirty="0">
                <a:latin typeface="Arial MT"/>
                <a:cs typeface="Arial MT"/>
              </a:rPr>
              <a:t>en</a:t>
            </a:r>
            <a:r>
              <a:rPr sz="1950" spc="5" dirty="0">
                <a:latin typeface="Arial MT"/>
                <a:cs typeface="Arial MT"/>
              </a:rPr>
              <a:t> </a:t>
            </a:r>
            <a:r>
              <a:rPr sz="1950" spc="-105" dirty="0">
                <a:latin typeface="Arial MT"/>
                <a:cs typeface="Arial MT"/>
              </a:rPr>
              <a:t>una</a:t>
            </a:r>
            <a:r>
              <a:rPr sz="1950" spc="-25" dirty="0">
                <a:latin typeface="Arial MT"/>
                <a:cs typeface="Arial MT"/>
              </a:rPr>
              <a:t> </a:t>
            </a:r>
            <a:r>
              <a:rPr sz="1950" spc="-85" dirty="0">
                <a:latin typeface="Arial MT"/>
                <a:cs typeface="Arial MT"/>
              </a:rPr>
              <a:t>muestra)</a:t>
            </a:r>
            <a:r>
              <a:rPr sz="1950" spc="165" dirty="0">
                <a:latin typeface="Arial MT"/>
                <a:cs typeface="Arial MT"/>
              </a:rPr>
              <a:t> </a:t>
            </a:r>
            <a:r>
              <a:rPr sz="1950" spc="-160" dirty="0">
                <a:latin typeface="Arial MT"/>
                <a:cs typeface="Arial MT"/>
              </a:rPr>
              <a:t>en</a:t>
            </a:r>
            <a:r>
              <a:rPr sz="1950" spc="25" dirty="0">
                <a:latin typeface="Arial MT"/>
                <a:cs typeface="Arial MT"/>
              </a:rPr>
              <a:t> </a:t>
            </a:r>
            <a:r>
              <a:rPr sz="1950" spc="-60" dirty="0">
                <a:latin typeface="Arial MT"/>
                <a:cs typeface="Arial MT"/>
              </a:rPr>
              <a:t>el </a:t>
            </a:r>
            <a:r>
              <a:rPr sz="1950" spc="-80" dirty="0">
                <a:latin typeface="Arial MT"/>
                <a:cs typeface="Arial MT"/>
              </a:rPr>
              <a:t>cual</a:t>
            </a:r>
            <a:r>
              <a:rPr sz="1950" spc="-15" dirty="0">
                <a:latin typeface="Arial MT"/>
                <a:cs typeface="Arial MT"/>
              </a:rPr>
              <a:t> </a:t>
            </a:r>
            <a:r>
              <a:rPr sz="1950" spc="-100" dirty="0">
                <a:latin typeface="Arial MT"/>
                <a:cs typeface="Arial MT"/>
              </a:rPr>
              <a:t>se</a:t>
            </a:r>
            <a:r>
              <a:rPr sz="1950" spc="-35" dirty="0">
                <a:latin typeface="Arial MT"/>
                <a:cs typeface="Arial MT"/>
              </a:rPr>
              <a:t> encuentra </a:t>
            </a:r>
            <a:r>
              <a:rPr sz="1950" spc="-80" dirty="0">
                <a:latin typeface="Arial MT"/>
                <a:cs typeface="Arial MT"/>
              </a:rPr>
              <a:t>el</a:t>
            </a:r>
            <a:r>
              <a:rPr sz="1950" spc="-55" dirty="0">
                <a:latin typeface="Arial MT"/>
                <a:cs typeface="Arial MT"/>
              </a:rPr>
              <a:t> </a:t>
            </a:r>
            <a:r>
              <a:rPr sz="1950" spc="-90" dirty="0">
                <a:latin typeface="Arial MT"/>
                <a:cs typeface="Arial MT"/>
              </a:rPr>
              <a:t>verdadero</a:t>
            </a:r>
            <a:r>
              <a:rPr sz="1950" spc="-45" dirty="0">
                <a:latin typeface="Arial MT"/>
                <a:cs typeface="Arial MT"/>
              </a:rPr>
              <a:t> </a:t>
            </a:r>
            <a:r>
              <a:rPr sz="1950" spc="-80" dirty="0">
                <a:latin typeface="Arial MT"/>
                <a:cs typeface="Arial MT"/>
              </a:rPr>
              <a:t>valor</a:t>
            </a:r>
            <a:r>
              <a:rPr sz="1950" spc="-20" dirty="0">
                <a:latin typeface="Arial MT"/>
                <a:cs typeface="Arial MT"/>
              </a:rPr>
              <a:t> </a:t>
            </a:r>
            <a:r>
              <a:rPr sz="1950" spc="-90" dirty="0">
                <a:latin typeface="Arial MT"/>
                <a:cs typeface="Arial MT"/>
              </a:rPr>
              <a:t>del</a:t>
            </a:r>
            <a:r>
              <a:rPr sz="1950" spc="-50" dirty="0">
                <a:latin typeface="Arial MT"/>
                <a:cs typeface="Arial MT"/>
              </a:rPr>
              <a:t> </a:t>
            </a:r>
            <a:r>
              <a:rPr sz="1950" spc="-80" dirty="0">
                <a:latin typeface="Arial MT"/>
                <a:cs typeface="Arial MT"/>
              </a:rPr>
              <a:t>parámetro,</a:t>
            </a:r>
            <a:r>
              <a:rPr sz="1950" spc="65" dirty="0">
                <a:latin typeface="Arial MT"/>
                <a:cs typeface="Arial MT"/>
              </a:rPr>
              <a:t> </a:t>
            </a:r>
            <a:r>
              <a:rPr sz="1950" spc="-75" dirty="0">
                <a:latin typeface="Arial MT"/>
                <a:cs typeface="Arial MT"/>
              </a:rPr>
              <a:t>con</a:t>
            </a:r>
            <a:r>
              <a:rPr sz="1950" spc="-25" dirty="0">
                <a:latin typeface="Arial MT"/>
                <a:cs typeface="Arial MT"/>
              </a:rPr>
              <a:t> </a:t>
            </a:r>
            <a:r>
              <a:rPr sz="1950" spc="-125" dirty="0">
                <a:latin typeface="Arial MT"/>
                <a:cs typeface="Arial MT"/>
              </a:rPr>
              <a:t>una</a:t>
            </a:r>
            <a:r>
              <a:rPr sz="1950" spc="-35" dirty="0">
                <a:latin typeface="Arial MT"/>
                <a:cs typeface="Arial MT"/>
              </a:rPr>
              <a:t> </a:t>
            </a:r>
            <a:r>
              <a:rPr sz="1950" spc="-90" dirty="0">
                <a:latin typeface="Arial MT"/>
                <a:cs typeface="Arial MT"/>
              </a:rPr>
              <a:t>probabilidad</a:t>
            </a:r>
            <a:r>
              <a:rPr sz="1950" spc="10" dirty="0">
                <a:latin typeface="Arial MT"/>
                <a:cs typeface="Arial MT"/>
              </a:rPr>
              <a:t> </a:t>
            </a:r>
            <a:r>
              <a:rPr sz="1950" spc="-10" dirty="0">
                <a:latin typeface="Arial MT"/>
                <a:cs typeface="Arial MT"/>
              </a:rPr>
              <a:t>determinada.</a:t>
            </a:r>
            <a:endParaRPr sz="1950" dirty="0">
              <a:latin typeface="Arial MT"/>
              <a:cs typeface="Arial MT"/>
            </a:endParaRPr>
          </a:p>
          <a:p>
            <a:pPr algn="just">
              <a:lnSpc>
                <a:spcPct val="100000"/>
              </a:lnSpc>
              <a:spcBef>
                <a:spcPts val="720"/>
              </a:spcBef>
            </a:pPr>
            <a:endParaRPr sz="1950" dirty="0">
              <a:latin typeface="Arial MT"/>
              <a:cs typeface="Arial MT"/>
            </a:endParaRPr>
          </a:p>
          <a:p>
            <a:pPr marL="20320" algn="just">
              <a:lnSpc>
                <a:spcPts val="2100"/>
              </a:lnSpc>
              <a:spcBef>
                <a:spcPts val="5"/>
              </a:spcBef>
            </a:pPr>
            <a:r>
              <a:rPr sz="1800" dirty="0">
                <a:latin typeface="Arial MT"/>
                <a:cs typeface="Arial MT"/>
              </a:rPr>
              <a:t>Lo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que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el</a:t>
            </a:r>
            <a:r>
              <a:rPr sz="1800" spc="-10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investigador</a:t>
            </a:r>
            <a:r>
              <a:rPr sz="1800" spc="1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busca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es</a:t>
            </a:r>
            <a:r>
              <a:rPr sz="1800" spc="-6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construir</a:t>
            </a:r>
            <a:r>
              <a:rPr sz="1800" spc="1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un</a:t>
            </a:r>
            <a:r>
              <a:rPr sz="1800" spc="-8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intervalo donde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se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ubique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25" dirty="0">
                <a:latin typeface="Arial MT"/>
                <a:cs typeface="Arial MT"/>
              </a:rPr>
              <a:t>el</a:t>
            </a:r>
            <a:endParaRPr sz="1800" dirty="0">
              <a:latin typeface="Arial MT"/>
              <a:cs typeface="Arial MT"/>
            </a:endParaRPr>
          </a:p>
          <a:p>
            <a:pPr marL="12700" algn="just">
              <a:lnSpc>
                <a:spcPts val="2220"/>
              </a:lnSpc>
            </a:pPr>
            <a:r>
              <a:rPr sz="1900" spc="-65" dirty="0">
                <a:latin typeface="Arial MT"/>
                <a:cs typeface="Arial MT"/>
              </a:rPr>
              <a:t>parámetro</a:t>
            </a:r>
            <a:r>
              <a:rPr sz="1900" spc="-70" dirty="0">
                <a:latin typeface="Arial MT"/>
                <a:cs typeface="Arial MT"/>
              </a:rPr>
              <a:t> </a:t>
            </a:r>
            <a:r>
              <a:rPr sz="1900" dirty="0">
                <a:latin typeface="Arial MT"/>
                <a:cs typeface="Arial MT"/>
              </a:rPr>
              <a:t>de</a:t>
            </a:r>
            <a:r>
              <a:rPr sz="1900" spc="-100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la</a:t>
            </a:r>
            <a:r>
              <a:rPr sz="1900" spc="-120" dirty="0">
                <a:latin typeface="Arial MT"/>
                <a:cs typeface="Arial MT"/>
              </a:rPr>
              <a:t> </a:t>
            </a:r>
            <a:r>
              <a:rPr sz="1900" spc="-10" dirty="0">
                <a:latin typeface="Arial MT"/>
                <a:cs typeface="Arial MT"/>
              </a:rPr>
              <a:t>población.</a:t>
            </a:r>
            <a:endParaRPr sz="1900" dirty="0">
              <a:latin typeface="Arial MT"/>
              <a:cs typeface="Arial MT"/>
            </a:endParaRPr>
          </a:p>
          <a:p>
            <a:pPr algn="just">
              <a:lnSpc>
                <a:spcPct val="100000"/>
              </a:lnSpc>
              <a:spcBef>
                <a:spcPts val="855"/>
              </a:spcBef>
            </a:pPr>
            <a:endParaRPr sz="1900" dirty="0">
              <a:latin typeface="Arial MT"/>
              <a:cs typeface="Arial MT"/>
            </a:endParaRPr>
          </a:p>
          <a:p>
            <a:pPr marL="20955" marR="5080" indent="-1905" algn="just">
              <a:lnSpc>
                <a:spcPts val="2180"/>
              </a:lnSpc>
            </a:pPr>
            <a:r>
              <a:rPr sz="1850" spc="-25" dirty="0">
                <a:latin typeface="Arial MT"/>
                <a:cs typeface="Arial MT"/>
              </a:rPr>
              <a:t>Nivel</a:t>
            </a:r>
            <a:r>
              <a:rPr sz="1850" spc="-10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de</a:t>
            </a:r>
            <a:r>
              <a:rPr sz="1850" spc="-95" dirty="0">
                <a:latin typeface="Arial MT"/>
                <a:cs typeface="Arial MT"/>
              </a:rPr>
              <a:t> </a:t>
            </a:r>
            <a:r>
              <a:rPr sz="1850" spc="-25" dirty="0">
                <a:latin typeface="Arial MT"/>
                <a:cs typeface="Arial MT"/>
              </a:rPr>
              <a:t>confianza</a:t>
            </a:r>
            <a:r>
              <a:rPr sz="1850" spc="105" dirty="0">
                <a:latin typeface="Arial MT"/>
                <a:cs typeface="Arial MT"/>
              </a:rPr>
              <a:t> </a:t>
            </a:r>
            <a:r>
              <a:rPr sz="1850" spc="-45" dirty="0">
                <a:latin typeface="Arial MT"/>
                <a:cs typeface="Arial MT"/>
              </a:rPr>
              <a:t>-</a:t>
            </a:r>
            <a:r>
              <a:rPr sz="1850" dirty="0">
                <a:latin typeface="Arial MT"/>
                <a:cs typeface="Arial MT"/>
              </a:rPr>
              <a:t>&gt;</a:t>
            </a:r>
            <a:r>
              <a:rPr sz="1850" spc="210" dirty="0">
                <a:latin typeface="Arial MT"/>
                <a:cs typeface="Arial MT"/>
              </a:rPr>
              <a:t> </a:t>
            </a:r>
            <a:r>
              <a:rPr sz="1850" spc="-35" dirty="0">
                <a:latin typeface="Arial MT"/>
                <a:cs typeface="Arial MT"/>
              </a:rPr>
              <a:t>Probabilidad</a:t>
            </a:r>
            <a:r>
              <a:rPr sz="1850" spc="10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de</a:t>
            </a:r>
            <a:r>
              <a:rPr sz="1850" spc="-8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que</a:t>
            </a:r>
            <a:r>
              <a:rPr sz="1850" spc="-7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el</a:t>
            </a:r>
            <a:r>
              <a:rPr sz="1850" spc="-110" dirty="0">
                <a:latin typeface="Arial MT"/>
                <a:cs typeface="Arial MT"/>
              </a:rPr>
              <a:t> </a:t>
            </a:r>
            <a:r>
              <a:rPr sz="1850" spc="-30" dirty="0">
                <a:latin typeface="Arial MT"/>
                <a:cs typeface="Arial MT"/>
              </a:rPr>
              <a:t>verdadero</a:t>
            </a:r>
            <a:r>
              <a:rPr sz="1850" spc="60" dirty="0">
                <a:latin typeface="Arial MT"/>
                <a:cs typeface="Arial MT"/>
              </a:rPr>
              <a:t> </a:t>
            </a:r>
            <a:r>
              <a:rPr sz="1850" spc="-25" dirty="0">
                <a:latin typeface="Arial MT"/>
                <a:cs typeface="Arial MT"/>
              </a:rPr>
              <a:t>valor</a:t>
            </a:r>
            <a:r>
              <a:rPr sz="1850" spc="40" dirty="0">
                <a:latin typeface="Arial MT"/>
                <a:cs typeface="Arial MT"/>
              </a:rPr>
              <a:t> </a:t>
            </a:r>
            <a:r>
              <a:rPr sz="1850" spc="-25" dirty="0">
                <a:latin typeface="Arial MT"/>
                <a:cs typeface="Arial MT"/>
              </a:rPr>
              <a:t>del</a:t>
            </a:r>
            <a:r>
              <a:rPr sz="1850" spc="-10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parámetro </a:t>
            </a:r>
            <a:r>
              <a:rPr sz="1850" dirty="0">
                <a:latin typeface="Arial MT"/>
                <a:cs typeface="Arial MT"/>
              </a:rPr>
              <a:t>se</a:t>
            </a:r>
            <a:r>
              <a:rPr sz="1850" spc="-110" dirty="0">
                <a:latin typeface="Arial MT"/>
                <a:cs typeface="Arial MT"/>
              </a:rPr>
              <a:t> </a:t>
            </a:r>
            <a:r>
              <a:rPr sz="1850" spc="-30" dirty="0">
                <a:latin typeface="Arial MT"/>
                <a:cs typeface="Arial MT"/>
              </a:rPr>
              <a:t>encuentre</a:t>
            </a:r>
            <a:r>
              <a:rPr sz="1850" spc="1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en</a:t>
            </a:r>
            <a:r>
              <a:rPr sz="1850" spc="-8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el</a:t>
            </a:r>
            <a:r>
              <a:rPr sz="1850" spc="-130" dirty="0">
                <a:latin typeface="Arial MT"/>
                <a:cs typeface="Arial MT"/>
              </a:rPr>
              <a:t> </a:t>
            </a:r>
            <a:r>
              <a:rPr sz="1850" spc="-25" dirty="0">
                <a:latin typeface="Arial MT"/>
                <a:cs typeface="Arial MT"/>
              </a:rPr>
              <a:t>intervalo</a:t>
            </a:r>
            <a:r>
              <a:rPr sz="1850" spc="35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construido.</a:t>
            </a:r>
            <a:endParaRPr sz="1850" dirty="0">
              <a:latin typeface="Arial MT"/>
              <a:cs typeface="Arial MT"/>
            </a:endParaRPr>
          </a:p>
          <a:p>
            <a:pPr marL="17780" algn="just">
              <a:lnSpc>
                <a:spcPct val="100000"/>
              </a:lnSpc>
              <a:spcBef>
                <a:spcPts val="330"/>
              </a:spcBef>
            </a:pPr>
            <a:r>
              <a:rPr sz="1800" dirty="0">
                <a:latin typeface="Arial MT"/>
                <a:cs typeface="Arial MT"/>
              </a:rPr>
              <a:t>Se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denota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por</a:t>
            </a:r>
            <a:r>
              <a:rPr sz="1800" spc="-10" dirty="0">
                <a:latin typeface="Arial MT"/>
                <a:cs typeface="Arial MT"/>
              </a:rPr>
              <a:t> 1-</a:t>
            </a:r>
            <a:r>
              <a:rPr sz="1800" dirty="0">
                <a:latin typeface="Arial MT"/>
                <a:cs typeface="Arial MT"/>
              </a:rPr>
              <a:t>a,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donde</a:t>
            </a:r>
            <a:r>
              <a:rPr sz="1800" spc="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</a:t>
            </a:r>
            <a:r>
              <a:rPr sz="1800" spc="-6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corresponde</a:t>
            </a:r>
            <a:r>
              <a:rPr sz="1800" spc="19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al</a:t>
            </a:r>
            <a:r>
              <a:rPr sz="1800" spc="-8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nivel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de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significancia</a:t>
            </a:r>
            <a:endParaRPr sz="1800" dirty="0">
              <a:latin typeface="Arial MT"/>
              <a:cs typeface="Arial MT"/>
            </a:endParaRPr>
          </a:p>
          <a:p>
            <a:pPr algn="just">
              <a:lnSpc>
                <a:spcPct val="100000"/>
              </a:lnSpc>
              <a:spcBef>
                <a:spcPts val="1065"/>
              </a:spcBef>
            </a:pPr>
            <a:endParaRPr sz="1800" dirty="0">
              <a:latin typeface="Arial MT"/>
              <a:cs typeface="Arial MT"/>
            </a:endParaRPr>
          </a:p>
          <a:p>
            <a:pPr marL="19685" marR="879475" indent="-1270" algn="just">
              <a:lnSpc>
                <a:spcPts val="2140"/>
              </a:lnSpc>
            </a:pPr>
            <a:r>
              <a:rPr sz="1850" spc="-10" dirty="0">
                <a:latin typeface="Arial MT"/>
                <a:cs typeface="Arial MT"/>
              </a:rPr>
              <a:t>Estos</a:t>
            </a:r>
            <a:r>
              <a:rPr sz="1850" spc="-60" dirty="0">
                <a:latin typeface="Arial MT"/>
                <a:cs typeface="Arial MT"/>
              </a:rPr>
              <a:t> </a:t>
            </a:r>
            <a:r>
              <a:rPr sz="1850" spc="-20" dirty="0">
                <a:latin typeface="Arial MT"/>
                <a:cs typeface="Arial MT"/>
              </a:rPr>
              <a:t>niveles</a:t>
            </a:r>
            <a:r>
              <a:rPr sz="1850" spc="-50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de</a:t>
            </a:r>
            <a:r>
              <a:rPr sz="1850" spc="-110" dirty="0">
                <a:latin typeface="Arial MT"/>
                <a:cs typeface="Arial MT"/>
              </a:rPr>
              <a:t> </a:t>
            </a:r>
            <a:r>
              <a:rPr sz="1850" spc="-25" dirty="0">
                <a:latin typeface="Arial MT"/>
                <a:cs typeface="Arial MT"/>
              </a:rPr>
              <a:t>confianza</a:t>
            </a:r>
            <a:r>
              <a:rPr sz="1850" spc="-4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se</a:t>
            </a:r>
            <a:r>
              <a:rPr sz="1850" spc="-55" dirty="0">
                <a:latin typeface="Arial MT"/>
                <a:cs typeface="Arial MT"/>
              </a:rPr>
              <a:t> </a:t>
            </a:r>
            <a:r>
              <a:rPr sz="1850" spc="-40" dirty="0">
                <a:latin typeface="Arial MT"/>
                <a:cs typeface="Arial MT"/>
              </a:rPr>
              <a:t>expresan</a:t>
            </a:r>
            <a:r>
              <a:rPr sz="1850" spc="15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en</a:t>
            </a:r>
            <a:r>
              <a:rPr sz="1850" spc="-125" dirty="0">
                <a:latin typeface="Arial MT"/>
                <a:cs typeface="Arial MT"/>
              </a:rPr>
              <a:t> </a:t>
            </a:r>
            <a:r>
              <a:rPr sz="1850" spc="-25" dirty="0">
                <a:latin typeface="Arial MT"/>
                <a:cs typeface="Arial MT"/>
              </a:rPr>
              <a:t>unidades</a:t>
            </a:r>
            <a:r>
              <a:rPr sz="1850" spc="20" dirty="0">
                <a:latin typeface="Arial MT"/>
                <a:cs typeface="Arial MT"/>
              </a:rPr>
              <a:t> </a:t>
            </a:r>
            <a:r>
              <a:rPr sz="1850" dirty="0">
                <a:latin typeface="Arial MT"/>
                <a:cs typeface="Arial MT"/>
              </a:rPr>
              <a:t>de</a:t>
            </a:r>
            <a:r>
              <a:rPr sz="1850" spc="-105" dirty="0">
                <a:latin typeface="Arial MT"/>
                <a:cs typeface="Arial MT"/>
              </a:rPr>
              <a:t> </a:t>
            </a:r>
            <a:r>
              <a:rPr sz="1850" spc="-10" dirty="0">
                <a:latin typeface="Arial MT"/>
                <a:cs typeface="Arial MT"/>
              </a:rPr>
              <a:t>desviación estándar</a:t>
            </a:r>
            <a:endParaRPr sz="185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1413</Words>
  <Application>Microsoft Office PowerPoint</Application>
  <PresentationFormat>Presentación en pantalla (4:3)</PresentationFormat>
  <Paragraphs>127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Arial MT</vt:lpstr>
      <vt:lpstr>Calibri</vt:lpstr>
      <vt:lpstr>Office Theme</vt:lpstr>
      <vt:lpstr>Presentación de PowerPoint</vt:lpstr>
      <vt:lpstr>Presentación de PowerPoint</vt:lpstr>
      <vt:lpstr>¿Oné es e/ nive/ de significancia?</vt:lpstr>
      <vt:lpstr>¿Y con qué porcentaje tiene confianza el investigador para generalizar?</vt:lpstr>
      <vt:lpstr>Distribución muestral de algunos indicadores</vt:lpstr>
      <vt:lpstr>Distribución muestral de algunos indicadores</vt:lpstr>
      <vt:lpstr>Presentación de PowerPoint</vt:lpstr>
      <vt:lpstr>¿Cómo se relacionan la distribución muestral y el nivel de significancia?</vt:lpstr>
      <vt:lpstr>¿Qué se entiende por intervalos de confianza? </vt:lpstr>
      <vt:lpstr>¿Cómo se construyen?</vt:lpstr>
      <vt:lpstr>Presentación de PowerPoint</vt:lpstr>
      <vt:lpstr>Presentación de PowerPoint</vt:lpstr>
      <vt:lpstr>4. Los siguientes datos son los puntajes obtenidos para 45 personas de una escala de depresión (mayor puntaje significa mayor depresión).</vt:lpstr>
      <vt:lpstr>5.- Supongamos que se plantea la hipótesis de que el promedio de peso de nacimiento de cierta población es igual a la media nacional de 3250 gramos.</vt:lpstr>
      <vt:lpstr>Intervalo de confianza y tamaño de muestra</vt:lpstr>
      <vt:lpstr>Ejercicios.-</vt:lpstr>
      <vt:lpstr>1. Un intervalo de confianza aporta más información que un estimador puntual cuando se quiere hacer inferencias sobre parámetros poblacionales.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Felix Falconi</cp:lastModifiedBy>
  <cp:revision>3</cp:revision>
  <dcterms:created xsi:type="dcterms:W3CDTF">2025-06-09T12:25:46Z</dcterms:created>
  <dcterms:modified xsi:type="dcterms:W3CDTF">2025-06-25T02:06:38Z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2025-06-09T00:00:00Z</vt:filetime>
  </property>
  <property fmtid="{D5CDD505-2E9C-101B-9397-08002B2CF9AE}" pid="3" name="Producer">
    <vt:lpwstr>jsPDF 1.3.2 2016-09-30T20:33:17.116Z:jameshall</vt:lpwstr>
  </property>
  <property fmtid="{D5CDD505-2E9C-101B-9397-08002B2CF9AE}" pid="4" name="LastSaved">
    <vt:filetime>2025-06-09T00:00:00Z</vt:filetime>
  </property>
</Properties>
</file>