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7" r:id="rId3"/>
    <p:sldId id="258" r:id="rId4"/>
    <p:sldId id="290" r:id="rId5"/>
    <p:sldId id="291" r:id="rId6"/>
    <p:sldId id="292" r:id="rId7"/>
    <p:sldId id="293" r:id="rId8"/>
    <p:sldId id="259" r:id="rId9"/>
    <p:sldId id="260" r:id="rId10"/>
    <p:sldId id="261" r:id="rId11"/>
    <p:sldId id="262" r:id="rId12"/>
    <p:sldId id="263" r:id="rId13"/>
    <p:sldId id="264" r:id="rId14"/>
    <p:sldId id="265" r:id="rId15"/>
    <p:sldId id="266" r:id="rId16"/>
    <p:sldId id="267" r:id="rId17"/>
    <p:sldId id="268" r:id="rId18"/>
    <p:sldId id="269" r:id="rId19"/>
    <p:sldId id="294" r:id="rId20"/>
    <p:sldId id="271" r:id="rId21"/>
    <p:sldId id="272" r:id="rId22"/>
    <p:sldId id="273" r:id="rId23"/>
    <p:sldId id="274" r:id="rId24"/>
    <p:sldId id="275" r:id="rId25"/>
    <p:sldId id="276" r:id="rId26"/>
    <p:sldId id="277" r:id="rId27"/>
    <p:sldId id="278" r:id="rId28"/>
    <p:sldId id="284" r:id="rId29"/>
    <p:sldId id="285" r:id="rId30"/>
    <p:sldId id="286" r:id="rId31"/>
    <p:sldId id="287" r:id="rId32"/>
    <p:sldId id="288" r:id="rId33"/>
    <p:sldId id="283" r:id="rId34"/>
    <p:sldId id="28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2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34EC6-1617-46D4-96DB-917261C52367}" type="doc">
      <dgm:prSet loTypeId="urn:microsoft.com/office/officeart/2005/8/layout/pyramid1" loCatId="pyramid" qsTypeId="urn:microsoft.com/office/officeart/2005/8/quickstyle/simple1" qsCatId="simple" csTypeId="urn:microsoft.com/office/officeart/2005/8/colors/accent3_4" csCatId="accent3" phldr="1"/>
      <dgm:spPr/>
    </dgm:pt>
    <dgm:pt modelId="{C4AAE082-B8C9-4EF3-9E0F-5E6D8FE8D9E3}">
      <dgm:prSet phldrT="[Texto]" custT="1"/>
      <dgm:spPr/>
      <dgm:t>
        <a:bodyPr/>
        <a:lstStyle/>
        <a:p>
          <a:r>
            <a:rPr lang="es-CO" sz="2400" dirty="0"/>
            <a:t>Q5 (20%)</a:t>
          </a:r>
        </a:p>
      </dgm:t>
    </dgm:pt>
    <dgm:pt modelId="{8015E063-B901-43EF-A02C-808EB19179AE}" type="parTrans" cxnId="{CDFA5225-65C7-4615-A6CF-6A46ACA7FE94}">
      <dgm:prSet/>
      <dgm:spPr/>
      <dgm:t>
        <a:bodyPr/>
        <a:lstStyle/>
        <a:p>
          <a:endParaRPr lang="es-CO"/>
        </a:p>
      </dgm:t>
    </dgm:pt>
    <dgm:pt modelId="{AF8986E8-BF4A-4EF7-A6E0-A92AF6349755}" type="sibTrans" cxnId="{CDFA5225-65C7-4615-A6CF-6A46ACA7FE94}">
      <dgm:prSet/>
      <dgm:spPr/>
      <dgm:t>
        <a:bodyPr/>
        <a:lstStyle/>
        <a:p>
          <a:endParaRPr lang="es-CO"/>
        </a:p>
      </dgm:t>
    </dgm:pt>
    <dgm:pt modelId="{94299C7D-479A-4CFC-856C-4CC39B3F9CEF}">
      <dgm:prSet phldrT="[Texto]" custT="1"/>
      <dgm:spPr/>
      <dgm:t>
        <a:bodyPr/>
        <a:lstStyle/>
        <a:p>
          <a:r>
            <a:rPr lang="es-CO" sz="2400" dirty="0"/>
            <a:t>Q4 (20%)</a:t>
          </a:r>
        </a:p>
      </dgm:t>
    </dgm:pt>
    <dgm:pt modelId="{EA2FCCAE-BD12-4405-B0B4-B6AF61F22249}" type="parTrans" cxnId="{59064B3E-CB6C-4B96-93C6-25F343AFE551}">
      <dgm:prSet/>
      <dgm:spPr/>
      <dgm:t>
        <a:bodyPr/>
        <a:lstStyle/>
        <a:p>
          <a:endParaRPr lang="es-CO"/>
        </a:p>
      </dgm:t>
    </dgm:pt>
    <dgm:pt modelId="{B78DEFE8-39E4-4E82-B266-F9D25FD76BD7}" type="sibTrans" cxnId="{59064B3E-CB6C-4B96-93C6-25F343AFE551}">
      <dgm:prSet/>
      <dgm:spPr/>
      <dgm:t>
        <a:bodyPr/>
        <a:lstStyle/>
        <a:p>
          <a:endParaRPr lang="es-CO"/>
        </a:p>
      </dgm:t>
    </dgm:pt>
    <dgm:pt modelId="{C5A60611-AE60-4C37-9944-FAF59E2CEAFF}">
      <dgm:prSet phldrT="[Texto]" custT="1"/>
      <dgm:spPr/>
      <dgm:t>
        <a:bodyPr/>
        <a:lstStyle/>
        <a:p>
          <a:r>
            <a:rPr lang="es-CO" sz="2800" dirty="0"/>
            <a:t>Q3 (20%)</a:t>
          </a:r>
        </a:p>
      </dgm:t>
    </dgm:pt>
    <dgm:pt modelId="{B1C9D4BE-AD99-4224-AF04-79CEEA9F8311}" type="parTrans" cxnId="{DE4A4105-70C4-4E9E-90A4-C7958BD4A8A8}">
      <dgm:prSet/>
      <dgm:spPr/>
      <dgm:t>
        <a:bodyPr/>
        <a:lstStyle/>
        <a:p>
          <a:endParaRPr lang="es-CO"/>
        </a:p>
      </dgm:t>
    </dgm:pt>
    <dgm:pt modelId="{7210C60C-0582-43B6-8612-80D42ACD8EAA}" type="sibTrans" cxnId="{DE4A4105-70C4-4E9E-90A4-C7958BD4A8A8}">
      <dgm:prSet/>
      <dgm:spPr/>
      <dgm:t>
        <a:bodyPr/>
        <a:lstStyle/>
        <a:p>
          <a:endParaRPr lang="es-CO"/>
        </a:p>
      </dgm:t>
    </dgm:pt>
    <dgm:pt modelId="{A0B34D88-9969-476A-AFF1-E7D53187A9B7}">
      <dgm:prSet phldrT="[Texto]" custT="1"/>
      <dgm:spPr/>
      <dgm:t>
        <a:bodyPr/>
        <a:lstStyle/>
        <a:p>
          <a:r>
            <a:rPr lang="es-CO" sz="2800" dirty="0"/>
            <a:t>Q2 (20%)</a:t>
          </a:r>
        </a:p>
      </dgm:t>
    </dgm:pt>
    <dgm:pt modelId="{BFE2CBDD-3EED-486C-883C-8F2D13226CFB}" type="parTrans" cxnId="{A52D050F-15B0-4010-9DF0-FE6CC81A8026}">
      <dgm:prSet/>
      <dgm:spPr/>
      <dgm:t>
        <a:bodyPr/>
        <a:lstStyle/>
        <a:p>
          <a:endParaRPr lang="es-CO"/>
        </a:p>
      </dgm:t>
    </dgm:pt>
    <dgm:pt modelId="{F332EDD9-242F-4B4F-9DA1-F4B0407191A9}" type="sibTrans" cxnId="{A52D050F-15B0-4010-9DF0-FE6CC81A8026}">
      <dgm:prSet/>
      <dgm:spPr/>
      <dgm:t>
        <a:bodyPr/>
        <a:lstStyle/>
        <a:p>
          <a:endParaRPr lang="es-CO"/>
        </a:p>
      </dgm:t>
    </dgm:pt>
    <dgm:pt modelId="{3D601FC6-ABE2-4DCB-A8B5-5C7CF31D947E}">
      <dgm:prSet phldrT="[Texto]" custT="1"/>
      <dgm:spPr/>
      <dgm:t>
        <a:bodyPr/>
        <a:lstStyle/>
        <a:p>
          <a:r>
            <a:rPr lang="es-CO" sz="2800" dirty="0"/>
            <a:t>Q1 (20%)</a:t>
          </a:r>
        </a:p>
      </dgm:t>
    </dgm:pt>
    <dgm:pt modelId="{C03FDC3B-7E34-4DBB-A7CD-A511712C402A}" type="parTrans" cxnId="{F33051C6-86AD-43CB-868C-3287772D2A2C}">
      <dgm:prSet/>
      <dgm:spPr/>
      <dgm:t>
        <a:bodyPr/>
        <a:lstStyle/>
        <a:p>
          <a:endParaRPr lang="es-CO"/>
        </a:p>
      </dgm:t>
    </dgm:pt>
    <dgm:pt modelId="{8C4D5D94-6DBB-43F9-9362-9C59BD1153E7}" type="sibTrans" cxnId="{F33051C6-86AD-43CB-868C-3287772D2A2C}">
      <dgm:prSet/>
      <dgm:spPr/>
      <dgm:t>
        <a:bodyPr/>
        <a:lstStyle/>
        <a:p>
          <a:endParaRPr lang="es-CO"/>
        </a:p>
      </dgm:t>
    </dgm:pt>
    <dgm:pt modelId="{71436CB2-7713-40E1-9E57-2F5433BFDF3D}" type="pres">
      <dgm:prSet presAssocID="{99834EC6-1617-46D4-96DB-917261C52367}" presName="Name0" presStyleCnt="0">
        <dgm:presLayoutVars>
          <dgm:dir/>
          <dgm:animLvl val="lvl"/>
          <dgm:resizeHandles val="exact"/>
        </dgm:presLayoutVars>
      </dgm:prSet>
      <dgm:spPr/>
    </dgm:pt>
    <dgm:pt modelId="{9745E8AC-DC4E-472D-87A9-BC784E151FAA}" type="pres">
      <dgm:prSet presAssocID="{C4AAE082-B8C9-4EF3-9E0F-5E6D8FE8D9E3}" presName="Name8" presStyleCnt="0"/>
      <dgm:spPr/>
    </dgm:pt>
    <dgm:pt modelId="{891B14C5-6B1D-4FF8-8923-A814F4383650}" type="pres">
      <dgm:prSet presAssocID="{C4AAE082-B8C9-4EF3-9E0F-5E6D8FE8D9E3}" presName="level" presStyleLbl="node1" presStyleIdx="0" presStyleCnt="5" custLinFactNeighborY="-7937">
        <dgm:presLayoutVars>
          <dgm:chMax val="1"/>
          <dgm:bulletEnabled val="1"/>
        </dgm:presLayoutVars>
      </dgm:prSet>
      <dgm:spPr/>
    </dgm:pt>
    <dgm:pt modelId="{785AB8DA-73C4-41E3-8B7D-09ED79768DFE}" type="pres">
      <dgm:prSet presAssocID="{C4AAE082-B8C9-4EF3-9E0F-5E6D8FE8D9E3}" presName="levelTx" presStyleLbl="revTx" presStyleIdx="0" presStyleCnt="0">
        <dgm:presLayoutVars>
          <dgm:chMax val="1"/>
          <dgm:bulletEnabled val="1"/>
        </dgm:presLayoutVars>
      </dgm:prSet>
      <dgm:spPr/>
    </dgm:pt>
    <dgm:pt modelId="{7A74B4A3-9AC4-4DA1-A4D3-4977993DC225}" type="pres">
      <dgm:prSet presAssocID="{94299C7D-479A-4CFC-856C-4CC39B3F9CEF}" presName="Name8" presStyleCnt="0"/>
      <dgm:spPr/>
    </dgm:pt>
    <dgm:pt modelId="{F404E9DD-919F-4536-A232-7EB9312EA7DF}" type="pres">
      <dgm:prSet presAssocID="{94299C7D-479A-4CFC-856C-4CC39B3F9CEF}" presName="level" presStyleLbl="node1" presStyleIdx="1" presStyleCnt="5">
        <dgm:presLayoutVars>
          <dgm:chMax val="1"/>
          <dgm:bulletEnabled val="1"/>
        </dgm:presLayoutVars>
      </dgm:prSet>
      <dgm:spPr/>
    </dgm:pt>
    <dgm:pt modelId="{13842682-2929-423C-BA44-4F5CD865DB17}" type="pres">
      <dgm:prSet presAssocID="{94299C7D-479A-4CFC-856C-4CC39B3F9CEF}" presName="levelTx" presStyleLbl="revTx" presStyleIdx="0" presStyleCnt="0">
        <dgm:presLayoutVars>
          <dgm:chMax val="1"/>
          <dgm:bulletEnabled val="1"/>
        </dgm:presLayoutVars>
      </dgm:prSet>
      <dgm:spPr/>
    </dgm:pt>
    <dgm:pt modelId="{2D8617E5-662D-40AE-B63D-A2AAF6A1AF7D}" type="pres">
      <dgm:prSet presAssocID="{C5A60611-AE60-4C37-9944-FAF59E2CEAFF}" presName="Name8" presStyleCnt="0"/>
      <dgm:spPr/>
    </dgm:pt>
    <dgm:pt modelId="{0BF4555F-2750-4550-8DC6-74C3FD7A40DB}" type="pres">
      <dgm:prSet presAssocID="{C5A60611-AE60-4C37-9944-FAF59E2CEAFF}" presName="level" presStyleLbl="node1" presStyleIdx="2" presStyleCnt="5">
        <dgm:presLayoutVars>
          <dgm:chMax val="1"/>
          <dgm:bulletEnabled val="1"/>
        </dgm:presLayoutVars>
      </dgm:prSet>
      <dgm:spPr/>
    </dgm:pt>
    <dgm:pt modelId="{6BB3B67E-08FD-4786-B7C4-E95CE4C39DFD}" type="pres">
      <dgm:prSet presAssocID="{C5A60611-AE60-4C37-9944-FAF59E2CEAFF}" presName="levelTx" presStyleLbl="revTx" presStyleIdx="0" presStyleCnt="0">
        <dgm:presLayoutVars>
          <dgm:chMax val="1"/>
          <dgm:bulletEnabled val="1"/>
        </dgm:presLayoutVars>
      </dgm:prSet>
      <dgm:spPr/>
    </dgm:pt>
    <dgm:pt modelId="{27A51CE7-1840-4757-BF6C-48F7DE58E209}" type="pres">
      <dgm:prSet presAssocID="{A0B34D88-9969-476A-AFF1-E7D53187A9B7}" presName="Name8" presStyleCnt="0"/>
      <dgm:spPr/>
    </dgm:pt>
    <dgm:pt modelId="{BA4DAD23-9FAF-482A-AA2E-BB0B230DB3B4}" type="pres">
      <dgm:prSet presAssocID="{A0B34D88-9969-476A-AFF1-E7D53187A9B7}" presName="level" presStyleLbl="node1" presStyleIdx="3" presStyleCnt="5">
        <dgm:presLayoutVars>
          <dgm:chMax val="1"/>
          <dgm:bulletEnabled val="1"/>
        </dgm:presLayoutVars>
      </dgm:prSet>
      <dgm:spPr/>
    </dgm:pt>
    <dgm:pt modelId="{5110B3AE-9C61-4F5C-91B7-0BB55EED1B39}" type="pres">
      <dgm:prSet presAssocID="{A0B34D88-9969-476A-AFF1-E7D53187A9B7}" presName="levelTx" presStyleLbl="revTx" presStyleIdx="0" presStyleCnt="0">
        <dgm:presLayoutVars>
          <dgm:chMax val="1"/>
          <dgm:bulletEnabled val="1"/>
        </dgm:presLayoutVars>
      </dgm:prSet>
      <dgm:spPr/>
    </dgm:pt>
    <dgm:pt modelId="{F0DD2F94-8B85-497D-94D4-437CAF647E8A}" type="pres">
      <dgm:prSet presAssocID="{3D601FC6-ABE2-4DCB-A8B5-5C7CF31D947E}" presName="Name8" presStyleCnt="0"/>
      <dgm:spPr/>
    </dgm:pt>
    <dgm:pt modelId="{39D15B20-7B1B-450B-8157-478BE678FD41}" type="pres">
      <dgm:prSet presAssocID="{3D601FC6-ABE2-4DCB-A8B5-5C7CF31D947E}" presName="level" presStyleLbl="node1" presStyleIdx="4" presStyleCnt="5">
        <dgm:presLayoutVars>
          <dgm:chMax val="1"/>
          <dgm:bulletEnabled val="1"/>
        </dgm:presLayoutVars>
      </dgm:prSet>
      <dgm:spPr/>
    </dgm:pt>
    <dgm:pt modelId="{BC8B25BD-F598-4819-AE7A-2FC0253F710D}" type="pres">
      <dgm:prSet presAssocID="{3D601FC6-ABE2-4DCB-A8B5-5C7CF31D947E}" presName="levelTx" presStyleLbl="revTx" presStyleIdx="0" presStyleCnt="0">
        <dgm:presLayoutVars>
          <dgm:chMax val="1"/>
          <dgm:bulletEnabled val="1"/>
        </dgm:presLayoutVars>
      </dgm:prSet>
      <dgm:spPr/>
    </dgm:pt>
  </dgm:ptLst>
  <dgm:cxnLst>
    <dgm:cxn modelId="{DE4A4105-70C4-4E9E-90A4-C7958BD4A8A8}" srcId="{99834EC6-1617-46D4-96DB-917261C52367}" destId="{C5A60611-AE60-4C37-9944-FAF59E2CEAFF}" srcOrd="2" destOrd="0" parTransId="{B1C9D4BE-AD99-4224-AF04-79CEEA9F8311}" sibTransId="{7210C60C-0582-43B6-8612-80D42ACD8EAA}"/>
    <dgm:cxn modelId="{A52D050F-15B0-4010-9DF0-FE6CC81A8026}" srcId="{99834EC6-1617-46D4-96DB-917261C52367}" destId="{A0B34D88-9969-476A-AFF1-E7D53187A9B7}" srcOrd="3" destOrd="0" parTransId="{BFE2CBDD-3EED-486C-883C-8F2D13226CFB}" sibTransId="{F332EDD9-242F-4B4F-9DA1-F4B0407191A9}"/>
    <dgm:cxn modelId="{1B1B1524-F503-44AD-B583-26737FD978D3}" type="presOf" srcId="{94299C7D-479A-4CFC-856C-4CC39B3F9CEF}" destId="{13842682-2929-423C-BA44-4F5CD865DB17}" srcOrd="1" destOrd="0" presId="urn:microsoft.com/office/officeart/2005/8/layout/pyramid1"/>
    <dgm:cxn modelId="{CDFA5225-65C7-4615-A6CF-6A46ACA7FE94}" srcId="{99834EC6-1617-46D4-96DB-917261C52367}" destId="{C4AAE082-B8C9-4EF3-9E0F-5E6D8FE8D9E3}" srcOrd="0" destOrd="0" parTransId="{8015E063-B901-43EF-A02C-808EB19179AE}" sibTransId="{AF8986E8-BF4A-4EF7-A6E0-A92AF6349755}"/>
    <dgm:cxn modelId="{61A56237-C5DB-4DB5-AE17-0F5CCA8FBF0A}" type="presOf" srcId="{A0B34D88-9969-476A-AFF1-E7D53187A9B7}" destId="{5110B3AE-9C61-4F5C-91B7-0BB55EED1B39}" srcOrd="1" destOrd="0" presId="urn:microsoft.com/office/officeart/2005/8/layout/pyramid1"/>
    <dgm:cxn modelId="{37BFAC3B-0A4E-44D0-AAC5-29E0F144F283}" type="presOf" srcId="{A0B34D88-9969-476A-AFF1-E7D53187A9B7}" destId="{BA4DAD23-9FAF-482A-AA2E-BB0B230DB3B4}" srcOrd="0" destOrd="0" presId="urn:microsoft.com/office/officeart/2005/8/layout/pyramid1"/>
    <dgm:cxn modelId="{59064B3E-CB6C-4B96-93C6-25F343AFE551}" srcId="{99834EC6-1617-46D4-96DB-917261C52367}" destId="{94299C7D-479A-4CFC-856C-4CC39B3F9CEF}" srcOrd="1" destOrd="0" parTransId="{EA2FCCAE-BD12-4405-B0B4-B6AF61F22249}" sibTransId="{B78DEFE8-39E4-4E82-B266-F9D25FD76BD7}"/>
    <dgm:cxn modelId="{4446CF40-A37E-4DC7-82E1-5D8610482EA0}" type="presOf" srcId="{99834EC6-1617-46D4-96DB-917261C52367}" destId="{71436CB2-7713-40E1-9E57-2F5433BFDF3D}" srcOrd="0" destOrd="0" presId="urn:microsoft.com/office/officeart/2005/8/layout/pyramid1"/>
    <dgm:cxn modelId="{94A63149-F866-4D33-B452-123F4AF6BD31}" type="presOf" srcId="{3D601FC6-ABE2-4DCB-A8B5-5C7CF31D947E}" destId="{39D15B20-7B1B-450B-8157-478BE678FD41}" srcOrd="0" destOrd="0" presId="urn:microsoft.com/office/officeart/2005/8/layout/pyramid1"/>
    <dgm:cxn modelId="{8A184D82-0B3A-43DC-A1D4-6B6AB8B65ACC}" type="presOf" srcId="{94299C7D-479A-4CFC-856C-4CC39B3F9CEF}" destId="{F404E9DD-919F-4536-A232-7EB9312EA7DF}" srcOrd="0" destOrd="0" presId="urn:microsoft.com/office/officeart/2005/8/layout/pyramid1"/>
    <dgm:cxn modelId="{931B77A2-98B7-43EC-AF6C-AC0FDF72D714}" type="presOf" srcId="{C4AAE082-B8C9-4EF3-9E0F-5E6D8FE8D9E3}" destId="{891B14C5-6B1D-4FF8-8923-A814F4383650}" srcOrd="0" destOrd="0" presId="urn:microsoft.com/office/officeart/2005/8/layout/pyramid1"/>
    <dgm:cxn modelId="{2C4C73A4-1CA9-4747-9871-93409EAC5997}" type="presOf" srcId="{C4AAE082-B8C9-4EF3-9E0F-5E6D8FE8D9E3}" destId="{785AB8DA-73C4-41E3-8B7D-09ED79768DFE}" srcOrd="1" destOrd="0" presId="urn:microsoft.com/office/officeart/2005/8/layout/pyramid1"/>
    <dgm:cxn modelId="{FFFDF1C3-8A05-48EC-AB3C-09B264E7BC7A}" type="presOf" srcId="{C5A60611-AE60-4C37-9944-FAF59E2CEAFF}" destId="{0BF4555F-2750-4550-8DC6-74C3FD7A40DB}" srcOrd="0" destOrd="0" presId="urn:microsoft.com/office/officeart/2005/8/layout/pyramid1"/>
    <dgm:cxn modelId="{F33051C6-86AD-43CB-868C-3287772D2A2C}" srcId="{99834EC6-1617-46D4-96DB-917261C52367}" destId="{3D601FC6-ABE2-4DCB-A8B5-5C7CF31D947E}" srcOrd="4" destOrd="0" parTransId="{C03FDC3B-7E34-4DBB-A7CD-A511712C402A}" sibTransId="{8C4D5D94-6DBB-43F9-9362-9C59BD1153E7}"/>
    <dgm:cxn modelId="{1B4CB9CD-3AEF-47F7-9EA3-116B186F1BE1}" type="presOf" srcId="{C5A60611-AE60-4C37-9944-FAF59E2CEAFF}" destId="{6BB3B67E-08FD-4786-B7C4-E95CE4C39DFD}" srcOrd="1" destOrd="0" presId="urn:microsoft.com/office/officeart/2005/8/layout/pyramid1"/>
    <dgm:cxn modelId="{60D6A0FB-92A1-40B8-8E5D-1C553B65EF25}" type="presOf" srcId="{3D601FC6-ABE2-4DCB-A8B5-5C7CF31D947E}" destId="{BC8B25BD-F598-4819-AE7A-2FC0253F710D}" srcOrd="1" destOrd="0" presId="urn:microsoft.com/office/officeart/2005/8/layout/pyramid1"/>
    <dgm:cxn modelId="{F691E50F-D4F7-40C4-BAF7-62DFFEDA6D4E}" type="presParOf" srcId="{71436CB2-7713-40E1-9E57-2F5433BFDF3D}" destId="{9745E8AC-DC4E-472D-87A9-BC784E151FAA}" srcOrd="0" destOrd="0" presId="urn:microsoft.com/office/officeart/2005/8/layout/pyramid1"/>
    <dgm:cxn modelId="{FE1A32D4-2C67-4667-93B7-6E0FA7D174D3}" type="presParOf" srcId="{9745E8AC-DC4E-472D-87A9-BC784E151FAA}" destId="{891B14C5-6B1D-4FF8-8923-A814F4383650}" srcOrd="0" destOrd="0" presId="urn:microsoft.com/office/officeart/2005/8/layout/pyramid1"/>
    <dgm:cxn modelId="{28A74C49-CC2F-439B-8463-C2784B32B746}" type="presParOf" srcId="{9745E8AC-DC4E-472D-87A9-BC784E151FAA}" destId="{785AB8DA-73C4-41E3-8B7D-09ED79768DFE}" srcOrd="1" destOrd="0" presId="urn:microsoft.com/office/officeart/2005/8/layout/pyramid1"/>
    <dgm:cxn modelId="{9CCE7039-BF9C-4AB6-82EE-46AA77AA690D}" type="presParOf" srcId="{71436CB2-7713-40E1-9E57-2F5433BFDF3D}" destId="{7A74B4A3-9AC4-4DA1-A4D3-4977993DC225}" srcOrd="1" destOrd="0" presId="urn:microsoft.com/office/officeart/2005/8/layout/pyramid1"/>
    <dgm:cxn modelId="{6FBF802B-403F-4D1D-A03E-9B096599FBC3}" type="presParOf" srcId="{7A74B4A3-9AC4-4DA1-A4D3-4977993DC225}" destId="{F404E9DD-919F-4536-A232-7EB9312EA7DF}" srcOrd="0" destOrd="0" presId="urn:microsoft.com/office/officeart/2005/8/layout/pyramid1"/>
    <dgm:cxn modelId="{CF4DC6E7-0910-4213-8321-BFA700B43F48}" type="presParOf" srcId="{7A74B4A3-9AC4-4DA1-A4D3-4977993DC225}" destId="{13842682-2929-423C-BA44-4F5CD865DB17}" srcOrd="1" destOrd="0" presId="urn:microsoft.com/office/officeart/2005/8/layout/pyramid1"/>
    <dgm:cxn modelId="{F746F8C9-8C10-4229-AA0D-19458D49572F}" type="presParOf" srcId="{71436CB2-7713-40E1-9E57-2F5433BFDF3D}" destId="{2D8617E5-662D-40AE-B63D-A2AAF6A1AF7D}" srcOrd="2" destOrd="0" presId="urn:microsoft.com/office/officeart/2005/8/layout/pyramid1"/>
    <dgm:cxn modelId="{39CCF479-3365-46B0-82C9-062826EA1A1F}" type="presParOf" srcId="{2D8617E5-662D-40AE-B63D-A2AAF6A1AF7D}" destId="{0BF4555F-2750-4550-8DC6-74C3FD7A40DB}" srcOrd="0" destOrd="0" presId="urn:microsoft.com/office/officeart/2005/8/layout/pyramid1"/>
    <dgm:cxn modelId="{67AEE135-4713-45AB-96CC-2ABA22A0B35F}" type="presParOf" srcId="{2D8617E5-662D-40AE-B63D-A2AAF6A1AF7D}" destId="{6BB3B67E-08FD-4786-B7C4-E95CE4C39DFD}" srcOrd="1" destOrd="0" presId="urn:microsoft.com/office/officeart/2005/8/layout/pyramid1"/>
    <dgm:cxn modelId="{669D48D1-12FE-45CC-9981-3779F24585FC}" type="presParOf" srcId="{71436CB2-7713-40E1-9E57-2F5433BFDF3D}" destId="{27A51CE7-1840-4757-BF6C-48F7DE58E209}" srcOrd="3" destOrd="0" presId="urn:microsoft.com/office/officeart/2005/8/layout/pyramid1"/>
    <dgm:cxn modelId="{9D3B94BA-C445-45D8-A981-F7D342122D4C}" type="presParOf" srcId="{27A51CE7-1840-4757-BF6C-48F7DE58E209}" destId="{BA4DAD23-9FAF-482A-AA2E-BB0B230DB3B4}" srcOrd="0" destOrd="0" presId="urn:microsoft.com/office/officeart/2005/8/layout/pyramid1"/>
    <dgm:cxn modelId="{C971C7AD-2B99-4F1D-9CD0-DF6171A876DD}" type="presParOf" srcId="{27A51CE7-1840-4757-BF6C-48F7DE58E209}" destId="{5110B3AE-9C61-4F5C-91B7-0BB55EED1B39}" srcOrd="1" destOrd="0" presId="urn:microsoft.com/office/officeart/2005/8/layout/pyramid1"/>
    <dgm:cxn modelId="{0F6A6C36-F1D6-4A05-B911-6D0064E6D526}" type="presParOf" srcId="{71436CB2-7713-40E1-9E57-2F5433BFDF3D}" destId="{F0DD2F94-8B85-497D-94D4-437CAF647E8A}" srcOrd="4" destOrd="0" presId="urn:microsoft.com/office/officeart/2005/8/layout/pyramid1"/>
    <dgm:cxn modelId="{62E80867-D400-428D-B535-3A205974F2B7}" type="presParOf" srcId="{F0DD2F94-8B85-497D-94D4-437CAF647E8A}" destId="{39D15B20-7B1B-450B-8157-478BE678FD41}" srcOrd="0" destOrd="0" presId="urn:microsoft.com/office/officeart/2005/8/layout/pyramid1"/>
    <dgm:cxn modelId="{F4A32A56-1D92-44F8-BE39-0199FF951C1C}" type="presParOf" srcId="{F0DD2F94-8B85-497D-94D4-437CAF647E8A}" destId="{BC8B25BD-F598-4819-AE7A-2FC0253F710D}"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B14C5-6B1D-4FF8-8923-A814F4383650}">
      <dsp:nvSpPr>
        <dsp:cNvPr id="0" name=""/>
        <dsp:cNvSpPr/>
      </dsp:nvSpPr>
      <dsp:spPr>
        <a:xfrm>
          <a:off x="1987420" y="0"/>
          <a:ext cx="993710" cy="907300"/>
        </a:xfrm>
        <a:prstGeom prst="trapezoid">
          <a:avLst>
            <a:gd name="adj" fmla="val 54762"/>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CO" sz="2400" kern="1200" dirty="0"/>
            <a:t>Q5 (20%)</a:t>
          </a:r>
        </a:p>
      </dsp:txBody>
      <dsp:txXfrm>
        <a:off x="1987420" y="0"/>
        <a:ext cx="993710" cy="907300"/>
      </dsp:txXfrm>
    </dsp:sp>
    <dsp:sp modelId="{F404E9DD-919F-4536-A232-7EB9312EA7DF}">
      <dsp:nvSpPr>
        <dsp:cNvPr id="0" name=""/>
        <dsp:cNvSpPr/>
      </dsp:nvSpPr>
      <dsp:spPr>
        <a:xfrm>
          <a:off x="1490565" y="907300"/>
          <a:ext cx="1987420" cy="907300"/>
        </a:xfrm>
        <a:prstGeom prst="trapezoid">
          <a:avLst>
            <a:gd name="adj" fmla="val 54762"/>
          </a:avLst>
        </a:prstGeom>
        <a:solidFill>
          <a:schemeClr val="accent3">
            <a:shade val="50000"/>
            <a:hueOff val="-104183"/>
            <a:satOff val="15562"/>
            <a:lumOff val="143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CO" sz="2400" kern="1200" dirty="0"/>
            <a:t>Q4 (20%)</a:t>
          </a:r>
        </a:p>
      </dsp:txBody>
      <dsp:txXfrm>
        <a:off x="1838364" y="907300"/>
        <a:ext cx="1291823" cy="907300"/>
      </dsp:txXfrm>
    </dsp:sp>
    <dsp:sp modelId="{0BF4555F-2750-4550-8DC6-74C3FD7A40DB}">
      <dsp:nvSpPr>
        <dsp:cNvPr id="0" name=""/>
        <dsp:cNvSpPr/>
      </dsp:nvSpPr>
      <dsp:spPr>
        <a:xfrm>
          <a:off x="993710" y="1814601"/>
          <a:ext cx="2981131" cy="907300"/>
        </a:xfrm>
        <a:prstGeom prst="trapezoid">
          <a:avLst>
            <a:gd name="adj" fmla="val 54762"/>
          </a:avLst>
        </a:prstGeom>
        <a:solidFill>
          <a:schemeClr val="accent3">
            <a:shade val="50000"/>
            <a:hueOff val="-208367"/>
            <a:satOff val="31123"/>
            <a:lumOff val="287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CO" sz="2800" kern="1200" dirty="0"/>
            <a:t>Q3 (20%)</a:t>
          </a:r>
        </a:p>
      </dsp:txBody>
      <dsp:txXfrm>
        <a:off x="1515408" y="1814601"/>
        <a:ext cx="1937735" cy="907300"/>
      </dsp:txXfrm>
    </dsp:sp>
    <dsp:sp modelId="{BA4DAD23-9FAF-482A-AA2E-BB0B230DB3B4}">
      <dsp:nvSpPr>
        <dsp:cNvPr id="0" name=""/>
        <dsp:cNvSpPr/>
      </dsp:nvSpPr>
      <dsp:spPr>
        <a:xfrm>
          <a:off x="496855" y="2721902"/>
          <a:ext cx="3974841" cy="907300"/>
        </a:xfrm>
        <a:prstGeom prst="trapezoid">
          <a:avLst>
            <a:gd name="adj" fmla="val 54762"/>
          </a:avLst>
        </a:prstGeom>
        <a:solidFill>
          <a:schemeClr val="accent3">
            <a:shade val="50000"/>
            <a:hueOff val="-208367"/>
            <a:satOff val="31123"/>
            <a:lumOff val="287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CO" sz="2800" kern="1200" dirty="0"/>
            <a:t>Q2 (20%)</a:t>
          </a:r>
        </a:p>
      </dsp:txBody>
      <dsp:txXfrm>
        <a:off x="1192452" y="2721902"/>
        <a:ext cx="2583647" cy="907300"/>
      </dsp:txXfrm>
    </dsp:sp>
    <dsp:sp modelId="{39D15B20-7B1B-450B-8157-478BE678FD41}">
      <dsp:nvSpPr>
        <dsp:cNvPr id="0" name=""/>
        <dsp:cNvSpPr/>
      </dsp:nvSpPr>
      <dsp:spPr>
        <a:xfrm>
          <a:off x="0" y="3629203"/>
          <a:ext cx="4968552" cy="907300"/>
        </a:xfrm>
        <a:prstGeom prst="trapezoid">
          <a:avLst>
            <a:gd name="adj" fmla="val 54762"/>
          </a:avLst>
        </a:prstGeom>
        <a:solidFill>
          <a:schemeClr val="accent3">
            <a:shade val="50000"/>
            <a:hueOff val="-104183"/>
            <a:satOff val="15562"/>
            <a:lumOff val="143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CO" sz="2800" kern="1200" dirty="0"/>
            <a:t>Q1 (20%)</a:t>
          </a:r>
        </a:p>
      </dsp:txBody>
      <dsp:txXfrm>
        <a:off x="869496" y="3629203"/>
        <a:ext cx="3229558" cy="9073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079CC-44F2-4F17-912A-DC7FF708981D}" type="datetimeFigureOut">
              <a:rPr lang="es-CO" smtClean="0"/>
              <a:pPr/>
              <a:t>22/05/2025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48437-8C2A-4BA1-97F1-7C18BBD83668}" type="slidenum">
              <a:rPr lang="es-CO" smtClean="0"/>
              <a:pPr/>
              <a:t>‹Nº›</a:t>
            </a:fld>
            <a:endParaRPr lang="es-CO"/>
          </a:p>
        </p:txBody>
      </p:sp>
    </p:spTree>
    <p:extLst>
      <p:ext uri="{BB962C8B-B14F-4D97-AF65-F5344CB8AC3E}">
        <p14:creationId xmlns:p14="http://schemas.microsoft.com/office/powerpoint/2010/main" val="175264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CF5A3C-D3C7-43A0-A094-43A3DCF6B870}" type="datetime1">
              <a:rPr lang="es-CO" smtClean="0"/>
              <a:pPr/>
              <a:t>22/05/2025</a:t>
            </a:fld>
            <a:endParaRPr lang="es-CO"/>
          </a:p>
        </p:txBody>
      </p:sp>
      <p:sp>
        <p:nvSpPr>
          <p:cNvPr id="5" name="Footer Placeholder 4"/>
          <p:cNvSpPr>
            <a:spLocks noGrp="1"/>
          </p:cNvSpPr>
          <p:nvPr>
            <p:ph type="ftr" sz="quarter" idx="11"/>
          </p:nvPr>
        </p:nvSpPr>
        <p:spPr>
          <a:xfrm>
            <a:off x="2396319" y="329308"/>
            <a:ext cx="3086292" cy="309201"/>
          </a:xfrm>
        </p:spPr>
        <p:txBody>
          <a:bodyPr/>
          <a:lstStyle/>
          <a:p>
            <a:r>
              <a:rPr lang="es-CO"/>
              <a:t>MEDIDAS DE POSICION NO CENTRAL - ESTADISTICA APLICADA - ESCUELA DE INGENIERIA DE PETROLEOS - UIS</a:t>
            </a:r>
          </a:p>
        </p:txBody>
      </p:sp>
      <p:sp>
        <p:nvSpPr>
          <p:cNvPr id="6" name="Slide Number Placeholder 5"/>
          <p:cNvSpPr>
            <a:spLocks noGrp="1"/>
          </p:cNvSpPr>
          <p:nvPr>
            <p:ph type="sldNum" sz="quarter" idx="12"/>
          </p:nvPr>
        </p:nvSpPr>
        <p:spPr>
          <a:xfrm>
            <a:off x="1434703" y="798973"/>
            <a:ext cx="802005" cy="503578"/>
          </a:xfrm>
        </p:spPr>
        <p:txBody>
          <a:bodyPr/>
          <a:lstStyle/>
          <a:p>
            <a:fld id="{8A8D789F-AA4E-40FD-B9EE-A0ADB57B45B6}" type="slidenum">
              <a:rPr lang="es-CO" smtClean="0"/>
              <a:pPr/>
              <a:t>‹Nº›</a:t>
            </a:fld>
            <a:endParaRPr lang="es-CO"/>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427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72ED08-C73D-4764-B3DA-FD7DE6897B58}" type="datetime1">
              <a:rPr lang="es-CO" smtClean="0"/>
              <a:pPr/>
              <a:t>22/05/2025</a:t>
            </a:fld>
            <a:endParaRPr lang="es-CO"/>
          </a:p>
        </p:txBody>
      </p:sp>
      <p:sp>
        <p:nvSpPr>
          <p:cNvPr id="5" name="Footer Placeholder 4"/>
          <p:cNvSpPr>
            <a:spLocks noGrp="1"/>
          </p:cNvSpPr>
          <p:nvPr>
            <p:ph type="ftr" sz="quarter" idx="11"/>
          </p:nvPr>
        </p:nvSpPr>
        <p:spPr/>
        <p:txBody>
          <a:bodyPr/>
          <a:lstStyle/>
          <a:p>
            <a:r>
              <a:rPr lang="es-CO"/>
              <a:t>MEDIDAS DE POSICION NO CENTRAL - ESTADISTICA APLICADA - ESCUELA DE INGENIERIA DE PETROLEOS - UIS</a:t>
            </a:r>
          </a:p>
        </p:txBody>
      </p:sp>
      <p:sp>
        <p:nvSpPr>
          <p:cNvPr id="6" name="Slide Number Placeholder 5"/>
          <p:cNvSpPr>
            <a:spLocks noGrp="1"/>
          </p:cNvSpPr>
          <p:nvPr>
            <p:ph type="sldNum" sz="quarter" idx="12"/>
          </p:nvPr>
        </p:nvSpPr>
        <p:spPr/>
        <p:txBody>
          <a:bodyPr/>
          <a:lstStyle/>
          <a:p>
            <a:fld id="{8A8D789F-AA4E-40FD-B9EE-A0ADB57B45B6}" type="slidenum">
              <a:rPr lang="es-CO" smtClean="0"/>
              <a:pPr/>
              <a:t>‹Nº›</a:t>
            </a:fld>
            <a:endParaRPr lang="es-CO"/>
          </a:p>
        </p:txBody>
      </p:sp>
    </p:spTree>
    <p:extLst>
      <p:ext uri="{BB962C8B-B14F-4D97-AF65-F5344CB8AC3E}">
        <p14:creationId xmlns:p14="http://schemas.microsoft.com/office/powerpoint/2010/main" val="330330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F0E671-B58A-4866-9AC1-02635095F0B6}" type="datetime1">
              <a:rPr lang="es-CO" smtClean="0"/>
              <a:pPr/>
              <a:t>22/05/2025</a:t>
            </a:fld>
            <a:endParaRPr lang="es-CO"/>
          </a:p>
        </p:txBody>
      </p:sp>
      <p:sp>
        <p:nvSpPr>
          <p:cNvPr id="5" name="Footer Placeholder 4"/>
          <p:cNvSpPr>
            <a:spLocks noGrp="1"/>
          </p:cNvSpPr>
          <p:nvPr>
            <p:ph type="ftr" sz="quarter" idx="11"/>
          </p:nvPr>
        </p:nvSpPr>
        <p:spPr/>
        <p:txBody>
          <a:bodyPr/>
          <a:lstStyle/>
          <a:p>
            <a:r>
              <a:rPr lang="es-CO"/>
              <a:t>MEDIDAS DE POSICION NO CENTRAL - ESTADISTICA APLICADA - ESCUELA DE INGENIERIA DE PETROLEOS - UIS</a:t>
            </a:r>
          </a:p>
        </p:txBody>
      </p:sp>
      <p:sp>
        <p:nvSpPr>
          <p:cNvPr id="6" name="Slide Number Placeholder 5"/>
          <p:cNvSpPr>
            <a:spLocks noGrp="1"/>
          </p:cNvSpPr>
          <p:nvPr>
            <p:ph type="sldNum" sz="quarter" idx="12"/>
          </p:nvPr>
        </p:nvSpPr>
        <p:spPr/>
        <p:txBody>
          <a:bodyPr/>
          <a:lstStyle/>
          <a:p>
            <a:fld id="{8A8D789F-AA4E-40FD-B9EE-A0ADB57B45B6}" type="slidenum">
              <a:rPr lang="es-CO" smtClean="0"/>
              <a:pPr/>
              <a:t>‹Nº›</a:t>
            </a:fld>
            <a:endParaRPr lang="es-CO"/>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108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5CCFA6-E27C-4958-B60F-E7204F269833}" type="datetime1">
              <a:rPr lang="es-CO" smtClean="0"/>
              <a:pPr/>
              <a:t>22/05/2025</a:t>
            </a:fld>
            <a:endParaRPr lang="es-CO"/>
          </a:p>
        </p:txBody>
      </p:sp>
      <p:sp>
        <p:nvSpPr>
          <p:cNvPr id="5" name="Footer Placeholder 4"/>
          <p:cNvSpPr>
            <a:spLocks noGrp="1"/>
          </p:cNvSpPr>
          <p:nvPr>
            <p:ph type="ftr" sz="quarter" idx="11"/>
          </p:nvPr>
        </p:nvSpPr>
        <p:spPr/>
        <p:txBody>
          <a:bodyPr/>
          <a:lstStyle/>
          <a:p>
            <a:r>
              <a:rPr lang="es-CO"/>
              <a:t>MEDIDAS DE POSICION NO CENTRAL - ESTADISTICA APLICADA - ESCUELA DE INGENIERIA DE PETROLEOS - UIS</a:t>
            </a:r>
          </a:p>
        </p:txBody>
      </p:sp>
      <p:sp>
        <p:nvSpPr>
          <p:cNvPr id="6" name="Slide Number Placeholder 5"/>
          <p:cNvSpPr>
            <a:spLocks noGrp="1"/>
          </p:cNvSpPr>
          <p:nvPr>
            <p:ph type="sldNum" sz="quarter" idx="12"/>
          </p:nvPr>
        </p:nvSpPr>
        <p:spPr/>
        <p:txBody>
          <a:bodyPr/>
          <a:lstStyle/>
          <a:p>
            <a:fld id="{8A8D789F-AA4E-40FD-B9EE-A0ADB57B45B6}" type="slidenum">
              <a:rPr lang="es-CO" smtClean="0"/>
              <a:pPr/>
              <a:t>‹Nº›</a:t>
            </a:fld>
            <a:endParaRPr lang="es-CO"/>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823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7FE6EC8-613E-418B-B042-6C5DBD697C74}" type="datetime1">
              <a:rPr lang="es-CO" smtClean="0"/>
              <a:pPr/>
              <a:t>22/05/2025</a:t>
            </a:fld>
            <a:endParaRPr lang="es-CO"/>
          </a:p>
        </p:txBody>
      </p:sp>
      <p:sp>
        <p:nvSpPr>
          <p:cNvPr id="5" name="Footer Placeholder 4"/>
          <p:cNvSpPr>
            <a:spLocks noGrp="1"/>
          </p:cNvSpPr>
          <p:nvPr>
            <p:ph type="ftr" sz="quarter" idx="11"/>
          </p:nvPr>
        </p:nvSpPr>
        <p:spPr/>
        <p:txBody>
          <a:bodyPr/>
          <a:lstStyle/>
          <a:p>
            <a:r>
              <a:rPr lang="es-CO"/>
              <a:t>MEDIDAS DE POSICION NO CENTRAL - ESTADISTICA APLICADA - ESCUELA DE INGENIERIA DE PETROLEOS - UIS</a:t>
            </a:r>
          </a:p>
        </p:txBody>
      </p:sp>
      <p:sp>
        <p:nvSpPr>
          <p:cNvPr id="6" name="Slide Number Placeholder 5"/>
          <p:cNvSpPr>
            <a:spLocks noGrp="1"/>
          </p:cNvSpPr>
          <p:nvPr>
            <p:ph type="sldNum" sz="quarter" idx="12"/>
          </p:nvPr>
        </p:nvSpPr>
        <p:spPr/>
        <p:txBody>
          <a:bodyPr/>
          <a:lstStyle/>
          <a:p>
            <a:fld id="{8A8D789F-AA4E-40FD-B9EE-A0ADB57B45B6}" type="slidenum">
              <a:rPr lang="es-CO" smtClean="0"/>
              <a:pPr/>
              <a:t>‹Nº›</a:t>
            </a:fld>
            <a:endParaRPr lang="es-CO"/>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719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0E07894-2666-4C84-845C-4FEE32714EA0}" type="datetime1">
              <a:rPr lang="es-CO" smtClean="0"/>
              <a:pPr/>
              <a:t>22/05/2025</a:t>
            </a:fld>
            <a:endParaRPr lang="es-CO"/>
          </a:p>
        </p:txBody>
      </p:sp>
      <p:sp>
        <p:nvSpPr>
          <p:cNvPr id="6" name="Footer Placeholder 5"/>
          <p:cNvSpPr>
            <a:spLocks noGrp="1"/>
          </p:cNvSpPr>
          <p:nvPr>
            <p:ph type="ftr" sz="quarter" idx="11"/>
          </p:nvPr>
        </p:nvSpPr>
        <p:spPr/>
        <p:txBody>
          <a:bodyPr/>
          <a:lstStyle/>
          <a:p>
            <a:r>
              <a:rPr lang="es-CO"/>
              <a:t>MEDIDAS DE POSICION NO CENTRAL - ESTADISTICA APLICADA - ESCUELA DE INGENIERIA DE PETROLEOS - UIS</a:t>
            </a:r>
          </a:p>
        </p:txBody>
      </p:sp>
      <p:sp>
        <p:nvSpPr>
          <p:cNvPr id="7" name="Slide Number Placeholder 6"/>
          <p:cNvSpPr>
            <a:spLocks noGrp="1"/>
          </p:cNvSpPr>
          <p:nvPr>
            <p:ph type="sldNum" sz="quarter" idx="12"/>
          </p:nvPr>
        </p:nvSpPr>
        <p:spPr/>
        <p:txBody>
          <a:bodyPr/>
          <a:lstStyle/>
          <a:p>
            <a:fld id="{8A8D789F-AA4E-40FD-B9EE-A0ADB57B45B6}" type="slidenum">
              <a:rPr lang="es-CO" smtClean="0"/>
              <a:pPr/>
              <a:t>‹Nº›</a:t>
            </a:fld>
            <a:endParaRPr lang="es-CO"/>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530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1443491" y="2824270"/>
            <a:ext cx="3125766"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889182" y="2821491"/>
            <a:ext cx="31256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800C04A-8202-4309-953D-B729DEC6969E}" type="datetime1">
              <a:rPr lang="es-CO" smtClean="0"/>
              <a:pPr/>
              <a:t>22/05/2025</a:t>
            </a:fld>
            <a:endParaRPr lang="es-CO"/>
          </a:p>
        </p:txBody>
      </p:sp>
      <p:sp>
        <p:nvSpPr>
          <p:cNvPr id="8" name="Footer Placeholder 7"/>
          <p:cNvSpPr>
            <a:spLocks noGrp="1"/>
          </p:cNvSpPr>
          <p:nvPr>
            <p:ph type="ftr" sz="quarter" idx="11"/>
          </p:nvPr>
        </p:nvSpPr>
        <p:spPr/>
        <p:txBody>
          <a:bodyPr/>
          <a:lstStyle/>
          <a:p>
            <a:r>
              <a:rPr lang="es-CO"/>
              <a:t>MEDIDAS DE POSICION NO CENTRAL - ESTADISTICA APLICADA - ESCUELA DE INGENIERIA DE PETROLEOS - UIS</a:t>
            </a:r>
          </a:p>
        </p:txBody>
      </p:sp>
      <p:sp>
        <p:nvSpPr>
          <p:cNvPr id="9" name="Slide Number Placeholder 8"/>
          <p:cNvSpPr>
            <a:spLocks noGrp="1"/>
          </p:cNvSpPr>
          <p:nvPr>
            <p:ph type="sldNum" sz="quarter" idx="12"/>
          </p:nvPr>
        </p:nvSpPr>
        <p:spPr/>
        <p:txBody>
          <a:bodyPr/>
          <a:lstStyle/>
          <a:p>
            <a:fld id="{8A8D789F-AA4E-40FD-B9EE-A0ADB57B45B6}" type="slidenum">
              <a:rPr lang="es-CO" smtClean="0"/>
              <a:pPr/>
              <a:t>‹Nº›</a:t>
            </a:fld>
            <a:endParaRPr lang="es-CO"/>
          </a:p>
        </p:txBody>
      </p:sp>
    </p:spTree>
    <p:extLst>
      <p:ext uri="{BB962C8B-B14F-4D97-AF65-F5344CB8AC3E}">
        <p14:creationId xmlns:p14="http://schemas.microsoft.com/office/powerpoint/2010/main" val="98978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63EF979-6781-4A98-9F8B-0DF8D3FCE6D4}" type="datetime1">
              <a:rPr lang="es-CO" smtClean="0"/>
              <a:pPr/>
              <a:t>22/05/2025</a:t>
            </a:fld>
            <a:endParaRPr lang="es-CO"/>
          </a:p>
        </p:txBody>
      </p:sp>
      <p:sp>
        <p:nvSpPr>
          <p:cNvPr id="4" name="Footer Placeholder 3"/>
          <p:cNvSpPr>
            <a:spLocks noGrp="1"/>
          </p:cNvSpPr>
          <p:nvPr>
            <p:ph type="ftr" sz="quarter" idx="11"/>
          </p:nvPr>
        </p:nvSpPr>
        <p:spPr/>
        <p:txBody>
          <a:bodyPr/>
          <a:lstStyle/>
          <a:p>
            <a:r>
              <a:rPr lang="es-CO"/>
              <a:t>MEDIDAS DE POSICION NO CENTRAL - ESTADISTICA APLICADA - ESCUELA DE INGENIERIA DE PETROLEOS - UIS</a:t>
            </a:r>
          </a:p>
        </p:txBody>
      </p:sp>
      <p:sp>
        <p:nvSpPr>
          <p:cNvPr id="5" name="Slide Number Placeholder 4"/>
          <p:cNvSpPr>
            <a:spLocks noGrp="1"/>
          </p:cNvSpPr>
          <p:nvPr>
            <p:ph type="sldNum" sz="quarter" idx="12"/>
          </p:nvPr>
        </p:nvSpPr>
        <p:spPr/>
        <p:txBody>
          <a:bodyPr/>
          <a:lstStyle/>
          <a:p>
            <a:fld id="{8A8D789F-AA4E-40FD-B9EE-A0ADB57B45B6}" type="slidenum">
              <a:rPr lang="es-CO" smtClean="0"/>
              <a:pPr/>
              <a:t>‹Nº›</a:t>
            </a:fld>
            <a:endParaRPr lang="es-CO"/>
          </a:p>
        </p:txBody>
      </p:sp>
    </p:spTree>
    <p:extLst>
      <p:ext uri="{BB962C8B-B14F-4D97-AF65-F5344CB8AC3E}">
        <p14:creationId xmlns:p14="http://schemas.microsoft.com/office/powerpoint/2010/main" val="345847344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19DCB-8D7F-46FD-BF93-C938F0A0F11E}" type="datetime1">
              <a:rPr lang="es-CO" smtClean="0"/>
              <a:pPr/>
              <a:t>22/05/2025</a:t>
            </a:fld>
            <a:endParaRPr lang="es-CO"/>
          </a:p>
        </p:txBody>
      </p:sp>
      <p:sp>
        <p:nvSpPr>
          <p:cNvPr id="3" name="Footer Placeholder 2"/>
          <p:cNvSpPr>
            <a:spLocks noGrp="1"/>
          </p:cNvSpPr>
          <p:nvPr>
            <p:ph type="ftr" sz="quarter" idx="11"/>
          </p:nvPr>
        </p:nvSpPr>
        <p:spPr/>
        <p:txBody>
          <a:bodyPr/>
          <a:lstStyle/>
          <a:p>
            <a:r>
              <a:rPr lang="es-CO"/>
              <a:t>MEDIDAS DE POSICION NO CENTRAL - ESTADISTICA APLICADA - ESCUELA DE INGENIERIA DE PETROLEOS - UIS</a:t>
            </a:r>
          </a:p>
        </p:txBody>
      </p:sp>
      <p:sp>
        <p:nvSpPr>
          <p:cNvPr id="4" name="Slide Number Placeholder 3"/>
          <p:cNvSpPr>
            <a:spLocks noGrp="1"/>
          </p:cNvSpPr>
          <p:nvPr>
            <p:ph type="sldNum" sz="quarter" idx="12"/>
          </p:nvPr>
        </p:nvSpPr>
        <p:spPr/>
        <p:txBody>
          <a:bodyPr/>
          <a:lstStyle/>
          <a:p>
            <a:fld id="{8A8D789F-AA4E-40FD-B9EE-A0ADB57B45B6}" type="slidenum">
              <a:rPr lang="es-CO" smtClean="0"/>
              <a:pPr/>
              <a:t>‹Nº›</a:t>
            </a:fld>
            <a:endParaRPr lang="es-CO"/>
          </a:p>
        </p:txBody>
      </p:sp>
    </p:spTree>
    <p:extLst>
      <p:ext uri="{BB962C8B-B14F-4D97-AF65-F5344CB8AC3E}">
        <p14:creationId xmlns:p14="http://schemas.microsoft.com/office/powerpoint/2010/main" val="348179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BFD0B4-EA0A-4661-A266-C90A234A406C}" type="datetime1">
              <a:rPr lang="es-CO" smtClean="0"/>
              <a:pPr/>
              <a:t>22/05/2025</a:t>
            </a:fld>
            <a:endParaRPr lang="es-CO"/>
          </a:p>
        </p:txBody>
      </p:sp>
      <p:sp>
        <p:nvSpPr>
          <p:cNvPr id="6" name="Footer Placeholder 5"/>
          <p:cNvSpPr>
            <a:spLocks noGrp="1"/>
          </p:cNvSpPr>
          <p:nvPr>
            <p:ph type="ftr" sz="quarter" idx="11"/>
          </p:nvPr>
        </p:nvSpPr>
        <p:spPr/>
        <p:txBody>
          <a:bodyPr/>
          <a:lstStyle/>
          <a:p>
            <a:r>
              <a:rPr lang="es-CO"/>
              <a:t>MEDIDAS DE POSICION NO CENTRAL - ESTADISTICA APLICADA - ESCUELA DE INGENIERIA DE PETROLEOS - UIS</a:t>
            </a:r>
          </a:p>
        </p:txBody>
      </p:sp>
      <p:sp>
        <p:nvSpPr>
          <p:cNvPr id="7" name="Slide Number Placeholder 6"/>
          <p:cNvSpPr>
            <a:spLocks noGrp="1"/>
          </p:cNvSpPr>
          <p:nvPr>
            <p:ph type="sldNum" sz="quarter" idx="12"/>
          </p:nvPr>
        </p:nvSpPr>
        <p:spPr/>
        <p:txBody>
          <a:bodyPr/>
          <a:lstStyle/>
          <a:p>
            <a:fld id="{8A8D789F-AA4E-40FD-B9EE-A0ADB57B45B6}" type="slidenum">
              <a:rPr lang="es-CO" smtClean="0"/>
              <a:pPr/>
              <a:t>‹Nº›</a:t>
            </a:fld>
            <a:endParaRPr lang="es-CO"/>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485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0B9A62B8-1CC7-4481-A1FC-A368B5B300E1}" type="datetime1">
              <a:rPr lang="es-CO" smtClean="0"/>
              <a:pPr/>
              <a:t>22/05/2025</a:t>
            </a:fld>
            <a:endParaRPr lang="es-CO"/>
          </a:p>
        </p:txBody>
      </p:sp>
      <p:sp>
        <p:nvSpPr>
          <p:cNvPr id="6" name="Footer Placeholder 5"/>
          <p:cNvSpPr>
            <a:spLocks noGrp="1"/>
          </p:cNvSpPr>
          <p:nvPr>
            <p:ph type="ftr" sz="quarter" idx="11"/>
          </p:nvPr>
        </p:nvSpPr>
        <p:spPr>
          <a:xfrm>
            <a:off x="1437530" y="318641"/>
            <a:ext cx="3251553" cy="320931"/>
          </a:xfrm>
        </p:spPr>
        <p:txBody>
          <a:bodyPr/>
          <a:lstStyle/>
          <a:p>
            <a:r>
              <a:rPr lang="es-CO"/>
              <a:t>MEDIDAS DE POSICION NO CENTRAL - ESTADISTICA APLICADA - ESCUELA DE INGENIERIA DE PETROLEOS - UIS</a:t>
            </a:r>
          </a:p>
        </p:txBody>
      </p:sp>
      <p:sp>
        <p:nvSpPr>
          <p:cNvPr id="7" name="Slide Number Placeholder 6"/>
          <p:cNvSpPr>
            <a:spLocks noGrp="1"/>
          </p:cNvSpPr>
          <p:nvPr>
            <p:ph type="sldNum" sz="quarter" idx="12"/>
          </p:nvPr>
        </p:nvSpPr>
        <p:spPr/>
        <p:txBody>
          <a:bodyPr/>
          <a:lstStyle/>
          <a:p>
            <a:fld id="{8A8D789F-AA4E-40FD-B9EE-A0ADB57B45B6}" type="slidenum">
              <a:rPr lang="es-CO" smtClean="0"/>
              <a:pPr/>
              <a:t>‹Nº›</a:t>
            </a:fld>
            <a:endParaRPr lang="es-CO"/>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10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63EF979-6781-4A98-9F8B-0DF8D3FCE6D4}" type="datetime1">
              <a:rPr lang="es-CO" smtClean="0"/>
              <a:pPr/>
              <a:t>22/05/2025</a:t>
            </a:fld>
            <a:endParaRPr lang="es-CO"/>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s-CO"/>
              <a:t>MEDIDAS DE POSICION NO CENTRAL - ESTADISTICA APLICADA - ESCUELA DE INGENIERIA DE PETROLEOS - UIS</a:t>
            </a: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8A8D789F-AA4E-40FD-B9EE-A0ADB57B45B6}" type="slidenum">
              <a:rPr lang="es-CO" smtClean="0"/>
              <a:pPr/>
              <a:t>‹Nº›</a:t>
            </a:fld>
            <a:endParaRPr lang="es-CO"/>
          </a:p>
        </p:txBody>
      </p:sp>
    </p:spTree>
    <p:extLst>
      <p:ext uri="{BB962C8B-B14F-4D97-AF65-F5344CB8AC3E}">
        <p14:creationId xmlns:p14="http://schemas.microsoft.com/office/powerpoint/2010/main" val="2595803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file:///\\localhost\Users\ricardoandres93\Downloads\Documento1!OLE_LINK1" TargetMode="Externa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oleObject" Target="file:///\\localhost\Users\ricardoandres93\Downloads\Documento1!OLE_LINK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file:///\\localhost\Users\ricardoandres93\Documents\Universidad\Documento1!OLE_LINK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file:///\\localhost\Users\ricardoandres93\Documents\Universidad\Documento1!OLE_LINK3"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oleObject" Target="file:///\\localhost\Users\ricardoandres93\Documents\Universidad\Documento1!OLE_LINK2"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oleObject" Target="file:///\\localhost\Users\ricardoandres93\Documents\Universidad\Documento1!OLE_LINK3"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oleObject" Target="file:///\\localhost\Users\ricardoandres93\Documents\Universidad\Documento1!OLE_LINK4"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3" Type="http://schemas.openxmlformats.org/officeDocument/2006/relationships/oleObject" Target="file:///\\localhost\Users\ricardoandres93\Documents\Universidad\Documento1!OLE_LINK5"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txBox="1">
            <a:spLocks/>
          </p:cNvSpPr>
          <p:nvPr/>
        </p:nvSpPr>
        <p:spPr>
          <a:xfrm>
            <a:off x="287016" y="1928400"/>
            <a:ext cx="8856984"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a:solidFill>
                  <a:schemeClr val="tx1">
                    <a:lumMod val="75000"/>
                    <a:lumOff val="25000"/>
                  </a:schemeClr>
                </a:solidFill>
              </a:rPr>
              <a:t>MEDIDAS DE POSICION</a:t>
            </a:r>
            <a:br>
              <a:rPr lang="es-ES" sz="3200" b="1" dirty="0">
                <a:solidFill>
                  <a:schemeClr val="tx1">
                    <a:lumMod val="75000"/>
                    <a:lumOff val="25000"/>
                  </a:schemeClr>
                </a:solidFill>
              </a:rPr>
            </a:br>
            <a:r>
              <a:rPr lang="es-ES" sz="3200" b="1" dirty="0">
                <a:solidFill>
                  <a:schemeClr val="tx1">
                    <a:lumMod val="75000"/>
                    <a:lumOff val="25000"/>
                  </a:schemeClr>
                </a:solidFill>
              </a:rPr>
              <a:t>NO CENTRALES </a:t>
            </a:r>
            <a:endParaRPr lang="es-CO" sz="3200" b="1" dirty="0">
              <a:solidFill>
                <a:schemeClr val="tx1">
                  <a:lumMod val="75000"/>
                  <a:lumOff val="25000"/>
                </a:schemeClr>
              </a:solidFill>
            </a:endParaRPr>
          </a:p>
        </p:txBody>
      </p:sp>
      <p:sp>
        <p:nvSpPr>
          <p:cNvPr id="11" name="10 Marcador de pie de página"/>
          <p:cNvSpPr>
            <a:spLocks noGrp="1"/>
          </p:cNvSpPr>
          <p:nvPr>
            <p:ph type="ftr" sz="quarter" idx="11"/>
          </p:nvPr>
        </p:nvSpPr>
        <p:spPr>
          <a:xfrm>
            <a:off x="1043608" y="6305550"/>
            <a:ext cx="7566992" cy="476250"/>
          </a:xfrm>
        </p:spPr>
        <p:txBody>
          <a:bodyPr/>
          <a:lstStyle/>
          <a:p>
            <a:r>
              <a:rPr lang="es-CO" dirty="0"/>
              <a:t>MEDIDAS DE POSICION NO CENTRAL - ESTADISTICA APLICADA</a:t>
            </a:r>
          </a:p>
        </p:txBody>
      </p:sp>
      <p:sp>
        <p:nvSpPr>
          <p:cNvPr id="12" name="11 Marcador de número de diapositiva"/>
          <p:cNvSpPr>
            <a:spLocks noGrp="1"/>
          </p:cNvSpPr>
          <p:nvPr>
            <p:ph type="sldNum" sz="quarter" idx="12"/>
          </p:nvPr>
        </p:nvSpPr>
        <p:spPr>
          <a:xfrm>
            <a:off x="467544" y="476672"/>
            <a:ext cx="802005" cy="503578"/>
          </a:xfrm>
        </p:spPr>
        <p:txBody>
          <a:bodyPr/>
          <a:lstStyle/>
          <a:p>
            <a:r>
              <a:rPr lang="es-CO" dirty="0"/>
              <a:t>FF</a:t>
            </a:r>
          </a:p>
        </p:txBody>
      </p:sp>
    </p:spTree>
    <p:extLst>
      <p:ext uri="{BB962C8B-B14F-4D97-AF65-F5344CB8AC3E}">
        <p14:creationId xmlns:p14="http://schemas.microsoft.com/office/powerpoint/2010/main" val="366883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15413" y="300541"/>
            <a:ext cx="3600400" cy="523220"/>
          </a:xfrm>
          <a:prstGeom prst="rect">
            <a:avLst/>
          </a:prstGeom>
          <a:noFill/>
        </p:spPr>
        <p:txBody>
          <a:bodyPr wrap="square" rtlCol="0">
            <a:spAutoFit/>
          </a:bodyPr>
          <a:lstStyle/>
          <a:p>
            <a:pPr marL="285750" indent="-285750">
              <a:buFont typeface="Arial" pitchFamily="34" charset="0"/>
              <a:buChar char="•"/>
            </a:pPr>
            <a:r>
              <a:rPr lang="es-CO" sz="2800" b="1" dirty="0">
                <a:solidFill>
                  <a:srgbClr val="0070C0"/>
                </a:solidFill>
              </a:rPr>
              <a:t>Datos Agrupados</a:t>
            </a:r>
          </a:p>
        </p:txBody>
      </p:sp>
      <p:sp>
        <p:nvSpPr>
          <p:cNvPr id="7" name="6 Rectángulo"/>
          <p:cNvSpPr/>
          <p:nvPr/>
        </p:nvSpPr>
        <p:spPr>
          <a:xfrm>
            <a:off x="277378" y="808917"/>
            <a:ext cx="6408712" cy="954107"/>
          </a:xfrm>
          <a:prstGeom prst="rect">
            <a:avLst/>
          </a:prstGeom>
        </p:spPr>
        <p:txBody>
          <a:bodyPr wrap="square">
            <a:spAutoFit/>
          </a:bodyPr>
          <a:lstStyle/>
          <a:p>
            <a:r>
              <a:rPr lang="es-CO" sz="2800" dirty="0"/>
              <a:t>El cálculo para los cuartiles se determina a través de la siguiente expresión:</a:t>
            </a:r>
          </a:p>
        </p:txBody>
      </p:sp>
      <mc:AlternateContent xmlns:mc="http://schemas.openxmlformats.org/markup-compatibility/2006" xmlns:a14="http://schemas.microsoft.com/office/drawing/2010/main">
        <mc:Choice Requires="a14">
          <p:sp>
            <p:nvSpPr>
              <p:cNvPr id="8" name="7 CuadroTexto"/>
              <p:cNvSpPr txBox="1"/>
              <p:nvPr/>
            </p:nvSpPr>
            <p:spPr>
              <a:xfrm>
                <a:off x="2771800" y="2312085"/>
                <a:ext cx="3387787" cy="950581"/>
              </a:xfrm>
              <a:prstGeom prst="rect">
                <a:avLst/>
              </a:prstGeom>
              <a:noFill/>
              <a:ln w="38100">
                <a:solidFill>
                  <a:srgbClr val="FFCB25"/>
                </a:solidFill>
              </a:ln>
            </p:spPr>
            <p:txBody>
              <a:bodyPr wrap="none" rtlCol="0">
                <a:spAutoFit/>
              </a:bodyPr>
              <a:lstStyle/>
              <a:p>
                <a14:m>
                  <m:oMath xmlns:m="http://schemas.openxmlformats.org/officeDocument/2006/math">
                    <m:sSub>
                      <m:sSubPr>
                        <m:ctrlPr>
                          <a:rPr lang="es-CO" sz="2800" i="1" smtClean="0">
                            <a:latin typeface="Cambria Math" panose="02040503050406030204" pitchFamily="18" charset="0"/>
                          </a:rPr>
                        </m:ctrlPr>
                      </m:sSubPr>
                      <m:e>
                        <m:r>
                          <a:rPr lang="es-CO" sz="2800" b="0" i="1" smtClean="0">
                            <a:latin typeface="Cambria Math"/>
                          </a:rPr>
                          <m:t>𝑄</m:t>
                        </m:r>
                      </m:e>
                      <m:sub>
                        <m:r>
                          <a:rPr lang="es-CO" sz="2800" b="0" i="1" smtClean="0">
                            <a:latin typeface="Cambria Math"/>
                          </a:rPr>
                          <m:t>𝑘</m:t>
                        </m:r>
                      </m:sub>
                    </m:sSub>
                    <m:r>
                      <a:rPr lang="es-CO" sz="2800" b="0" i="1" smtClean="0">
                        <a:latin typeface="Cambria Math"/>
                      </a:rPr>
                      <m:t>=</m:t>
                    </m:r>
                    <m:r>
                      <a:rPr lang="es-CO" sz="2800" b="0" i="1" smtClean="0">
                        <a:latin typeface="Cambria Math"/>
                      </a:rPr>
                      <m:t>𝐿𝑖</m:t>
                    </m:r>
                    <m:r>
                      <a:rPr lang="es-CO" sz="2800" b="0" i="1" smtClean="0">
                        <a:latin typeface="Cambria Math"/>
                      </a:rPr>
                      <m:t>+</m:t>
                    </m:r>
                    <m:f>
                      <m:fPr>
                        <m:ctrlPr>
                          <a:rPr lang="es-CO" sz="2800" i="1" smtClean="0">
                            <a:latin typeface="Cambria Math" panose="02040503050406030204" pitchFamily="18" charset="0"/>
                          </a:rPr>
                        </m:ctrlPr>
                      </m:fPr>
                      <m:num>
                        <m:f>
                          <m:fPr>
                            <m:ctrlPr>
                              <a:rPr lang="es-CO" sz="2800" b="0" i="1" smtClean="0">
                                <a:latin typeface="Cambria Math" panose="02040503050406030204" pitchFamily="18" charset="0"/>
                              </a:rPr>
                            </m:ctrlPr>
                          </m:fPr>
                          <m:num>
                            <m:r>
                              <a:rPr lang="es-CO" sz="2800" b="0" i="1" smtClean="0">
                                <a:latin typeface="Cambria Math"/>
                              </a:rPr>
                              <m:t>𝑘𝑛</m:t>
                            </m:r>
                          </m:num>
                          <m:den>
                            <m:r>
                              <a:rPr lang="es-CO" sz="2800" b="0" i="1" smtClean="0">
                                <a:latin typeface="Cambria Math"/>
                              </a:rPr>
                              <m:t>4</m:t>
                            </m:r>
                          </m:den>
                        </m:f>
                        <m:r>
                          <a:rPr lang="es-CO" sz="2800" b="0" i="1" smtClean="0">
                            <a:latin typeface="Cambria Math"/>
                          </a:rPr>
                          <m:t>−</m:t>
                        </m:r>
                        <m:r>
                          <a:rPr lang="es-CO" sz="2800" b="0" i="1" smtClean="0">
                            <a:latin typeface="Cambria Math"/>
                          </a:rPr>
                          <m:t>𝐹</m:t>
                        </m:r>
                        <m:r>
                          <a:rPr lang="es-CO" sz="2800" b="0" i="1" smtClean="0">
                            <a:latin typeface="Cambria Math"/>
                          </a:rPr>
                          <m:t>(</m:t>
                        </m:r>
                        <m:r>
                          <a:rPr lang="es-CO" sz="2800" b="0" i="1" smtClean="0">
                            <a:latin typeface="Cambria Math"/>
                          </a:rPr>
                          <m:t>𝑖</m:t>
                        </m:r>
                        <m:r>
                          <a:rPr lang="es-CO" sz="2800" b="0" i="1" smtClean="0">
                            <a:latin typeface="Cambria Math"/>
                          </a:rPr>
                          <m:t>−1)</m:t>
                        </m:r>
                      </m:num>
                      <m:den>
                        <m:r>
                          <a:rPr lang="es-CO" sz="2800" b="0" i="1" smtClean="0">
                            <a:latin typeface="Cambria Math"/>
                          </a:rPr>
                          <m:t>𝑓𝑖</m:t>
                        </m:r>
                      </m:den>
                    </m:f>
                  </m:oMath>
                </a14:m>
                <a:r>
                  <a:rPr lang="es-CO" sz="2800" i="1" dirty="0"/>
                  <a:t>A</a:t>
                </a:r>
              </a:p>
            </p:txBody>
          </p:sp>
        </mc:Choice>
        <mc:Fallback xmlns="">
          <p:sp>
            <p:nvSpPr>
              <p:cNvPr id="8" name="7 CuadroTexto"/>
              <p:cNvSpPr txBox="1">
                <a:spLocks noRot="1" noChangeAspect="1" noMove="1" noResize="1" noEditPoints="1" noAdjustHandles="1" noChangeArrowheads="1" noChangeShapeType="1" noTextEdit="1"/>
              </p:cNvSpPr>
              <p:nvPr/>
            </p:nvSpPr>
            <p:spPr>
              <a:xfrm>
                <a:off x="2771800" y="2312085"/>
                <a:ext cx="3387787" cy="950581"/>
              </a:xfrm>
              <a:prstGeom prst="rect">
                <a:avLst/>
              </a:prstGeom>
              <a:blipFill rotWithShape="1">
                <a:blip r:embed="rId2" cstate="print"/>
                <a:stretch>
                  <a:fillRect/>
                </a:stretch>
              </a:blipFill>
              <a:ln w="38100">
                <a:solidFill>
                  <a:srgbClr val="FFCB25"/>
                </a:solidFill>
              </a:ln>
            </p:spPr>
            <p:txBody>
              <a:bodyPr/>
              <a:lstStyle/>
              <a:p>
                <a:r>
                  <a:rPr lang="es-CO">
                    <a:noFill/>
                  </a:rPr>
                  <a:t> </a:t>
                </a:r>
              </a:p>
            </p:txBody>
          </p:sp>
        </mc:Fallback>
      </mc:AlternateContent>
      <p:graphicFrame>
        <p:nvGraphicFramePr>
          <p:cNvPr id="9" name="8 Tabla"/>
          <p:cNvGraphicFramePr>
            <a:graphicFrameLocks noGrp="1"/>
          </p:cNvGraphicFramePr>
          <p:nvPr>
            <p:extLst>
              <p:ext uri="{D42A27DB-BD31-4B8C-83A1-F6EECF244321}">
                <p14:modId xmlns:p14="http://schemas.microsoft.com/office/powerpoint/2010/main" val="3245288536"/>
              </p:ext>
            </p:extLst>
          </p:nvPr>
        </p:nvGraphicFramePr>
        <p:xfrm>
          <a:off x="1691680" y="3573016"/>
          <a:ext cx="5998659" cy="1678305"/>
        </p:xfrm>
        <a:graphic>
          <a:graphicData uri="http://schemas.openxmlformats.org/drawingml/2006/table">
            <a:tbl>
              <a:tblPr>
                <a:tableStyleId>{2D5ABB26-0587-4C30-8999-92F81FD0307C}</a:tableStyleId>
              </a:tblPr>
              <a:tblGrid>
                <a:gridCol w="864096">
                  <a:extLst>
                    <a:ext uri="{9D8B030D-6E8A-4147-A177-3AD203B41FA5}">
                      <a16:colId xmlns:a16="http://schemas.microsoft.com/office/drawing/2014/main" val="20000"/>
                    </a:ext>
                  </a:extLst>
                </a:gridCol>
                <a:gridCol w="5134563">
                  <a:extLst>
                    <a:ext uri="{9D8B030D-6E8A-4147-A177-3AD203B41FA5}">
                      <a16:colId xmlns:a16="http://schemas.microsoft.com/office/drawing/2014/main" val="20001"/>
                    </a:ext>
                  </a:extLst>
                </a:gridCol>
              </a:tblGrid>
              <a:tr h="203275">
                <a:tc>
                  <a:txBody>
                    <a:bodyPr/>
                    <a:lstStyle/>
                    <a:p>
                      <a:pPr algn="just"/>
                      <a:r>
                        <a:rPr lang="es-CO" b="1" i="1" dirty="0">
                          <a:effectLst/>
                        </a:rPr>
                        <a:t>k</a:t>
                      </a:r>
                    </a:p>
                  </a:txBody>
                  <a:tcPr marL="68580" marR="68580" marT="0" marB="0"/>
                </a:tc>
                <a:tc>
                  <a:txBody>
                    <a:bodyPr/>
                    <a:lstStyle/>
                    <a:p>
                      <a:pPr algn="just"/>
                      <a:r>
                        <a:rPr lang="es-CO" i="1">
                          <a:effectLst/>
                        </a:rPr>
                        <a:t>Orden del cuartil</a:t>
                      </a:r>
                    </a:p>
                  </a:txBody>
                  <a:tcPr marL="68580" marR="68580" marT="0" marB="0"/>
                </a:tc>
                <a:extLst>
                  <a:ext uri="{0D108BD9-81ED-4DB2-BD59-A6C34878D82A}">
                    <a16:rowId xmlns:a16="http://schemas.microsoft.com/office/drawing/2014/main" val="10000"/>
                  </a:ext>
                </a:extLst>
              </a:tr>
              <a:tr h="170815">
                <a:tc>
                  <a:txBody>
                    <a:bodyPr/>
                    <a:lstStyle/>
                    <a:p>
                      <a:pPr algn="just"/>
                      <a:r>
                        <a:rPr lang="es-CO" b="1" i="1" dirty="0">
                          <a:effectLst/>
                        </a:rPr>
                        <a:t>Li</a:t>
                      </a:r>
                    </a:p>
                  </a:txBody>
                  <a:tcPr marL="68580" marR="68580" marT="0" marB="0"/>
                </a:tc>
                <a:tc>
                  <a:txBody>
                    <a:bodyPr/>
                    <a:lstStyle/>
                    <a:p>
                      <a:pPr algn="just"/>
                      <a:r>
                        <a:rPr lang="es-CO" i="1" dirty="0">
                          <a:effectLst/>
                        </a:rPr>
                        <a:t>Límite inferior del intervalo que contiene al cuartil</a:t>
                      </a:r>
                    </a:p>
                  </a:txBody>
                  <a:tcPr marL="68580" marR="68580" marT="0" marB="0"/>
                </a:tc>
                <a:extLst>
                  <a:ext uri="{0D108BD9-81ED-4DB2-BD59-A6C34878D82A}">
                    <a16:rowId xmlns:a16="http://schemas.microsoft.com/office/drawing/2014/main" val="10001"/>
                  </a:ext>
                </a:extLst>
              </a:tr>
              <a:tr h="187325">
                <a:tc>
                  <a:txBody>
                    <a:bodyPr/>
                    <a:lstStyle/>
                    <a:p>
                      <a:pPr algn="just"/>
                      <a:r>
                        <a:rPr lang="es-CO" b="1" i="1" dirty="0">
                          <a:effectLst/>
                        </a:rPr>
                        <a:t>F(i-1)</a:t>
                      </a:r>
                    </a:p>
                  </a:txBody>
                  <a:tcPr marL="68580" marR="68580" marT="0" marB="0"/>
                </a:tc>
                <a:tc>
                  <a:txBody>
                    <a:bodyPr/>
                    <a:lstStyle/>
                    <a:p>
                      <a:pPr algn="just"/>
                      <a:r>
                        <a:rPr lang="es-CO" i="1">
                          <a:effectLst/>
                        </a:rPr>
                        <a:t>Frecuencia acumulada considerada al intervalo donde se encuentra</a:t>
                      </a:r>
                    </a:p>
                  </a:txBody>
                  <a:tcPr marL="68580" marR="68580" marT="0" marB="0"/>
                </a:tc>
                <a:extLst>
                  <a:ext uri="{0D108BD9-81ED-4DB2-BD59-A6C34878D82A}">
                    <a16:rowId xmlns:a16="http://schemas.microsoft.com/office/drawing/2014/main" val="10002"/>
                  </a:ext>
                </a:extLst>
              </a:tr>
              <a:tr h="176530">
                <a:tc>
                  <a:txBody>
                    <a:bodyPr/>
                    <a:lstStyle/>
                    <a:p>
                      <a:pPr algn="just"/>
                      <a:r>
                        <a:rPr lang="es-CO" b="1" i="1" dirty="0">
                          <a:effectLst/>
                        </a:rPr>
                        <a:t>fi</a:t>
                      </a:r>
                    </a:p>
                  </a:txBody>
                  <a:tcPr marL="68580" marR="68580" marT="0" marB="0"/>
                </a:tc>
                <a:tc>
                  <a:txBody>
                    <a:bodyPr/>
                    <a:lstStyle/>
                    <a:p>
                      <a:pPr algn="just"/>
                      <a:r>
                        <a:rPr lang="es-CO" i="1">
                          <a:effectLst/>
                        </a:rPr>
                        <a:t>Frecuencia del intervalo que contiene el cuartil</a:t>
                      </a:r>
                    </a:p>
                  </a:txBody>
                  <a:tcPr marL="68580" marR="68580" marT="0" marB="0"/>
                </a:tc>
                <a:extLst>
                  <a:ext uri="{0D108BD9-81ED-4DB2-BD59-A6C34878D82A}">
                    <a16:rowId xmlns:a16="http://schemas.microsoft.com/office/drawing/2014/main" val="10003"/>
                  </a:ext>
                </a:extLst>
              </a:tr>
              <a:tr h="144145">
                <a:tc>
                  <a:txBody>
                    <a:bodyPr/>
                    <a:lstStyle/>
                    <a:p>
                      <a:pPr algn="just"/>
                      <a:r>
                        <a:rPr lang="es-CO" b="1" i="1" dirty="0">
                          <a:effectLst/>
                        </a:rPr>
                        <a:t>n</a:t>
                      </a:r>
                    </a:p>
                  </a:txBody>
                  <a:tcPr marL="68580" marR="68580" marT="0" marB="0"/>
                </a:tc>
                <a:tc>
                  <a:txBody>
                    <a:bodyPr/>
                    <a:lstStyle/>
                    <a:p>
                      <a:pPr algn="just"/>
                      <a:r>
                        <a:rPr lang="es-CO" i="1" dirty="0">
                          <a:effectLst/>
                        </a:rPr>
                        <a:t>Número de mediciones</a:t>
                      </a:r>
                    </a:p>
                  </a:txBody>
                  <a:tcPr marL="68580" marR="68580" marT="0" marB="0"/>
                </a:tc>
                <a:extLst>
                  <a:ext uri="{0D108BD9-81ED-4DB2-BD59-A6C34878D82A}">
                    <a16:rowId xmlns:a16="http://schemas.microsoft.com/office/drawing/2014/main" val="10004"/>
                  </a:ext>
                </a:extLst>
              </a:tr>
              <a:tr h="144145">
                <a:tc>
                  <a:txBody>
                    <a:bodyPr/>
                    <a:lstStyle/>
                    <a:p>
                      <a:pPr algn="just"/>
                      <a:r>
                        <a:rPr lang="es-CO" b="1" i="1" dirty="0">
                          <a:effectLst/>
                        </a:rPr>
                        <a:t>A</a:t>
                      </a:r>
                    </a:p>
                  </a:txBody>
                  <a:tcPr marL="68580" marR="68580" marT="0" marB="0"/>
                </a:tc>
                <a:tc>
                  <a:txBody>
                    <a:bodyPr/>
                    <a:lstStyle/>
                    <a:p>
                      <a:pPr algn="just"/>
                      <a:r>
                        <a:rPr lang="es-CO" i="1" dirty="0">
                          <a:effectLst/>
                        </a:rPr>
                        <a:t>Amplitud del intervalo</a:t>
                      </a:r>
                    </a:p>
                  </a:txBody>
                  <a:tcPr marL="68580" marR="68580" marT="0" marB="0"/>
                </a:tc>
                <a:extLst>
                  <a:ext uri="{0D108BD9-81ED-4DB2-BD59-A6C34878D82A}">
                    <a16:rowId xmlns:a16="http://schemas.microsoft.com/office/drawing/2014/main" val="10005"/>
                  </a:ext>
                </a:extLst>
              </a:tr>
              <a:tr h="443865">
                <a:tc>
                  <a:txBody>
                    <a:bodyPr/>
                    <a:lstStyle/>
                    <a:p>
                      <a:pPr algn="just"/>
                      <a:r>
                        <a:rPr lang="es-CO" i="1">
                          <a:effectLst/>
                        </a:rPr>
                        <a:t> </a:t>
                      </a:r>
                    </a:p>
                  </a:txBody>
                  <a:tcPr marL="68580" marR="68580" marT="0" marB="0"/>
                </a:tc>
                <a:tc>
                  <a:txBody>
                    <a:bodyPr/>
                    <a:lstStyle/>
                    <a:p>
                      <a:pPr algn="just"/>
                      <a:r>
                        <a:rPr lang="es-CO" i="1" dirty="0">
                          <a:effectLst/>
                        </a:rPr>
                        <a:t> </a:t>
                      </a:r>
                    </a:p>
                  </a:txBody>
                  <a:tcPr marL="68580" marR="68580" marT="0" marB="0"/>
                </a:tc>
                <a:extLst>
                  <a:ext uri="{0D108BD9-81ED-4DB2-BD59-A6C34878D82A}">
                    <a16:rowId xmlns:a16="http://schemas.microsoft.com/office/drawing/2014/main" val="10006"/>
                  </a:ext>
                </a:extLst>
              </a:tr>
            </a:tbl>
          </a:graphicData>
        </a:graphic>
      </p:graphicFrame>
      <p:sp>
        <p:nvSpPr>
          <p:cNvPr id="10" name="Rectangle 4"/>
          <p:cNvSpPr>
            <a:spLocks noChangeArrowheads="1"/>
          </p:cNvSpPr>
          <p:nvPr/>
        </p:nvSpPr>
        <p:spPr bwMode="auto">
          <a:xfrm>
            <a:off x="5910194" y="2312085"/>
            <a:ext cx="11304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1800" b="0" i="0" u="none" strike="noStrike" cap="none" normalizeH="0" baseline="0" dirty="0">
                <a:ln>
                  <a:noFill/>
                </a:ln>
                <a:solidFill>
                  <a:srgbClr val="000000"/>
                </a:solidFill>
                <a:effectLst/>
                <a:latin typeface="Times New Roman" pitchFamily="18" charset="0"/>
                <a:cs typeface="Times New Roman" pitchFamily="18" charset="0"/>
              </a:rPr>
              <a:t>   </a:t>
            </a:r>
            <a:r>
              <a:rPr kumimoji="0" lang="es-CO" sz="1400" b="0" i="0" u="none" strike="noStrike" cap="none" normalizeH="0" baseline="0" dirty="0">
                <a:ln>
                  <a:noFill/>
                </a:ln>
                <a:solidFill>
                  <a:srgbClr val="000000"/>
                </a:solidFill>
                <a:effectLst/>
                <a:latin typeface="Times New Roman" pitchFamily="18" charset="0"/>
                <a:cs typeface="Times New Roman" pitchFamily="18" charset="0"/>
              </a:rPr>
              <a:t> </a:t>
            </a:r>
            <a:r>
              <a:rPr kumimoji="0" lang="es-CO" sz="1800" b="0" i="0" u="none" strike="noStrike" cap="none" normalizeH="0" baseline="0" dirty="0">
                <a:ln>
                  <a:noFill/>
                </a:ln>
                <a:solidFill>
                  <a:srgbClr val="000000"/>
                </a:solidFill>
                <a:effectLst/>
                <a:latin typeface="Times New Roman" pitchFamily="18" charset="0"/>
                <a:cs typeface="Times New Roman" pitchFamily="18" charset="0"/>
              </a:rPr>
              <a:t>  </a:t>
            </a:r>
            <a:r>
              <a:rPr kumimoji="0" lang="es-CO" sz="1500" b="0" i="0" u="none" strike="noStrike" cap="none" normalizeH="0" baseline="0" dirty="0">
                <a:ln>
                  <a:noFill/>
                </a:ln>
                <a:solidFill>
                  <a:srgbClr val="000000"/>
                </a:solidFill>
                <a:effectLst/>
                <a:latin typeface="Times New Roman" pitchFamily="18" charset="0"/>
                <a:cs typeface="Times New Roman" pitchFamily="18" charset="0"/>
              </a:rPr>
              <a:t> </a:t>
            </a:r>
            <a:r>
              <a:rPr kumimoji="0" lang="es-CO" sz="1800" b="0" i="0" u="none" strike="noStrike" cap="none" normalizeH="0" baseline="0" dirty="0">
                <a:ln>
                  <a:noFill/>
                </a:ln>
                <a:solidFill>
                  <a:srgbClr val="000000"/>
                </a:solidFill>
                <a:effectLst/>
                <a:latin typeface="Times New Roman" pitchFamily="18" charset="0"/>
                <a:cs typeface="Times New Roman" pitchFamily="18" charset="0"/>
              </a:rPr>
              <a:t>        </a:t>
            </a:r>
            <a:r>
              <a:rPr kumimoji="0" lang="es-CO" sz="1400" b="0" i="0" u="none" strike="noStrike" cap="none" normalizeH="0" baseline="0" dirty="0">
                <a:ln>
                  <a:noFill/>
                </a:ln>
                <a:solidFill>
                  <a:srgbClr val="000000"/>
                </a:solidFill>
                <a:effectLst/>
                <a:latin typeface="Times New Roman" pitchFamily="18" charset="0"/>
                <a:cs typeface="Times New Roman" pitchFamily="18" charset="0"/>
              </a:rPr>
              <a:t> </a:t>
            </a:r>
            <a:r>
              <a:rPr kumimoji="0" lang="es-CO" sz="18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s-CO" sz="1300" b="0" i="0" u="none" strike="noStrike" cap="none" normalizeH="0" baseline="0" dirty="0">
              <a:ln>
                <a:noFill/>
              </a:ln>
              <a:solidFill>
                <a:srgbClr val="000000"/>
              </a:solidFill>
              <a:effectLst/>
              <a:latin typeface="Times New Roman" pitchFamily="18" charset="0"/>
              <a:cs typeface="Times New Roman" pitchFamily="18" charset="0"/>
            </a:endParaRPr>
          </a:p>
        </p:txBody>
      </p:sp>
      <p:pic>
        <p:nvPicPr>
          <p:cNvPr id="11" name="Picture 5" descr="http://dieumsnh.qfb.umich.mx/estadistica/medidasd%20de%20posicion_archivos/image00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0563" y="2406650"/>
            <a:ext cx="1143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thumbs.dreamstime.com/z/guy-showing-statistics-board-2340259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429"/>
          <a:stretch/>
        </p:blipFill>
        <p:spPr bwMode="auto">
          <a:xfrm>
            <a:off x="6481146" y="1285970"/>
            <a:ext cx="2353428" cy="2304256"/>
          </a:xfrm>
          <a:prstGeom prst="rect">
            <a:avLst/>
          </a:prstGeom>
          <a:noFill/>
          <a:extLst>
            <a:ext uri="{909E8E84-426E-40DD-AFC4-6F175D3DCCD1}">
              <a14:hiddenFill xmlns:a14="http://schemas.microsoft.com/office/drawing/2010/main">
                <a:solidFill>
                  <a:srgbClr val="FFFFFF"/>
                </a:solidFill>
              </a14:hiddenFill>
            </a:ext>
          </a:extLst>
        </p:spPr>
      </p:pic>
      <p:sp>
        <p:nvSpPr>
          <p:cNvPr id="14" name="13 Marcador de pie de página"/>
          <p:cNvSpPr>
            <a:spLocks noGrp="1"/>
          </p:cNvSpPr>
          <p:nvPr>
            <p:ph type="ftr" sz="quarter" idx="11"/>
          </p:nvPr>
        </p:nvSpPr>
        <p:spPr>
          <a:xfrm>
            <a:off x="971600" y="6305550"/>
            <a:ext cx="7639000" cy="476250"/>
          </a:xfrm>
        </p:spPr>
        <p:txBody>
          <a:bodyPr/>
          <a:lstStyle/>
          <a:p>
            <a:r>
              <a:rPr lang="es-CO" dirty="0"/>
              <a:t>MEDIDAS DE POSICION NO CENTRAL</a:t>
            </a:r>
          </a:p>
        </p:txBody>
      </p:sp>
      <p:sp>
        <p:nvSpPr>
          <p:cNvPr id="15" name="14 Marcador de número de diapositiva"/>
          <p:cNvSpPr>
            <a:spLocks noGrp="1"/>
          </p:cNvSpPr>
          <p:nvPr>
            <p:ph type="sldNum" sz="quarter" idx="12"/>
          </p:nvPr>
        </p:nvSpPr>
        <p:spPr>
          <a:xfrm>
            <a:off x="-26505" y="338978"/>
            <a:ext cx="795746" cy="503578"/>
          </a:xfrm>
        </p:spPr>
        <p:txBody>
          <a:bodyPr/>
          <a:lstStyle/>
          <a:p>
            <a:fld id="{8A8D789F-AA4E-40FD-B9EE-A0ADB57B45B6}" type="slidenum">
              <a:rPr lang="es-CO" smtClean="0"/>
              <a:pPr/>
              <a:t>10</a:t>
            </a:fld>
            <a:endParaRPr lang="es-CO" dirty="0"/>
          </a:p>
        </p:txBody>
      </p:sp>
    </p:spTree>
    <p:extLst>
      <p:ext uri="{BB962C8B-B14F-4D97-AF65-F5344CB8AC3E}">
        <p14:creationId xmlns:p14="http://schemas.microsoft.com/office/powerpoint/2010/main" val="127754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95736" y="32077"/>
            <a:ext cx="3744416" cy="646331"/>
          </a:xfrm>
          <a:prstGeom prst="rect">
            <a:avLst/>
          </a:prstGeom>
          <a:noFill/>
        </p:spPr>
        <p:txBody>
          <a:bodyPr wrap="square" rtlCol="0">
            <a:spAutoFit/>
          </a:bodyPr>
          <a:lstStyle/>
          <a:p>
            <a:pPr algn="ctr"/>
            <a:r>
              <a:rPr lang="es-CO" sz="3600" b="1" dirty="0">
                <a:solidFill>
                  <a:srgbClr val="990099"/>
                </a:solidFill>
              </a:rPr>
              <a:t>Ejemplo</a:t>
            </a:r>
          </a:p>
        </p:txBody>
      </p:sp>
      <p:sp>
        <p:nvSpPr>
          <p:cNvPr id="7" name="6 Rectángulo"/>
          <p:cNvSpPr/>
          <p:nvPr/>
        </p:nvSpPr>
        <p:spPr>
          <a:xfrm>
            <a:off x="1043608" y="775981"/>
            <a:ext cx="8040955" cy="923330"/>
          </a:xfrm>
          <a:prstGeom prst="rect">
            <a:avLst/>
          </a:prstGeom>
        </p:spPr>
        <p:txBody>
          <a:bodyPr wrap="square">
            <a:spAutoFit/>
          </a:bodyPr>
          <a:lstStyle/>
          <a:p>
            <a:pPr algn="just"/>
            <a:r>
              <a:rPr lang="es-CO" dirty="0"/>
              <a:t>Un reporte de laboratorio indica el número de pacientes que en los primeros 100 días del año recibieron peticiones  por parte de una clínica,  de reportes clínicos  para realizar estudios de glucosa.</a:t>
            </a:r>
          </a:p>
        </p:txBody>
      </p:sp>
      <p:graphicFrame>
        <p:nvGraphicFramePr>
          <p:cNvPr id="8" name="7 Tabla"/>
          <p:cNvGraphicFramePr>
            <a:graphicFrameLocks noGrp="1"/>
          </p:cNvGraphicFramePr>
          <p:nvPr>
            <p:extLst>
              <p:ext uri="{D42A27DB-BD31-4B8C-83A1-F6EECF244321}">
                <p14:modId xmlns:p14="http://schemas.microsoft.com/office/powerpoint/2010/main" val="2521180386"/>
              </p:ext>
            </p:extLst>
          </p:nvPr>
        </p:nvGraphicFramePr>
        <p:xfrm>
          <a:off x="1207283" y="2262553"/>
          <a:ext cx="6480720" cy="3685178"/>
        </p:xfrm>
        <a:graphic>
          <a:graphicData uri="http://schemas.openxmlformats.org/drawingml/2006/table">
            <a:tbl>
              <a:tblPr/>
              <a:tblGrid>
                <a:gridCol w="1845902">
                  <a:extLst>
                    <a:ext uri="{9D8B030D-6E8A-4147-A177-3AD203B41FA5}">
                      <a16:colId xmlns:a16="http://schemas.microsoft.com/office/drawing/2014/main" val="20000"/>
                    </a:ext>
                  </a:extLst>
                </a:gridCol>
                <a:gridCol w="1344298">
                  <a:extLst>
                    <a:ext uri="{9D8B030D-6E8A-4147-A177-3AD203B41FA5}">
                      <a16:colId xmlns:a16="http://schemas.microsoft.com/office/drawing/2014/main" val="20001"/>
                    </a:ext>
                  </a:extLst>
                </a:gridCol>
                <a:gridCol w="1725517">
                  <a:extLst>
                    <a:ext uri="{9D8B030D-6E8A-4147-A177-3AD203B41FA5}">
                      <a16:colId xmlns:a16="http://schemas.microsoft.com/office/drawing/2014/main" val="20002"/>
                    </a:ext>
                  </a:extLst>
                </a:gridCol>
                <a:gridCol w="1565003">
                  <a:extLst>
                    <a:ext uri="{9D8B030D-6E8A-4147-A177-3AD203B41FA5}">
                      <a16:colId xmlns:a16="http://schemas.microsoft.com/office/drawing/2014/main" val="20003"/>
                    </a:ext>
                  </a:extLst>
                </a:gridCol>
              </a:tblGrid>
              <a:tr h="519218">
                <a:tc>
                  <a:txBody>
                    <a:bodyPr/>
                    <a:lstStyle/>
                    <a:p>
                      <a:pPr algn="ctr" fontAlgn="ctr"/>
                      <a:r>
                        <a:rPr lang="es-CO" sz="1600" b="1" i="0" u="none" strike="noStrike" dirty="0">
                          <a:solidFill>
                            <a:srgbClr val="FFFFFF"/>
                          </a:solidFill>
                          <a:effectLst/>
                          <a:latin typeface="Century Gothic"/>
                        </a:rPr>
                        <a:t>Intervalos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600" b="1" i="0" u="none" strike="noStrike" dirty="0">
                          <a:solidFill>
                            <a:srgbClr val="FFFFFF"/>
                          </a:solidFill>
                          <a:effectLst/>
                          <a:latin typeface="Century Gothic"/>
                        </a:rPr>
                        <a:t>Promedio de días (Xi)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600" b="1" i="0" u="none" strike="noStrike" dirty="0">
                          <a:solidFill>
                            <a:srgbClr val="FFFFFF"/>
                          </a:solidFill>
                          <a:effectLst/>
                          <a:latin typeface="Century Gothic"/>
                        </a:rPr>
                        <a:t>Número de pacientes</a:t>
                      </a:r>
                      <a:r>
                        <a:rPr lang="es-CO" sz="1600" b="1" i="1" u="none" strike="noStrike" dirty="0">
                          <a:solidFill>
                            <a:srgbClr val="FFFFFF"/>
                          </a:solidFill>
                          <a:effectLst/>
                          <a:latin typeface="Century Gothic"/>
                        </a:rPr>
                        <a:t> (fi)</a:t>
                      </a:r>
                      <a:endParaRPr lang="es-CO" sz="1600" b="1" i="0" u="none" strike="noStrike" dirty="0">
                        <a:solidFill>
                          <a:srgbClr val="FFFFFF"/>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600" b="1" i="0" u="none" strike="noStrike" dirty="0">
                          <a:solidFill>
                            <a:srgbClr val="FFFFFF"/>
                          </a:solidFill>
                          <a:effectLst/>
                          <a:latin typeface="Century Gothic"/>
                        </a:rPr>
                        <a:t>Frecuencia acumulada (F)</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0000"/>
                  </a:ext>
                </a:extLst>
              </a:tr>
              <a:tr h="316596">
                <a:tc>
                  <a:txBody>
                    <a:bodyPr/>
                    <a:lstStyle/>
                    <a:p>
                      <a:pPr algn="ctr" fontAlgn="ctr"/>
                      <a:r>
                        <a:rPr lang="es-CO" sz="1400" b="0" i="0" u="none" strike="noStrike">
                          <a:solidFill>
                            <a:srgbClr val="000000"/>
                          </a:solidFill>
                          <a:effectLst/>
                          <a:latin typeface="Century Gothic"/>
                        </a:rPr>
                        <a:t>1 día a 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16596">
                <a:tc>
                  <a:txBody>
                    <a:bodyPr/>
                    <a:lstStyle/>
                    <a:p>
                      <a:pPr algn="ctr" fontAlgn="ctr"/>
                      <a:r>
                        <a:rPr lang="es-CO" sz="1400" b="0" i="0" u="none" strike="noStrike">
                          <a:solidFill>
                            <a:srgbClr val="000000"/>
                          </a:solidFill>
                          <a:effectLst/>
                          <a:latin typeface="Century Gothic"/>
                        </a:rPr>
                        <a:t>10 día a 19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14.5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316596">
                <a:tc>
                  <a:txBody>
                    <a:bodyPr/>
                    <a:lstStyle/>
                    <a:p>
                      <a:pPr algn="ctr" fontAlgn="ctr"/>
                      <a:r>
                        <a:rPr lang="es-CO" sz="1400" b="0" i="0" u="none" strike="noStrike" dirty="0">
                          <a:solidFill>
                            <a:srgbClr val="000000"/>
                          </a:solidFill>
                          <a:effectLst/>
                          <a:latin typeface="Century Gothic"/>
                        </a:rPr>
                        <a:t>20 día a 29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24.5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19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316596">
                <a:tc>
                  <a:txBody>
                    <a:bodyPr/>
                    <a:lstStyle/>
                    <a:p>
                      <a:pPr algn="ctr" fontAlgn="ctr"/>
                      <a:r>
                        <a:rPr lang="es-CO" sz="1400" b="0" i="0" u="none" strike="noStrike">
                          <a:solidFill>
                            <a:srgbClr val="000000"/>
                          </a:solidFill>
                          <a:effectLst/>
                          <a:latin typeface="Century Gothic"/>
                        </a:rPr>
                        <a:t>30 día a 39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34.5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27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316596">
                <a:tc>
                  <a:txBody>
                    <a:bodyPr/>
                    <a:lstStyle/>
                    <a:p>
                      <a:pPr algn="ctr" fontAlgn="ctr"/>
                      <a:r>
                        <a:rPr lang="es-CO" sz="1400" b="0" i="0" u="none" strike="noStrike">
                          <a:solidFill>
                            <a:srgbClr val="000000"/>
                          </a:solidFill>
                          <a:effectLst/>
                          <a:latin typeface="Century Gothic"/>
                        </a:rPr>
                        <a:t>40 día a 49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44.5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31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316596">
                <a:tc>
                  <a:txBody>
                    <a:bodyPr/>
                    <a:lstStyle/>
                    <a:p>
                      <a:pPr algn="ctr" fontAlgn="ctr"/>
                      <a:r>
                        <a:rPr lang="es-CO" sz="1400" b="0" i="0" u="none" strike="noStrike">
                          <a:solidFill>
                            <a:srgbClr val="000000"/>
                          </a:solidFill>
                          <a:effectLst/>
                          <a:latin typeface="Century Gothic"/>
                        </a:rPr>
                        <a:t>50 día a 59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54.5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16596">
                <a:tc>
                  <a:txBody>
                    <a:bodyPr/>
                    <a:lstStyle/>
                    <a:p>
                      <a:pPr algn="ctr" fontAlgn="ctr"/>
                      <a:r>
                        <a:rPr lang="es-CO" sz="1400" b="0" i="0" u="none" strike="noStrike">
                          <a:solidFill>
                            <a:srgbClr val="000000"/>
                          </a:solidFill>
                          <a:effectLst/>
                          <a:latin typeface="Century Gothic"/>
                        </a:rPr>
                        <a:t>60 día a 69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64.5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43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316596">
                <a:tc>
                  <a:txBody>
                    <a:bodyPr/>
                    <a:lstStyle/>
                    <a:p>
                      <a:pPr algn="ctr" fontAlgn="ctr"/>
                      <a:r>
                        <a:rPr lang="es-CO" sz="1400" b="0" i="0" u="none" strike="noStrike">
                          <a:solidFill>
                            <a:srgbClr val="000000"/>
                          </a:solidFill>
                          <a:effectLst/>
                          <a:latin typeface="Century Gothic"/>
                        </a:rPr>
                        <a:t>70 día a 79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74.5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51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316596">
                <a:tc>
                  <a:txBody>
                    <a:bodyPr/>
                    <a:lstStyle/>
                    <a:p>
                      <a:pPr algn="ctr" fontAlgn="ctr"/>
                      <a:r>
                        <a:rPr lang="es-CO" sz="1400" b="0" i="0" u="none" strike="noStrike">
                          <a:solidFill>
                            <a:srgbClr val="000000"/>
                          </a:solidFill>
                          <a:effectLst/>
                          <a:latin typeface="Century Gothic"/>
                        </a:rPr>
                        <a:t>80 día a 89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84.5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55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316596">
                <a:tc>
                  <a:txBody>
                    <a:bodyPr/>
                    <a:lstStyle/>
                    <a:p>
                      <a:pPr algn="ctr" fontAlgn="ctr"/>
                      <a:r>
                        <a:rPr lang="es-CO" sz="1400" b="0" i="0" u="none" strike="noStrike">
                          <a:solidFill>
                            <a:srgbClr val="000000"/>
                          </a:solidFill>
                          <a:effectLst/>
                          <a:latin typeface="Century Gothic"/>
                        </a:rPr>
                        <a:t>90día a 100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94.5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63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bl>
          </a:graphicData>
        </a:graphic>
      </p:graphicFrame>
      <p:sp>
        <p:nvSpPr>
          <p:cNvPr id="9" name="8 Rectángulo"/>
          <p:cNvSpPr/>
          <p:nvPr/>
        </p:nvSpPr>
        <p:spPr>
          <a:xfrm>
            <a:off x="1043608" y="1894457"/>
            <a:ext cx="6462464" cy="369332"/>
          </a:xfrm>
          <a:prstGeom prst="rect">
            <a:avLst/>
          </a:prstGeom>
        </p:spPr>
        <p:txBody>
          <a:bodyPr wrap="square">
            <a:spAutoFit/>
          </a:bodyPr>
          <a:lstStyle/>
          <a:p>
            <a:r>
              <a:rPr lang="es-CO" b="1" i="1" dirty="0">
                <a:solidFill>
                  <a:schemeClr val="accent3">
                    <a:lumMod val="75000"/>
                  </a:schemeClr>
                </a:solidFill>
              </a:rPr>
              <a:t>El número de datos a considerar son 63 pacientes.</a:t>
            </a:r>
          </a:p>
        </p:txBody>
      </p:sp>
      <p:sp>
        <p:nvSpPr>
          <p:cNvPr id="11" name="10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2" name="11 Marcador de número de diapositiva"/>
          <p:cNvSpPr>
            <a:spLocks noGrp="1"/>
          </p:cNvSpPr>
          <p:nvPr>
            <p:ph type="sldNum" sz="quarter" idx="12"/>
          </p:nvPr>
        </p:nvSpPr>
        <p:spPr>
          <a:xfrm>
            <a:off x="149349" y="204987"/>
            <a:ext cx="795746" cy="503578"/>
          </a:xfrm>
        </p:spPr>
        <p:txBody>
          <a:bodyPr/>
          <a:lstStyle/>
          <a:p>
            <a:fld id="{8A8D789F-AA4E-40FD-B9EE-A0ADB57B45B6}" type="slidenum">
              <a:rPr lang="es-CO" smtClean="0"/>
              <a:pPr/>
              <a:t>11</a:t>
            </a:fld>
            <a:endParaRPr lang="es-CO" dirty="0"/>
          </a:p>
        </p:txBody>
      </p:sp>
    </p:spTree>
    <p:extLst>
      <p:ext uri="{BB962C8B-B14F-4D97-AF65-F5344CB8AC3E}">
        <p14:creationId xmlns:p14="http://schemas.microsoft.com/office/powerpoint/2010/main" val="615583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10231" y="382241"/>
            <a:ext cx="5107313" cy="584775"/>
          </a:xfrm>
          <a:prstGeom prst="rect">
            <a:avLst/>
          </a:prstGeom>
          <a:noFill/>
        </p:spPr>
        <p:txBody>
          <a:bodyPr wrap="square" rtlCol="0">
            <a:spAutoFit/>
          </a:bodyPr>
          <a:lstStyle/>
          <a:p>
            <a:r>
              <a:rPr lang="es-CO" sz="3200" i="1" dirty="0">
                <a:solidFill>
                  <a:srgbClr val="FF0000"/>
                </a:solidFill>
              </a:rPr>
              <a:t>Primer cuartil (Q1) </a:t>
            </a:r>
          </a:p>
        </p:txBody>
      </p:sp>
      <p:sp>
        <p:nvSpPr>
          <p:cNvPr id="7" name="6 CuadroTexto"/>
          <p:cNvSpPr txBox="1"/>
          <p:nvPr/>
        </p:nvSpPr>
        <p:spPr>
          <a:xfrm>
            <a:off x="1010231" y="1292406"/>
            <a:ext cx="5688633" cy="369332"/>
          </a:xfrm>
          <a:prstGeom prst="rect">
            <a:avLst/>
          </a:prstGeom>
          <a:noFill/>
        </p:spPr>
        <p:txBody>
          <a:bodyPr wrap="square" rtlCol="0">
            <a:spAutoFit/>
          </a:bodyPr>
          <a:lstStyle/>
          <a:p>
            <a:r>
              <a:rPr lang="es-CO" dirty="0"/>
              <a:t>¿En que intervalo se encuentra el primer cuartil?</a:t>
            </a:r>
          </a:p>
        </p:txBody>
      </p:sp>
      <mc:AlternateContent xmlns:mc="http://schemas.openxmlformats.org/markup-compatibility/2006" xmlns:a14="http://schemas.microsoft.com/office/drawing/2010/main">
        <mc:Choice Requires="a14">
          <p:sp>
            <p:nvSpPr>
              <p:cNvPr id="8" name="7 CuadroTexto"/>
              <p:cNvSpPr txBox="1"/>
              <p:nvPr/>
            </p:nvSpPr>
            <p:spPr>
              <a:xfrm>
                <a:off x="2158026" y="1844824"/>
                <a:ext cx="3387787" cy="950581"/>
              </a:xfrm>
              <a:prstGeom prst="rect">
                <a:avLst/>
              </a:prstGeom>
              <a:noFill/>
              <a:ln w="38100">
                <a:solidFill>
                  <a:schemeClr val="bg1"/>
                </a:solidFill>
              </a:ln>
            </p:spPr>
            <p:txBody>
              <a:bodyPr wrap="none" rtlCol="0">
                <a:spAutoFit/>
              </a:bodyPr>
              <a:lstStyle/>
              <a:p>
                <a14:m>
                  <m:oMath xmlns:m="http://schemas.openxmlformats.org/officeDocument/2006/math">
                    <m:sSub>
                      <m:sSubPr>
                        <m:ctrlPr>
                          <a:rPr lang="es-CO" sz="2800" i="1" smtClean="0">
                            <a:latin typeface="Cambria Math" panose="02040503050406030204" pitchFamily="18" charset="0"/>
                          </a:rPr>
                        </m:ctrlPr>
                      </m:sSubPr>
                      <m:e>
                        <m:r>
                          <a:rPr lang="es-CO" sz="2800" b="0" i="1" smtClean="0">
                            <a:latin typeface="Cambria Math"/>
                          </a:rPr>
                          <m:t>𝑄</m:t>
                        </m:r>
                      </m:e>
                      <m:sub>
                        <m:r>
                          <a:rPr lang="es-CO" sz="2800" b="0" i="1" smtClean="0">
                            <a:latin typeface="Cambria Math"/>
                          </a:rPr>
                          <m:t>𝑘</m:t>
                        </m:r>
                      </m:sub>
                    </m:sSub>
                    <m:r>
                      <a:rPr lang="es-CO" sz="2800" b="0" i="1" smtClean="0">
                        <a:latin typeface="Cambria Math"/>
                      </a:rPr>
                      <m:t>=</m:t>
                    </m:r>
                    <m:r>
                      <a:rPr lang="es-CO" sz="2800" b="0" i="1" smtClean="0">
                        <a:latin typeface="Cambria Math"/>
                      </a:rPr>
                      <m:t>𝐿𝑖</m:t>
                    </m:r>
                    <m:r>
                      <a:rPr lang="es-CO" sz="2800" b="0" i="1" smtClean="0">
                        <a:latin typeface="Cambria Math"/>
                      </a:rPr>
                      <m:t>+</m:t>
                    </m:r>
                    <m:f>
                      <m:fPr>
                        <m:ctrlPr>
                          <a:rPr lang="es-CO" sz="2800" i="1" smtClean="0">
                            <a:latin typeface="Cambria Math" panose="02040503050406030204" pitchFamily="18" charset="0"/>
                          </a:rPr>
                        </m:ctrlPr>
                      </m:fPr>
                      <m:num>
                        <m:f>
                          <m:fPr>
                            <m:ctrlPr>
                              <a:rPr lang="es-CO" sz="2800" b="0" i="1" smtClean="0">
                                <a:latin typeface="Cambria Math" panose="02040503050406030204" pitchFamily="18" charset="0"/>
                              </a:rPr>
                            </m:ctrlPr>
                          </m:fPr>
                          <m:num>
                            <m:r>
                              <a:rPr lang="es-CO" sz="2800" b="0" i="1" smtClean="0">
                                <a:latin typeface="Cambria Math"/>
                              </a:rPr>
                              <m:t>𝑘𝑛</m:t>
                            </m:r>
                          </m:num>
                          <m:den>
                            <m:r>
                              <a:rPr lang="es-CO" sz="2800" b="0" i="1" smtClean="0">
                                <a:latin typeface="Cambria Math"/>
                              </a:rPr>
                              <m:t>4</m:t>
                            </m:r>
                          </m:den>
                        </m:f>
                        <m:r>
                          <a:rPr lang="es-CO" sz="2800" b="0" i="1" smtClean="0">
                            <a:latin typeface="Cambria Math"/>
                          </a:rPr>
                          <m:t>−</m:t>
                        </m:r>
                        <m:r>
                          <a:rPr lang="es-CO" sz="2800" b="0" i="1" smtClean="0">
                            <a:latin typeface="Cambria Math"/>
                          </a:rPr>
                          <m:t>𝐹</m:t>
                        </m:r>
                        <m:r>
                          <a:rPr lang="es-CO" sz="2800" b="0" i="1" smtClean="0">
                            <a:latin typeface="Cambria Math"/>
                          </a:rPr>
                          <m:t>(</m:t>
                        </m:r>
                        <m:r>
                          <a:rPr lang="es-CO" sz="2800" b="0" i="1" smtClean="0">
                            <a:latin typeface="Cambria Math"/>
                          </a:rPr>
                          <m:t>𝑖</m:t>
                        </m:r>
                        <m:r>
                          <a:rPr lang="es-CO" sz="2800" b="0" i="1" smtClean="0">
                            <a:latin typeface="Cambria Math"/>
                          </a:rPr>
                          <m:t>−1)</m:t>
                        </m:r>
                      </m:num>
                      <m:den>
                        <m:r>
                          <a:rPr lang="es-CO" sz="2800" b="0" i="1" smtClean="0">
                            <a:latin typeface="Cambria Math"/>
                          </a:rPr>
                          <m:t>𝑓𝑖</m:t>
                        </m:r>
                      </m:den>
                    </m:f>
                  </m:oMath>
                </a14:m>
                <a:r>
                  <a:rPr lang="es-CO" sz="2800" i="1" dirty="0"/>
                  <a:t>A</a:t>
                </a:r>
              </a:p>
            </p:txBody>
          </p:sp>
        </mc:Choice>
        <mc:Fallback xmlns="">
          <p:sp>
            <p:nvSpPr>
              <p:cNvPr id="8" name="7 CuadroTexto"/>
              <p:cNvSpPr txBox="1">
                <a:spLocks noRot="1" noChangeAspect="1" noMove="1" noResize="1" noEditPoints="1" noAdjustHandles="1" noChangeArrowheads="1" noChangeShapeType="1" noTextEdit="1"/>
              </p:cNvSpPr>
              <p:nvPr/>
            </p:nvSpPr>
            <p:spPr>
              <a:xfrm>
                <a:off x="2158026" y="1844824"/>
                <a:ext cx="3387787" cy="950581"/>
              </a:xfrm>
              <a:prstGeom prst="rect">
                <a:avLst/>
              </a:prstGeom>
              <a:blipFill rotWithShape="1">
                <a:blip r:embed="rId2" cstate="print"/>
                <a:stretch>
                  <a:fillRect/>
                </a:stretch>
              </a:blipFill>
              <a:ln w="38100">
                <a:solidFill>
                  <a:schemeClr val="bg1"/>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1076752" y="2795405"/>
                <a:ext cx="2920338" cy="631070"/>
              </a:xfrm>
              <a:prstGeom prst="rect">
                <a:avLst/>
              </a:prstGeom>
            </p:spPr>
            <p:txBody>
              <a:bodyPr wrap="square">
                <a:spAutoFit/>
              </a:bodyPr>
              <a:lstStyle/>
              <a:p>
                <a14:m>
                  <m:oMath xmlns:m="http://schemas.openxmlformats.org/officeDocument/2006/math">
                    <m:f>
                      <m:fPr>
                        <m:ctrlPr>
                          <a:rPr lang="es-CO" sz="2400" i="1" smtClean="0">
                            <a:latin typeface="Cambria Math" panose="02040503050406030204" pitchFamily="18" charset="0"/>
                          </a:rPr>
                        </m:ctrlPr>
                      </m:fPr>
                      <m:num>
                        <m:r>
                          <a:rPr lang="es-CO" sz="2400" i="1">
                            <a:latin typeface="Cambria Math"/>
                          </a:rPr>
                          <m:t>𝑘</m:t>
                        </m:r>
                        <m:r>
                          <a:rPr lang="es-CO" sz="2400" i="1">
                            <a:latin typeface="Cambria Math"/>
                          </a:rPr>
                          <m:t>∗(</m:t>
                        </m:r>
                        <m:r>
                          <a:rPr lang="es-CO" sz="2400" i="1">
                            <a:latin typeface="Cambria Math"/>
                          </a:rPr>
                          <m:t>𝑛</m:t>
                        </m:r>
                        <m:r>
                          <a:rPr lang="es-CO" sz="2400" i="1">
                            <a:latin typeface="Cambria Math"/>
                          </a:rPr>
                          <m:t>)</m:t>
                        </m:r>
                      </m:num>
                      <m:den>
                        <m:r>
                          <a:rPr lang="es-CO" sz="2400" i="1">
                            <a:latin typeface="Cambria Math"/>
                          </a:rPr>
                          <m:t>4</m:t>
                        </m:r>
                      </m:den>
                    </m:f>
                    <m:r>
                      <a:rPr lang="es-CO" sz="2400" b="0" i="0" smtClean="0">
                        <a:latin typeface="Cambria Math"/>
                      </a:rPr>
                      <m:t>=</m:t>
                    </m:r>
                    <m:f>
                      <m:fPr>
                        <m:ctrlPr>
                          <a:rPr lang="es-CO" sz="2400" i="1">
                            <a:latin typeface="Cambria Math" panose="02040503050406030204" pitchFamily="18" charset="0"/>
                          </a:rPr>
                        </m:ctrlPr>
                      </m:fPr>
                      <m:num>
                        <m:r>
                          <a:rPr lang="es-CO" sz="2400" b="0" i="1" smtClean="0">
                            <a:latin typeface="Cambria Math"/>
                          </a:rPr>
                          <m:t>1</m:t>
                        </m:r>
                        <m:r>
                          <a:rPr lang="es-CO" sz="2400" i="1">
                            <a:latin typeface="Cambria Math"/>
                          </a:rPr>
                          <m:t>∗(</m:t>
                        </m:r>
                        <m:r>
                          <a:rPr lang="es-CO" sz="2400" b="0" i="1" smtClean="0">
                            <a:latin typeface="Cambria Math"/>
                          </a:rPr>
                          <m:t>63</m:t>
                        </m:r>
                        <m:r>
                          <a:rPr lang="es-CO" sz="2400" i="1">
                            <a:latin typeface="Cambria Math"/>
                          </a:rPr>
                          <m:t>)</m:t>
                        </m:r>
                      </m:num>
                      <m:den>
                        <m:r>
                          <a:rPr lang="es-CO" sz="2400" i="1">
                            <a:latin typeface="Cambria Math"/>
                          </a:rPr>
                          <m:t>4</m:t>
                        </m:r>
                      </m:den>
                    </m:f>
                  </m:oMath>
                </a14:m>
                <a:r>
                  <a:rPr lang="es-CO" sz="2400" dirty="0"/>
                  <a:t>= </a:t>
                </a:r>
                <a:r>
                  <a:rPr lang="es-CO" sz="2000" dirty="0"/>
                  <a:t>17,75</a:t>
                </a:r>
              </a:p>
            </p:txBody>
          </p:sp>
        </mc:Choice>
        <mc:Fallback xmlns="">
          <p:sp>
            <p:nvSpPr>
              <p:cNvPr id="9" name="8 Rectángulo"/>
              <p:cNvSpPr>
                <a:spLocks noRot="1" noChangeAspect="1" noMove="1" noResize="1" noEditPoints="1" noAdjustHandles="1" noChangeArrowheads="1" noChangeShapeType="1" noTextEdit="1"/>
              </p:cNvSpPr>
              <p:nvPr/>
            </p:nvSpPr>
            <p:spPr>
              <a:xfrm>
                <a:off x="1076752" y="2795405"/>
                <a:ext cx="2920338" cy="631070"/>
              </a:xfrm>
              <a:prstGeom prst="rect">
                <a:avLst/>
              </a:prstGeom>
              <a:blipFill rotWithShape="1">
                <a:blip r:embed="rId3" cstate="print"/>
                <a:stretch>
                  <a:fillRect b="-8738"/>
                </a:stretch>
              </a:blipFill>
            </p:spPr>
            <p:txBody>
              <a:bodyPr/>
              <a:lstStyle/>
              <a:p>
                <a:r>
                  <a:rPr lang="es-CO">
                    <a:noFill/>
                  </a:rPr>
                  <a:t> </a:t>
                </a:r>
              </a:p>
            </p:txBody>
          </p:sp>
        </mc:Fallback>
      </mc:AlternateContent>
      <p:cxnSp>
        <p:nvCxnSpPr>
          <p:cNvPr id="10" name="9 Conector recto de flecha"/>
          <p:cNvCxnSpPr/>
          <p:nvPr/>
        </p:nvCxnSpPr>
        <p:spPr>
          <a:xfrm>
            <a:off x="3851919" y="3110940"/>
            <a:ext cx="504057"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4572000" y="2817498"/>
            <a:ext cx="3672408" cy="646331"/>
          </a:xfrm>
          <a:prstGeom prst="rect">
            <a:avLst/>
          </a:prstGeom>
          <a:noFill/>
        </p:spPr>
        <p:txBody>
          <a:bodyPr wrap="square" rtlCol="0">
            <a:spAutoFit/>
          </a:bodyPr>
          <a:lstStyle/>
          <a:p>
            <a:r>
              <a:rPr lang="es-CO" dirty="0"/>
              <a:t>Q1 se encuentra en el intervalo con F&gt;=17,75</a:t>
            </a:r>
          </a:p>
        </p:txBody>
      </p:sp>
      <p:graphicFrame>
        <p:nvGraphicFramePr>
          <p:cNvPr id="12" name="11 Tabla"/>
          <p:cNvGraphicFramePr>
            <a:graphicFrameLocks noGrp="1"/>
          </p:cNvGraphicFramePr>
          <p:nvPr>
            <p:extLst>
              <p:ext uri="{D42A27DB-BD31-4B8C-83A1-F6EECF244321}">
                <p14:modId xmlns:p14="http://schemas.microsoft.com/office/powerpoint/2010/main" val="1724586508"/>
              </p:ext>
            </p:extLst>
          </p:nvPr>
        </p:nvGraphicFramePr>
        <p:xfrm>
          <a:off x="388799" y="3578093"/>
          <a:ext cx="5616624" cy="1375931"/>
        </p:xfrm>
        <a:graphic>
          <a:graphicData uri="http://schemas.openxmlformats.org/drawingml/2006/table">
            <a:tbl>
              <a:tblPr/>
              <a:tblGrid>
                <a:gridCol w="1599782">
                  <a:extLst>
                    <a:ext uri="{9D8B030D-6E8A-4147-A177-3AD203B41FA5}">
                      <a16:colId xmlns:a16="http://schemas.microsoft.com/office/drawing/2014/main" val="20000"/>
                    </a:ext>
                  </a:extLst>
                </a:gridCol>
                <a:gridCol w="1165058">
                  <a:extLst>
                    <a:ext uri="{9D8B030D-6E8A-4147-A177-3AD203B41FA5}">
                      <a16:colId xmlns:a16="http://schemas.microsoft.com/office/drawing/2014/main" val="20001"/>
                    </a:ext>
                  </a:extLst>
                </a:gridCol>
                <a:gridCol w="1495448">
                  <a:extLst>
                    <a:ext uri="{9D8B030D-6E8A-4147-A177-3AD203B41FA5}">
                      <a16:colId xmlns:a16="http://schemas.microsoft.com/office/drawing/2014/main" val="20002"/>
                    </a:ext>
                  </a:extLst>
                </a:gridCol>
                <a:gridCol w="1356336">
                  <a:extLst>
                    <a:ext uri="{9D8B030D-6E8A-4147-A177-3AD203B41FA5}">
                      <a16:colId xmlns:a16="http://schemas.microsoft.com/office/drawing/2014/main" val="20003"/>
                    </a:ext>
                  </a:extLst>
                </a:gridCol>
              </a:tblGrid>
              <a:tr h="486320">
                <a:tc>
                  <a:txBody>
                    <a:bodyPr/>
                    <a:lstStyle/>
                    <a:p>
                      <a:pPr algn="l" fontAlgn="ctr"/>
                      <a:r>
                        <a:rPr lang="es-CO" sz="1400" b="1" i="0" u="none" strike="noStrike" dirty="0">
                          <a:solidFill>
                            <a:srgbClr val="FFFFFF"/>
                          </a:solidFill>
                          <a:effectLst/>
                          <a:latin typeface="Century Gothic"/>
                        </a:rPr>
                        <a:t>Intervalos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400" b="1" i="0" u="none" strike="noStrike">
                          <a:solidFill>
                            <a:srgbClr val="FFFFFF"/>
                          </a:solidFill>
                          <a:effectLst/>
                          <a:latin typeface="Century Gothic"/>
                        </a:rPr>
                        <a:t>Promedio de días (Xi)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400" b="1" i="0" u="none" strike="noStrike">
                          <a:solidFill>
                            <a:srgbClr val="FFFFFF"/>
                          </a:solidFill>
                          <a:effectLst/>
                          <a:latin typeface="Century Gothic"/>
                        </a:rPr>
                        <a:t>Número de pacientes</a:t>
                      </a:r>
                      <a:r>
                        <a:rPr lang="es-CO" sz="1400" b="1" i="1" u="none" strike="noStrike">
                          <a:solidFill>
                            <a:srgbClr val="FFFFFF"/>
                          </a:solidFill>
                          <a:effectLst/>
                          <a:latin typeface="Century Gothic"/>
                        </a:rPr>
                        <a:t> (fi)</a:t>
                      </a:r>
                      <a:endParaRPr lang="es-CO" sz="1400" b="1" i="0" u="none" strike="noStrike">
                        <a:solidFill>
                          <a:srgbClr val="FFFFFF"/>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400" b="1" i="0" u="none" strike="noStrike">
                          <a:solidFill>
                            <a:srgbClr val="FFFFFF"/>
                          </a:solidFill>
                          <a:effectLst/>
                          <a:latin typeface="Century Gothic"/>
                        </a:rPr>
                        <a:t>Frecuencia acumulada (F)</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0000"/>
                  </a:ext>
                </a:extLst>
              </a:tr>
              <a:tr h="296537">
                <a:tc>
                  <a:txBody>
                    <a:bodyPr/>
                    <a:lstStyle/>
                    <a:p>
                      <a:pPr algn="ctr" fontAlgn="ctr"/>
                      <a:r>
                        <a:rPr lang="es-CO" sz="1400" b="0" i="0" u="none" strike="noStrike">
                          <a:solidFill>
                            <a:srgbClr val="000000"/>
                          </a:solidFill>
                          <a:effectLst/>
                          <a:latin typeface="Century Gothic"/>
                        </a:rPr>
                        <a:t>1 día a 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296537">
                <a:tc>
                  <a:txBody>
                    <a:bodyPr/>
                    <a:lstStyle/>
                    <a:p>
                      <a:pPr algn="ctr" fontAlgn="ctr"/>
                      <a:r>
                        <a:rPr lang="es-CO" sz="1400" b="0" i="0" u="none" strike="noStrike">
                          <a:solidFill>
                            <a:srgbClr val="000000"/>
                          </a:solidFill>
                          <a:effectLst/>
                          <a:latin typeface="Century Gothic"/>
                        </a:rPr>
                        <a:t>10 día a 19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14.5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6537">
                <a:tc>
                  <a:txBody>
                    <a:bodyPr/>
                    <a:lstStyle/>
                    <a:p>
                      <a:pPr algn="ctr" fontAlgn="ctr"/>
                      <a:r>
                        <a:rPr lang="es-CO" sz="1400" b="0" i="0" u="none" strike="noStrike" dirty="0">
                          <a:solidFill>
                            <a:srgbClr val="000000"/>
                          </a:solidFill>
                          <a:effectLst/>
                          <a:latin typeface="Century Gothic"/>
                        </a:rPr>
                        <a:t>20 día a 29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24.5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19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3" name="12 CuadroTexto"/>
              <p:cNvSpPr txBox="1"/>
              <p:nvPr/>
            </p:nvSpPr>
            <p:spPr>
              <a:xfrm>
                <a:off x="1072949" y="5229200"/>
                <a:ext cx="5768759" cy="710707"/>
              </a:xfrm>
              <a:prstGeom prst="rect">
                <a:avLst/>
              </a:prstGeom>
              <a:noFill/>
              <a:ln w="38100">
                <a:solidFill>
                  <a:schemeClr val="bg1"/>
                </a:solidFill>
              </a:ln>
            </p:spPr>
            <p:txBody>
              <a:bodyPr wrap="none" rtlCol="0">
                <a:spAutoFit/>
              </a:bodyPr>
              <a:lstStyle/>
              <a:p>
                <a14:m>
                  <m:oMath xmlns:m="http://schemas.openxmlformats.org/officeDocument/2006/math">
                    <m:sSub>
                      <m:sSubPr>
                        <m:ctrlPr>
                          <a:rPr lang="es-CO" sz="2800" i="1" smtClean="0">
                            <a:latin typeface="Cambria Math" panose="02040503050406030204" pitchFamily="18" charset="0"/>
                          </a:rPr>
                        </m:ctrlPr>
                      </m:sSubPr>
                      <m:e>
                        <m:r>
                          <a:rPr lang="es-CO" sz="2800" b="0" i="1" smtClean="0">
                            <a:latin typeface="Cambria Math"/>
                          </a:rPr>
                          <m:t>𝑄</m:t>
                        </m:r>
                      </m:e>
                      <m:sub>
                        <m:r>
                          <a:rPr lang="es-CO" sz="2800" b="0" i="1" smtClean="0">
                            <a:latin typeface="Cambria Math"/>
                          </a:rPr>
                          <m:t>1</m:t>
                        </m:r>
                      </m:sub>
                    </m:sSub>
                    <m:r>
                      <a:rPr lang="es-CO" sz="2800" b="0" i="1" smtClean="0">
                        <a:latin typeface="Cambria Math"/>
                      </a:rPr>
                      <m:t>=20+</m:t>
                    </m:r>
                    <m:f>
                      <m:fPr>
                        <m:ctrlPr>
                          <a:rPr lang="es-CO" sz="2800" i="1" smtClean="0">
                            <a:latin typeface="Cambria Math" panose="02040503050406030204" pitchFamily="18" charset="0"/>
                          </a:rPr>
                        </m:ctrlPr>
                      </m:fPr>
                      <m:num>
                        <m:r>
                          <a:rPr lang="es-CO" sz="2800" b="0" i="1" smtClean="0">
                            <a:latin typeface="Cambria Math"/>
                          </a:rPr>
                          <m:t>17,75−11</m:t>
                        </m:r>
                      </m:num>
                      <m:den>
                        <m:r>
                          <a:rPr lang="es-CO" sz="2800" b="0" i="1" smtClean="0">
                            <a:latin typeface="Cambria Math"/>
                          </a:rPr>
                          <m:t>8</m:t>
                        </m:r>
                      </m:den>
                    </m:f>
                    <m:r>
                      <a:rPr lang="es-CO" sz="2800" b="0" i="1" smtClean="0">
                        <a:latin typeface="Cambria Math"/>
                      </a:rPr>
                      <m:t>∗9</m:t>
                    </m:r>
                  </m:oMath>
                </a14:m>
                <a:r>
                  <a:rPr lang="es-CO" sz="2800" i="1" dirty="0"/>
                  <a:t> = 25,34 días </a:t>
                </a:r>
              </a:p>
            </p:txBody>
          </p:sp>
        </mc:Choice>
        <mc:Fallback xmlns="">
          <p:sp>
            <p:nvSpPr>
              <p:cNvPr id="13" name="12 CuadroTexto"/>
              <p:cNvSpPr txBox="1">
                <a:spLocks noRot="1" noChangeAspect="1" noMove="1" noResize="1" noEditPoints="1" noAdjustHandles="1" noChangeArrowheads="1" noChangeShapeType="1" noTextEdit="1"/>
              </p:cNvSpPr>
              <p:nvPr/>
            </p:nvSpPr>
            <p:spPr>
              <a:xfrm>
                <a:off x="1072949" y="5229200"/>
                <a:ext cx="5768759" cy="710707"/>
              </a:xfrm>
              <a:prstGeom prst="rect">
                <a:avLst/>
              </a:prstGeom>
              <a:blipFill rotWithShape="1">
                <a:blip r:embed="rId4" cstate="print"/>
                <a:stretch>
                  <a:fillRect b="-7377"/>
                </a:stretch>
              </a:blipFill>
              <a:ln w="38100">
                <a:solidFill>
                  <a:schemeClr val="bg1"/>
                </a:solidFill>
              </a:ln>
            </p:spPr>
            <p:txBody>
              <a:bodyPr/>
              <a:lstStyle/>
              <a:p>
                <a:r>
                  <a:rPr lang="es-CO">
                    <a:noFill/>
                  </a:rPr>
                  <a:t> </a:t>
                </a:r>
              </a:p>
            </p:txBody>
          </p:sp>
        </mc:Fallback>
      </mc:AlternateContent>
      <p:sp>
        <p:nvSpPr>
          <p:cNvPr id="14" name="13 Rectángulo"/>
          <p:cNvSpPr/>
          <p:nvPr/>
        </p:nvSpPr>
        <p:spPr>
          <a:xfrm>
            <a:off x="3799068" y="1844824"/>
            <a:ext cx="396043" cy="576064"/>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Rectángulo"/>
          <p:cNvSpPr/>
          <p:nvPr/>
        </p:nvSpPr>
        <p:spPr>
          <a:xfrm>
            <a:off x="4342502" y="1988840"/>
            <a:ext cx="805562" cy="377022"/>
          </a:xfrm>
          <a:prstGeom prst="rect">
            <a:avLst/>
          </a:prstGeom>
          <a:no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a:off x="4846558" y="4298173"/>
            <a:ext cx="805562" cy="377022"/>
          </a:xfrm>
          <a:prstGeom prst="rect">
            <a:avLst/>
          </a:prstGeom>
          <a:no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Rectángulo"/>
          <p:cNvSpPr/>
          <p:nvPr/>
        </p:nvSpPr>
        <p:spPr>
          <a:xfrm>
            <a:off x="3059832" y="2055582"/>
            <a:ext cx="504056" cy="62055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18" name="17 Rectángulo"/>
          <p:cNvSpPr/>
          <p:nvPr/>
        </p:nvSpPr>
        <p:spPr>
          <a:xfrm>
            <a:off x="460807" y="4642759"/>
            <a:ext cx="252028" cy="31028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19" name="18 Rectángulo"/>
          <p:cNvSpPr/>
          <p:nvPr/>
        </p:nvSpPr>
        <p:spPr>
          <a:xfrm>
            <a:off x="4278116" y="2420888"/>
            <a:ext cx="382761" cy="3745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20" name="19 Rectángulo"/>
          <p:cNvSpPr/>
          <p:nvPr/>
        </p:nvSpPr>
        <p:spPr>
          <a:xfrm>
            <a:off x="3797818" y="4702231"/>
            <a:ext cx="335397" cy="31602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21" name="20 CuadroTexto"/>
          <p:cNvSpPr txBox="1"/>
          <p:nvPr/>
        </p:nvSpPr>
        <p:spPr>
          <a:xfrm>
            <a:off x="6676738" y="3898063"/>
            <a:ext cx="1547664" cy="400110"/>
          </a:xfrm>
          <a:prstGeom prst="rect">
            <a:avLst/>
          </a:prstGeom>
          <a:noFill/>
          <a:ln w="28575">
            <a:solidFill>
              <a:schemeClr val="accent4">
                <a:lumMod val="60000"/>
                <a:lumOff val="40000"/>
              </a:schemeClr>
            </a:solidFill>
          </a:ln>
        </p:spPr>
        <p:txBody>
          <a:bodyPr wrap="square" rtlCol="0">
            <a:spAutoFit/>
          </a:bodyPr>
          <a:lstStyle/>
          <a:p>
            <a:r>
              <a:rPr lang="es-CO" sz="2000" dirty="0"/>
              <a:t>A=29-20=9</a:t>
            </a:r>
          </a:p>
        </p:txBody>
      </p:sp>
      <p:sp>
        <p:nvSpPr>
          <p:cNvPr id="22" name="21 Rectángulo"/>
          <p:cNvSpPr/>
          <p:nvPr/>
        </p:nvSpPr>
        <p:spPr>
          <a:xfrm>
            <a:off x="5143032" y="2221632"/>
            <a:ext cx="402781" cy="37702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25" name="24 Marcador de número de diapositiva"/>
          <p:cNvSpPr>
            <a:spLocks noGrp="1"/>
          </p:cNvSpPr>
          <p:nvPr>
            <p:ph type="sldNum" sz="quarter" idx="12"/>
          </p:nvPr>
        </p:nvSpPr>
        <p:spPr>
          <a:xfrm>
            <a:off x="0" y="455256"/>
            <a:ext cx="795746" cy="503578"/>
          </a:xfrm>
        </p:spPr>
        <p:txBody>
          <a:bodyPr/>
          <a:lstStyle/>
          <a:p>
            <a:fld id="{8A8D789F-AA4E-40FD-B9EE-A0ADB57B45B6}" type="slidenum">
              <a:rPr lang="es-CO" smtClean="0"/>
              <a:pPr/>
              <a:t>12</a:t>
            </a:fld>
            <a:endParaRPr lang="es-CO" dirty="0"/>
          </a:p>
        </p:txBody>
      </p:sp>
    </p:spTree>
    <p:extLst>
      <p:ext uri="{BB962C8B-B14F-4D97-AF65-F5344CB8AC3E}">
        <p14:creationId xmlns:p14="http://schemas.microsoft.com/office/powerpoint/2010/main" val="1294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571875701"/>
              </p:ext>
            </p:extLst>
          </p:nvPr>
        </p:nvGraphicFramePr>
        <p:xfrm>
          <a:off x="287524" y="3463829"/>
          <a:ext cx="5544616" cy="1486437"/>
        </p:xfrm>
        <a:graphic>
          <a:graphicData uri="http://schemas.openxmlformats.org/drawingml/2006/table">
            <a:tbl>
              <a:tblPr/>
              <a:tblGrid>
                <a:gridCol w="1579271">
                  <a:extLst>
                    <a:ext uri="{9D8B030D-6E8A-4147-A177-3AD203B41FA5}">
                      <a16:colId xmlns:a16="http://schemas.microsoft.com/office/drawing/2014/main" val="20000"/>
                    </a:ext>
                  </a:extLst>
                </a:gridCol>
                <a:gridCol w="1150121">
                  <a:extLst>
                    <a:ext uri="{9D8B030D-6E8A-4147-A177-3AD203B41FA5}">
                      <a16:colId xmlns:a16="http://schemas.microsoft.com/office/drawing/2014/main" val="20001"/>
                    </a:ext>
                  </a:extLst>
                </a:gridCol>
                <a:gridCol w="1476276">
                  <a:extLst>
                    <a:ext uri="{9D8B030D-6E8A-4147-A177-3AD203B41FA5}">
                      <a16:colId xmlns:a16="http://schemas.microsoft.com/office/drawing/2014/main" val="20002"/>
                    </a:ext>
                  </a:extLst>
                </a:gridCol>
                <a:gridCol w="1338948">
                  <a:extLst>
                    <a:ext uri="{9D8B030D-6E8A-4147-A177-3AD203B41FA5}">
                      <a16:colId xmlns:a16="http://schemas.microsoft.com/office/drawing/2014/main" val="20003"/>
                    </a:ext>
                  </a:extLst>
                </a:gridCol>
              </a:tblGrid>
              <a:tr h="642453">
                <a:tc>
                  <a:txBody>
                    <a:bodyPr/>
                    <a:lstStyle/>
                    <a:p>
                      <a:pPr algn="l" fontAlgn="ctr"/>
                      <a:r>
                        <a:rPr lang="es-CO" sz="1400" b="1" i="0" u="none" strike="noStrike">
                          <a:solidFill>
                            <a:srgbClr val="FFFFFF"/>
                          </a:solidFill>
                          <a:effectLst/>
                          <a:latin typeface="Century Gothic"/>
                        </a:rPr>
                        <a:t>Intervalos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400" b="1" i="0" u="none" strike="noStrike">
                          <a:solidFill>
                            <a:srgbClr val="FFFFFF"/>
                          </a:solidFill>
                          <a:effectLst/>
                          <a:latin typeface="Century Gothic"/>
                        </a:rPr>
                        <a:t>Promedio de días (Xi)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400" b="1" i="0" u="none" strike="noStrike">
                          <a:solidFill>
                            <a:srgbClr val="FFFFFF"/>
                          </a:solidFill>
                          <a:effectLst/>
                          <a:latin typeface="Century Gothic"/>
                        </a:rPr>
                        <a:t>Número de pacientes</a:t>
                      </a:r>
                      <a:r>
                        <a:rPr lang="es-CO" sz="1400" b="1" i="1" u="none" strike="noStrike">
                          <a:solidFill>
                            <a:srgbClr val="FFFFFF"/>
                          </a:solidFill>
                          <a:effectLst/>
                          <a:latin typeface="Century Gothic"/>
                        </a:rPr>
                        <a:t> (fi)</a:t>
                      </a:r>
                      <a:endParaRPr lang="es-CO" sz="1400" b="1" i="0" u="none" strike="noStrike">
                        <a:solidFill>
                          <a:srgbClr val="FFFFFF"/>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400" b="1" i="0" u="none" strike="noStrike">
                          <a:solidFill>
                            <a:srgbClr val="FFFFFF"/>
                          </a:solidFill>
                          <a:effectLst/>
                          <a:latin typeface="Century Gothic"/>
                        </a:rPr>
                        <a:t>Frecuencia acumulada (F)</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0000"/>
                  </a:ext>
                </a:extLst>
              </a:tr>
              <a:tr h="281328">
                <a:tc>
                  <a:txBody>
                    <a:bodyPr/>
                    <a:lstStyle/>
                    <a:p>
                      <a:pPr algn="ctr" fontAlgn="ctr"/>
                      <a:r>
                        <a:rPr lang="es-CO" sz="1400" b="0" i="0" u="none" strike="noStrike">
                          <a:solidFill>
                            <a:srgbClr val="000000"/>
                          </a:solidFill>
                          <a:effectLst/>
                          <a:latin typeface="Century Gothic"/>
                        </a:rPr>
                        <a:t>30 día a 39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34.5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27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281328">
                <a:tc>
                  <a:txBody>
                    <a:bodyPr/>
                    <a:lstStyle/>
                    <a:p>
                      <a:pPr algn="ctr" fontAlgn="ctr"/>
                      <a:r>
                        <a:rPr lang="es-CO" sz="1400" b="0" i="0" u="none" strike="noStrike">
                          <a:solidFill>
                            <a:srgbClr val="000000"/>
                          </a:solidFill>
                          <a:effectLst/>
                          <a:latin typeface="Century Gothic"/>
                        </a:rPr>
                        <a:t>40 día a 49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44.5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31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81328">
                <a:tc>
                  <a:txBody>
                    <a:bodyPr/>
                    <a:lstStyle/>
                    <a:p>
                      <a:pPr algn="ctr" fontAlgn="ctr"/>
                      <a:r>
                        <a:rPr lang="es-CO" sz="1400" b="0" i="0" u="none" strike="noStrike">
                          <a:solidFill>
                            <a:srgbClr val="000000"/>
                          </a:solidFill>
                          <a:effectLst/>
                          <a:latin typeface="Century Gothic"/>
                        </a:rPr>
                        <a:t>50 día a 59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54.5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10003"/>
                  </a:ext>
                </a:extLst>
              </a:tr>
            </a:tbl>
          </a:graphicData>
        </a:graphic>
      </p:graphicFrame>
      <p:sp>
        <p:nvSpPr>
          <p:cNvPr id="7" name="6 CuadroTexto"/>
          <p:cNvSpPr txBox="1"/>
          <p:nvPr/>
        </p:nvSpPr>
        <p:spPr>
          <a:xfrm>
            <a:off x="1010231" y="404664"/>
            <a:ext cx="5107313" cy="584775"/>
          </a:xfrm>
          <a:prstGeom prst="rect">
            <a:avLst/>
          </a:prstGeom>
          <a:noFill/>
        </p:spPr>
        <p:txBody>
          <a:bodyPr wrap="square" rtlCol="0">
            <a:spAutoFit/>
          </a:bodyPr>
          <a:lstStyle/>
          <a:p>
            <a:r>
              <a:rPr lang="es-CO" sz="3200" i="1" dirty="0">
                <a:solidFill>
                  <a:srgbClr val="FF0000"/>
                </a:solidFill>
              </a:rPr>
              <a:t>Segundo cuartil (Q2) </a:t>
            </a:r>
          </a:p>
        </p:txBody>
      </p:sp>
      <p:sp>
        <p:nvSpPr>
          <p:cNvPr id="8" name="7 CuadroTexto"/>
          <p:cNvSpPr txBox="1"/>
          <p:nvPr/>
        </p:nvSpPr>
        <p:spPr>
          <a:xfrm>
            <a:off x="1151620" y="1097892"/>
            <a:ext cx="6408712" cy="461665"/>
          </a:xfrm>
          <a:prstGeom prst="rect">
            <a:avLst/>
          </a:prstGeom>
          <a:noFill/>
        </p:spPr>
        <p:txBody>
          <a:bodyPr wrap="square" rtlCol="0">
            <a:spAutoFit/>
          </a:bodyPr>
          <a:lstStyle/>
          <a:p>
            <a:r>
              <a:rPr lang="es-CO" sz="2400" dirty="0"/>
              <a:t>¿En que intervalo se encuentra el segundo cuartil?</a:t>
            </a:r>
          </a:p>
        </p:txBody>
      </p:sp>
      <mc:AlternateContent xmlns:mc="http://schemas.openxmlformats.org/markup-compatibility/2006" xmlns:a14="http://schemas.microsoft.com/office/drawing/2010/main">
        <mc:Choice Requires="a14">
          <p:sp>
            <p:nvSpPr>
              <p:cNvPr id="9" name="8 CuadroTexto"/>
              <p:cNvSpPr txBox="1"/>
              <p:nvPr/>
            </p:nvSpPr>
            <p:spPr>
              <a:xfrm>
                <a:off x="2158026" y="1844824"/>
                <a:ext cx="3387787" cy="950581"/>
              </a:xfrm>
              <a:prstGeom prst="rect">
                <a:avLst/>
              </a:prstGeom>
              <a:noFill/>
              <a:ln w="38100">
                <a:solidFill>
                  <a:schemeClr val="bg1"/>
                </a:solidFill>
              </a:ln>
            </p:spPr>
            <p:txBody>
              <a:bodyPr wrap="none" rtlCol="0">
                <a:spAutoFit/>
              </a:bodyPr>
              <a:lstStyle/>
              <a:p>
                <a14:m>
                  <m:oMath xmlns:m="http://schemas.openxmlformats.org/officeDocument/2006/math">
                    <m:sSub>
                      <m:sSubPr>
                        <m:ctrlPr>
                          <a:rPr lang="es-CO" sz="2800" i="1" smtClean="0">
                            <a:latin typeface="Cambria Math" panose="02040503050406030204" pitchFamily="18" charset="0"/>
                          </a:rPr>
                        </m:ctrlPr>
                      </m:sSubPr>
                      <m:e>
                        <m:r>
                          <a:rPr lang="es-CO" sz="2800" b="0" i="1" smtClean="0">
                            <a:latin typeface="Cambria Math"/>
                          </a:rPr>
                          <m:t>𝑄</m:t>
                        </m:r>
                      </m:e>
                      <m:sub>
                        <m:r>
                          <a:rPr lang="es-CO" sz="2800" b="0" i="1" smtClean="0">
                            <a:latin typeface="Cambria Math"/>
                          </a:rPr>
                          <m:t>𝑘</m:t>
                        </m:r>
                      </m:sub>
                    </m:sSub>
                    <m:r>
                      <a:rPr lang="es-CO" sz="2800" b="0" i="1" smtClean="0">
                        <a:latin typeface="Cambria Math"/>
                      </a:rPr>
                      <m:t>=</m:t>
                    </m:r>
                    <m:r>
                      <a:rPr lang="es-CO" sz="2800" b="0" i="1" smtClean="0">
                        <a:latin typeface="Cambria Math"/>
                      </a:rPr>
                      <m:t>𝐿𝑖</m:t>
                    </m:r>
                    <m:r>
                      <a:rPr lang="es-CO" sz="2800" b="0" i="1" smtClean="0">
                        <a:latin typeface="Cambria Math"/>
                      </a:rPr>
                      <m:t>+</m:t>
                    </m:r>
                    <m:f>
                      <m:fPr>
                        <m:ctrlPr>
                          <a:rPr lang="es-CO" sz="2800" i="1" smtClean="0">
                            <a:latin typeface="Cambria Math" panose="02040503050406030204" pitchFamily="18" charset="0"/>
                          </a:rPr>
                        </m:ctrlPr>
                      </m:fPr>
                      <m:num>
                        <m:f>
                          <m:fPr>
                            <m:ctrlPr>
                              <a:rPr lang="es-CO" sz="2800" b="0" i="1" smtClean="0">
                                <a:latin typeface="Cambria Math" panose="02040503050406030204" pitchFamily="18" charset="0"/>
                              </a:rPr>
                            </m:ctrlPr>
                          </m:fPr>
                          <m:num>
                            <m:r>
                              <a:rPr lang="es-CO" sz="2800" b="0" i="1" smtClean="0">
                                <a:latin typeface="Cambria Math"/>
                              </a:rPr>
                              <m:t>𝑘𝑛</m:t>
                            </m:r>
                          </m:num>
                          <m:den>
                            <m:r>
                              <a:rPr lang="es-CO" sz="2800" b="0" i="1" smtClean="0">
                                <a:latin typeface="Cambria Math"/>
                              </a:rPr>
                              <m:t>4</m:t>
                            </m:r>
                          </m:den>
                        </m:f>
                        <m:r>
                          <a:rPr lang="es-CO" sz="2800" b="0" i="1" smtClean="0">
                            <a:latin typeface="Cambria Math"/>
                          </a:rPr>
                          <m:t>−</m:t>
                        </m:r>
                        <m:r>
                          <a:rPr lang="es-CO" sz="2800" b="0" i="1" smtClean="0">
                            <a:latin typeface="Cambria Math"/>
                          </a:rPr>
                          <m:t>𝐹</m:t>
                        </m:r>
                        <m:r>
                          <a:rPr lang="es-CO" sz="2800" b="0" i="1" smtClean="0">
                            <a:latin typeface="Cambria Math"/>
                          </a:rPr>
                          <m:t>(</m:t>
                        </m:r>
                        <m:r>
                          <a:rPr lang="es-CO" sz="2800" b="0" i="1" smtClean="0">
                            <a:latin typeface="Cambria Math"/>
                          </a:rPr>
                          <m:t>𝑖</m:t>
                        </m:r>
                        <m:r>
                          <a:rPr lang="es-CO" sz="2800" b="0" i="1" smtClean="0">
                            <a:latin typeface="Cambria Math"/>
                          </a:rPr>
                          <m:t>−1)</m:t>
                        </m:r>
                      </m:num>
                      <m:den>
                        <m:r>
                          <a:rPr lang="es-CO" sz="2800" b="0" i="1" smtClean="0">
                            <a:latin typeface="Cambria Math"/>
                          </a:rPr>
                          <m:t>𝑓𝑖</m:t>
                        </m:r>
                      </m:den>
                    </m:f>
                  </m:oMath>
                </a14:m>
                <a:r>
                  <a:rPr lang="es-CO" sz="2800" i="1" dirty="0"/>
                  <a:t>A</a:t>
                </a:r>
              </a:p>
            </p:txBody>
          </p:sp>
        </mc:Choice>
        <mc:Fallback xmlns="">
          <p:sp>
            <p:nvSpPr>
              <p:cNvPr id="9" name="8 CuadroTexto"/>
              <p:cNvSpPr txBox="1">
                <a:spLocks noRot="1" noChangeAspect="1" noMove="1" noResize="1" noEditPoints="1" noAdjustHandles="1" noChangeArrowheads="1" noChangeShapeType="1" noTextEdit="1"/>
              </p:cNvSpPr>
              <p:nvPr/>
            </p:nvSpPr>
            <p:spPr>
              <a:xfrm>
                <a:off x="2158026" y="1844824"/>
                <a:ext cx="3387787" cy="950581"/>
              </a:xfrm>
              <a:prstGeom prst="rect">
                <a:avLst/>
              </a:prstGeom>
              <a:blipFill rotWithShape="1">
                <a:blip r:embed="rId2" cstate="print"/>
                <a:stretch>
                  <a:fillRect/>
                </a:stretch>
              </a:blipFill>
              <a:ln w="38100">
                <a:solidFill>
                  <a:schemeClr val="bg1"/>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076752" y="2795405"/>
                <a:ext cx="2920338" cy="631070"/>
              </a:xfrm>
              <a:prstGeom prst="rect">
                <a:avLst/>
              </a:prstGeom>
            </p:spPr>
            <p:txBody>
              <a:bodyPr wrap="square">
                <a:spAutoFit/>
              </a:bodyPr>
              <a:lstStyle/>
              <a:p>
                <a14:m>
                  <m:oMath xmlns:m="http://schemas.openxmlformats.org/officeDocument/2006/math">
                    <m:f>
                      <m:fPr>
                        <m:ctrlPr>
                          <a:rPr lang="es-CO" sz="2400" i="1" smtClean="0">
                            <a:latin typeface="Cambria Math" panose="02040503050406030204" pitchFamily="18" charset="0"/>
                          </a:rPr>
                        </m:ctrlPr>
                      </m:fPr>
                      <m:num>
                        <m:r>
                          <a:rPr lang="es-CO" sz="2400" i="1">
                            <a:latin typeface="Cambria Math"/>
                          </a:rPr>
                          <m:t>𝑘</m:t>
                        </m:r>
                        <m:r>
                          <a:rPr lang="es-CO" sz="2400" i="1">
                            <a:latin typeface="Cambria Math"/>
                          </a:rPr>
                          <m:t>∗(</m:t>
                        </m:r>
                        <m:r>
                          <a:rPr lang="es-CO" sz="2400" i="1">
                            <a:latin typeface="Cambria Math"/>
                          </a:rPr>
                          <m:t>𝑛</m:t>
                        </m:r>
                        <m:r>
                          <a:rPr lang="es-CO" sz="2400" i="1">
                            <a:latin typeface="Cambria Math"/>
                          </a:rPr>
                          <m:t>)</m:t>
                        </m:r>
                      </m:num>
                      <m:den>
                        <m:r>
                          <a:rPr lang="es-CO" sz="2400" i="1">
                            <a:latin typeface="Cambria Math"/>
                          </a:rPr>
                          <m:t>4</m:t>
                        </m:r>
                      </m:den>
                    </m:f>
                    <m:r>
                      <a:rPr lang="es-CO" sz="2400" b="0" i="0" smtClean="0">
                        <a:latin typeface="Cambria Math"/>
                      </a:rPr>
                      <m:t>=</m:t>
                    </m:r>
                    <m:f>
                      <m:fPr>
                        <m:ctrlPr>
                          <a:rPr lang="es-CO" sz="2400" i="1">
                            <a:latin typeface="Cambria Math" panose="02040503050406030204" pitchFamily="18" charset="0"/>
                          </a:rPr>
                        </m:ctrlPr>
                      </m:fPr>
                      <m:num>
                        <m:r>
                          <a:rPr lang="es-CO" sz="2400" b="0" i="1" smtClean="0">
                            <a:latin typeface="Cambria Math"/>
                          </a:rPr>
                          <m:t>3</m:t>
                        </m:r>
                        <m:r>
                          <a:rPr lang="es-CO" sz="2400" i="1">
                            <a:latin typeface="Cambria Math"/>
                          </a:rPr>
                          <m:t>∗(</m:t>
                        </m:r>
                        <m:r>
                          <a:rPr lang="es-CO" sz="2400" b="0" i="1" smtClean="0">
                            <a:latin typeface="Cambria Math"/>
                          </a:rPr>
                          <m:t>63</m:t>
                        </m:r>
                        <m:r>
                          <a:rPr lang="es-CO" sz="2400" i="1">
                            <a:latin typeface="Cambria Math"/>
                          </a:rPr>
                          <m:t>)</m:t>
                        </m:r>
                      </m:num>
                      <m:den>
                        <m:r>
                          <a:rPr lang="es-CO" sz="2400" i="1">
                            <a:latin typeface="Cambria Math"/>
                          </a:rPr>
                          <m:t>4</m:t>
                        </m:r>
                      </m:den>
                    </m:f>
                  </m:oMath>
                </a14:m>
                <a:r>
                  <a:rPr lang="es-CO" sz="2400" dirty="0"/>
                  <a:t>= </a:t>
                </a:r>
                <a:r>
                  <a:rPr lang="es-CO" sz="2000" dirty="0"/>
                  <a:t>47,25</a:t>
                </a:r>
              </a:p>
            </p:txBody>
          </p:sp>
        </mc:Choice>
        <mc:Fallback xmlns="">
          <p:sp>
            <p:nvSpPr>
              <p:cNvPr id="10" name="9 Rectángulo"/>
              <p:cNvSpPr>
                <a:spLocks noRot="1" noChangeAspect="1" noMove="1" noResize="1" noEditPoints="1" noAdjustHandles="1" noChangeArrowheads="1" noChangeShapeType="1" noTextEdit="1"/>
              </p:cNvSpPr>
              <p:nvPr/>
            </p:nvSpPr>
            <p:spPr>
              <a:xfrm>
                <a:off x="1076752" y="2795405"/>
                <a:ext cx="2920338" cy="631070"/>
              </a:xfrm>
              <a:prstGeom prst="rect">
                <a:avLst/>
              </a:prstGeom>
              <a:blipFill rotWithShape="1">
                <a:blip r:embed="rId3" cstate="print"/>
                <a:stretch>
                  <a:fillRect b="-8738"/>
                </a:stretch>
              </a:blipFill>
            </p:spPr>
            <p:txBody>
              <a:bodyPr/>
              <a:lstStyle/>
              <a:p>
                <a:r>
                  <a:rPr lang="es-CO">
                    <a:noFill/>
                  </a:rPr>
                  <a:t> </a:t>
                </a:r>
              </a:p>
            </p:txBody>
          </p:sp>
        </mc:Fallback>
      </mc:AlternateContent>
      <p:cxnSp>
        <p:nvCxnSpPr>
          <p:cNvPr id="11" name="10 Conector recto de flecha"/>
          <p:cNvCxnSpPr/>
          <p:nvPr/>
        </p:nvCxnSpPr>
        <p:spPr>
          <a:xfrm>
            <a:off x="3851919" y="3110940"/>
            <a:ext cx="504057"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4572000" y="2817498"/>
            <a:ext cx="4176464" cy="646331"/>
          </a:xfrm>
          <a:prstGeom prst="rect">
            <a:avLst/>
          </a:prstGeom>
          <a:noFill/>
        </p:spPr>
        <p:txBody>
          <a:bodyPr wrap="square" rtlCol="0">
            <a:spAutoFit/>
          </a:bodyPr>
          <a:lstStyle/>
          <a:p>
            <a:r>
              <a:rPr lang="es-CO" dirty="0"/>
              <a:t>Q3 se encuentra en el intervalo con F&gt;=47,25</a:t>
            </a:r>
          </a:p>
        </p:txBody>
      </p:sp>
      <mc:AlternateContent xmlns:mc="http://schemas.openxmlformats.org/markup-compatibility/2006" xmlns:a14="http://schemas.microsoft.com/office/drawing/2010/main">
        <mc:Choice Requires="a14">
          <p:sp>
            <p:nvSpPr>
              <p:cNvPr id="13" name="12 CuadroTexto"/>
              <p:cNvSpPr txBox="1"/>
              <p:nvPr/>
            </p:nvSpPr>
            <p:spPr>
              <a:xfrm>
                <a:off x="1072949" y="5229200"/>
                <a:ext cx="5227200" cy="710451"/>
              </a:xfrm>
              <a:prstGeom prst="rect">
                <a:avLst/>
              </a:prstGeom>
              <a:noFill/>
              <a:ln w="38100">
                <a:solidFill>
                  <a:schemeClr val="bg1"/>
                </a:solidFill>
              </a:ln>
            </p:spPr>
            <p:txBody>
              <a:bodyPr wrap="none" rtlCol="0">
                <a:spAutoFit/>
              </a:bodyPr>
              <a:lstStyle/>
              <a:p>
                <a14:m>
                  <m:oMath xmlns:m="http://schemas.openxmlformats.org/officeDocument/2006/math">
                    <m:sSub>
                      <m:sSubPr>
                        <m:ctrlPr>
                          <a:rPr lang="es-CO" sz="2800" i="1" smtClean="0">
                            <a:latin typeface="Cambria Math" panose="02040503050406030204" pitchFamily="18" charset="0"/>
                          </a:rPr>
                        </m:ctrlPr>
                      </m:sSubPr>
                      <m:e>
                        <m:r>
                          <a:rPr lang="es-CO" sz="2800" b="0" i="1" smtClean="0">
                            <a:latin typeface="Cambria Math"/>
                          </a:rPr>
                          <m:t>𝑄</m:t>
                        </m:r>
                      </m:e>
                      <m:sub>
                        <m:r>
                          <a:rPr lang="es-CO" sz="2800" b="0" i="1" smtClean="0">
                            <a:latin typeface="Cambria Math"/>
                          </a:rPr>
                          <m:t>2</m:t>
                        </m:r>
                      </m:sub>
                    </m:sSub>
                    <m:r>
                      <a:rPr lang="es-CO" sz="2800" b="0" i="1" smtClean="0">
                        <a:latin typeface="Cambria Math"/>
                      </a:rPr>
                      <m:t>=50+</m:t>
                    </m:r>
                    <m:f>
                      <m:fPr>
                        <m:ctrlPr>
                          <a:rPr lang="es-CO" sz="2800" i="1" smtClean="0">
                            <a:latin typeface="Cambria Math" panose="02040503050406030204" pitchFamily="18" charset="0"/>
                          </a:rPr>
                        </m:ctrlPr>
                      </m:fPr>
                      <m:num>
                        <m:r>
                          <a:rPr lang="es-CO" sz="2800" b="0" i="1" smtClean="0">
                            <a:latin typeface="Cambria Math"/>
                          </a:rPr>
                          <m:t>31,5−31</m:t>
                        </m:r>
                      </m:num>
                      <m:den>
                        <m:r>
                          <a:rPr lang="es-CO" sz="2800" b="0" i="1" smtClean="0">
                            <a:latin typeface="Cambria Math"/>
                          </a:rPr>
                          <m:t>5</m:t>
                        </m:r>
                      </m:den>
                    </m:f>
                    <m:r>
                      <a:rPr lang="es-CO" sz="2800" b="0" i="1" smtClean="0">
                        <a:latin typeface="Cambria Math"/>
                      </a:rPr>
                      <m:t>∗9</m:t>
                    </m:r>
                  </m:oMath>
                </a14:m>
                <a:r>
                  <a:rPr lang="es-CO" sz="2800" i="1" dirty="0"/>
                  <a:t> =50,9días </a:t>
                </a:r>
              </a:p>
            </p:txBody>
          </p:sp>
        </mc:Choice>
        <mc:Fallback xmlns="">
          <p:sp>
            <p:nvSpPr>
              <p:cNvPr id="13" name="12 CuadroTexto"/>
              <p:cNvSpPr txBox="1">
                <a:spLocks noRot="1" noChangeAspect="1" noMove="1" noResize="1" noEditPoints="1" noAdjustHandles="1" noChangeArrowheads="1" noChangeShapeType="1" noTextEdit="1"/>
              </p:cNvSpPr>
              <p:nvPr/>
            </p:nvSpPr>
            <p:spPr>
              <a:xfrm>
                <a:off x="1072949" y="5229200"/>
                <a:ext cx="5227200" cy="710451"/>
              </a:xfrm>
              <a:prstGeom prst="rect">
                <a:avLst/>
              </a:prstGeom>
              <a:blipFill rotWithShape="1">
                <a:blip r:embed="rId4" cstate="print"/>
                <a:stretch>
                  <a:fillRect b="-7377"/>
                </a:stretch>
              </a:blipFill>
              <a:ln w="38100">
                <a:solidFill>
                  <a:schemeClr val="bg1"/>
                </a:solidFill>
              </a:ln>
            </p:spPr>
            <p:txBody>
              <a:bodyPr/>
              <a:lstStyle/>
              <a:p>
                <a:r>
                  <a:rPr lang="es-CO">
                    <a:noFill/>
                  </a:rPr>
                  <a:t> </a:t>
                </a:r>
              </a:p>
            </p:txBody>
          </p:sp>
        </mc:Fallback>
      </mc:AlternateContent>
      <p:sp>
        <p:nvSpPr>
          <p:cNvPr id="14" name="13 Rectángulo"/>
          <p:cNvSpPr/>
          <p:nvPr/>
        </p:nvSpPr>
        <p:spPr>
          <a:xfrm>
            <a:off x="3799068" y="1844824"/>
            <a:ext cx="396043" cy="576064"/>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Rectángulo"/>
          <p:cNvSpPr/>
          <p:nvPr/>
        </p:nvSpPr>
        <p:spPr>
          <a:xfrm>
            <a:off x="4342502" y="1988840"/>
            <a:ext cx="805562" cy="377022"/>
          </a:xfrm>
          <a:prstGeom prst="rect">
            <a:avLst/>
          </a:prstGeom>
          <a:no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a:off x="4784394" y="4322394"/>
            <a:ext cx="805562" cy="377022"/>
          </a:xfrm>
          <a:prstGeom prst="rect">
            <a:avLst/>
          </a:prstGeom>
          <a:no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Rectángulo"/>
          <p:cNvSpPr/>
          <p:nvPr/>
        </p:nvSpPr>
        <p:spPr>
          <a:xfrm>
            <a:off x="3059832" y="2055582"/>
            <a:ext cx="504056" cy="62055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18" name="17 Rectángulo"/>
          <p:cNvSpPr/>
          <p:nvPr/>
        </p:nvSpPr>
        <p:spPr>
          <a:xfrm>
            <a:off x="317298" y="4642759"/>
            <a:ext cx="366270" cy="31028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19" name="18 Rectángulo"/>
          <p:cNvSpPr/>
          <p:nvPr/>
        </p:nvSpPr>
        <p:spPr>
          <a:xfrm>
            <a:off x="4278116" y="2420888"/>
            <a:ext cx="382761" cy="3745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20" name="19 Rectángulo"/>
          <p:cNvSpPr/>
          <p:nvPr/>
        </p:nvSpPr>
        <p:spPr>
          <a:xfrm>
            <a:off x="3605378" y="4699416"/>
            <a:ext cx="335397" cy="31602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21" name="20 CuadroTexto"/>
          <p:cNvSpPr txBox="1"/>
          <p:nvPr/>
        </p:nvSpPr>
        <p:spPr>
          <a:xfrm>
            <a:off x="7399467" y="3263774"/>
            <a:ext cx="1547664" cy="400110"/>
          </a:xfrm>
          <a:prstGeom prst="rect">
            <a:avLst/>
          </a:prstGeom>
          <a:noFill/>
          <a:ln w="28575">
            <a:solidFill>
              <a:schemeClr val="accent4">
                <a:lumMod val="60000"/>
                <a:lumOff val="40000"/>
              </a:schemeClr>
            </a:solidFill>
          </a:ln>
        </p:spPr>
        <p:txBody>
          <a:bodyPr wrap="square" rtlCol="0">
            <a:spAutoFit/>
          </a:bodyPr>
          <a:lstStyle/>
          <a:p>
            <a:r>
              <a:rPr lang="es-CO" sz="2000" dirty="0"/>
              <a:t>A=59-50=9</a:t>
            </a:r>
          </a:p>
        </p:txBody>
      </p:sp>
      <p:sp>
        <p:nvSpPr>
          <p:cNvPr id="22" name="21 Rectángulo"/>
          <p:cNvSpPr/>
          <p:nvPr/>
        </p:nvSpPr>
        <p:spPr>
          <a:xfrm>
            <a:off x="5143032" y="2221632"/>
            <a:ext cx="402781" cy="37702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25" name="24 Marcador de número de diapositiva"/>
          <p:cNvSpPr>
            <a:spLocks noGrp="1"/>
          </p:cNvSpPr>
          <p:nvPr>
            <p:ph type="sldNum" sz="quarter" idx="12"/>
          </p:nvPr>
        </p:nvSpPr>
        <p:spPr/>
        <p:txBody>
          <a:bodyPr/>
          <a:lstStyle/>
          <a:p>
            <a:fld id="{8A8D789F-AA4E-40FD-B9EE-A0ADB57B45B6}" type="slidenum">
              <a:rPr lang="es-CO" smtClean="0"/>
              <a:pPr/>
              <a:t>13</a:t>
            </a:fld>
            <a:endParaRPr lang="es-CO"/>
          </a:p>
        </p:txBody>
      </p:sp>
    </p:spTree>
    <p:extLst>
      <p:ext uri="{BB962C8B-B14F-4D97-AF65-F5344CB8AC3E}">
        <p14:creationId xmlns:p14="http://schemas.microsoft.com/office/powerpoint/2010/main" val="382652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4233642393"/>
              </p:ext>
            </p:extLst>
          </p:nvPr>
        </p:nvGraphicFramePr>
        <p:xfrm>
          <a:off x="910479" y="3677265"/>
          <a:ext cx="6306259" cy="1501328"/>
        </p:xfrm>
        <a:graphic>
          <a:graphicData uri="http://schemas.openxmlformats.org/drawingml/2006/table">
            <a:tbl>
              <a:tblPr/>
              <a:tblGrid>
                <a:gridCol w="1796210">
                  <a:extLst>
                    <a:ext uri="{9D8B030D-6E8A-4147-A177-3AD203B41FA5}">
                      <a16:colId xmlns:a16="http://schemas.microsoft.com/office/drawing/2014/main" val="20000"/>
                    </a:ext>
                  </a:extLst>
                </a:gridCol>
                <a:gridCol w="1308109">
                  <a:extLst>
                    <a:ext uri="{9D8B030D-6E8A-4147-A177-3AD203B41FA5}">
                      <a16:colId xmlns:a16="http://schemas.microsoft.com/office/drawing/2014/main" val="20001"/>
                    </a:ext>
                  </a:extLst>
                </a:gridCol>
                <a:gridCol w="1679066">
                  <a:extLst>
                    <a:ext uri="{9D8B030D-6E8A-4147-A177-3AD203B41FA5}">
                      <a16:colId xmlns:a16="http://schemas.microsoft.com/office/drawing/2014/main" val="20002"/>
                    </a:ext>
                  </a:extLst>
                </a:gridCol>
                <a:gridCol w="1522874">
                  <a:extLst>
                    <a:ext uri="{9D8B030D-6E8A-4147-A177-3AD203B41FA5}">
                      <a16:colId xmlns:a16="http://schemas.microsoft.com/office/drawing/2014/main" val="20003"/>
                    </a:ext>
                  </a:extLst>
                </a:gridCol>
              </a:tblGrid>
              <a:tr h="498488">
                <a:tc>
                  <a:txBody>
                    <a:bodyPr/>
                    <a:lstStyle/>
                    <a:p>
                      <a:pPr algn="l" fontAlgn="ctr"/>
                      <a:r>
                        <a:rPr lang="es-CO" sz="1400" b="1" i="0" u="none" strike="noStrike" dirty="0">
                          <a:solidFill>
                            <a:srgbClr val="FFFFFF"/>
                          </a:solidFill>
                          <a:effectLst/>
                          <a:latin typeface="Century Gothic"/>
                        </a:rPr>
                        <a:t>Intervalos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400" b="1" i="0" u="none" strike="noStrike">
                          <a:solidFill>
                            <a:srgbClr val="FFFFFF"/>
                          </a:solidFill>
                          <a:effectLst/>
                          <a:latin typeface="Century Gothic"/>
                        </a:rPr>
                        <a:t>Promedio de días (Xi)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400" b="1" i="0" u="none" strike="noStrike" dirty="0">
                          <a:solidFill>
                            <a:srgbClr val="FFFFFF"/>
                          </a:solidFill>
                          <a:effectLst/>
                          <a:latin typeface="Century Gothic"/>
                        </a:rPr>
                        <a:t>Número de pacientes</a:t>
                      </a:r>
                      <a:r>
                        <a:rPr lang="es-CO" sz="1400" b="1" i="1" u="none" strike="noStrike" dirty="0">
                          <a:solidFill>
                            <a:srgbClr val="FFFFFF"/>
                          </a:solidFill>
                          <a:effectLst/>
                          <a:latin typeface="Century Gothic"/>
                        </a:rPr>
                        <a:t> (fi)</a:t>
                      </a:r>
                      <a:endParaRPr lang="es-CO" sz="1400" b="1" i="0" u="none" strike="noStrike" dirty="0">
                        <a:solidFill>
                          <a:srgbClr val="FFFFFF"/>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400" b="1" i="0" u="none" strike="noStrike" dirty="0">
                          <a:solidFill>
                            <a:srgbClr val="FFFFFF"/>
                          </a:solidFill>
                          <a:effectLst/>
                          <a:latin typeface="Century Gothic"/>
                        </a:rPr>
                        <a:t>Frecuencia acumulada (F)</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0000"/>
                  </a:ext>
                </a:extLst>
              </a:tr>
              <a:tr h="334280">
                <a:tc>
                  <a:txBody>
                    <a:bodyPr/>
                    <a:lstStyle/>
                    <a:p>
                      <a:pPr algn="ctr" fontAlgn="ctr"/>
                      <a:r>
                        <a:rPr lang="es-CO" sz="1400" b="0" i="0" u="none" strike="noStrike">
                          <a:solidFill>
                            <a:srgbClr val="000000"/>
                          </a:solidFill>
                          <a:effectLst/>
                          <a:latin typeface="Century Gothic"/>
                        </a:rPr>
                        <a:t>50 día a 59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54.5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1"/>
                  </a:ext>
                </a:extLst>
              </a:tr>
              <a:tr h="334280">
                <a:tc>
                  <a:txBody>
                    <a:bodyPr/>
                    <a:lstStyle/>
                    <a:p>
                      <a:pPr algn="ctr" fontAlgn="ctr"/>
                      <a:r>
                        <a:rPr lang="es-CO" sz="1400" b="0" i="0" u="none" strike="noStrike">
                          <a:solidFill>
                            <a:srgbClr val="000000"/>
                          </a:solidFill>
                          <a:effectLst/>
                          <a:latin typeface="Century Gothic"/>
                        </a:rPr>
                        <a:t>60 día a 69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64.5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43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334280">
                <a:tc>
                  <a:txBody>
                    <a:bodyPr/>
                    <a:lstStyle/>
                    <a:p>
                      <a:pPr algn="ctr" fontAlgn="ctr"/>
                      <a:r>
                        <a:rPr lang="es-CO" sz="1400" b="0" i="0" u="none" strike="noStrike">
                          <a:solidFill>
                            <a:srgbClr val="000000"/>
                          </a:solidFill>
                          <a:effectLst/>
                          <a:latin typeface="Century Gothic"/>
                        </a:rPr>
                        <a:t>70 día a 79 días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Century Gothic"/>
                        </a:rPr>
                        <a:t>74.5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51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10003"/>
                  </a:ext>
                </a:extLst>
              </a:tr>
            </a:tbl>
          </a:graphicData>
        </a:graphic>
      </p:graphicFrame>
      <p:sp>
        <p:nvSpPr>
          <p:cNvPr id="7" name="6 CuadroTexto"/>
          <p:cNvSpPr txBox="1"/>
          <p:nvPr/>
        </p:nvSpPr>
        <p:spPr>
          <a:xfrm>
            <a:off x="1010231" y="404664"/>
            <a:ext cx="5107313" cy="584775"/>
          </a:xfrm>
          <a:prstGeom prst="rect">
            <a:avLst/>
          </a:prstGeom>
          <a:noFill/>
        </p:spPr>
        <p:txBody>
          <a:bodyPr wrap="square" rtlCol="0">
            <a:spAutoFit/>
          </a:bodyPr>
          <a:lstStyle/>
          <a:p>
            <a:r>
              <a:rPr lang="es-CO" sz="3200" i="1" dirty="0">
                <a:solidFill>
                  <a:srgbClr val="FF0000"/>
                </a:solidFill>
              </a:rPr>
              <a:t>Tercer cuartil (Q3) </a:t>
            </a:r>
          </a:p>
        </p:txBody>
      </p:sp>
      <p:sp>
        <p:nvSpPr>
          <p:cNvPr id="8" name="7 CuadroTexto"/>
          <p:cNvSpPr txBox="1"/>
          <p:nvPr/>
        </p:nvSpPr>
        <p:spPr>
          <a:xfrm>
            <a:off x="1010231" y="1150367"/>
            <a:ext cx="6804758" cy="461665"/>
          </a:xfrm>
          <a:prstGeom prst="rect">
            <a:avLst/>
          </a:prstGeom>
          <a:noFill/>
        </p:spPr>
        <p:txBody>
          <a:bodyPr wrap="square" rtlCol="0">
            <a:spAutoFit/>
          </a:bodyPr>
          <a:lstStyle/>
          <a:p>
            <a:r>
              <a:rPr lang="es-CO" sz="2400" dirty="0"/>
              <a:t>¿En que intervalo se encuentra el tercer cuartil?</a:t>
            </a:r>
          </a:p>
        </p:txBody>
      </p:sp>
      <mc:AlternateContent xmlns:mc="http://schemas.openxmlformats.org/markup-compatibility/2006" xmlns:a14="http://schemas.microsoft.com/office/drawing/2010/main">
        <mc:Choice Requires="a14">
          <p:sp>
            <p:nvSpPr>
              <p:cNvPr id="9" name="8 CuadroTexto"/>
              <p:cNvSpPr txBox="1"/>
              <p:nvPr/>
            </p:nvSpPr>
            <p:spPr>
              <a:xfrm>
                <a:off x="2158026" y="1844824"/>
                <a:ext cx="3387787" cy="950581"/>
              </a:xfrm>
              <a:prstGeom prst="rect">
                <a:avLst/>
              </a:prstGeom>
              <a:noFill/>
              <a:ln w="38100">
                <a:solidFill>
                  <a:schemeClr val="bg1"/>
                </a:solidFill>
              </a:ln>
            </p:spPr>
            <p:txBody>
              <a:bodyPr wrap="none" rtlCol="0">
                <a:spAutoFit/>
              </a:bodyPr>
              <a:lstStyle/>
              <a:p>
                <a14:m>
                  <m:oMath xmlns:m="http://schemas.openxmlformats.org/officeDocument/2006/math">
                    <m:sSub>
                      <m:sSubPr>
                        <m:ctrlPr>
                          <a:rPr lang="es-CO" sz="2800" i="1" smtClean="0">
                            <a:latin typeface="Cambria Math" panose="02040503050406030204" pitchFamily="18" charset="0"/>
                          </a:rPr>
                        </m:ctrlPr>
                      </m:sSubPr>
                      <m:e>
                        <m:r>
                          <a:rPr lang="es-CO" sz="2800" b="0" i="1" smtClean="0">
                            <a:latin typeface="Cambria Math"/>
                          </a:rPr>
                          <m:t>𝑄</m:t>
                        </m:r>
                      </m:e>
                      <m:sub>
                        <m:r>
                          <a:rPr lang="es-CO" sz="2800" b="0" i="1" smtClean="0">
                            <a:latin typeface="Cambria Math"/>
                          </a:rPr>
                          <m:t>𝑘</m:t>
                        </m:r>
                      </m:sub>
                    </m:sSub>
                    <m:r>
                      <a:rPr lang="es-CO" sz="2800" b="0" i="1" smtClean="0">
                        <a:latin typeface="Cambria Math"/>
                      </a:rPr>
                      <m:t>=</m:t>
                    </m:r>
                    <m:r>
                      <a:rPr lang="es-CO" sz="2800" b="0" i="1" smtClean="0">
                        <a:latin typeface="Cambria Math"/>
                      </a:rPr>
                      <m:t>𝐿𝑖</m:t>
                    </m:r>
                    <m:r>
                      <a:rPr lang="es-CO" sz="2800" b="0" i="1" smtClean="0">
                        <a:latin typeface="Cambria Math"/>
                      </a:rPr>
                      <m:t>+</m:t>
                    </m:r>
                    <m:f>
                      <m:fPr>
                        <m:ctrlPr>
                          <a:rPr lang="es-CO" sz="2800" i="1" smtClean="0">
                            <a:latin typeface="Cambria Math" panose="02040503050406030204" pitchFamily="18" charset="0"/>
                          </a:rPr>
                        </m:ctrlPr>
                      </m:fPr>
                      <m:num>
                        <m:f>
                          <m:fPr>
                            <m:ctrlPr>
                              <a:rPr lang="es-CO" sz="2800" b="0" i="1" smtClean="0">
                                <a:latin typeface="Cambria Math" panose="02040503050406030204" pitchFamily="18" charset="0"/>
                              </a:rPr>
                            </m:ctrlPr>
                          </m:fPr>
                          <m:num>
                            <m:r>
                              <a:rPr lang="es-CO" sz="2800" b="0" i="1" smtClean="0">
                                <a:latin typeface="Cambria Math"/>
                              </a:rPr>
                              <m:t>𝑘𝑛</m:t>
                            </m:r>
                          </m:num>
                          <m:den>
                            <m:r>
                              <a:rPr lang="es-CO" sz="2800" b="0" i="1" smtClean="0">
                                <a:latin typeface="Cambria Math"/>
                              </a:rPr>
                              <m:t>4</m:t>
                            </m:r>
                          </m:den>
                        </m:f>
                        <m:r>
                          <a:rPr lang="es-CO" sz="2800" b="0" i="1" smtClean="0">
                            <a:latin typeface="Cambria Math"/>
                          </a:rPr>
                          <m:t>−</m:t>
                        </m:r>
                        <m:r>
                          <a:rPr lang="es-CO" sz="2800" b="0" i="1" smtClean="0">
                            <a:latin typeface="Cambria Math"/>
                          </a:rPr>
                          <m:t>𝐹</m:t>
                        </m:r>
                        <m:r>
                          <a:rPr lang="es-CO" sz="2800" b="0" i="1" smtClean="0">
                            <a:latin typeface="Cambria Math"/>
                          </a:rPr>
                          <m:t>(</m:t>
                        </m:r>
                        <m:r>
                          <a:rPr lang="es-CO" sz="2800" b="0" i="1" smtClean="0">
                            <a:latin typeface="Cambria Math"/>
                          </a:rPr>
                          <m:t>𝑖</m:t>
                        </m:r>
                        <m:r>
                          <a:rPr lang="es-CO" sz="2800" b="0" i="1" smtClean="0">
                            <a:latin typeface="Cambria Math"/>
                          </a:rPr>
                          <m:t>−1)</m:t>
                        </m:r>
                      </m:num>
                      <m:den>
                        <m:r>
                          <a:rPr lang="es-CO" sz="2800" b="0" i="1" smtClean="0">
                            <a:latin typeface="Cambria Math"/>
                          </a:rPr>
                          <m:t>𝑓𝑖</m:t>
                        </m:r>
                      </m:den>
                    </m:f>
                  </m:oMath>
                </a14:m>
                <a:r>
                  <a:rPr lang="es-CO" sz="2800" i="1" dirty="0"/>
                  <a:t>A</a:t>
                </a:r>
              </a:p>
            </p:txBody>
          </p:sp>
        </mc:Choice>
        <mc:Fallback xmlns="">
          <p:sp>
            <p:nvSpPr>
              <p:cNvPr id="9" name="8 CuadroTexto"/>
              <p:cNvSpPr txBox="1">
                <a:spLocks noRot="1" noChangeAspect="1" noMove="1" noResize="1" noEditPoints="1" noAdjustHandles="1" noChangeArrowheads="1" noChangeShapeType="1" noTextEdit="1"/>
              </p:cNvSpPr>
              <p:nvPr/>
            </p:nvSpPr>
            <p:spPr>
              <a:xfrm>
                <a:off x="2158026" y="1844824"/>
                <a:ext cx="3387787" cy="950581"/>
              </a:xfrm>
              <a:prstGeom prst="rect">
                <a:avLst/>
              </a:prstGeom>
              <a:blipFill rotWithShape="1">
                <a:blip r:embed="rId2" cstate="print"/>
                <a:stretch>
                  <a:fillRect/>
                </a:stretch>
              </a:blipFill>
              <a:ln w="38100">
                <a:solidFill>
                  <a:schemeClr val="bg1"/>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076752" y="2795405"/>
                <a:ext cx="2920338" cy="631070"/>
              </a:xfrm>
              <a:prstGeom prst="rect">
                <a:avLst/>
              </a:prstGeom>
            </p:spPr>
            <p:txBody>
              <a:bodyPr wrap="square">
                <a:spAutoFit/>
              </a:bodyPr>
              <a:lstStyle/>
              <a:p>
                <a14:m>
                  <m:oMath xmlns:m="http://schemas.openxmlformats.org/officeDocument/2006/math">
                    <m:f>
                      <m:fPr>
                        <m:ctrlPr>
                          <a:rPr lang="es-CO" sz="2400" i="1" smtClean="0">
                            <a:latin typeface="Cambria Math" panose="02040503050406030204" pitchFamily="18" charset="0"/>
                          </a:rPr>
                        </m:ctrlPr>
                      </m:fPr>
                      <m:num>
                        <m:r>
                          <a:rPr lang="es-CO" sz="2400" i="1">
                            <a:latin typeface="Cambria Math"/>
                          </a:rPr>
                          <m:t>𝑘</m:t>
                        </m:r>
                        <m:r>
                          <a:rPr lang="es-CO" sz="2400" i="1">
                            <a:latin typeface="Cambria Math"/>
                          </a:rPr>
                          <m:t>∗(</m:t>
                        </m:r>
                        <m:r>
                          <a:rPr lang="es-CO" sz="2400" i="1">
                            <a:latin typeface="Cambria Math"/>
                          </a:rPr>
                          <m:t>𝑛</m:t>
                        </m:r>
                        <m:r>
                          <a:rPr lang="es-CO" sz="2400" i="1">
                            <a:latin typeface="Cambria Math"/>
                          </a:rPr>
                          <m:t>)</m:t>
                        </m:r>
                      </m:num>
                      <m:den>
                        <m:r>
                          <a:rPr lang="es-CO" sz="2400" i="1">
                            <a:latin typeface="Cambria Math"/>
                          </a:rPr>
                          <m:t>4</m:t>
                        </m:r>
                      </m:den>
                    </m:f>
                    <m:r>
                      <a:rPr lang="es-CO" sz="2400" b="0" i="0" smtClean="0">
                        <a:latin typeface="Cambria Math"/>
                      </a:rPr>
                      <m:t>=</m:t>
                    </m:r>
                    <m:f>
                      <m:fPr>
                        <m:ctrlPr>
                          <a:rPr lang="es-CO" sz="2400" i="1">
                            <a:latin typeface="Cambria Math" panose="02040503050406030204" pitchFamily="18" charset="0"/>
                          </a:rPr>
                        </m:ctrlPr>
                      </m:fPr>
                      <m:num>
                        <m:r>
                          <a:rPr lang="es-CO" sz="2400" b="0" i="1" smtClean="0">
                            <a:latin typeface="Cambria Math"/>
                          </a:rPr>
                          <m:t>3</m:t>
                        </m:r>
                        <m:r>
                          <a:rPr lang="es-CO" sz="2400" i="1">
                            <a:latin typeface="Cambria Math"/>
                          </a:rPr>
                          <m:t>∗(</m:t>
                        </m:r>
                        <m:r>
                          <a:rPr lang="es-CO" sz="2400" b="0" i="1" smtClean="0">
                            <a:latin typeface="Cambria Math"/>
                          </a:rPr>
                          <m:t>63</m:t>
                        </m:r>
                        <m:r>
                          <a:rPr lang="es-CO" sz="2400" i="1">
                            <a:latin typeface="Cambria Math"/>
                          </a:rPr>
                          <m:t>)</m:t>
                        </m:r>
                      </m:num>
                      <m:den>
                        <m:r>
                          <a:rPr lang="es-CO" sz="2400" i="1">
                            <a:latin typeface="Cambria Math"/>
                          </a:rPr>
                          <m:t>4</m:t>
                        </m:r>
                      </m:den>
                    </m:f>
                  </m:oMath>
                </a14:m>
                <a:r>
                  <a:rPr lang="es-CO" sz="2400" dirty="0"/>
                  <a:t>= </a:t>
                </a:r>
                <a:r>
                  <a:rPr lang="es-CO" sz="2000" dirty="0"/>
                  <a:t>47,25</a:t>
                </a:r>
              </a:p>
            </p:txBody>
          </p:sp>
        </mc:Choice>
        <mc:Fallback xmlns="">
          <p:sp>
            <p:nvSpPr>
              <p:cNvPr id="10" name="9 Rectángulo"/>
              <p:cNvSpPr>
                <a:spLocks noRot="1" noChangeAspect="1" noMove="1" noResize="1" noEditPoints="1" noAdjustHandles="1" noChangeArrowheads="1" noChangeShapeType="1" noTextEdit="1"/>
              </p:cNvSpPr>
              <p:nvPr/>
            </p:nvSpPr>
            <p:spPr>
              <a:xfrm>
                <a:off x="1076752" y="2795405"/>
                <a:ext cx="2920338" cy="631070"/>
              </a:xfrm>
              <a:prstGeom prst="rect">
                <a:avLst/>
              </a:prstGeom>
              <a:blipFill rotWithShape="1">
                <a:blip r:embed="rId3" cstate="print"/>
                <a:stretch>
                  <a:fillRect b="-8738"/>
                </a:stretch>
              </a:blipFill>
            </p:spPr>
            <p:txBody>
              <a:bodyPr/>
              <a:lstStyle/>
              <a:p>
                <a:r>
                  <a:rPr lang="es-CO">
                    <a:noFill/>
                  </a:rPr>
                  <a:t> </a:t>
                </a:r>
              </a:p>
            </p:txBody>
          </p:sp>
        </mc:Fallback>
      </mc:AlternateContent>
      <p:cxnSp>
        <p:nvCxnSpPr>
          <p:cNvPr id="11" name="10 Conector recto de flecha"/>
          <p:cNvCxnSpPr/>
          <p:nvPr/>
        </p:nvCxnSpPr>
        <p:spPr>
          <a:xfrm>
            <a:off x="3851919" y="3110940"/>
            <a:ext cx="504057"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4572000" y="2817498"/>
            <a:ext cx="3672408" cy="646331"/>
          </a:xfrm>
          <a:prstGeom prst="rect">
            <a:avLst/>
          </a:prstGeom>
          <a:noFill/>
        </p:spPr>
        <p:txBody>
          <a:bodyPr wrap="square" rtlCol="0">
            <a:spAutoFit/>
          </a:bodyPr>
          <a:lstStyle/>
          <a:p>
            <a:r>
              <a:rPr lang="es-CO" dirty="0"/>
              <a:t>Q3 se encuentra en el intervalo con F&gt;=17,75</a:t>
            </a:r>
          </a:p>
        </p:txBody>
      </p:sp>
      <mc:AlternateContent xmlns:mc="http://schemas.openxmlformats.org/markup-compatibility/2006" xmlns:a14="http://schemas.microsoft.com/office/drawing/2010/main">
        <mc:Choice Requires="a14">
          <p:sp>
            <p:nvSpPr>
              <p:cNvPr id="13" name="12 CuadroTexto"/>
              <p:cNvSpPr txBox="1"/>
              <p:nvPr/>
            </p:nvSpPr>
            <p:spPr>
              <a:xfrm>
                <a:off x="1072949" y="5373216"/>
                <a:ext cx="5768759" cy="710707"/>
              </a:xfrm>
              <a:prstGeom prst="rect">
                <a:avLst/>
              </a:prstGeom>
              <a:noFill/>
              <a:ln w="38100">
                <a:solidFill>
                  <a:schemeClr val="bg1"/>
                </a:solidFill>
              </a:ln>
            </p:spPr>
            <p:txBody>
              <a:bodyPr wrap="none" rtlCol="0">
                <a:spAutoFit/>
              </a:bodyPr>
              <a:lstStyle/>
              <a:p>
                <a14:m>
                  <m:oMath xmlns:m="http://schemas.openxmlformats.org/officeDocument/2006/math">
                    <m:sSub>
                      <m:sSubPr>
                        <m:ctrlPr>
                          <a:rPr lang="es-CO" sz="2800" i="1" smtClean="0">
                            <a:latin typeface="Cambria Math" panose="02040503050406030204" pitchFamily="18" charset="0"/>
                          </a:rPr>
                        </m:ctrlPr>
                      </m:sSubPr>
                      <m:e>
                        <m:r>
                          <a:rPr lang="es-CO" sz="2800" b="0" i="1" smtClean="0">
                            <a:latin typeface="Cambria Math"/>
                          </a:rPr>
                          <m:t>𝑄</m:t>
                        </m:r>
                      </m:e>
                      <m:sub>
                        <m:r>
                          <a:rPr lang="es-CO" sz="2800" b="0" i="1" smtClean="0">
                            <a:latin typeface="Cambria Math"/>
                          </a:rPr>
                          <m:t>1</m:t>
                        </m:r>
                      </m:sub>
                    </m:sSub>
                    <m:r>
                      <a:rPr lang="es-CO" sz="2800" b="0" i="1" smtClean="0">
                        <a:latin typeface="Cambria Math"/>
                      </a:rPr>
                      <m:t>=70+</m:t>
                    </m:r>
                    <m:f>
                      <m:fPr>
                        <m:ctrlPr>
                          <a:rPr lang="es-CO" sz="2800" i="1" smtClean="0">
                            <a:latin typeface="Cambria Math" panose="02040503050406030204" pitchFamily="18" charset="0"/>
                          </a:rPr>
                        </m:ctrlPr>
                      </m:fPr>
                      <m:num>
                        <m:r>
                          <a:rPr lang="es-CO" sz="2800" b="0" i="1" smtClean="0">
                            <a:latin typeface="Cambria Math"/>
                          </a:rPr>
                          <m:t>47,25−43</m:t>
                        </m:r>
                      </m:num>
                      <m:den>
                        <m:r>
                          <a:rPr lang="es-CO" sz="2800" b="0" i="1" smtClean="0">
                            <a:latin typeface="Cambria Math"/>
                          </a:rPr>
                          <m:t>8</m:t>
                        </m:r>
                      </m:den>
                    </m:f>
                    <m:r>
                      <a:rPr lang="es-CO" sz="2800" b="0" i="1" smtClean="0">
                        <a:latin typeface="Cambria Math"/>
                      </a:rPr>
                      <m:t>∗9</m:t>
                    </m:r>
                  </m:oMath>
                </a14:m>
                <a:r>
                  <a:rPr lang="es-CO" sz="2800" i="1" dirty="0"/>
                  <a:t> = 74,78 días </a:t>
                </a:r>
              </a:p>
            </p:txBody>
          </p:sp>
        </mc:Choice>
        <mc:Fallback xmlns="">
          <p:sp>
            <p:nvSpPr>
              <p:cNvPr id="13" name="12 CuadroTexto"/>
              <p:cNvSpPr txBox="1">
                <a:spLocks noRot="1" noChangeAspect="1" noMove="1" noResize="1" noEditPoints="1" noAdjustHandles="1" noChangeArrowheads="1" noChangeShapeType="1" noTextEdit="1"/>
              </p:cNvSpPr>
              <p:nvPr/>
            </p:nvSpPr>
            <p:spPr>
              <a:xfrm>
                <a:off x="1072949" y="5373216"/>
                <a:ext cx="5768759" cy="710707"/>
              </a:xfrm>
              <a:prstGeom prst="rect">
                <a:avLst/>
              </a:prstGeom>
              <a:blipFill rotWithShape="1">
                <a:blip r:embed="rId4" cstate="print"/>
                <a:stretch>
                  <a:fillRect b="-6504"/>
                </a:stretch>
              </a:blipFill>
              <a:ln w="38100">
                <a:solidFill>
                  <a:schemeClr val="bg1"/>
                </a:solidFill>
              </a:ln>
            </p:spPr>
            <p:txBody>
              <a:bodyPr/>
              <a:lstStyle/>
              <a:p>
                <a:r>
                  <a:rPr lang="es-CO">
                    <a:noFill/>
                  </a:rPr>
                  <a:t> </a:t>
                </a:r>
              </a:p>
            </p:txBody>
          </p:sp>
        </mc:Fallback>
      </mc:AlternateContent>
      <p:sp>
        <p:nvSpPr>
          <p:cNvPr id="14" name="13 Rectángulo"/>
          <p:cNvSpPr/>
          <p:nvPr/>
        </p:nvSpPr>
        <p:spPr>
          <a:xfrm>
            <a:off x="3799068" y="1844824"/>
            <a:ext cx="396043" cy="576064"/>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Rectángulo"/>
          <p:cNvSpPr/>
          <p:nvPr/>
        </p:nvSpPr>
        <p:spPr>
          <a:xfrm>
            <a:off x="4342502" y="1988840"/>
            <a:ext cx="805562" cy="377022"/>
          </a:xfrm>
          <a:prstGeom prst="rect">
            <a:avLst/>
          </a:prstGeom>
          <a:no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a:off x="5868144" y="4495551"/>
            <a:ext cx="805562" cy="377022"/>
          </a:xfrm>
          <a:prstGeom prst="rect">
            <a:avLst/>
          </a:prstGeom>
          <a:noFill/>
          <a:ln>
            <a:solidFill>
              <a:srgbClr val="FFC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Rectángulo"/>
          <p:cNvSpPr/>
          <p:nvPr/>
        </p:nvSpPr>
        <p:spPr>
          <a:xfrm>
            <a:off x="3059832" y="2055582"/>
            <a:ext cx="504056" cy="62055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18" name="17 Rectángulo"/>
          <p:cNvSpPr/>
          <p:nvPr/>
        </p:nvSpPr>
        <p:spPr>
          <a:xfrm>
            <a:off x="535530" y="4913179"/>
            <a:ext cx="252028" cy="31602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19" name="18 Rectángulo"/>
          <p:cNvSpPr/>
          <p:nvPr/>
        </p:nvSpPr>
        <p:spPr>
          <a:xfrm>
            <a:off x="4278116" y="2420888"/>
            <a:ext cx="382761" cy="3745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20" name="19 Rectángulo"/>
          <p:cNvSpPr/>
          <p:nvPr/>
        </p:nvSpPr>
        <p:spPr>
          <a:xfrm>
            <a:off x="4573177" y="4891562"/>
            <a:ext cx="335397" cy="31602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21" name="20 CuadroTexto"/>
          <p:cNvSpPr txBox="1"/>
          <p:nvPr/>
        </p:nvSpPr>
        <p:spPr>
          <a:xfrm>
            <a:off x="7327039" y="3482618"/>
            <a:ext cx="1547664" cy="400110"/>
          </a:xfrm>
          <a:prstGeom prst="rect">
            <a:avLst/>
          </a:prstGeom>
          <a:noFill/>
          <a:ln w="28575">
            <a:solidFill>
              <a:schemeClr val="accent4">
                <a:lumMod val="60000"/>
                <a:lumOff val="40000"/>
              </a:schemeClr>
            </a:solidFill>
          </a:ln>
        </p:spPr>
        <p:txBody>
          <a:bodyPr wrap="square" rtlCol="0">
            <a:spAutoFit/>
          </a:bodyPr>
          <a:lstStyle/>
          <a:p>
            <a:r>
              <a:rPr lang="es-CO" sz="2000" dirty="0"/>
              <a:t>A=79-70=9</a:t>
            </a:r>
          </a:p>
        </p:txBody>
      </p:sp>
      <p:sp>
        <p:nvSpPr>
          <p:cNvPr id="22" name="21 Rectángulo"/>
          <p:cNvSpPr/>
          <p:nvPr/>
        </p:nvSpPr>
        <p:spPr>
          <a:xfrm>
            <a:off x="5143032" y="2221632"/>
            <a:ext cx="402781" cy="37702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25" name="24 Marcador de número de diapositiva"/>
          <p:cNvSpPr>
            <a:spLocks noGrp="1"/>
          </p:cNvSpPr>
          <p:nvPr>
            <p:ph type="sldNum" sz="quarter" idx="12"/>
          </p:nvPr>
        </p:nvSpPr>
        <p:spPr>
          <a:xfrm>
            <a:off x="171117" y="485861"/>
            <a:ext cx="795746" cy="503578"/>
          </a:xfrm>
        </p:spPr>
        <p:txBody>
          <a:bodyPr/>
          <a:lstStyle/>
          <a:p>
            <a:fld id="{8A8D789F-AA4E-40FD-B9EE-A0ADB57B45B6}" type="slidenum">
              <a:rPr lang="es-CO" smtClean="0"/>
              <a:pPr/>
              <a:t>14</a:t>
            </a:fld>
            <a:endParaRPr lang="es-CO" dirty="0"/>
          </a:p>
        </p:txBody>
      </p:sp>
    </p:spTree>
    <p:extLst>
      <p:ext uri="{BB962C8B-B14F-4D97-AF65-F5344CB8AC3E}">
        <p14:creationId xmlns:p14="http://schemas.microsoft.com/office/powerpoint/2010/main" val="306025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Marcador de contenido"/>
          <p:cNvSpPr>
            <a:spLocks noGrp="1"/>
          </p:cNvSpPr>
          <p:nvPr>
            <p:ph idx="1"/>
          </p:nvPr>
        </p:nvSpPr>
        <p:spPr>
          <a:xfrm>
            <a:off x="961661" y="1302551"/>
            <a:ext cx="8229600" cy="4525963"/>
          </a:xfrm>
        </p:spPr>
        <p:txBody>
          <a:bodyPr>
            <a:normAutofit/>
          </a:bodyPr>
          <a:lstStyle/>
          <a:p>
            <a:r>
              <a:rPr lang="es-CO" sz="2800" dirty="0"/>
              <a:t>Un quintil es la quinta parte de una población estadística ordenada de menor a mayor en alguna característica de esta.</a:t>
            </a:r>
          </a:p>
        </p:txBody>
      </p:sp>
      <p:sp>
        <p:nvSpPr>
          <p:cNvPr id="10" name="9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 - ESCUELA DE INGENIERIA DE PETROLEOS - UIS</a:t>
            </a:r>
          </a:p>
        </p:txBody>
      </p:sp>
      <p:sp>
        <p:nvSpPr>
          <p:cNvPr id="11" name="10 Marcador de número de diapositiva"/>
          <p:cNvSpPr>
            <a:spLocks noGrp="1"/>
          </p:cNvSpPr>
          <p:nvPr>
            <p:ph type="sldNum" sz="quarter" idx="12"/>
          </p:nvPr>
        </p:nvSpPr>
        <p:spPr/>
        <p:txBody>
          <a:bodyPr/>
          <a:lstStyle/>
          <a:p>
            <a:fld id="{8A8D789F-AA4E-40FD-B9EE-A0ADB57B45B6}" type="slidenum">
              <a:rPr lang="es-CO" smtClean="0"/>
              <a:pPr/>
              <a:t>15</a:t>
            </a:fld>
            <a:endParaRPr lang="es-CO"/>
          </a:p>
        </p:txBody>
      </p:sp>
      <p:pic>
        <p:nvPicPr>
          <p:cNvPr id="8" name="Picture 2" descr="http://www.procomer.com/contenido/images/estadisti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901879"/>
            <a:ext cx="2905125" cy="2895601"/>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483768" y="575912"/>
            <a:ext cx="3807118" cy="769441"/>
          </a:xfrm>
          <a:prstGeom prst="rect">
            <a:avLst/>
          </a:prstGeom>
          <a:noFill/>
        </p:spPr>
        <p:txBody>
          <a:bodyPr wrap="square" rtlCol="0">
            <a:spAutoFit/>
          </a:bodyPr>
          <a:lstStyle/>
          <a:p>
            <a:pPr algn="ctr"/>
            <a:r>
              <a:rPr lang="es-CO" sz="4400" b="1" dirty="0">
                <a:solidFill>
                  <a:srgbClr val="C00000"/>
                </a:solidFill>
              </a:rPr>
              <a:t>QUINTIL</a:t>
            </a:r>
          </a:p>
        </p:txBody>
      </p:sp>
    </p:spTree>
    <p:extLst>
      <p:ext uri="{BB962C8B-B14F-4D97-AF65-F5344CB8AC3E}">
        <p14:creationId xmlns:p14="http://schemas.microsoft.com/office/powerpoint/2010/main" val="324215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Marcador de contenido"/>
          <p:cNvSpPr>
            <a:spLocks noGrp="1"/>
          </p:cNvSpPr>
          <p:nvPr>
            <p:ph idx="1"/>
          </p:nvPr>
        </p:nvSpPr>
        <p:spPr>
          <a:xfrm>
            <a:off x="1043608" y="1302551"/>
            <a:ext cx="7848872" cy="1478377"/>
          </a:xfrm>
        </p:spPr>
        <p:txBody>
          <a:bodyPr>
            <a:normAutofit/>
          </a:bodyPr>
          <a:lstStyle/>
          <a:p>
            <a:pPr algn="just"/>
            <a:r>
              <a:rPr lang="es-CO" sz="2800" dirty="0"/>
              <a:t>El concepto de “quintil”, y en términos más generales de percentil, es extremadamente útil. </a:t>
            </a:r>
          </a:p>
        </p:txBody>
      </p:sp>
      <p:sp>
        <p:nvSpPr>
          <p:cNvPr id="10" name="9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1" name="10 Marcador de número de diapositiva"/>
          <p:cNvSpPr>
            <a:spLocks noGrp="1"/>
          </p:cNvSpPr>
          <p:nvPr>
            <p:ph type="sldNum" sz="quarter" idx="12"/>
          </p:nvPr>
        </p:nvSpPr>
        <p:spPr/>
        <p:txBody>
          <a:bodyPr/>
          <a:lstStyle/>
          <a:p>
            <a:fld id="{8A8D789F-AA4E-40FD-B9EE-A0ADB57B45B6}" type="slidenum">
              <a:rPr lang="es-CO" smtClean="0"/>
              <a:pPr/>
              <a:t>16</a:t>
            </a:fld>
            <a:endParaRPr lang="es-CO"/>
          </a:p>
        </p:txBody>
      </p:sp>
      <p:sp>
        <p:nvSpPr>
          <p:cNvPr id="12" name="11 CuadroTexto"/>
          <p:cNvSpPr txBox="1"/>
          <p:nvPr/>
        </p:nvSpPr>
        <p:spPr>
          <a:xfrm>
            <a:off x="2450688" y="281298"/>
            <a:ext cx="3807118" cy="769441"/>
          </a:xfrm>
          <a:prstGeom prst="rect">
            <a:avLst/>
          </a:prstGeom>
          <a:noFill/>
        </p:spPr>
        <p:txBody>
          <a:bodyPr wrap="square" rtlCol="0">
            <a:spAutoFit/>
          </a:bodyPr>
          <a:lstStyle/>
          <a:p>
            <a:pPr algn="ctr"/>
            <a:r>
              <a:rPr lang="es-ES" sz="4400" b="1" dirty="0">
                <a:solidFill>
                  <a:srgbClr val="C00000"/>
                </a:solidFill>
              </a:rPr>
              <a:t>QUINTIL</a:t>
            </a:r>
            <a:endParaRPr lang="es-CO" sz="4400" b="1" dirty="0">
              <a:solidFill>
                <a:srgbClr val="C00000"/>
              </a:solidFill>
            </a:endParaRPr>
          </a:p>
        </p:txBody>
      </p:sp>
      <p:sp>
        <p:nvSpPr>
          <p:cNvPr id="14" name="13 Rectángulo"/>
          <p:cNvSpPr/>
          <p:nvPr/>
        </p:nvSpPr>
        <p:spPr>
          <a:xfrm>
            <a:off x="1043608" y="3223424"/>
            <a:ext cx="2003969"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Quintil</a:t>
            </a:r>
            <a:endParaRPr lang="es-E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6" name="15 Rectángulo"/>
          <p:cNvSpPr/>
          <p:nvPr/>
        </p:nvSpPr>
        <p:spPr>
          <a:xfrm>
            <a:off x="3275856" y="3223423"/>
            <a:ext cx="1537793"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Cuartil</a:t>
            </a:r>
          </a:p>
        </p:txBody>
      </p:sp>
      <p:sp>
        <p:nvSpPr>
          <p:cNvPr id="17" name="16 Rectángulo"/>
          <p:cNvSpPr/>
          <p:nvPr/>
        </p:nvSpPr>
        <p:spPr>
          <a:xfrm>
            <a:off x="5125182" y="3223426"/>
            <a:ext cx="116570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Decil</a:t>
            </a:r>
            <a:endParaRPr lang="es-E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8" name="17 Rectángulo"/>
          <p:cNvSpPr/>
          <p:nvPr/>
        </p:nvSpPr>
        <p:spPr>
          <a:xfrm>
            <a:off x="6948264" y="3223425"/>
            <a:ext cx="188128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Percentil</a:t>
            </a:r>
          </a:p>
        </p:txBody>
      </p:sp>
      <p:sp>
        <p:nvSpPr>
          <p:cNvPr id="19" name="18 Flecha derecha"/>
          <p:cNvSpPr/>
          <p:nvPr/>
        </p:nvSpPr>
        <p:spPr>
          <a:xfrm>
            <a:off x="1547664" y="3933056"/>
            <a:ext cx="6984776" cy="36004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01650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Marcador de contenido"/>
          <p:cNvSpPr>
            <a:spLocks noGrp="1"/>
          </p:cNvSpPr>
          <p:nvPr>
            <p:ph idx="1"/>
          </p:nvPr>
        </p:nvSpPr>
        <p:spPr>
          <a:xfrm>
            <a:off x="378202" y="1302552"/>
            <a:ext cx="5741703" cy="4780204"/>
          </a:xfrm>
        </p:spPr>
        <p:txBody>
          <a:bodyPr>
            <a:normAutofit/>
          </a:bodyPr>
          <a:lstStyle/>
          <a:p>
            <a:pPr algn="just"/>
            <a:r>
              <a:rPr lang="es-CO" sz="2800" dirty="0"/>
              <a:t>Un </a:t>
            </a:r>
            <a:r>
              <a:rPr lang="es-CO" sz="2800" b="1" dirty="0"/>
              <a:t>“quintil”</a:t>
            </a:r>
            <a:r>
              <a:rPr lang="es-CO" sz="2800" dirty="0"/>
              <a:t> representa el 20% (o un quinto) del número total de individuos de una población determinada. Puesto que un quintil representa una quinta parte de una población, obviamente hay cinco quintiles en cualquier población dada.</a:t>
            </a:r>
          </a:p>
        </p:txBody>
      </p:sp>
      <p:sp>
        <p:nvSpPr>
          <p:cNvPr id="10" name="9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1" name="10 Marcador de número de diapositiva"/>
          <p:cNvSpPr>
            <a:spLocks noGrp="1"/>
          </p:cNvSpPr>
          <p:nvPr>
            <p:ph type="sldNum" sz="quarter" idx="12"/>
          </p:nvPr>
        </p:nvSpPr>
        <p:spPr>
          <a:xfrm>
            <a:off x="0" y="311685"/>
            <a:ext cx="795746" cy="503578"/>
          </a:xfrm>
        </p:spPr>
        <p:txBody>
          <a:bodyPr/>
          <a:lstStyle/>
          <a:p>
            <a:fld id="{8A8D789F-AA4E-40FD-B9EE-A0ADB57B45B6}" type="slidenum">
              <a:rPr lang="es-CO" smtClean="0"/>
              <a:pPr/>
              <a:t>17</a:t>
            </a:fld>
            <a:endParaRPr lang="es-CO"/>
          </a:p>
        </p:txBody>
      </p:sp>
      <p:pic>
        <p:nvPicPr>
          <p:cNvPr id="8" name="Picture 2" descr="http://www.monografias.com/trabajos40/la-estadistica/Image14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880828"/>
            <a:ext cx="2465606" cy="3096344"/>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599551" y="168932"/>
            <a:ext cx="5520353" cy="646331"/>
          </a:xfrm>
          <a:prstGeom prst="rect">
            <a:avLst/>
          </a:prstGeom>
          <a:noFill/>
        </p:spPr>
        <p:txBody>
          <a:bodyPr wrap="square" rtlCol="0">
            <a:spAutoFit/>
          </a:bodyPr>
          <a:lstStyle/>
          <a:p>
            <a:pPr algn="ctr"/>
            <a:r>
              <a:rPr lang="es-CO" sz="3600" b="1" dirty="0">
                <a:solidFill>
                  <a:srgbClr val="990099"/>
                </a:solidFill>
              </a:rPr>
              <a:t>¿ Que es un Quintil?</a:t>
            </a:r>
          </a:p>
        </p:txBody>
      </p:sp>
    </p:spTree>
    <p:extLst>
      <p:ext uri="{BB962C8B-B14F-4D97-AF65-F5344CB8AC3E}">
        <p14:creationId xmlns:p14="http://schemas.microsoft.com/office/powerpoint/2010/main" val="56701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Marcador de contenido"/>
          <p:cNvSpPr>
            <a:spLocks noGrp="1"/>
          </p:cNvSpPr>
          <p:nvPr>
            <p:ph idx="1"/>
          </p:nvPr>
        </p:nvSpPr>
        <p:spPr>
          <a:xfrm>
            <a:off x="334241" y="698324"/>
            <a:ext cx="8475517" cy="1688478"/>
          </a:xfrm>
        </p:spPr>
        <p:txBody>
          <a:bodyPr>
            <a:normAutofit/>
          </a:bodyPr>
          <a:lstStyle/>
          <a:p>
            <a:pPr marL="0" indent="0" algn="just">
              <a:buNone/>
            </a:pPr>
            <a:r>
              <a:rPr lang="es-CO" sz="2800" dirty="0"/>
              <a:t>Es la aplicación más utilizada para el termino de quintil, ya que divide la población según sus ingresos en 5 categorías. </a:t>
            </a:r>
          </a:p>
        </p:txBody>
      </p:sp>
      <p:sp>
        <p:nvSpPr>
          <p:cNvPr id="10" name="9 Marcador de pie de página"/>
          <p:cNvSpPr>
            <a:spLocks noGrp="1"/>
          </p:cNvSpPr>
          <p:nvPr>
            <p:ph type="ftr" sz="quarter" idx="11"/>
          </p:nvPr>
        </p:nvSpPr>
        <p:spPr>
          <a:xfrm>
            <a:off x="971600" y="6525344"/>
            <a:ext cx="7639000" cy="177648"/>
          </a:xfrm>
        </p:spPr>
        <p:txBody>
          <a:bodyPr/>
          <a:lstStyle/>
          <a:p>
            <a:r>
              <a:rPr lang="es-CO" dirty="0"/>
              <a:t>MEDIDAS DE POSICION NO CENTRAL - ESTADISTICA APLICADA</a:t>
            </a:r>
          </a:p>
        </p:txBody>
      </p:sp>
      <p:sp>
        <p:nvSpPr>
          <p:cNvPr id="11" name="10 Marcador de número de diapositiva"/>
          <p:cNvSpPr>
            <a:spLocks noGrp="1"/>
          </p:cNvSpPr>
          <p:nvPr>
            <p:ph type="sldNum" sz="quarter" idx="12"/>
          </p:nvPr>
        </p:nvSpPr>
        <p:spPr>
          <a:xfrm>
            <a:off x="354765" y="177648"/>
            <a:ext cx="795746" cy="503578"/>
          </a:xfrm>
        </p:spPr>
        <p:txBody>
          <a:bodyPr/>
          <a:lstStyle/>
          <a:p>
            <a:fld id="{8A8D789F-AA4E-40FD-B9EE-A0ADB57B45B6}" type="slidenum">
              <a:rPr lang="es-CO" smtClean="0"/>
              <a:pPr/>
              <a:t>18</a:t>
            </a:fld>
            <a:endParaRPr lang="es-CO" dirty="0"/>
          </a:p>
        </p:txBody>
      </p:sp>
      <p:graphicFrame>
        <p:nvGraphicFramePr>
          <p:cNvPr id="8" name="7 Diagrama"/>
          <p:cNvGraphicFramePr/>
          <p:nvPr>
            <p:extLst>
              <p:ext uri="{D42A27DB-BD31-4B8C-83A1-F6EECF244321}">
                <p14:modId xmlns:p14="http://schemas.microsoft.com/office/powerpoint/2010/main" val="666370028"/>
              </p:ext>
            </p:extLst>
          </p:nvPr>
        </p:nvGraphicFramePr>
        <p:xfrm>
          <a:off x="1331640" y="1916832"/>
          <a:ext cx="496855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CuadroTexto"/>
          <p:cNvSpPr txBox="1"/>
          <p:nvPr/>
        </p:nvSpPr>
        <p:spPr>
          <a:xfrm>
            <a:off x="1619672" y="46365"/>
            <a:ext cx="5052568" cy="646331"/>
          </a:xfrm>
          <a:prstGeom prst="rect">
            <a:avLst/>
          </a:prstGeom>
          <a:noFill/>
        </p:spPr>
        <p:txBody>
          <a:bodyPr wrap="square" rtlCol="0">
            <a:spAutoFit/>
          </a:bodyPr>
          <a:lstStyle/>
          <a:p>
            <a:pPr algn="ctr"/>
            <a:r>
              <a:rPr lang="es-CO" sz="3600" b="1" dirty="0">
                <a:solidFill>
                  <a:srgbClr val="990099"/>
                </a:solidFill>
              </a:rPr>
              <a:t>Quintil de ingreso </a:t>
            </a:r>
          </a:p>
        </p:txBody>
      </p:sp>
    </p:spTree>
    <p:extLst>
      <p:ext uri="{BB962C8B-B14F-4D97-AF65-F5344CB8AC3E}">
        <p14:creationId xmlns:p14="http://schemas.microsoft.com/office/powerpoint/2010/main" val="189068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491880" y="2685525"/>
            <a:ext cx="288032" cy="29723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noFill/>
            </a:endParaRPr>
          </a:p>
        </p:txBody>
      </p:sp>
      <p:sp>
        <p:nvSpPr>
          <p:cNvPr id="10" name="9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 - ESCUELA DE INGENIERIA DE PETROLEOS - UIS</a:t>
            </a:r>
          </a:p>
        </p:txBody>
      </p:sp>
      <p:sp>
        <p:nvSpPr>
          <p:cNvPr id="11" name="10 Marcador de número de diapositiva"/>
          <p:cNvSpPr>
            <a:spLocks noGrp="1"/>
          </p:cNvSpPr>
          <p:nvPr>
            <p:ph type="sldNum" sz="quarter" idx="12"/>
          </p:nvPr>
        </p:nvSpPr>
        <p:spPr/>
        <p:txBody>
          <a:bodyPr/>
          <a:lstStyle/>
          <a:p>
            <a:fld id="{8A8D789F-AA4E-40FD-B9EE-A0ADB57B45B6}" type="slidenum">
              <a:rPr lang="es-CO" smtClean="0"/>
              <a:pPr/>
              <a:t>19</a:t>
            </a:fld>
            <a:endParaRPr lang="es-CO"/>
          </a:p>
        </p:txBody>
      </p:sp>
      <p:sp>
        <p:nvSpPr>
          <p:cNvPr id="13" name="12 CuadroTexto"/>
          <p:cNvSpPr txBox="1"/>
          <p:nvPr/>
        </p:nvSpPr>
        <p:spPr>
          <a:xfrm>
            <a:off x="599552" y="168932"/>
            <a:ext cx="3744416" cy="1200329"/>
          </a:xfrm>
          <a:prstGeom prst="rect">
            <a:avLst/>
          </a:prstGeom>
          <a:noFill/>
        </p:spPr>
        <p:txBody>
          <a:bodyPr wrap="square" rtlCol="0">
            <a:spAutoFit/>
          </a:bodyPr>
          <a:lstStyle/>
          <a:p>
            <a:pPr algn="ctr"/>
            <a:r>
              <a:rPr lang="es-CO" sz="3600" b="1" dirty="0">
                <a:solidFill>
                  <a:srgbClr val="990099"/>
                </a:solidFill>
              </a:rPr>
              <a:t>Cálculo de un quintil </a:t>
            </a:r>
          </a:p>
        </p:txBody>
      </p:sp>
      <mc:AlternateContent xmlns:mc="http://schemas.openxmlformats.org/markup-compatibility/2006" xmlns:a14="http://schemas.microsoft.com/office/drawing/2010/main">
        <mc:Choice Requires="a14">
          <p:sp>
            <p:nvSpPr>
              <p:cNvPr id="12" name="11 CuadroTexto"/>
              <p:cNvSpPr txBox="1"/>
              <p:nvPr/>
            </p:nvSpPr>
            <p:spPr>
              <a:xfrm>
                <a:off x="3194901" y="4000941"/>
                <a:ext cx="3897379" cy="950581"/>
              </a:xfrm>
              <a:prstGeom prst="rect">
                <a:avLst/>
              </a:prstGeom>
              <a:noFill/>
              <a:ln w="38100">
                <a:solidFill>
                  <a:srgbClr val="FFCB25"/>
                </a:solidFill>
              </a:ln>
            </p:spPr>
            <p:txBody>
              <a:bodyPr wrap="square" rtlCol="0">
                <a:spAutoFit/>
              </a:bodyPr>
              <a:lstStyle/>
              <a:p>
                <a14:m>
                  <m:oMath xmlns:m="http://schemas.openxmlformats.org/officeDocument/2006/math">
                    <m:sSub>
                      <m:sSubPr>
                        <m:ctrlPr>
                          <a:rPr lang="es-CO" sz="2800" i="1" smtClean="0">
                            <a:latin typeface="Cambria Math" panose="02040503050406030204" pitchFamily="18" charset="0"/>
                          </a:rPr>
                        </m:ctrlPr>
                      </m:sSubPr>
                      <m:e>
                        <m:r>
                          <a:rPr lang="es-CO" sz="2800" b="0" i="1" smtClean="0">
                            <a:latin typeface="Cambria Math"/>
                          </a:rPr>
                          <m:t>𝑄</m:t>
                        </m:r>
                      </m:e>
                      <m:sub>
                        <m:r>
                          <a:rPr lang="es-CO" sz="2800" b="0" i="1" smtClean="0">
                            <a:latin typeface="Cambria Math"/>
                          </a:rPr>
                          <m:t>𝑘</m:t>
                        </m:r>
                      </m:sub>
                    </m:sSub>
                    <m:r>
                      <a:rPr lang="es-CO" sz="2800" b="0" i="1" smtClean="0">
                        <a:latin typeface="Cambria Math"/>
                      </a:rPr>
                      <m:t>=</m:t>
                    </m:r>
                    <m:r>
                      <a:rPr lang="es-CO" sz="2800" b="0" i="1" smtClean="0">
                        <a:latin typeface="Cambria Math"/>
                      </a:rPr>
                      <m:t>𝐿𝑖</m:t>
                    </m:r>
                    <m:r>
                      <a:rPr lang="es-CO" sz="2800" b="0" i="1" smtClean="0">
                        <a:latin typeface="Cambria Math"/>
                      </a:rPr>
                      <m:t>+</m:t>
                    </m:r>
                    <m:f>
                      <m:fPr>
                        <m:ctrlPr>
                          <a:rPr lang="es-CO" sz="2800" i="1" smtClean="0">
                            <a:latin typeface="Cambria Math" panose="02040503050406030204" pitchFamily="18" charset="0"/>
                          </a:rPr>
                        </m:ctrlPr>
                      </m:fPr>
                      <m:num>
                        <m:f>
                          <m:fPr>
                            <m:ctrlPr>
                              <a:rPr lang="es-CO" sz="2800" b="0" i="1" smtClean="0">
                                <a:latin typeface="Cambria Math" panose="02040503050406030204" pitchFamily="18" charset="0"/>
                              </a:rPr>
                            </m:ctrlPr>
                          </m:fPr>
                          <m:num>
                            <m:r>
                              <a:rPr lang="es-CO" sz="2800" b="0" i="1" smtClean="0">
                                <a:latin typeface="Cambria Math"/>
                              </a:rPr>
                              <m:t>𝑘𝑛</m:t>
                            </m:r>
                          </m:num>
                          <m:den>
                            <m:r>
                              <a:rPr lang="es-CO" sz="2800" b="0" i="1" smtClean="0">
                                <a:latin typeface="Cambria Math"/>
                              </a:rPr>
                              <m:t>5</m:t>
                            </m:r>
                          </m:den>
                        </m:f>
                        <m:r>
                          <a:rPr lang="es-CO" sz="2800" b="0" i="1" smtClean="0">
                            <a:latin typeface="Cambria Math"/>
                          </a:rPr>
                          <m:t>−</m:t>
                        </m:r>
                        <m:r>
                          <a:rPr lang="es-CO" sz="2800" b="0" i="1" smtClean="0">
                            <a:latin typeface="Cambria Math"/>
                          </a:rPr>
                          <m:t>𝐹</m:t>
                        </m:r>
                        <m:r>
                          <a:rPr lang="es-CO" sz="2800" b="0" i="1" smtClean="0">
                            <a:latin typeface="Cambria Math"/>
                          </a:rPr>
                          <m:t>(</m:t>
                        </m:r>
                        <m:r>
                          <a:rPr lang="es-CO" sz="2800" b="0" i="1" smtClean="0">
                            <a:latin typeface="Cambria Math"/>
                          </a:rPr>
                          <m:t>𝑖</m:t>
                        </m:r>
                        <m:r>
                          <a:rPr lang="es-CO" sz="2800" b="0" i="1" smtClean="0">
                            <a:latin typeface="Cambria Math"/>
                          </a:rPr>
                          <m:t>−1)</m:t>
                        </m:r>
                      </m:num>
                      <m:den>
                        <m:r>
                          <a:rPr lang="es-CO" sz="2800" b="0" i="1" smtClean="0">
                            <a:latin typeface="Cambria Math"/>
                          </a:rPr>
                          <m:t>𝑓𝑖</m:t>
                        </m:r>
                      </m:den>
                    </m:f>
                  </m:oMath>
                </a14:m>
                <a:r>
                  <a:rPr lang="es-CO" sz="2800" i="1" dirty="0"/>
                  <a:t>A</a:t>
                </a:r>
              </a:p>
            </p:txBody>
          </p:sp>
        </mc:Choice>
        <mc:Fallback xmlns="">
          <p:sp>
            <p:nvSpPr>
              <p:cNvPr id="12" name="11 CuadroTexto"/>
              <p:cNvSpPr txBox="1">
                <a:spLocks noRot="1" noChangeAspect="1" noMove="1" noResize="1" noEditPoints="1" noAdjustHandles="1" noChangeArrowheads="1" noChangeShapeType="1" noTextEdit="1"/>
              </p:cNvSpPr>
              <p:nvPr/>
            </p:nvSpPr>
            <p:spPr>
              <a:xfrm>
                <a:off x="3194901" y="4000941"/>
                <a:ext cx="3897379" cy="950581"/>
              </a:xfrm>
              <a:prstGeom prst="rect">
                <a:avLst/>
              </a:prstGeom>
              <a:blipFill rotWithShape="1">
                <a:blip r:embed="rId3" cstate="print"/>
                <a:stretch>
                  <a:fillRect/>
                </a:stretch>
              </a:blipFill>
              <a:ln w="38100">
                <a:solidFill>
                  <a:srgbClr val="FFCB25"/>
                </a:solidFill>
              </a:ln>
            </p:spPr>
            <p:txBody>
              <a:bodyPr/>
              <a:lstStyle/>
              <a:p>
                <a:r>
                  <a:rPr lang="es-CO">
                    <a:noFill/>
                  </a:rPr>
                  <a:t> </a:t>
                </a:r>
              </a:p>
            </p:txBody>
          </p:sp>
        </mc:Fallback>
      </mc:AlternateContent>
      <p:sp>
        <p:nvSpPr>
          <p:cNvPr id="14" name="13 Rectángulo"/>
          <p:cNvSpPr/>
          <p:nvPr/>
        </p:nvSpPr>
        <p:spPr>
          <a:xfrm>
            <a:off x="1979712" y="1686923"/>
            <a:ext cx="5472608" cy="158417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5" name="14 CuadroTexto"/>
          <p:cNvSpPr txBox="1"/>
          <p:nvPr/>
        </p:nvSpPr>
        <p:spPr>
          <a:xfrm>
            <a:off x="2282960" y="1832680"/>
            <a:ext cx="2061008" cy="646331"/>
          </a:xfrm>
          <a:prstGeom prst="rect">
            <a:avLst/>
          </a:prstGeom>
          <a:noFill/>
        </p:spPr>
        <p:txBody>
          <a:bodyPr wrap="square" rtlCol="0">
            <a:spAutoFit/>
          </a:bodyPr>
          <a:lstStyle/>
          <a:p>
            <a:r>
              <a:rPr lang="es-ES" dirty="0">
                <a:solidFill>
                  <a:schemeClr val="accent3">
                    <a:lumMod val="75000"/>
                  </a:schemeClr>
                </a:solidFill>
              </a:rPr>
              <a:t>N par</a:t>
            </a:r>
          </a:p>
          <a:p>
            <a:endParaRPr lang="es-CO" dirty="0"/>
          </a:p>
        </p:txBody>
      </p:sp>
      <p:sp>
        <p:nvSpPr>
          <p:cNvPr id="16" name="15 CuadroTexto"/>
          <p:cNvSpPr txBox="1"/>
          <p:nvPr/>
        </p:nvSpPr>
        <p:spPr>
          <a:xfrm>
            <a:off x="5220072" y="1824427"/>
            <a:ext cx="1584176" cy="369332"/>
          </a:xfrm>
          <a:prstGeom prst="rect">
            <a:avLst/>
          </a:prstGeom>
          <a:noFill/>
        </p:spPr>
        <p:txBody>
          <a:bodyPr wrap="square" rtlCol="0">
            <a:spAutoFit/>
          </a:bodyPr>
          <a:lstStyle/>
          <a:p>
            <a:r>
              <a:rPr lang="es-ES" dirty="0">
                <a:solidFill>
                  <a:schemeClr val="accent3">
                    <a:lumMod val="75000"/>
                  </a:schemeClr>
                </a:solidFill>
              </a:rPr>
              <a:t>N impar</a:t>
            </a:r>
            <a:endParaRPr lang="es-CO" dirty="0">
              <a:solidFill>
                <a:schemeClr val="accent3">
                  <a:lumMod val="75000"/>
                </a:schemeClr>
              </a:solidFill>
            </a:endParaRPr>
          </a:p>
        </p:txBody>
      </p:sp>
      <mc:AlternateContent xmlns:mc="http://schemas.openxmlformats.org/markup-compatibility/2006" xmlns:a14="http://schemas.microsoft.com/office/drawing/2010/main">
        <mc:Choice Requires="a14">
          <p:sp>
            <p:nvSpPr>
              <p:cNvPr id="18" name="17 CuadroTexto"/>
              <p:cNvSpPr txBox="1"/>
              <p:nvPr/>
            </p:nvSpPr>
            <p:spPr>
              <a:xfrm>
                <a:off x="4716016" y="2212728"/>
                <a:ext cx="2462982" cy="7934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a:rPr>
                            <m:t>𝑄</m:t>
                          </m:r>
                        </m:e>
                        <m:sub>
                          <m:r>
                            <a:rPr lang="es-CO" sz="2400" b="0" i="1" smtClean="0">
                              <a:latin typeface="Cambria Math"/>
                            </a:rPr>
                            <m:t>𝑘</m:t>
                          </m:r>
                        </m:sub>
                      </m:sSub>
                      <m:r>
                        <a:rPr lang="es-CO" sz="2400" b="0" i="1" smtClean="0">
                          <a:latin typeface="Cambria Math"/>
                        </a:rPr>
                        <m:t>=</m:t>
                      </m:r>
                      <m:f>
                        <m:fPr>
                          <m:ctrlPr>
                            <a:rPr lang="es-CO" sz="2400" i="1" smtClean="0">
                              <a:latin typeface="Cambria Math" panose="02040503050406030204" pitchFamily="18" charset="0"/>
                            </a:rPr>
                          </m:ctrlPr>
                        </m:fPr>
                        <m:num>
                          <m:r>
                            <a:rPr lang="es-CO" sz="2400" b="0" i="1" smtClean="0">
                              <a:latin typeface="Cambria Math"/>
                            </a:rPr>
                            <m:t>𝑘</m:t>
                          </m:r>
                          <m:r>
                            <a:rPr lang="es-CO" sz="2400" b="0" i="1" smtClean="0">
                              <a:latin typeface="Cambria Math"/>
                            </a:rPr>
                            <m:t>∗(</m:t>
                          </m:r>
                          <m:r>
                            <a:rPr lang="es-CO" sz="2400" b="0" i="1" smtClean="0">
                              <a:latin typeface="Cambria Math"/>
                            </a:rPr>
                            <m:t>𝑛</m:t>
                          </m:r>
                          <m:r>
                            <a:rPr lang="es-CO" sz="2400" b="0" i="1" smtClean="0">
                              <a:latin typeface="Cambria Math"/>
                            </a:rPr>
                            <m:t>+1)</m:t>
                          </m:r>
                        </m:num>
                        <m:den>
                          <m:r>
                            <a:rPr lang="es-CO" sz="2400" b="0" i="1" smtClean="0">
                              <a:latin typeface="Cambria Math"/>
                            </a:rPr>
                            <m:t>4</m:t>
                          </m:r>
                        </m:den>
                      </m:f>
                    </m:oMath>
                  </m:oMathPara>
                </a14:m>
                <a:endParaRPr lang="es-CO" sz="2400" i="1" dirty="0"/>
              </a:p>
            </p:txBody>
          </p:sp>
        </mc:Choice>
        <mc:Fallback xmlns="">
          <p:sp>
            <p:nvSpPr>
              <p:cNvPr id="18" name="17 CuadroTexto"/>
              <p:cNvSpPr txBox="1">
                <a:spLocks noRot="1" noChangeAspect="1" noMove="1" noResize="1" noEditPoints="1" noAdjustHandles="1" noChangeArrowheads="1" noChangeShapeType="1" noTextEdit="1"/>
              </p:cNvSpPr>
              <p:nvPr/>
            </p:nvSpPr>
            <p:spPr>
              <a:xfrm>
                <a:off x="4716016" y="2212728"/>
                <a:ext cx="2462982" cy="793422"/>
              </a:xfrm>
              <a:prstGeom prst="rect">
                <a:avLst/>
              </a:prstGeom>
              <a:blipFill rotWithShape="1">
                <a:blip r:embed="rId4" cstate="print"/>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9" name="18 CuadroTexto"/>
              <p:cNvSpPr txBox="1"/>
              <p:nvPr/>
            </p:nvSpPr>
            <p:spPr>
              <a:xfrm>
                <a:off x="2282960" y="2207520"/>
                <a:ext cx="1927002" cy="7934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a:rPr>
                            <m:t>𝑄</m:t>
                          </m:r>
                        </m:e>
                        <m:sub>
                          <m:r>
                            <a:rPr lang="es-CO" sz="2400" b="0" i="1" smtClean="0">
                              <a:latin typeface="Cambria Math"/>
                            </a:rPr>
                            <m:t>𝑘</m:t>
                          </m:r>
                        </m:sub>
                      </m:sSub>
                      <m:r>
                        <a:rPr lang="es-CO" sz="2400" b="0" i="1" smtClean="0">
                          <a:latin typeface="Cambria Math"/>
                        </a:rPr>
                        <m:t>=</m:t>
                      </m:r>
                      <m:f>
                        <m:fPr>
                          <m:ctrlPr>
                            <a:rPr lang="es-CO" sz="2400" i="1" smtClean="0">
                              <a:latin typeface="Cambria Math" panose="02040503050406030204" pitchFamily="18" charset="0"/>
                            </a:rPr>
                          </m:ctrlPr>
                        </m:fPr>
                        <m:num>
                          <m:r>
                            <a:rPr lang="es-CO" sz="2400" b="0" i="1" smtClean="0">
                              <a:latin typeface="Cambria Math"/>
                            </a:rPr>
                            <m:t>𝑘</m:t>
                          </m:r>
                          <m:r>
                            <a:rPr lang="es-CO" sz="2400" b="0" i="1" smtClean="0">
                              <a:latin typeface="Cambria Math"/>
                            </a:rPr>
                            <m:t>∗(</m:t>
                          </m:r>
                          <m:r>
                            <a:rPr lang="es-CO" sz="2400" b="0" i="1" smtClean="0">
                              <a:latin typeface="Cambria Math"/>
                            </a:rPr>
                            <m:t>𝑛</m:t>
                          </m:r>
                          <m:r>
                            <a:rPr lang="es-CO" sz="2400" b="0" i="1" smtClean="0">
                              <a:latin typeface="Cambria Math"/>
                            </a:rPr>
                            <m:t>)</m:t>
                          </m:r>
                        </m:num>
                        <m:den>
                          <m:r>
                            <a:rPr lang="es-CO" sz="2400" b="0" i="1" smtClean="0">
                              <a:latin typeface="Cambria Math"/>
                            </a:rPr>
                            <m:t>4</m:t>
                          </m:r>
                        </m:den>
                      </m:f>
                    </m:oMath>
                  </m:oMathPara>
                </a14:m>
                <a:endParaRPr lang="es-CO" sz="2400" i="1" dirty="0"/>
              </a:p>
            </p:txBody>
          </p:sp>
        </mc:Choice>
        <mc:Fallback xmlns="">
          <p:sp>
            <p:nvSpPr>
              <p:cNvPr id="19" name="18 CuadroTexto"/>
              <p:cNvSpPr txBox="1">
                <a:spLocks noRot="1" noChangeAspect="1" noMove="1" noResize="1" noEditPoints="1" noAdjustHandles="1" noChangeArrowheads="1" noChangeShapeType="1" noTextEdit="1"/>
              </p:cNvSpPr>
              <p:nvPr/>
            </p:nvSpPr>
            <p:spPr>
              <a:xfrm>
                <a:off x="2282960" y="2207520"/>
                <a:ext cx="1927002" cy="793422"/>
              </a:xfrm>
              <a:prstGeom prst="rect">
                <a:avLst/>
              </a:prstGeom>
              <a:blipFill rotWithShape="1">
                <a:blip r:embed="rId5" cstate="print"/>
                <a:stretch>
                  <a:fillRect/>
                </a:stretch>
              </a:blipFill>
            </p:spPr>
            <p:txBody>
              <a:bodyPr/>
              <a:lstStyle/>
              <a:p>
                <a:r>
                  <a:rPr lang="es-CO">
                    <a:noFill/>
                  </a:rPr>
                  <a:t> </a:t>
                </a:r>
              </a:p>
            </p:txBody>
          </p:sp>
        </mc:Fallback>
      </mc:AlternateContent>
      <p:sp>
        <p:nvSpPr>
          <p:cNvPr id="3" name="2 CuadroTexto"/>
          <p:cNvSpPr txBox="1"/>
          <p:nvPr/>
        </p:nvSpPr>
        <p:spPr>
          <a:xfrm>
            <a:off x="3407431" y="2692285"/>
            <a:ext cx="432048" cy="369332"/>
          </a:xfrm>
          <a:prstGeom prst="rect">
            <a:avLst/>
          </a:prstGeom>
          <a:solidFill>
            <a:schemeClr val="bg1"/>
          </a:solidFill>
        </p:spPr>
        <p:txBody>
          <a:bodyPr wrap="square" rtlCol="0">
            <a:spAutoFit/>
          </a:bodyPr>
          <a:lstStyle/>
          <a:p>
            <a:r>
              <a:rPr lang="es-CO" dirty="0"/>
              <a:t>5</a:t>
            </a:r>
          </a:p>
        </p:txBody>
      </p:sp>
      <p:sp>
        <p:nvSpPr>
          <p:cNvPr id="20" name="19 CuadroTexto"/>
          <p:cNvSpPr txBox="1"/>
          <p:nvPr/>
        </p:nvSpPr>
        <p:spPr>
          <a:xfrm>
            <a:off x="6150640" y="2707417"/>
            <a:ext cx="432048" cy="369332"/>
          </a:xfrm>
          <a:prstGeom prst="rect">
            <a:avLst/>
          </a:prstGeom>
          <a:solidFill>
            <a:schemeClr val="bg1"/>
          </a:solidFill>
        </p:spPr>
        <p:txBody>
          <a:bodyPr wrap="square" rtlCol="0">
            <a:spAutoFit/>
          </a:bodyPr>
          <a:lstStyle/>
          <a:p>
            <a:r>
              <a:rPr lang="es-CO" dirty="0"/>
              <a:t>5</a:t>
            </a:r>
          </a:p>
        </p:txBody>
      </p:sp>
    </p:spTree>
    <p:extLst>
      <p:ext uri="{BB962C8B-B14F-4D97-AF65-F5344CB8AC3E}">
        <p14:creationId xmlns:p14="http://schemas.microsoft.com/office/powerpoint/2010/main" val="236415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3491" y="804521"/>
            <a:ext cx="6571343" cy="608256"/>
          </a:xfrm>
        </p:spPr>
        <p:txBody>
          <a:bodyPr/>
          <a:lstStyle/>
          <a:p>
            <a:r>
              <a:rPr lang="es-ES" b="1" dirty="0"/>
              <a:t>Subtemas</a:t>
            </a:r>
            <a:endParaRPr lang="es-CO" b="1" dirty="0"/>
          </a:p>
        </p:txBody>
      </p:sp>
      <p:sp>
        <p:nvSpPr>
          <p:cNvPr id="3" name="2 Marcador de contenido"/>
          <p:cNvSpPr>
            <a:spLocks noGrp="1"/>
          </p:cNvSpPr>
          <p:nvPr>
            <p:ph idx="1"/>
          </p:nvPr>
        </p:nvSpPr>
        <p:spPr>
          <a:xfrm>
            <a:off x="1187625" y="2015733"/>
            <a:ext cx="6827210" cy="3861539"/>
          </a:xfrm>
        </p:spPr>
        <p:txBody>
          <a:bodyPr>
            <a:normAutofit lnSpcReduction="10000"/>
          </a:bodyPr>
          <a:lstStyle/>
          <a:p>
            <a:r>
              <a:rPr lang="es-ES" dirty="0"/>
              <a:t>Introducción</a:t>
            </a:r>
          </a:p>
          <a:p>
            <a:r>
              <a:rPr lang="es-ES" dirty="0"/>
              <a:t>Objetivo</a:t>
            </a:r>
          </a:p>
          <a:p>
            <a:r>
              <a:rPr lang="es-ES" dirty="0"/>
              <a:t>Utilidad</a:t>
            </a:r>
          </a:p>
          <a:p>
            <a:r>
              <a:rPr lang="es-ES" dirty="0"/>
              <a:t>Generalidades</a:t>
            </a:r>
            <a:endParaRPr lang="es-CO" dirty="0"/>
          </a:p>
          <a:p>
            <a:r>
              <a:rPr lang="es-ES" dirty="0"/>
              <a:t>Cuartil</a:t>
            </a:r>
          </a:p>
          <a:p>
            <a:r>
              <a:rPr lang="es-ES" dirty="0"/>
              <a:t>Quintil</a:t>
            </a:r>
          </a:p>
          <a:p>
            <a:r>
              <a:rPr lang="es-ES" dirty="0" err="1"/>
              <a:t>Decil</a:t>
            </a:r>
            <a:endParaRPr lang="es-ES" dirty="0"/>
          </a:p>
          <a:p>
            <a:r>
              <a:rPr lang="es-ES" dirty="0"/>
              <a:t>Percentil</a:t>
            </a:r>
          </a:p>
          <a:p>
            <a:endParaRPr lang="es-ES" dirty="0"/>
          </a:p>
          <a:p>
            <a:endParaRPr lang="es-ES" dirty="0"/>
          </a:p>
          <a:p>
            <a:endParaRPr lang="es-ES" dirty="0"/>
          </a:p>
        </p:txBody>
      </p:sp>
      <p:sp>
        <p:nvSpPr>
          <p:cNvPr id="7" name="6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8" name="7 Marcador de número de diapositiva"/>
          <p:cNvSpPr>
            <a:spLocks noGrp="1"/>
          </p:cNvSpPr>
          <p:nvPr>
            <p:ph type="sldNum" sz="quarter" idx="12"/>
          </p:nvPr>
        </p:nvSpPr>
        <p:spPr/>
        <p:txBody>
          <a:bodyPr/>
          <a:lstStyle/>
          <a:p>
            <a:fld id="{8A8D789F-AA4E-40FD-B9EE-A0ADB57B45B6}" type="slidenum">
              <a:rPr lang="es-CO" smtClean="0"/>
              <a:pPr/>
              <a:t>2</a:t>
            </a:fld>
            <a:endParaRPr lang="es-CO"/>
          </a:p>
        </p:txBody>
      </p:sp>
      <p:pic>
        <p:nvPicPr>
          <p:cNvPr id="21506" name="Picture 2" descr="http://archivo.de10.com.mx/img/fotogaleria/2013/04/94checklist-ver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4053" y="2492896"/>
            <a:ext cx="3130781"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54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79512" y="2140393"/>
            <a:ext cx="6264696" cy="2246769"/>
          </a:xfrm>
          <a:prstGeom prst="rect">
            <a:avLst/>
          </a:prstGeom>
        </p:spPr>
        <p:txBody>
          <a:bodyPr wrap="square">
            <a:spAutoFit/>
          </a:bodyPr>
          <a:lstStyle/>
          <a:p>
            <a:pPr algn="just"/>
            <a:r>
              <a:rPr lang="es-ES_tradnl" sz="2800" dirty="0"/>
              <a:t>Es cada uno de los 9 valores que dividen un grupo de datos (clasificados con una relación de orden) en diez partes iguales, y de manera que cada parte representa un décimo de la población. </a:t>
            </a:r>
            <a:endParaRPr lang="es-CO" sz="2800" dirty="0"/>
          </a:p>
        </p:txBody>
      </p:sp>
      <p:pic>
        <p:nvPicPr>
          <p:cNvPr id="6" name="Imagen 5"/>
          <p:cNvPicPr>
            <a:picLocks noChangeAspect="1"/>
          </p:cNvPicPr>
          <p:nvPr/>
        </p:nvPicPr>
        <p:blipFill rotWithShape="1">
          <a:blip r:embed="rId2" cstate="print"/>
          <a:srcRect l="25489" t="7045" r="11639" b="11302"/>
          <a:stretch/>
        </p:blipFill>
        <p:spPr>
          <a:xfrm>
            <a:off x="6638821" y="2420888"/>
            <a:ext cx="2203062" cy="1540603"/>
          </a:xfrm>
          <a:prstGeom prst="rect">
            <a:avLst/>
          </a:prstGeom>
        </p:spPr>
      </p:pic>
      <p:sp>
        <p:nvSpPr>
          <p:cNvPr id="4" name="3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5" name="4 Marcador de número de diapositiva"/>
          <p:cNvSpPr>
            <a:spLocks noGrp="1"/>
          </p:cNvSpPr>
          <p:nvPr>
            <p:ph type="sldNum" sz="quarter" idx="12"/>
          </p:nvPr>
        </p:nvSpPr>
        <p:spPr/>
        <p:txBody>
          <a:bodyPr/>
          <a:lstStyle/>
          <a:p>
            <a:fld id="{8A8D789F-AA4E-40FD-B9EE-A0ADB57B45B6}" type="slidenum">
              <a:rPr lang="es-CO" smtClean="0"/>
              <a:pPr/>
              <a:t>20</a:t>
            </a:fld>
            <a:endParaRPr lang="es-CO"/>
          </a:p>
        </p:txBody>
      </p:sp>
      <p:sp>
        <p:nvSpPr>
          <p:cNvPr id="11" name="10 CuadroTexto"/>
          <p:cNvSpPr txBox="1"/>
          <p:nvPr/>
        </p:nvSpPr>
        <p:spPr>
          <a:xfrm>
            <a:off x="2483768" y="575912"/>
            <a:ext cx="3807118" cy="769441"/>
          </a:xfrm>
          <a:prstGeom prst="rect">
            <a:avLst/>
          </a:prstGeom>
          <a:noFill/>
        </p:spPr>
        <p:txBody>
          <a:bodyPr wrap="square" rtlCol="0">
            <a:spAutoFit/>
          </a:bodyPr>
          <a:lstStyle/>
          <a:p>
            <a:pPr algn="ctr"/>
            <a:r>
              <a:rPr lang="es-ES" sz="4400" b="1" dirty="0">
                <a:solidFill>
                  <a:srgbClr val="C00000"/>
                </a:solidFill>
              </a:rPr>
              <a:t>DECIL</a:t>
            </a:r>
            <a:endParaRPr lang="es-CO" sz="4400" b="1" dirty="0">
              <a:solidFill>
                <a:srgbClr val="C00000"/>
              </a:solidFill>
            </a:endParaRPr>
          </a:p>
        </p:txBody>
      </p:sp>
    </p:spTree>
    <p:extLst>
      <p:ext uri="{BB962C8B-B14F-4D97-AF65-F5344CB8AC3E}">
        <p14:creationId xmlns:p14="http://schemas.microsoft.com/office/powerpoint/2010/main" val="3459217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flipH="1">
            <a:off x="4644008" y="3212976"/>
            <a:ext cx="144016"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2699792" y="1095706"/>
            <a:ext cx="3240360" cy="461665"/>
          </a:xfrm>
          <a:prstGeom prst="rect">
            <a:avLst/>
          </a:prstGeom>
          <a:noFill/>
        </p:spPr>
        <p:txBody>
          <a:bodyPr wrap="square" rtlCol="0">
            <a:spAutoFit/>
          </a:bodyPr>
          <a:lstStyle/>
          <a:p>
            <a:pPr marL="342900" indent="-342900" algn="ctr">
              <a:buFont typeface="Arial"/>
              <a:buChar char="•"/>
            </a:pPr>
            <a:r>
              <a:rPr lang="es-ES" sz="2400" b="1" dirty="0">
                <a:solidFill>
                  <a:schemeClr val="accent6"/>
                </a:solidFill>
              </a:rPr>
              <a:t>No Agrupados</a:t>
            </a:r>
          </a:p>
        </p:txBody>
      </p:sp>
      <p:sp>
        <p:nvSpPr>
          <p:cNvPr id="10" name="CuadroTexto 9"/>
          <p:cNvSpPr txBox="1"/>
          <p:nvPr/>
        </p:nvSpPr>
        <p:spPr>
          <a:xfrm>
            <a:off x="1115616" y="2996952"/>
            <a:ext cx="2520280" cy="461665"/>
          </a:xfrm>
          <a:prstGeom prst="rect">
            <a:avLst/>
          </a:prstGeom>
          <a:noFill/>
        </p:spPr>
        <p:txBody>
          <a:bodyPr wrap="square" rtlCol="0">
            <a:spAutoFit/>
          </a:bodyPr>
          <a:lstStyle/>
          <a:p>
            <a:pPr algn="ctr"/>
            <a:r>
              <a:rPr lang="es-ES" sz="2400" b="1" dirty="0">
                <a:solidFill>
                  <a:schemeClr val="accent2">
                    <a:lumMod val="75000"/>
                  </a:schemeClr>
                </a:solidFill>
              </a:rPr>
              <a:t>Pares</a:t>
            </a:r>
          </a:p>
        </p:txBody>
      </p:sp>
      <p:sp>
        <p:nvSpPr>
          <p:cNvPr id="12" name="CuadroTexto 11"/>
          <p:cNvSpPr txBox="1"/>
          <p:nvPr/>
        </p:nvSpPr>
        <p:spPr>
          <a:xfrm>
            <a:off x="5580112" y="2996952"/>
            <a:ext cx="2592288" cy="461665"/>
          </a:xfrm>
          <a:prstGeom prst="rect">
            <a:avLst/>
          </a:prstGeom>
          <a:noFill/>
        </p:spPr>
        <p:txBody>
          <a:bodyPr wrap="square" rtlCol="0">
            <a:spAutoFit/>
          </a:bodyPr>
          <a:lstStyle/>
          <a:p>
            <a:pPr algn="ctr"/>
            <a:r>
              <a:rPr lang="es-ES" sz="2400" b="1" dirty="0">
                <a:solidFill>
                  <a:schemeClr val="accent2">
                    <a:lumMod val="75000"/>
                  </a:schemeClr>
                </a:solidFill>
              </a:rPr>
              <a:t>Impares</a:t>
            </a:r>
          </a:p>
        </p:txBody>
      </p:sp>
      <p:graphicFrame>
        <p:nvGraphicFramePr>
          <p:cNvPr id="7" name="Objeto 6"/>
          <p:cNvGraphicFramePr>
            <a:graphicFrameLocks noChangeAspect="1"/>
          </p:cNvGraphicFramePr>
          <p:nvPr>
            <p:extLst>
              <p:ext uri="{D42A27DB-BD31-4B8C-83A1-F6EECF244321}">
                <p14:modId xmlns:p14="http://schemas.microsoft.com/office/powerpoint/2010/main" val="2793666470"/>
              </p:ext>
            </p:extLst>
          </p:nvPr>
        </p:nvGraphicFramePr>
        <p:xfrm>
          <a:off x="179512" y="3933056"/>
          <a:ext cx="13640367" cy="864096"/>
        </p:xfrm>
        <a:graphic>
          <a:graphicData uri="http://schemas.openxmlformats.org/presentationml/2006/ole">
            <mc:AlternateContent xmlns:mc="http://schemas.openxmlformats.org/markup-compatibility/2006">
              <mc:Choice xmlns:v="urn:schemas-microsoft-com:vml" Requires="v">
                <p:oleObj name="Documento" r:id="rId2" imgW="5604480" imgH="347400" progId="Word.Document.12">
                  <p:link updateAutomatic="1"/>
                </p:oleObj>
              </mc:Choice>
              <mc:Fallback>
                <p:oleObj name="Documento" r:id="rId2" imgW="5604480" imgH="347400" progId="Word.Document.12">
                  <p:link updateAutomatic="1"/>
                  <p:pic>
                    <p:nvPicPr>
                      <p:cNvPr id="0"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933056"/>
                        <a:ext cx="13640367"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uadroTexto 10"/>
          <p:cNvSpPr txBox="1"/>
          <p:nvPr/>
        </p:nvSpPr>
        <p:spPr>
          <a:xfrm>
            <a:off x="2267744" y="5877272"/>
            <a:ext cx="4824536" cy="369332"/>
          </a:xfrm>
          <a:prstGeom prst="rect">
            <a:avLst/>
          </a:prstGeom>
          <a:noFill/>
        </p:spPr>
        <p:txBody>
          <a:bodyPr wrap="square" rtlCol="0">
            <a:spAutoFit/>
          </a:bodyPr>
          <a:lstStyle/>
          <a:p>
            <a:pPr algn="ctr"/>
            <a:r>
              <a:rPr lang="es-ES" dirty="0"/>
              <a:t>Donde A es el número del decil</a:t>
            </a:r>
          </a:p>
        </p:txBody>
      </p:sp>
      <p:graphicFrame>
        <p:nvGraphicFramePr>
          <p:cNvPr id="13" name="Objeto 12"/>
          <p:cNvGraphicFramePr>
            <a:graphicFrameLocks noChangeAspect="1"/>
          </p:cNvGraphicFramePr>
          <p:nvPr>
            <p:extLst>
              <p:ext uri="{D42A27DB-BD31-4B8C-83A1-F6EECF244321}">
                <p14:modId xmlns:p14="http://schemas.microsoft.com/office/powerpoint/2010/main" val="2257660409"/>
              </p:ext>
            </p:extLst>
          </p:nvPr>
        </p:nvGraphicFramePr>
        <p:xfrm>
          <a:off x="-6445224" y="3861048"/>
          <a:ext cx="17425936" cy="1064480"/>
        </p:xfrm>
        <a:graphic>
          <a:graphicData uri="http://schemas.openxmlformats.org/presentationml/2006/ole">
            <mc:AlternateContent xmlns:mc="http://schemas.openxmlformats.org/markup-compatibility/2006">
              <mc:Choice xmlns:v="urn:schemas-microsoft-com:vml" Requires="v">
                <p:oleObj name="Documento" r:id="rId4" imgW="5604480" imgH="329040" progId="Word.Document.12">
                  <p:link updateAutomatic="1"/>
                </p:oleObj>
              </mc:Choice>
              <mc:Fallback>
                <p:oleObj name="Documento" r:id="rId4" imgW="5604480" imgH="329040" progId="Word.Document.12">
                  <p:link updateAutomatic="1"/>
                  <p:pic>
                    <p:nvPicPr>
                      <p:cNvPr id="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5224" y="3861048"/>
                        <a:ext cx="17425936" cy="1064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9" name="8 Marcador de número de diapositiva"/>
          <p:cNvSpPr>
            <a:spLocks noGrp="1"/>
          </p:cNvSpPr>
          <p:nvPr>
            <p:ph type="sldNum" sz="quarter" idx="12"/>
          </p:nvPr>
        </p:nvSpPr>
        <p:spPr>
          <a:xfrm>
            <a:off x="251340" y="190620"/>
            <a:ext cx="795746" cy="503578"/>
          </a:xfrm>
        </p:spPr>
        <p:txBody>
          <a:bodyPr/>
          <a:lstStyle/>
          <a:p>
            <a:fld id="{8A8D789F-AA4E-40FD-B9EE-A0ADB57B45B6}" type="slidenum">
              <a:rPr lang="es-CO" smtClean="0"/>
              <a:pPr/>
              <a:t>21</a:t>
            </a:fld>
            <a:endParaRPr lang="es-CO" dirty="0"/>
          </a:p>
        </p:txBody>
      </p:sp>
      <p:sp>
        <p:nvSpPr>
          <p:cNvPr id="15" name="14 CuadroTexto"/>
          <p:cNvSpPr txBox="1"/>
          <p:nvPr/>
        </p:nvSpPr>
        <p:spPr>
          <a:xfrm>
            <a:off x="1619672" y="119244"/>
            <a:ext cx="5700640" cy="646331"/>
          </a:xfrm>
          <a:prstGeom prst="rect">
            <a:avLst/>
          </a:prstGeom>
          <a:noFill/>
        </p:spPr>
        <p:txBody>
          <a:bodyPr wrap="square" rtlCol="0">
            <a:spAutoFit/>
          </a:bodyPr>
          <a:lstStyle/>
          <a:p>
            <a:pPr algn="ctr"/>
            <a:r>
              <a:rPr lang="es-CO" sz="3600" b="1" dirty="0">
                <a:solidFill>
                  <a:srgbClr val="990099"/>
                </a:solidFill>
              </a:rPr>
              <a:t>Cálculo de los </a:t>
            </a:r>
            <a:r>
              <a:rPr lang="es-CO" sz="3600" b="1" dirty="0" err="1">
                <a:solidFill>
                  <a:srgbClr val="990099"/>
                </a:solidFill>
              </a:rPr>
              <a:t>deciles</a:t>
            </a:r>
            <a:endParaRPr lang="es-CO" sz="3600" b="1" dirty="0">
              <a:solidFill>
                <a:srgbClr val="990099"/>
              </a:solidFill>
            </a:endParaRPr>
          </a:p>
        </p:txBody>
      </p:sp>
      <p:sp>
        <p:nvSpPr>
          <p:cNvPr id="16" name="CuadroTexto 15">
            <a:extLst>
              <a:ext uri="{FF2B5EF4-FFF2-40B4-BE49-F238E27FC236}">
                <a16:creationId xmlns:a16="http://schemas.microsoft.com/office/drawing/2014/main" id="{D0411E8A-4C5C-4678-9325-A851A6E6240E}"/>
              </a:ext>
            </a:extLst>
          </p:cNvPr>
          <p:cNvSpPr txBox="1"/>
          <p:nvPr/>
        </p:nvSpPr>
        <p:spPr>
          <a:xfrm>
            <a:off x="2530193" y="1969675"/>
            <a:ext cx="3879598" cy="830997"/>
          </a:xfrm>
          <a:prstGeom prst="rect">
            <a:avLst/>
          </a:prstGeom>
          <a:noFill/>
        </p:spPr>
        <p:txBody>
          <a:bodyPr wrap="square" rtlCol="0">
            <a:spAutoFit/>
          </a:bodyPr>
          <a:lstStyle/>
          <a:p>
            <a:pPr algn="ctr"/>
            <a:r>
              <a:rPr lang="es-ES" sz="2400" dirty="0"/>
              <a:t>Se tiene una serie de valores X1, X2, X3 ... </a:t>
            </a:r>
            <a:r>
              <a:rPr lang="es-ES" sz="2400" dirty="0" err="1"/>
              <a:t>Xn</a:t>
            </a:r>
            <a:endParaRPr lang="es-ES" sz="2400" dirty="0"/>
          </a:p>
        </p:txBody>
      </p:sp>
    </p:spTree>
    <p:extLst>
      <p:ext uri="{BB962C8B-B14F-4D97-AF65-F5344CB8AC3E}">
        <p14:creationId xmlns:p14="http://schemas.microsoft.com/office/powerpoint/2010/main" val="3401565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364088" y="1412776"/>
            <a:ext cx="3240360" cy="1077218"/>
          </a:xfrm>
          <a:prstGeom prst="rect">
            <a:avLst/>
          </a:prstGeom>
          <a:noFill/>
        </p:spPr>
        <p:txBody>
          <a:bodyPr wrap="square" rtlCol="0">
            <a:spAutoFit/>
          </a:bodyPr>
          <a:lstStyle/>
          <a:p>
            <a:pPr marL="342900" indent="-342900" algn="ctr">
              <a:buFont typeface="Arial"/>
              <a:buChar char="•"/>
            </a:pPr>
            <a:r>
              <a:rPr lang="es-ES" sz="2400" b="1" dirty="0">
                <a:solidFill>
                  <a:srgbClr val="0070C0"/>
                </a:solidFill>
              </a:rPr>
              <a:t>Agrupados</a:t>
            </a:r>
          </a:p>
          <a:p>
            <a:pPr algn="ctr"/>
            <a:r>
              <a:rPr lang="es-ES" sz="2000" dirty="0"/>
              <a:t>Se tiene una serie de valores X1, X2, X3 ... </a:t>
            </a:r>
            <a:r>
              <a:rPr lang="es-ES" sz="2000" dirty="0" err="1"/>
              <a:t>Xn</a:t>
            </a:r>
            <a:endParaRPr lang="es-ES" sz="2000" dirty="0"/>
          </a:p>
        </p:txBody>
      </p:sp>
      <p:graphicFrame>
        <p:nvGraphicFramePr>
          <p:cNvPr id="5" name="Objeto 4"/>
          <p:cNvGraphicFramePr>
            <a:graphicFrameLocks noChangeAspect="1"/>
          </p:cNvGraphicFramePr>
          <p:nvPr>
            <p:extLst>
              <p:ext uri="{D42A27DB-BD31-4B8C-83A1-F6EECF244321}">
                <p14:modId xmlns:p14="http://schemas.microsoft.com/office/powerpoint/2010/main" val="3112218724"/>
              </p:ext>
            </p:extLst>
          </p:nvPr>
        </p:nvGraphicFramePr>
        <p:xfrm>
          <a:off x="-3780928" y="2636912"/>
          <a:ext cx="11521280" cy="886252"/>
        </p:xfrm>
        <a:graphic>
          <a:graphicData uri="http://schemas.openxmlformats.org/presentationml/2006/ole">
            <mc:AlternateContent xmlns:mc="http://schemas.openxmlformats.org/markup-compatibility/2006">
              <mc:Choice xmlns:v="urn:schemas-microsoft-com:vml" Requires="v">
                <p:oleObj name="Documento" r:id="rId2" imgW="5604480" imgH="420480" progId="Word.Document.12">
                  <p:link updateAutomatic="1"/>
                </p:oleObj>
              </mc:Choice>
              <mc:Fallback>
                <p:oleObj name="Documento" r:id="rId2" imgW="5604480" imgH="420480" progId="Word.Document.12">
                  <p:link updateAutomatic="1"/>
                  <p:pic>
                    <p:nvPicPr>
                      <p:cNvPr id="0"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928" y="2636912"/>
                        <a:ext cx="11521280" cy="8862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uadroTexto 5"/>
          <p:cNvSpPr txBox="1"/>
          <p:nvPr/>
        </p:nvSpPr>
        <p:spPr>
          <a:xfrm>
            <a:off x="4283968" y="2924944"/>
            <a:ext cx="4464496" cy="3139321"/>
          </a:xfrm>
          <a:prstGeom prst="rect">
            <a:avLst/>
          </a:prstGeom>
          <a:noFill/>
        </p:spPr>
        <p:txBody>
          <a:bodyPr wrap="square" rtlCol="0">
            <a:spAutoFit/>
          </a:bodyPr>
          <a:lstStyle/>
          <a:p>
            <a:r>
              <a:rPr lang="es-ES" dirty="0"/>
              <a:t>Donde:</a:t>
            </a:r>
          </a:p>
          <a:p>
            <a:endParaRPr lang="es-ES" dirty="0"/>
          </a:p>
          <a:p>
            <a:r>
              <a:rPr lang="es-ES" dirty="0" err="1"/>
              <a:t>L</a:t>
            </a:r>
            <a:r>
              <a:rPr lang="es-ES" baseline="-25000" dirty="0" err="1"/>
              <a:t>k</a:t>
            </a:r>
            <a:r>
              <a:rPr lang="es-ES" dirty="0"/>
              <a:t>: límite real inferior</a:t>
            </a:r>
          </a:p>
          <a:p>
            <a:r>
              <a:rPr lang="es-ES" dirty="0"/>
              <a:t>n: número de datos</a:t>
            </a:r>
          </a:p>
          <a:p>
            <a:r>
              <a:rPr lang="es-ES" dirty="0" err="1"/>
              <a:t>F</a:t>
            </a:r>
            <a:r>
              <a:rPr lang="es-ES" baseline="-25000" dirty="0" err="1"/>
              <a:t>k</a:t>
            </a:r>
            <a:r>
              <a:rPr lang="es-ES" dirty="0"/>
              <a:t>: frecuencia acumulada de la clase anterior</a:t>
            </a:r>
          </a:p>
          <a:p>
            <a:r>
              <a:rPr lang="es-ES" dirty="0" err="1"/>
              <a:t>f</a:t>
            </a:r>
            <a:r>
              <a:rPr lang="es-ES" baseline="-25000" dirty="0" err="1"/>
              <a:t>k</a:t>
            </a:r>
            <a:r>
              <a:rPr lang="es-ES" dirty="0"/>
              <a:t>: frecuencia </a:t>
            </a:r>
          </a:p>
          <a:p>
            <a:r>
              <a:rPr lang="es-ES" dirty="0"/>
              <a:t>c: longitud del intervalo</a:t>
            </a:r>
          </a:p>
          <a:p>
            <a:endParaRPr lang="es-ES" dirty="0"/>
          </a:p>
          <a:p>
            <a:endParaRPr lang="es-ES" dirty="0"/>
          </a:p>
          <a:p>
            <a:endParaRPr lang="es-ES" dirty="0"/>
          </a:p>
        </p:txBody>
      </p:sp>
      <p:sp>
        <p:nvSpPr>
          <p:cNvPr id="8" name="CuadroTexto 7"/>
          <p:cNvSpPr txBox="1"/>
          <p:nvPr/>
        </p:nvSpPr>
        <p:spPr>
          <a:xfrm>
            <a:off x="611560" y="4149080"/>
            <a:ext cx="2664296" cy="369332"/>
          </a:xfrm>
          <a:prstGeom prst="rect">
            <a:avLst/>
          </a:prstGeom>
          <a:noFill/>
        </p:spPr>
        <p:txBody>
          <a:bodyPr wrap="square" rtlCol="0">
            <a:spAutoFit/>
          </a:bodyPr>
          <a:lstStyle/>
          <a:p>
            <a:pPr algn="ctr"/>
            <a:r>
              <a:rPr lang="es-ES" dirty="0">
                <a:solidFill>
                  <a:schemeClr val="accent2"/>
                </a:solidFill>
              </a:rPr>
              <a:t>K= 1,2,3…9.</a:t>
            </a:r>
          </a:p>
        </p:txBody>
      </p:sp>
      <p:sp>
        <p:nvSpPr>
          <p:cNvPr id="10" name="9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1" name="10 Marcador de número de diapositiva"/>
          <p:cNvSpPr>
            <a:spLocks noGrp="1"/>
          </p:cNvSpPr>
          <p:nvPr>
            <p:ph type="sldNum" sz="quarter" idx="12"/>
          </p:nvPr>
        </p:nvSpPr>
        <p:spPr/>
        <p:txBody>
          <a:bodyPr/>
          <a:lstStyle/>
          <a:p>
            <a:fld id="{8A8D789F-AA4E-40FD-B9EE-A0ADB57B45B6}" type="slidenum">
              <a:rPr lang="es-CO" smtClean="0"/>
              <a:pPr/>
              <a:t>22</a:t>
            </a:fld>
            <a:endParaRPr lang="es-CO"/>
          </a:p>
        </p:txBody>
      </p:sp>
      <p:sp>
        <p:nvSpPr>
          <p:cNvPr id="12" name="11 CuadroTexto"/>
          <p:cNvSpPr txBox="1"/>
          <p:nvPr/>
        </p:nvSpPr>
        <p:spPr>
          <a:xfrm>
            <a:off x="599552" y="168932"/>
            <a:ext cx="3744416" cy="1200329"/>
          </a:xfrm>
          <a:prstGeom prst="rect">
            <a:avLst/>
          </a:prstGeom>
          <a:noFill/>
        </p:spPr>
        <p:txBody>
          <a:bodyPr wrap="square" rtlCol="0">
            <a:spAutoFit/>
          </a:bodyPr>
          <a:lstStyle/>
          <a:p>
            <a:pPr algn="ctr"/>
            <a:r>
              <a:rPr lang="es-CO" sz="3600" b="1" dirty="0">
                <a:solidFill>
                  <a:srgbClr val="990099"/>
                </a:solidFill>
              </a:rPr>
              <a:t>Cálculo de los </a:t>
            </a:r>
            <a:r>
              <a:rPr lang="es-CO" sz="3600" b="1" dirty="0" err="1">
                <a:solidFill>
                  <a:srgbClr val="990099"/>
                </a:solidFill>
              </a:rPr>
              <a:t>deciles</a:t>
            </a:r>
            <a:endParaRPr lang="es-CO" sz="3600" b="1" dirty="0">
              <a:solidFill>
                <a:srgbClr val="990099"/>
              </a:solidFill>
            </a:endParaRPr>
          </a:p>
        </p:txBody>
      </p:sp>
    </p:spTree>
    <p:extLst>
      <p:ext uri="{BB962C8B-B14F-4D97-AF65-F5344CB8AC3E}">
        <p14:creationId xmlns:p14="http://schemas.microsoft.com/office/powerpoint/2010/main" val="401451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3413945286"/>
              </p:ext>
            </p:extLst>
          </p:nvPr>
        </p:nvGraphicFramePr>
        <p:xfrm>
          <a:off x="-1332656" y="5157192"/>
          <a:ext cx="11521280" cy="886252"/>
        </p:xfrm>
        <a:graphic>
          <a:graphicData uri="http://schemas.openxmlformats.org/presentationml/2006/ole">
            <mc:AlternateContent xmlns:mc="http://schemas.openxmlformats.org/markup-compatibility/2006">
              <mc:Choice xmlns:v="urn:schemas-microsoft-com:vml" Requires="v">
                <p:oleObj name="Documento" r:id="rId2" imgW="5604480" imgH="420480" progId="Word.Document.12">
                  <p:link updateAutomatic="1"/>
                </p:oleObj>
              </mc:Choice>
              <mc:Fallback>
                <p:oleObj name="Documento" r:id="rId2" imgW="5604480" imgH="420480" progId="Word.Document.12">
                  <p:link updateAutomatic="1"/>
                  <p:pic>
                    <p:nvPicPr>
                      <p:cNvPr id="0"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56" y="5157192"/>
                        <a:ext cx="11521280" cy="8862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n 1" descr="Captura de pantalla 2015-04-12 a la(s) 19.13.1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2492896"/>
            <a:ext cx="7344816" cy="2254700"/>
          </a:xfrm>
          <a:prstGeom prst="rect">
            <a:avLst/>
          </a:prstGeom>
        </p:spPr>
      </p:pic>
      <p:sp>
        <p:nvSpPr>
          <p:cNvPr id="7" name="CuadroTexto 6"/>
          <p:cNvSpPr txBox="1"/>
          <p:nvPr/>
        </p:nvSpPr>
        <p:spPr>
          <a:xfrm>
            <a:off x="1031600" y="1350614"/>
            <a:ext cx="6624736" cy="954107"/>
          </a:xfrm>
          <a:prstGeom prst="rect">
            <a:avLst/>
          </a:prstGeom>
          <a:noFill/>
        </p:spPr>
        <p:txBody>
          <a:bodyPr wrap="square" rtlCol="0">
            <a:spAutoFit/>
          </a:bodyPr>
          <a:lstStyle/>
          <a:p>
            <a:r>
              <a:rPr lang="es-ES" sz="2800" dirty="0"/>
              <a:t>Calcular el primer y séptimo decil de esta serie de datos</a:t>
            </a:r>
          </a:p>
        </p:txBody>
      </p:sp>
      <p:sp>
        <p:nvSpPr>
          <p:cNvPr id="9" name="8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0" name="9 Marcador de número de diapositiva"/>
          <p:cNvSpPr>
            <a:spLocks noGrp="1"/>
          </p:cNvSpPr>
          <p:nvPr>
            <p:ph type="sldNum" sz="quarter" idx="12"/>
          </p:nvPr>
        </p:nvSpPr>
        <p:spPr/>
        <p:txBody>
          <a:bodyPr/>
          <a:lstStyle/>
          <a:p>
            <a:fld id="{8A8D789F-AA4E-40FD-B9EE-A0ADB57B45B6}" type="slidenum">
              <a:rPr lang="es-CO" smtClean="0"/>
              <a:pPr/>
              <a:t>23</a:t>
            </a:fld>
            <a:endParaRPr lang="es-CO"/>
          </a:p>
        </p:txBody>
      </p:sp>
      <p:sp>
        <p:nvSpPr>
          <p:cNvPr id="11" name="10 CuadroTexto"/>
          <p:cNvSpPr txBox="1"/>
          <p:nvPr/>
        </p:nvSpPr>
        <p:spPr>
          <a:xfrm>
            <a:off x="599552" y="168932"/>
            <a:ext cx="3744416" cy="646331"/>
          </a:xfrm>
          <a:prstGeom prst="rect">
            <a:avLst/>
          </a:prstGeom>
          <a:noFill/>
        </p:spPr>
        <p:txBody>
          <a:bodyPr wrap="square" rtlCol="0">
            <a:spAutoFit/>
          </a:bodyPr>
          <a:lstStyle/>
          <a:p>
            <a:pPr algn="ctr"/>
            <a:r>
              <a:rPr lang="es-CO" sz="3600" b="1" dirty="0">
                <a:solidFill>
                  <a:srgbClr val="990099"/>
                </a:solidFill>
              </a:rPr>
              <a:t>Ejemplo</a:t>
            </a:r>
          </a:p>
        </p:txBody>
      </p:sp>
    </p:spTree>
    <p:extLst>
      <p:ext uri="{BB962C8B-B14F-4D97-AF65-F5344CB8AC3E}">
        <p14:creationId xmlns:p14="http://schemas.microsoft.com/office/powerpoint/2010/main" val="2521877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5-04-12 a la(s) 19.13.1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645024"/>
            <a:ext cx="7848872" cy="2254700"/>
          </a:xfrm>
          <a:prstGeom prst="rect">
            <a:avLst/>
          </a:prstGeom>
        </p:spPr>
      </p:pic>
      <p:sp>
        <p:nvSpPr>
          <p:cNvPr id="6" name="CuadroTexto 5"/>
          <p:cNvSpPr txBox="1"/>
          <p:nvPr/>
        </p:nvSpPr>
        <p:spPr>
          <a:xfrm>
            <a:off x="683568" y="1574214"/>
            <a:ext cx="8460432" cy="954107"/>
          </a:xfrm>
          <a:prstGeom prst="rect">
            <a:avLst/>
          </a:prstGeom>
          <a:noFill/>
        </p:spPr>
        <p:txBody>
          <a:bodyPr wrap="square" rtlCol="0">
            <a:spAutoFit/>
          </a:bodyPr>
          <a:lstStyle/>
          <a:p>
            <a:pPr algn="just"/>
            <a:r>
              <a:rPr lang="es-ES_tradnl" sz="2800" dirty="0"/>
              <a:t>En primer lugar buscamos la clase donde se encuentra en la tabla de las frecuencias acumuladas.</a:t>
            </a:r>
            <a:endParaRPr lang="es-ES" sz="2800" dirty="0"/>
          </a:p>
        </p:txBody>
      </p:sp>
      <p:graphicFrame>
        <p:nvGraphicFramePr>
          <p:cNvPr id="9" name="Objeto 8"/>
          <p:cNvGraphicFramePr>
            <a:graphicFrameLocks noChangeAspect="1"/>
          </p:cNvGraphicFramePr>
          <p:nvPr>
            <p:extLst>
              <p:ext uri="{D42A27DB-BD31-4B8C-83A1-F6EECF244321}">
                <p14:modId xmlns:p14="http://schemas.microsoft.com/office/powerpoint/2010/main" val="2542549586"/>
              </p:ext>
            </p:extLst>
          </p:nvPr>
        </p:nvGraphicFramePr>
        <p:xfrm>
          <a:off x="-1044624" y="2636912"/>
          <a:ext cx="11507388" cy="702940"/>
        </p:xfrm>
        <a:graphic>
          <a:graphicData uri="http://schemas.openxmlformats.org/presentationml/2006/ole">
            <mc:AlternateContent xmlns:mc="http://schemas.openxmlformats.org/markup-compatibility/2006">
              <mc:Choice xmlns:v="urn:schemas-microsoft-com:vml" Requires="v">
                <p:oleObj name="Documento" r:id="rId3" imgW="5604480" imgH="329040" progId="Word.Document.12">
                  <p:link updateAutomatic="1"/>
                </p:oleObj>
              </mc:Choice>
              <mc:Fallback>
                <p:oleObj name="Documento" r:id="rId3" imgW="5604480" imgH="329040" progId="Word.Document.12">
                  <p:link updateAutomatic="1"/>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624" y="2636912"/>
                        <a:ext cx="11507388" cy="702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1" name="10 Marcador de número de diapositiva"/>
          <p:cNvSpPr>
            <a:spLocks noGrp="1"/>
          </p:cNvSpPr>
          <p:nvPr>
            <p:ph type="sldNum" sz="quarter" idx="12"/>
          </p:nvPr>
        </p:nvSpPr>
        <p:spPr/>
        <p:txBody>
          <a:bodyPr/>
          <a:lstStyle/>
          <a:p>
            <a:fld id="{8A8D789F-AA4E-40FD-B9EE-A0ADB57B45B6}" type="slidenum">
              <a:rPr lang="es-CO" smtClean="0"/>
              <a:pPr/>
              <a:t>24</a:t>
            </a:fld>
            <a:endParaRPr lang="es-CO"/>
          </a:p>
        </p:txBody>
      </p:sp>
      <p:sp>
        <p:nvSpPr>
          <p:cNvPr id="12" name="11 CuadroTexto"/>
          <p:cNvSpPr txBox="1"/>
          <p:nvPr/>
        </p:nvSpPr>
        <p:spPr>
          <a:xfrm>
            <a:off x="599552" y="168932"/>
            <a:ext cx="3744416" cy="646331"/>
          </a:xfrm>
          <a:prstGeom prst="rect">
            <a:avLst/>
          </a:prstGeom>
          <a:noFill/>
        </p:spPr>
        <p:txBody>
          <a:bodyPr wrap="square" rtlCol="0">
            <a:spAutoFit/>
          </a:bodyPr>
          <a:lstStyle/>
          <a:p>
            <a:pPr algn="ctr"/>
            <a:r>
              <a:rPr lang="es-CO" sz="3600" b="1" dirty="0">
                <a:solidFill>
                  <a:srgbClr val="990099"/>
                </a:solidFill>
              </a:rPr>
              <a:t>Ejemplo</a:t>
            </a:r>
          </a:p>
        </p:txBody>
      </p:sp>
      <p:sp>
        <p:nvSpPr>
          <p:cNvPr id="15" name="14 CuadroTexto"/>
          <p:cNvSpPr txBox="1"/>
          <p:nvPr/>
        </p:nvSpPr>
        <p:spPr>
          <a:xfrm>
            <a:off x="5436096" y="989439"/>
            <a:ext cx="5107313" cy="584775"/>
          </a:xfrm>
          <a:prstGeom prst="rect">
            <a:avLst/>
          </a:prstGeom>
          <a:noFill/>
        </p:spPr>
        <p:txBody>
          <a:bodyPr wrap="square" rtlCol="0">
            <a:spAutoFit/>
          </a:bodyPr>
          <a:lstStyle/>
          <a:p>
            <a:r>
              <a:rPr lang="es-CO" sz="3200" i="1" dirty="0">
                <a:solidFill>
                  <a:srgbClr val="FF0000"/>
                </a:solidFill>
              </a:rPr>
              <a:t>Primer </a:t>
            </a:r>
            <a:r>
              <a:rPr lang="es-CO" sz="3200" i="1" dirty="0" err="1">
                <a:solidFill>
                  <a:srgbClr val="FF0000"/>
                </a:solidFill>
              </a:rPr>
              <a:t>decil</a:t>
            </a:r>
            <a:endParaRPr lang="es-CO" sz="3200" i="1" dirty="0">
              <a:solidFill>
                <a:srgbClr val="FF0000"/>
              </a:solidFill>
            </a:endParaRPr>
          </a:p>
        </p:txBody>
      </p:sp>
    </p:spTree>
    <p:extLst>
      <p:ext uri="{BB962C8B-B14F-4D97-AF65-F5344CB8AC3E}">
        <p14:creationId xmlns:p14="http://schemas.microsoft.com/office/powerpoint/2010/main" val="353018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5-04-12 a la(s) 19.13.1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212976"/>
            <a:ext cx="8112962" cy="2664296"/>
          </a:xfrm>
          <a:prstGeom prst="rect">
            <a:avLst/>
          </a:prstGeom>
        </p:spPr>
      </p:pic>
      <p:graphicFrame>
        <p:nvGraphicFramePr>
          <p:cNvPr id="5" name="Objeto 4"/>
          <p:cNvGraphicFramePr>
            <a:graphicFrameLocks noChangeAspect="1"/>
          </p:cNvGraphicFramePr>
          <p:nvPr>
            <p:extLst>
              <p:ext uri="{D42A27DB-BD31-4B8C-83A1-F6EECF244321}">
                <p14:modId xmlns:p14="http://schemas.microsoft.com/office/powerpoint/2010/main" val="3528232255"/>
              </p:ext>
            </p:extLst>
          </p:nvPr>
        </p:nvGraphicFramePr>
        <p:xfrm>
          <a:off x="-1908720" y="2132856"/>
          <a:ext cx="12966774" cy="792088"/>
        </p:xfrm>
        <a:graphic>
          <a:graphicData uri="http://schemas.openxmlformats.org/presentationml/2006/ole">
            <mc:AlternateContent xmlns:mc="http://schemas.openxmlformats.org/markup-compatibility/2006">
              <mc:Choice xmlns:v="urn:schemas-microsoft-com:vml" Requires="v">
                <p:oleObj name="Documento" r:id="rId3" imgW="5604480" imgH="329040" progId="Word.Document.12">
                  <p:link updateAutomatic="1"/>
                </p:oleObj>
              </mc:Choice>
              <mc:Fallback>
                <p:oleObj name="Documento" r:id="rId3" imgW="5604480" imgH="329040" progId="Word.Document.12">
                  <p:link updateAutomatic="1"/>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720" y="2132856"/>
                        <a:ext cx="12966774"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0" name="9 Marcador de número de diapositiva"/>
          <p:cNvSpPr>
            <a:spLocks noGrp="1"/>
          </p:cNvSpPr>
          <p:nvPr>
            <p:ph type="sldNum" sz="quarter" idx="12"/>
          </p:nvPr>
        </p:nvSpPr>
        <p:spPr/>
        <p:txBody>
          <a:bodyPr/>
          <a:lstStyle/>
          <a:p>
            <a:fld id="{8A8D789F-AA4E-40FD-B9EE-A0ADB57B45B6}" type="slidenum">
              <a:rPr lang="es-CO" smtClean="0"/>
              <a:pPr/>
              <a:t>25</a:t>
            </a:fld>
            <a:endParaRPr lang="es-CO"/>
          </a:p>
        </p:txBody>
      </p:sp>
      <p:sp>
        <p:nvSpPr>
          <p:cNvPr id="11" name="10 CuadroTexto"/>
          <p:cNvSpPr txBox="1"/>
          <p:nvPr/>
        </p:nvSpPr>
        <p:spPr>
          <a:xfrm>
            <a:off x="599552" y="168932"/>
            <a:ext cx="3744416" cy="646331"/>
          </a:xfrm>
          <a:prstGeom prst="rect">
            <a:avLst/>
          </a:prstGeom>
          <a:noFill/>
        </p:spPr>
        <p:txBody>
          <a:bodyPr wrap="square" rtlCol="0">
            <a:spAutoFit/>
          </a:bodyPr>
          <a:lstStyle/>
          <a:p>
            <a:pPr algn="ctr"/>
            <a:r>
              <a:rPr lang="es-CO" sz="3600" b="1" dirty="0">
                <a:solidFill>
                  <a:srgbClr val="990099"/>
                </a:solidFill>
              </a:rPr>
              <a:t>Ejemplo</a:t>
            </a:r>
          </a:p>
        </p:txBody>
      </p:sp>
      <p:sp>
        <p:nvSpPr>
          <p:cNvPr id="12" name="11 CuadroTexto"/>
          <p:cNvSpPr txBox="1"/>
          <p:nvPr/>
        </p:nvSpPr>
        <p:spPr>
          <a:xfrm>
            <a:off x="5436096" y="989439"/>
            <a:ext cx="5107313" cy="584775"/>
          </a:xfrm>
          <a:prstGeom prst="rect">
            <a:avLst/>
          </a:prstGeom>
          <a:noFill/>
        </p:spPr>
        <p:txBody>
          <a:bodyPr wrap="square" rtlCol="0">
            <a:spAutoFit/>
          </a:bodyPr>
          <a:lstStyle/>
          <a:p>
            <a:r>
              <a:rPr lang="es-CO" sz="3200" i="1" dirty="0">
                <a:solidFill>
                  <a:srgbClr val="FF0000"/>
                </a:solidFill>
              </a:rPr>
              <a:t>Primer </a:t>
            </a:r>
            <a:r>
              <a:rPr lang="es-CO" sz="3200" i="1" dirty="0" err="1">
                <a:solidFill>
                  <a:srgbClr val="FF0000"/>
                </a:solidFill>
              </a:rPr>
              <a:t>decil</a:t>
            </a:r>
            <a:endParaRPr lang="es-CO" sz="3200" i="1" dirty="0">
              <a:solidFill>
                <a:srgbClr val="FF0000"/>
              </a:solidFill>
            </a:endParaRPr>
          </a:p>
        </p:txBody>
      </p:sp>
    </p:spTree>
    <p:extLst>
      <p:ext uri="{BB962C8B-B14F-4D97-AF65-F5344CB8AC3E}">
        <p14:creationId xmlns:p14="http://schemas.microsoft.com/office/powerpoint/2010/main" val="1955876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5-04-12 a la(s) 19.13.1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645024"/>
            <a:ext cx="7848872" cy="2254700"/>
          </a:xfrm>
          <a:prstGeom prst="rect">
            <a:avLst/>
          </a:prstGeom>
        </p:spPr>
      </p:pic>
      <p:sp>
        <p:nvSpPr>
          <p:cNvPr id="6" name="CuadroTexto 5"/>
          <p:cNvSpPr txBox="1"/>
          <p:nvPr/>
        </p:nvSpPr>
        <p:spPr>
          <a:xfrm>
            <a:off x="683567" y="1574214"/>
            <a:ext cx="8400995" cy="954107"/>
          </a:xfrm>
          <a:prstGeom prst="rect">
            <a:avLst/>
          </a:prstGeom>
          <a:noFill/>
        </p:spPr>
        <p:txBody>
          <a:bodyPr wrap="square" rtlCol="0">
            <a:spAutoFit/>
          </a:bodyPr>
          <a:lstStyle/>
          <a:p>
            <a:pPr algn="just"/>
            <a:r>
              <a:rPr lang="es-ES_tradnl" sz="2800" dirty="0"/>
              <a:t>En primer lugar buscamos la clase donde se encuentra en la tabla de las frecuencias acumuladas.</a:t>
            </a:r>
            <a:endParaRPr lang="es-ES" sz="2800" dirty="0"/>
          </a:p>
        </p:txBody>
      </p:sp>
      <p:graphicFrame>
        <p:nvGraphicFramePr>
          <p:cNvPr id="7" name="Objeto 6"/>
          <p:cNvGraphicFramePr>
            <a:graphicFrameLocks noChangeAspect="1"/>
          </p:cNvGraphicFramePr>
          <p:nvPr>
            <p:extLst>
              <p:ext uri="{D42A27DB-BD31-4B8C-83A1-F6EECF244321}">
                <p14:modId xmlns:p14="http://schemas.microsoft.com/office/powerpoint/2010/main" val="4015419215"/>
              </p:ext>
            </p:extLst>
          </p:nvPr>
        </p:nvGraphicFramePr>
        <p:xfrm>
          <a:off x="-2197100" y="2565400"/>
          <a:ext cx="12966700" cy="863600"/>
        </p:xfrm>
        <a:graphic>
          <a:graphicData uri="http://schemas.openxmlformats.org/presentationml/2006/ole">
            <mc:AlternateContent xmlns:mc="http://schemas.openxmlformats.org/markup-compatibility/2006">
              <mc:Choice xmlns:v="urn:schemas-microsoft-com:vml" Requires="v">
                <p:oleObj name="Documento" r:id="rId3" imgW="5604480" imgH="329040" progId="Word.Document.12">
                  <p:link updateAutomatic="1"/>
                </p:oleObj>
              </mc:Choice>
              <mc:Fallback>
                <p:oleObj name="Documento" r:id="rId3" imgW="5604480" imgH="329040" progId="Word.Document.12">
                  <p:link updateAutomatic="1"/>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100" y="2565400"/>
                        <a:ext cx="129667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1" name="10 Marcador de número de diapositiva"/>
          <p:cNvSpPr>
            <a:spLocks noGrp="1"/>
          </p:cNvSpPr>
          <p:nvPr>
            <p:ph type="sldNum" sz="quarter" idx="12"/>
          </p:nvPr>
        </p:nvSpPr>
        <p:spPr/>
        <p:txBody>
          <a:bodyPr/>
          <a:lstStyle/>
          <a:p>
            <a:fld id="{8A8D789F-AA4E-40FD-B9EE-A0ADB57B45B6}" type="slidenum">
              <a:rPr lang="es-CO" smtClean="0"/>
              <a:pPr/>
              <a:t>26</a:t>
            </a:fld>
            <a:endParaRPr lang="es-CO"/>
          </a:p>
        </p:txBody>
      </p:sp>
      <p:sp>
        <p:nvSpPr>
          <p:cNvPr id="12" name="11 CuadroTexto"/>
          <p:cNvSpPr txBox="1"/>
          <p:nvPr/>
        </p:nvSpPr>
        <p:spPr>
          <a:xfrm>
            <a:off x="599552" y="168932"/>
            <a:ext cx="3744416" cy="646331"/>
          </a:xfrm>
          <a:prstGeom prst="rect">
            <a:avLst/>
          </a:prstGeom>
          <a:noFill/>
        </p:spPr>
        <p:txBody>
          <a:bodyPr wrap="square" rtlCol="0">
            <a:spAutoFit/>
          </a:bodyPr>
          <a:lstStyle/>
          <a:p>
            <a:pPr algn="ctr"/>
            <a:r>
              <a:rPr lang="es-CO" sz="3600" b="1" dirty="0">
                <a:solidFill>
                  <a:srgbClr val="990099"/>
                </a:solidFill>
              </a:rPr>
              <a:t>Ejemplo</a:t>
            </a:r>
          </a:p>
        </p:txBody>
      </p:sp>
      <p:sp>
        <p:nvSpPr>
          <p:cNvPr id="13" name="12 CuadroTexto"/>
          <p:cNvSpPr txBox="1"/>
          <p:nvPr/>
        </p:nvSpPr>
        <p:spPr>
          <a:xfrm>
            <a:off x="5436096" y="989439"/>
            <a:ext cx="5107313" cy="584775"/>
          </a:xfrm>
          <a:prstGeom prst="rect">
            <a:avLst/>
          </a:prstGeom>
          <a:noFill/>
        </p:spPr>
        <p:txBody>
          <a:bodyPr wrap="square" rtlCol="0">
            <a:spAutoFit/>
          </a:bodyPr>
          <a:lstStyle/>
          <a:p>
            <a:r>
              <a:rPr lang="es-CO" sz="3200" i="1" dirty="0" err="1">
                <a:solidFill>
                  <a:srgbClr val="FF0000"/>
                </a:solidFill>
              </a:rPr>
              <a:t>Semptimo</a:t>
            </a:r>
            <a:r>
              <a:rPr lang="es-CO" sz="3200" i="1" dirty="0">
                <a:solidFill>
                  <a:srgbClr val="FF0000"/>
                </a:solidFill>
              </a:rPr>
              <a:t> </a:t>
            </a:r>
            <a:r>
              <a:rPr lang="es-CO" sz="3200" i="1" dirty="0" err="1">
                <a:solidFill>
                  <a:srgbClr val="FF0000"/>
                </a:solidFill>
              </a:rPr>
              <a:t>decil</a:t>
            </a:r>
            <a:endParaRPr lang="es-CO" sz="3200" i="1" dirty="0">
              <a:solidFill>
                <a:srgbClr val="FF0000"/>
              </a:solidFill>
            </a:endParaRPr>
          </a:p>
        </p:txBody>
      </p:sp>
    </p:spTree>
    <p:extLst>
      <p:ext uri="{BB962C8B-B14F-4D97-AF65-F5344CB8AC3E}">
        <p14:creationId xmlns:p14="http://schemas.microsoft.com/office/powerpoint/2010/main" val="165421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5-04-12 a la(s) 19.13.1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645024"/>
            <a:ext cx="7848872" cy="2254700"/>
          </a:xfrm>
          <a:prstGeom prst="rect">
            <a:avLst/>
          </a:prstGeom>
        </p:spPr>
      </p:pic>
      <p:graphicFrame>
        <p:nvGraphicFramePr>
          <p:cNvPr id="5" name="Objeto 4"/>
          <p:cNvGraphicFramePr>
            <a:graphicFrameLocks noChangeAspect="1"/>
          </p:cNvGraphicFramePr>
          <p:nvPr>
            <p:extLst>
              <p:ext uri="{D42A27DB-BD31-4B8C-83A1-F6EECF244321}">
                <p14:modId xmlns:p14="http://schemas.microsoft.com/office/powerpoint/2010/main" val="1295159310"/>
              </p:ext>
            </p:extLst>
          </p:nvPr>
        </p:nvGraphicFramePr>
        <p:xfrm>
          <a:off x="-2988840" y="2348880"/>
          <a:ext cx="15324369" cy="936104"/>
        </p:xfrm>
        <a:graphic>
          <a:graphicData uri="http://schemas.openxmlformats.org/presentationml/2006/ole">
            <mc:AlternateContent xmlns:mc="http://schemas.openxmlformats.org/markup-compatibility/2006">
              <mc:Choice xmlns:v="urn:schemas-microsoft-com:vml" Requires="v">
                <p:oleObj name="Documento" r:id="rId3" imgW="5604480" imgH="329040" progId="Word.Document.12">
                  <p:link updateAutomatic="1"/>
                </p:oleObj>
              </mc:Choice>
              <mc:Fallback>
                <p:oleObj name="Documento" r:id="rId3" imgW="5604480" imgH="329040" progId="Word.Document.12">
                  <p:link updateAutomatic="1"/>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8840" y="2348880"/>
                        <a:ext cx="15324369"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0" name="9 Marcador de número de diapositiva"/>
          <p:cNvSpPr>
            <a:spLocks noGrp="1"/>
          </p:cNvSpPr>
          <p:nvPr>
            <p:ph type="sldNum" sz="quarter" idx="12"/>
          </p:nvPr>
        </p:nvSpPr>
        <p:spPr/>
        <p:txBody>
          <a:bodyPr/>
          <a:lstStyle/>
          <a:p>
            <a:fld id="{8A8D789F-AA4E-40FD-B9EE-A0ADB57B45B6}" type="slidenum">
              <a:rPr lang="es-CO" smtClean="0"/>
              <a:pPr/>
              <a:t>27</a:t>
            </a:fld>
            <a:endParaRPr lang="es-CO"/>
          </a:p>
        </p:txBody>
      </p:sp>
      <p:sp>
        <p:nvSpPr>
          <p:cNvPr id="11" name="10 CuadroTexto"/>
          <p:cNvSpPr txBox="1"/>
          <p:nvPr/>
        </p:nvSpPr>
        <p:spPr>
          <a:xfrm>
            <a:off x="599552" y="168932"/>
            <a:ext cx="3744416" cy="646331"/>
          </a:xfrm>
          <a:prstGeom prst="rect">
            <a:avLst/>
          </a:prstGeom>
          <a:noFill/>
        </p:spPr>
        <p:txBody>
          <a:bodyPr wrap="square" rtlCol="0">
            <a:spAutoFit/>
          </a:bodyPr>
          <a:lstStyle/>
          <a:p>
            <a:pPr algn="ctr"/>
            <a:r>
              <a:rPr lang="es-CO" sz="3600" b="1" dirty="0">
                <a:solidFill>
                  <a:srgbClr val="990099"/>
                </a:solidFill>
              </a:rPr>
              <a:t>Ejemplo</a:t>
            </a:r>
          </a:p>
        </p:txBody>
      </p:sp>
      <p:sp>
        <p:nvSpPr>
          <p:cNvPr id="12" name="11 CuadroTexto"/>
          <p:cNvSpPr txBox="1"/>
          <p:nvPr/>
        </p:nvSpPr>
        <p:spPr>
          <a:xfrm>
            <a:off x="5436096" y="989439"/>
            <a:ext cx="5107313" cy="584775"/>
          </a:xfrm>
          <a:prstGeom prst="rect">
            <a:avLst/>
          </a:prstGeom>
          <a:noFill/>
        </p:spPr>
        <p:txBody>
          <a:bodyPr wrap="square" rtlCol="0">
            <a:spAutoFit/>
          </a:bodyPr>
          <a:lstStyle/>
          <a:p>
            <a:r>
              <a:rPr lang="es-CO" sz="3200" i="1" dirty="0" err="1">
                <a:solidFill>
                  <a:srgbClr val="FF0000"/>
                </a:solidFill>
              </a:rPr>
              <a:t>Septimo</a:t>
            </a:r>
            <a:r>
              <a:rPr lang="es-CO" sz="3200" i="1" dirty="0">
                <a:solidFill>
                  <a:srgbClr val="FF0000"/>
                </a:solidFill>
              </a:rPr>
              <a:t> </a:t>
            </a:r>
            <a:r>
              <a:rPr lang="es-CO" sz="3200" i="1" dirty="0" err="1">
                <a:solidFill>
                  <a:srgbClr val="FF0000"/>
                </a:solidFill>
              </a:rPr>
              <a:t>decil</a:t>
            </a:r>
            <a:endParaRPr lang="es-CO" sz="3200" i="1" dirty="0">
              <a:solidFill>
                <a:srgbClr val="FF0000"/>
              </a:solidFill>
            </a:endParaRPr>
          </a:p>
        </p:txBody>
      </p:sp>
    </p:spTree>
    <p:extLst>
      <p:ext uri="{BB962C8B-B14F-4D97-AF65-F5344CB8AC3E}">
        <p14:creationId xmlns:p14="http://schemas.microsoft.com/office/powerpoint/2010/main" val="3313848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131840" y="575912"/>
            <a:ext cx="3159046" cy="923330"/>
          </a:xfrm>
          <a:prstGeom prst="rect">
            <a:avLst/>
          </a:prstGeom>
          <a:noFill/>
        </p:spPr>
        <p:txBody>
          <a:bodyPr wrap="square" rtlCol="0">
            <a:spAutoFit/>
          </a:bodyPr>
          <a:lstStyle/>
          <a:p>
            <a:r>
              <a:rPr lang="es-CO" sz="5400" b="1" dirty="0">
                <a:solidFill>
                  <a:srgbClr val="C00000"/>
                </a:solidFill>
              </a:rPr>
              <a:t>Percentil</a:t>
            </a:r>
          </a:p>
        </p:txBody>
      </p:sp>
      <p:sp>
        <p:nvSpPr>
          <p:cNvPr id="7" name="6 Rectángulo"/>
          <p:cNvSpPr/>
          <p:nvPr/>
        </p:nvSpPr>
        <p:spPr>
          <a:xfrm>
            <a:off x="1043608" y="1700808"/>
            <a:ext cx="6361474" cy="3970318"/>
          </a:xfrm>
          <a:prstGeom prst="rect">
            <a:avLst/>
          </a:prstGeom>
        </p:spPr>
        <p:txBody>
          <a:bodyPr wrap="square">
            <a:spAutoFit/>
          </a:bodyPr>
          <a:lstStyle/>
          <a:p>
            <a:pPr algn="just"/>
            <a:r>
              <a:rPr lang="es-ES" sz="2800" dirty="0"/>
              <a:t>Los percentiles son ciertos números que dividen la sucesión de datos ordenados en cien partes porcentualmente iguales. Estos son los 99 valores que dividen en cien partes iguales el conjunto de datos ordenados. </a:t>
            </a:r>
            <a:br>
              <a:rPr lang="es-CO" sz="2800" dirty="0">
                <a:latin typeface="+mj-lt"/>
              </a:rPr>
            </a:br>
            <a:br>
              <a:rPr lang="es-CO" sz="2800" dirty="0">
                <a:latin typeface="+mj-lt"/>
              </a:rPr>
            </a:br>
            <a:endParaRPr lang="es-CO" sz="2800" dirty="0">
              <a:latin typeface="+mj-lt"/>
            </a:endParaRPr>
          </a:p>
        </p:txBody>
      </p:sp>
      <p:sp>
        <p:nvSpPr>
          <p:cNvPr id="8" name="AutoShape 2" descr="Resultado de imagen para porcien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54076">
            <a:off x="6367162" y="4330515"/>
            <a:ext cx="2427734" cy="1672439"/>
          </a:xfrm>
          <a:prstGeom prst="rect">
            <a:avLst/>
          </a:prstGeom>
        </p:spPr>
      </p:pic>
      <p:sp>
        <p:nvSpPr>
          <p:cNvPr id="10" name="9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1" name="10 Marcador de número de diapositiva"/>
          <p:cNvSpPr>
            <a:spLocks noGrp="1"/>
          </p:cNvSpPr>
          <p:nvPr>
            <p:ph type="sldNum" sz="quarter" idx="12"/>
          </p:nvPr>
        </p:nvSpPr>
        <p:spPr/>
        <p:txBody>
          <a:bodyPr/>
          <a:lstStyle/>
          <a:p>
            <a:fld id="{8A8D789F-AA4E-40FD-B9EE-A0ADB57B45B6}" type="slidenum">
              <a:rPr lang="es-CO" smtClean="0"/>
              <a:pPr/>
              <a:t>28</a:t>
            </a:fld>
            <a:endParaRPr lang="es-CO"/>
          </a:p>
        </p:txBody>
      </p:sp>
    </p:spTree>
    <p:extLst>
      <p:ext uri="{BB962C8B-B14F-4D97-AF65-F5344CB8AC3E}">
        <p14:creationId xmlns:p14="http://schemas.microsoft.com/office/powerpoint/2010/main" val="966939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4577" y="3819909"/>
            <a:ext cx="2877404" cy="2034624"/>
          </a:xfrm>
          <a:prstGeom prst="rect">
            <a:avLst/>
          </a:prstGeom>
        </p:spPr>
      </p:pic>
      <p:sp>
        <p:nvSpPr>
          <p:cNvPr id="8" name="7 CuadroTexto"/>
          <p:cNvSpPr txBox="1"/>
          <p:nvPr/>
        </p:nvSpPr>
        <p:spPr>
          <a:xfrm>
            <a:off x="1108123" y="1914016"/>
            <a:ext cx="2520280" cy="400110"/>
          </a:xfrm>
          <a:prstGeom prst="rect">
            <a:avLst/>
          </a:prstGeom>
          <a:noFill/>
        </p:spPr>
        <p:txBody>
          <a:bodyPr wrap="square" rtlCol="0">
            <a:spAutoFit/>
          </a:bodyPr>
          <a:lstStyle/>
          <a:p>
            <a:pPr marL="285750" indent="-285750">
              <a:buFont typeface="Arial" pitchFamily="34" charset="0"/>
              <a:buChar char="•"/>
            </a:pPr>
            <a:r>
              <a:rPr lang="es-ES" sz="2000" dirty="0">
                <a:solidFill>
                  <a:srgbClr val="0070C0"/>
                </a:solidFill>
              </a:rPr>
              <a:t>Datos agrupados</a:t>
            </a:r>
            <a:endParaRPr lang="es-CO" sz="2000" dirty="0">
              <a:solidFill>
                <a:srgbClr val="0070C0"/>
              </a:solidFill>
            </a:endParaRPr>
          </a:p>
        </p:txBody>
      </p:sp>
      <p:pic>
        <p:nvPicPr>
          <p:cNvPr id="9" name="8 Imagen" descr="Recorte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829" y="2667780"/>
            <a:ext cx="2716748" cy="1152129"/>
          </a:xfrm>
          <a:prstGeom prst="rect">
            <a:avLst/>
          </a:prstGeom>
        </p:spPr>
      </p:pic>
      <p:pic>
        <p:nvPicPr>
          <p:cNvPr id="10" name="9 Imagen" descr="Recorte de pantall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4365104"/>
            <a:ext cx="5184576" cy="1489428"/>
          </a:xfrm>
          <a:prstGeom prst="rect">
            <a:avLst/>
          </a:prstGeom>
        </p:spPr>
      </p:pic>
      <p:sp>
        <p:nvSpPr>
          <p:cNvPr id="11" name="10 Rectángulo"/>
          <p:cNvSpPr/>
          <p:nvPr/>
        </p:nvSpPr>
        <p:spPr>
          <a:xfrm>
            <a:off x="3059832" y="2655559"/>
            <a:ext cx="3210769" cy="115212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12" name="11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3" name="12 Marcador de número de diapositiva"/>
          <p:cNvSpPr>
            <a:spLocks noGrp="1"/>
          </p:cNvSpPr>
          <p:nvPr>
            <p:ph type="sldNum" sz="quarter" idx="12"/>
          </p:nvPr>
        </p:nvSpPr>
        <p:spPr/>
        <p:txBody>
          <a:bodyPr/>
          <a:lstStyle/>
          <a:p>
            <a:fld id="{8A8D789F-AA4E-40FD-B9EE-A0ADB57B45B6}" type="slidenum">
              <a:rPr lang="es-CO" smtClean="0"/>
              <a:pPr/>
              <a:t>29</a:t>
            </a:fld>
            <a:endParaRPr lang="es-CO"/>
          </a:p>
        </p:txBody>
      </p:sp>
      <p:sp>
        <p:nvSpPr>
          <p:cNvPr id="15" name="14 CuadroTexto"/>
          <p:cNvSpPr txBox="1"/>
          <p:nvPr/>
        </p:nvSpPr>
        <p:spPr>
          <a:xfrm>
            <a:off x="599552" y="168932"/>
            <a:ext cx="3744416" cy="1200329"/>
          </a:xfrm>
          <a:prstGeom prst="rect">
            <a:avLst/>
          </a:prstGeom>
          <a:noFill/>
        </p:spPr>
        <p:txBody>
          <a:bodyPr wrap="square" rtlCol="0">
            <a:spAutoFit/>
          </a:bodyPr>
          <a:lstStyle/>
          <a:p>
            <a:pPr algn="ctr"/>
            <a:r>
              <a:rPr lang="es-CO" sz="3600" b="1" dirty="0">
                <a:solidFill>
                  <a:srgbClr val="990099"/>
                </a:solidFill>
              </a:rPr>
              <a:t>Cálculo de percentiles</a:t>
            </a:r>
          </a:p>
        </p:txBody>
      </p:sp>
    </p:spTree>
    <p:extLst>
      <p:ext uri="{BB962C8B-B14F-4D97-AF65-F5344CB8AC3E}">
        <p14:creationId xmlns:p14="http://schemas.microsoft.com/office/powerpoint/2010/main" val="416327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1370" y="1328649"/>
            <a:ext cx="8302317" cy="4800600"/>
          </a:xfrm>
        </p:spPr>
        <p:txBody>
          <a:bodyPr>
            <a:normAutofit/>
          </a:bodyPr>
          <a:lstStyle/>
          <a:p>
            <a:pPr algn="just"/>
            <a:r>
              <a:rPr lang="es-ES" sz="2800" dirty="0"/>
              <a:t>Las </a:t>
            </a:r>
            <a:r>
              <a:rPr lang="es-ES" sz="2800" b="1" dirty="0"/>
              <a:t>medidas de tendencia no central</a:t>
            </a:r>
            <a:r>
              <a:rPr lang="es-ES" sz="2800" dirty="0"/>
              <a:t> permiten conocer </a:t>
            </a:r>
            <a:r>
              <a:rPr lang="es-ES" sz="2800" b="1" dirty="0"/>
              <a:t>puntos característicos</a:t>
            </a:r>
            <a:r>
              <a:rPr lang="es-ES" sz="2800" dirty="0"/>
              <a:t> de una serie de valores, que no necesariamente tienen que ser centrales. La intención de estas medidas es </a:t>
            </a:r>
            <a:r>
              <a:rPr lang="es-ES" sz="2800" b="1" dirty="0"/>
              <a:t>dividir el conjunto</a:t>
            </a:r>
            <a:r>
              <a:rPr lang="es-ES" sz="2800" dirty="0"/>
              <a:t> de observaciones en grupos con el mismo número de valores.</a:t>
            </a:r>
            <a:endParaRPr lang="es-CO" sz="2800" dirty="0"/>
          </a:p>
        </p:txBody>
      </p:sp>
      <p:sp>
        <p:nvSpPr>
          <p:cNvPr id="7" name="6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8" name="7 Marcador de número de diapositiva"/>
          <p:cNvSpPr>
            <a:spLocks noGrp="1"/>
          </p:cNvSpPr>
          <p:nvPr>
            <p:ph type="sldNum" sz="quarter" idx="12"/>
          </p:nvPr>
        </p:nvSpPr>
        <p:spPr/>
        <p:txBody>
          <a:bodyPr/>
          <a:lstStyle/>
          <a:p>
            <a:fld id="{8A8D789F-AA4E-40FD-B9EE-A0ADB57B45B6}" type="slidenum">
              <a:rPr lang="es-CO" smtClean="0"/>
              <a:pPr/>
              <a:t>3</a:t>
            </a:fld>
            <a:endParaRPr lang="es-CO"/>
          </a:p>
        </p:txBody>
      </p:sp>
      <p:sp>
        <p:nvSpPr>
          <p:cNvPr id="9" name="8 CuadroTexto"/>
          <p:cNvSpPr txBox="1"/>
          <p:nvPr/>
        </p:nvSpPr>
        <p:spPr>
          <a:xfrm>
            <a:off x="1331640" y="575912"/>
            <a:ext cx="5616624" cy="769441"/>
          </a:xfrm>
          <a:prstGeom prst="rect">
            <a:avLst/>
          </a:prstGeom>
          <a:noFill/>
        </p:spPr>
        <p:txBody>
          <a:bodyPr wrap="square" rtlCol="0">
            <a:spAutoFit/>
          </a:bodyPr>
          <a:lstStyle/>
          <a:p>
            <a:pPr algn="ctr"/>
            <a:r>
              <a:rPr lang="es-CO" sz="4400" b="1" dirty="0">
                <a:solidFill>
                  <a:srgbClr val="C00000"/>
                </a:solidFill>
              </a:rPr>
              <a:t>INTRODUCCION</a:t>
            </a:r>
          </a:p>
        </p:txBody>
      </p:sp>
    </p:spTree>
    <p:extLst>
      <p:ext uri="{BB962C8B-B14F-4D97-AF65-F5344CB8AC3E}">
        <p14:creationId xmlns:p14="http://schemas.microsoft.com/office/powerpoint/2010/main" val="3999285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694528" y="3896831"/>
            <a:ext cx="5472608" cy="158417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8" name="7 CuadroTexto"/>
          <p:cNvSpPr txBox="1"/>
          <p:nvPr/>
        </p:nvSpPr>
        <p:spPr>
          <a:xfrm>
            <a:off x="1283439" y="1107845"/>
            <a:ext cx="6624736" cy="461665"/>
          </a:xfrm>
          <a:prstGeom prst="rect">
            <a:avLst/>
          </a:prstGeom>
          <a:noFill/>
        </p:spPr>
        <p:txBody>
          <a:bodyPr wrap="square" rtlCol="0">
            <a:spAutoFit/>
          </a:bodyPr>
          <a:lstStyle/>
          <a:p>
            <a:pPr marL="285750" indent="-285750">
              <a:buFont typeface="Arial" pitchFamily="34" charset="0"/>
              <a:buChar char="•"/>
            </a:pPr>
            <a:r>
              <a:rPr lang="es-ES" sz="2400" dirty="0">
                <a:solidFill>
                  <a:srgbClr val="0070C0"/>
                </a:solidFill>
              </a:rPr>
              <a:t>Datos no agrupados</a:t>
            </a:r>
          </a:p>
        </p:txBody>
      </p:sp>
      <p:pic>
        <p:nvPicPr>
          <p:cNvPr id="9" name="8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551" y="4584381"/>
            <a:ext cx="737639" cy="704109"/>
          </a:xfrm>
          <a:prstGeom prst="rect">
            <a:avLst/>
          </a:prstGeom>
        </p:spPr>
      </p:pic>
      <p:sp>
        <p:nvSpPr>
          <p:cNvPr id="10" name="9 CuadroTexto"/>
          <p:cNvSpPr txBox="1"/>
          <p:nvPr/>
        </p:nvSpPr>
        <p:spPr>
          <a:xfrm>
            <a:off x="4742729" y="4076397"/>
            <a:ext cx="1584176" cy="369332"/>
          </a:xfrm>
          <a:prstGeom prst="rect">
            <a:avLst/>
          </a:prstGeom>
          <a:noFill/>
        </p:spPr>
        <p:txBody>
          <a:bodyPr wrap="square" rtlCol="0">
            <a:spAutoFit/>
          </a:bodyPr>
          <a:lstStyle/>
          <a:p>
            <a:r>
              <a:rPr lang="es-ES" dirty="0">
                <a:solidFill>
                  <a:schemeClr val="accent3">
                    <a:lumMod val="75000"/>
                  </a:schemeClr>
                </a:solidFill>
              </a:rPr>
              <a:t>N impar</a:t>
            </a:r>
            <a:endParaRPr lang="es-CO" dirty="0">
              <a:solidFill>
                <a:schemeClr val="accent3">
                  <a:lumMod val="75000"/>
                </a:schemeClr>
              </a:solidFill>
            </a:endParaRPr>
          </a:p>
        </p:txBody>
      </p:sp>
      <p:pic>
        <p:nvPicPr>
          <p:cNvPr id="11" name="10 Imagen" descr="Recorte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556565"/>
            <a:ext cx="894007" cy="718399"/>
          </a:xfrm>
          <a:prstGeom prst="rect">
            <a:avLst/>
          </a:prstGeom>
        </p:spPr>
      </p:pic>
      <p:sp>
        <p:nvSpPr>
          <p:cNvPr id="12" name="11 CuadroTexto"/>
          <p:cNvSpPr txBox="1"/>
          <p:nvPr/>
        </p:nvSpPr>
        <p:spPr>
          <a:xfrm>
            <a:off x="1759011" y="4076397"/>
            <a:ext cx="2061008" cy="646331"/>
          </a:xfrm>
          <a:prstGeom prst="rect">
            <a:avLst/>
          </a:prstGeom>
          <a:noFill/>
        </p:spPr>
        <p:txBody>
          <a:bodyPr wrap="square" rtlCol="0">
            <a:spAutoFit/>
          </a:bodyPr>
          <a:lstStyle/>
          <a:p>
            <a:r>
              <a:rPr lang="es-ES" dirty="0">
                <a:solidFill>
                  <a:schemeClr val="accent3">
                    <a:lumMod val="75000"/>
                  </a:schemeClr>
                </a:solidFill>
              </a:rPr>
              <a:t>N par</a:t>
            </a:r>
          </a:p>
          <a:p>
            <a:endParaRPr lang="es-CO" dirty="0"/>
          </a:p>
        </p:txBody>
      </p:sp>
      <p:cxnSp>
        <p:nvCxnSpPr>
          <p:cNvPr id="13" name="12 Conector recto"/>
          <p:cNvCxnSpPr>
            <a:stCxn id="6" idx="0"/>
            <a:endCxn id="6" idx="2"/>
          </p:cNvCxnSpPr>
          <p:nvPr/>
        </p:nvCxnSpPr>
        <p:spPr>
          <a:xfrm>
            <a:off x="4430832" y="3896831"/>
            <a:ext cx="0" cy="158417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13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5" name="14 Marcador de número de diapositiva"/>
          <p:cNvSpPr>
            <a:spLocks noGrp="1"/>
          </p:cNvSpPr>
          <p:nvPr>
            <p:ph type="sldNum" sz="quarter" idx="12"/>
          </p:nvPr>
        </p:nvSpPr>
        <p:spPr>
          <a:xfrm>
            <a:off x="395536" y="407124"/>
            <a:ext cx="795746" cy="503578"/>
          </a:xfrm>
        </p:spPr>
        <p:txBody>
          <a:bodyPr/>
          <a:lstStyle/>
          <a:p>
            <a:fld id="{8A8D789F-AA4E-40FD-B9EE-A0ADB57B45B6}" type="slidenum">
              <a:rPr lang="es-CO" smtClean="0"/>
              <a:pPr/>
              <a:t>30</a:t>
            </a:fld>
            <a:endParaRPr lang="es-CO" dirty="0"/>
          </a:p>
        </p:txBody>
      </p:sp>
      <p:sp>
        <p:nvSpPr>
          <p:cNvPr id="17" name="16 CuadroTexto"/>
          <p:cNvSpPr txBox="1"/>
          <p:nvPr/>
        </p:nvSpPr>
        <p:spPr>
          <a:xfrm>
            <a:off x="1694528" y="335748"/>
            <a:ext cx="5802559" cy="646331"/>
          </a:xfrm>
          <a:prstGeom prst="rect">
            <a:avLst/>
          </a:prstGeom>
          <a:noFill/>
        </p:spPr>
        <p:txBody>
          <a:bodyPr wrap="square" rtlCol="0">
            <a:spAutoFit/>
          </a:bodyPr>
          <a:lstStyle/>
          <a:p>
            <a:pPr algn="ctr"/>
            <a:r>
              <a:rPr lang="es-CO" sz="3600" b="1" dirty="0">
                <a:solidFill>
                  <a:srgbClr val="990099"/>
                </a:solidFill>
              </a:rPr>
              <a:t>Cálculo de percentiles</a:t>
            </a:r>
          </a:p>
        </p:txBody>
      </p:sp>
      <p:sp>
        <p:nvSpPr>
          <p:cNvPr id="18" name="7 CuadroTexto">
            <a:extLst>
              <a:ext uri="{FF2B5EF4-FFF2-40B4-BE49-F238E27FC236}">
                <a16:creationId xmlns:a16="http://schemas.microsoft.com/office/drawing/2014/main" id="{0DD04C15-E81A-444A-902F-A84FBB8A37E3}"/>
              </a:ext>
            </a:extLst>
          </p:cNvPr>
          <p:cNvSpPr txBox="1"/>
          <p:nvPr/>
        </p:nvSpPr>
        <p:spPr>
          <a:xfrm>
            <a:off x="1043608" y="2428988"/>
            <a:ext cx="7059860" cy="400110"/>
          </a:xfrm>
          <a:prstGeom prst="rect">
            <a:avLst/>
          </a:prstGeom>
          <a:noFill/>
        </p:spPr>
        <p:txBody>
          <a:bodyPr wrap="square" rtlCol="0">
            <a:spAutoFit/>
          </a:bodyPr>
          <a:lstStyle/>
          <a:p>
            <a:r>
              <a:rPr lang="es-ES" sz="2000" dirty="0"/>
              <a:t>Se tiene una serie de valores X1, X2,… </a:t>
            </a:r>
            <a:r>
              <a:rPr lang="es-ES" sz="2000" dirty="0" err="1"/>
              <a:t>Xn</a:t>
            </a:r>
            <a:r>
              <a:rPr lang="es-ES" sz="2000" dirty="0"/>
              <a:t>, se localiza mediante:</a:t>
            </a:r>
            <a:endParaRPr lang="es-CO" sz="2000" dirty="0"/>
          </a:p>
        </p:txBody>
      </p:sp>
    </p:spTree>
    <p:extLst>
      <p:ext uri="{BB962C8B-B14F-4D97-AF65-F5344CB8AC3E}">
        <p14:creationId xmlns:p14="http://schemas.microsoft.com/office/powerpoint/2010/main" val="391309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2922849832"/>
              </p:ext>
            </p:extLst>
          </p:nvPr>
        </p:nvGraphicFramePr>
        <p:xfrm>
          <a:off x="719572" y="1916832"/>
          <a:ext cx="6444716" cy="3312369"/>
        </p:xfrm>
        <a:graphic>
          <a:graphicData uri="http://schemas.openxmlformats.org/drawingml/2006/table">
            <a:tbl>
              <a:tblPr/>
              <a:tblGrid>
                <a:gridCol w="2420056">
                  <a:extLst>
                    <a:ext uri="{9D8B030D-6E8A-4147-A177-3AD203B41FA5}">
                      <a16:colId xmlns:a16="http://schemas.microsoft.com/office/drawing/2014/main" val="20000"/>
                    </a:ext>
                  </a:extLst>
                </a:gridCol>
                <a:gridCol w="1762433">
                  <a:extLst>
                    <a:ext uri="{9D8B030D-6E8A-4147-A177-3AD203B41FA5}">
                      <a16:colId xmlns:a16="http://schemas.microsoft.com/office/drawing/2014/main" val="20001"/>
                    </a:ext>
                  </a:extLst>
                </a:gridCol>
                <a:gridCol w="2262227">
                  <a:extLst>
                    <a:ext uri="{9D8B030D-6E8A-4147-A177-3AD203B41FA5}">
                      <a16:colId xmlns:a16="http://schemas.microsoft.com/office/drawing/2014/main" val="20002"/>
                    </a:ext>
                  </a:extLst>
                </a:gridCol>
              </a:tblGrid>
              <a:tr h="711033">
                <a:tc>
                  <a:txBody>
                    <a:bodyPr/>
                    <a:lstStyle/>
                    <a:p>
                      <a:pPr algn="ctr" fontAlgn="ctr"/>
                      <a:r>
                        <a:rPr lang="es-CO" sz="1600" b="1" i="0" u="none" strike="noStrike" dirty="0">
                          <a:solidFill>
                            <a:srgbClr val="FFFFFF"/>
                          </a:solidFill>
                          <a:effectLst/>
                          <a:latin typeface="Century Gothic"/>
                        </a:rPr>
                        <a:t>Salario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600" b="1" i="0" u="none" strike="noStrike" dirty="0">
                          <a:solidFill>
                            <a:srgbClr val="FFFFFF"/>
                          </a:solidFill>
                          <a:effectLst/>
                          <a:latin typeface="Century Gothic"/>
                        </a:rPr>
                        <a:t>Numero</a:t>
                      </a:r>
                      <a:r>
                        <a:rPr lang="es-CO" sz="1600" b="1" i="0" u="none" strike="noStrike" baseline="0" dirty="0">
                          <a:solidFill>
                            <a:srgbClr val="FFFFFF"/>
                          </a:solidFill>
                          <a:effectLst/>
                          <a:latin typeface="Century Gothic"/>
                        </a:rPr>
                        <a:t> de empleados</a:t>
                      </a:r>
                      <a:r>
                        <a:rPr lang="es-CO" sz="1600" b="1" i="0" u="none" strike="noStrike" dirty="0">
                          <a:solidFill>
                            <a:srgbClr val="FFFFFF"/>
                          </a:solidFill>
                          <a:effectLst/>
                          <a:latin typeface="Century Gothic"/>
                        </a:rPr>
                        <a:t> (fi)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600" b="1" i="1" u="none" strike="noStrike" dirty="0">
                          <a:solidFill>
                            <a:srgbClr val="FFFFFF"/>
                          </a:solidFill>
                          <a:effectLst/>
                          <a:latin typeface="Century Gothic"/>
                        </a:rPr>
                        <a:t> (fa)</a:t>
                      </a:r>
                      <a:endParaRPr lang="es-CO" sz="1600" b="1" i="0" u="none" strike="noStrike" dirty="0">
                        <a:solidFill>
                          <a:srgbClr val="FFFFFF"/>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0000"/>
                  </a:ext>
                </a:extLst>
              </a:tr>
              <a:tr h="433556">
                <a:tc>
                  <a:txBody>
                    <a:bodyPr/>
                    <a:lstStyle/>
                    <a:p>
                      <a:pPr algn="ctr" fontAlgn="ctr"/>
                      <a:r>
                        <a:rPr lang="es-CO" sz="1400" b="0" i="0" u="none" strike="noStrike" dirty="0">
                          <a:solidFill>
                            <a:srgbClr val="000000"/>
                          </a:solidFill>
                          <a:effectLst/>
                          <a:latin typeface="Century Gothic"/>
                        </a:rPr>
                        <a:t>200-299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85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85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433556">
                <a:tc>
                  <a:txBody>
                    <a:bodyPr/>
                    <a:lstStyle/>
                    <a:p>
                      <a:pPr algn="ctr" fontAlgn="ctr"/>
                      <a:r>
                        <a:rPr lang="es-CO" sz="1400" b="0" i="0" u="none" strike="noStrike" dirty="0">
                          <a:solidFill>
                            <a:srgbClr val="000000"/>
                          </a:solidFill>
                          <a:effectLst/>
                          <a:latin typeface="Century Gothic"/>
                        </a:rPr>
                        <a:t>300-399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dirty="0">
                          <a:solidFill>
                            <a:srgbClr val="000000"/>
                          </a:solidFill>
                          <a:effectLst/>
                          <a:latin typeface="Century Gothic"/>
                        </a:rPr>
                        <a:t>90</a:t>
                      </a:r>
                      <a:endParaRPr lang="es-CO" sz="1400" b="0" i="0" u="none" strike="noStrike" dirty="0">
                        <a:solidFill>
                          <a:srgbClr val="000000"/>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175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433556">
                <a:tc>
                  <a:txBody>
                    <a:bodyPr/>
                    <a:lstStyle/>
                    <a:p>
                      <a:pPr algn="ctr" fontAlgn="ctr"/>
                      <a:r>
                        <a:rPr lang="es-CO" sz="1400" b="0" i="0" u="none" strike="noStrike" dirty="0">
                          <a:solidFill>
                            <a:srgbClr val="000000"/>
                          </a:solidFill>
                          <a:effectLst/>
                          <a:latin typeface="Century Gothic"/>
                        </a:rPr>
                        <a:t>400-499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dirty="0">
                          <a:solidFill>
                            <a:srgbClr val="000000"/>
                          </a:solidFill>
                          <a:effectLst/>
                          <a:latin typeface="Century Gothic"/>
                        </a:rPr>
                        <a:t>120</a:t>
                      </a:r>
                      <a:endParaRPr lang="es-CO" sz="1400" b="0" i="0" u="none" strike="noStrike" dirty="0">
                        <a:solidFill>
                          <a:srgbClr val="000000"/>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295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433556">
                <a:tc>
                  <a:txBody>
                    <a:bodyPr/>
                    <a:lstStyle/>
                    <a:p>
                      <a:pPr algn="ctr" fontAlgn="ctr"/>
                      <a:r>
                        <a:rPr lang="es-CO" sz="1400" b="0" i="0" u="none" strike="noStrike" dirty="0">
                          <a:solidFill>
                            <a:srgbClr val="000000"/>
                          </a:solidFill>
                          <a:effectLst/>
                          <a:latin typeface="Century Gothic"/>
                        </a:rPr>
                        <a:t>500-599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dirty="0">
                          <a:solidFill>
                            <a:srgbClr val="000000"/>
                          </a:solidFill>
                          <a:effectLst/>
                          <a:latin typeface="Century Gothic"/>
                        </a:rPr>
                        <a:t>70</a:t>
                      </a:r>
                      <a:endParaRPr lang="es-CO" sz="1400" b="0" i="0" u="none" strike="noStrike" dirty="0">
                        <a:solidFill>
                          <a:srgbClr val="000000"/>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365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433556">
                <a:tc>
                  <a:txBody>
                    <a:bodyPr/>
                    <a:lstStyle/>
                    <a:p>
                      <a:pPr algn="ctr" fontAlgn="ctr"/>
                      <a:r>
                        <a:rPr lang="es-CO" sz="1400" b="0" i="0" u="none" strike="noStrike" dirty="0">
                          <a:solidFill>
                            <a:srgbClr val="000000"/>
                          </a:solidFill>
                          <a:effectLst/>
                          <a:latin typeface="Century Gothic"/>
                        </a:rPr>
                        <a:t>600-699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62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427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433556">
                <a:tc>
                  <a:txBody>
                    <a:bodyPr/>
                    <a:lstStyle/>
                    <a:p>
                      <a:pPr algn="ctr" fontAlgn="ctr"/>
                      <a:r>
                        <a:rPr lang="es-CO" sz="1400" b="0" i="0" u="none" strike="noStrike" dirty="0">
                          <a:solidFill>
                            <a:srgbClr val="000000"/>
                          </a:solidFill>
                          <a:effectLst/>
                          <a:latin typeface="Century Gothic"/>
                        </a:rPr>
                        <a:t>700-799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463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bl>
          </a:graphicData>
        </a:graphic>
      </p:graphicFrame>
      <p:sp>
        <p:nvSpPr>
          <p:cNvPr id="9" name="8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0" name="9 Marcador de número de diapositiva"/>
          <p:cNvSpPr>
            <a:spLocks noGrp="1"/>
          </p:cNvSpPr>
          <p:nvPr>
            <p:ph type="sldNum" sz="quarter" idx="12"/>
          </p:nvPr>
        </p:nvSpPr>
        <p:spPr/>
        <p:txBody>
          <a:bodyPr/>
          <a:lstStyle/>
          <a:p>
            <a:fld id="{8A8D789F-AA4E-40FD-B9EE-A0ADB57B45B6}" type="slidenum">
              <a:rPr lang="es-CO" smtClean="0"/>
              <a:pPr/>
              <a:t>31</a:t>
            </a:fld>
            <a:endParaRPr lang="es-CO"/>
          </a:p>
        </p:txBody>
      </p:sp>
      <p:sp>
        <p:nvSpPr>
          <p:cNvPr id="12" name="11 CuadroTexto"/>
          <p:cNvSpPr txBox="1"/>
          <p:nvPr/>
        </p:nvSpPr>
        <p:spPr>
          <a:xfrm>
            <a:off x="599552" y="168932"/>
            <a:ext cx="3744416" cy="646331"/>
          </a:xfrm>
          <a:prstGeom prst="rect">
            <a:avLst/>
          </a:prstGeom>
          <a:noFill/>
        </p:spPr>
        <p:txBody>
          <a:bodyPr wrap="square" rtlCol="0">
            <a:spAutoFit/>
          </a:bodyPr>
          <a:lstStyle/>
          <a:p>
            <a:pPr algn="ctr"/>
            <a:r>
              <a:rPr lang="es-CO" sz="3600" b="1" dirty="0">
                <a:solidFill>
                  <a:srgbClr val="990099"/>
                </a:solidFill>
              </a:rPr>
              <a:t>Ejemplo</a:t>
            </a:r>
          </a:p>
        </p:txBody>
      </p:sp>
      <p:sp>
        <p:nvSpPr>
          <p:cNvPr id="13" name="12 CuadroTexto"/>
          <p:cNvSpPr txBox="1"/>
          <p:nvPr/>
        </p:nvSpPr>
        <p:spPr>
          <a:xfrm>
            <a:off x="5436096" y="989439"/>
            <a:ext cx="5107313" cy="584775"/>
          </a:xfrm>
          <a:prstGeom prst="rect">
            <a:avLst/>
          </a:prstGeom>
          <a:noFill/>
        </p:spPr>
        <p:txBody>
          <a:bodyPr wrap="square" rtlCol="0">
            <a:spAutoFit/>
          </a:bodyPr>
          <a:lstStyle/>
          <a:p>
            <a:r>
              <a:rPr lang="es-CO" sz="3200" i="1" dirty="0">
                <a:solidFill>
                  <a:srgbClr val="FF0000"/>
                </a:solidFill>
              </a:rPr>
              <a:t>Percentil 30</a:t>
            </a:r>
          </a:p>
        </p:txBody>
      </p:sp>
    </p:spTree>
    <p:extLst>
      <p:ext uri="{BB962C8B-B14F-4D97-AF65-F5344CB8AC3E}">
        <p14:creationId xmlns:p14="http://schemas.microsoft.com/office/powerpoint/2010/main" val="1445264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2309910478"/>
              </p:ext>
            </p:extLst>
          </p:nvPr>
        </p:nvGraphicFramePr>
        <p:xfrm>
          <a:off x="514654" y="1877151"/>
          <a:ext cx="4968552" cy="2944620"/>
        </p:xfrm>
        <a:graphic>
          <a:graphicData uri="http://schemas.openxmlformats.org/drawingml/2006/table">
            <a:tbl>
              <a:tblPr/>
              <a:tblGrid>
                <a:gridCol w="1865742">
                  <a:extLst>
                    <a:ext uri="{9D8B030D-6E8A-4147-A177-3AD203B41FA5}">
                      <a16:colId xmlns:a16="http://schemas.microsoft.com/office/drawing/2014/main" val="20000"/>
                    </a:ext>
                  </a:extLst>
                </a:gridCol>
                <a:gridCol w="1358747">
                  <a:extLst>
                    <a:ext uri="{9D8B030D-6E8A-4147-A177-3AD203B41FA5}">
                      <a16:colId xmlns:a16="http://schemas.microsoft.com/office/drawing/2014/main" val="20001"/>
                    </a:ext>
                  </a:extLst>
                </a:gridCol>
                <a:gridCol w="1744063">
                  <a:extLst>
                    <a:ext uri="{9D8B030D-6E8A-4147-A177-3AD203B41FA5}">
                      <a16:colId xmlns:a16="http://schemas.microsoft.com/office/drawing/2014/main" val="20002"/>
                    </a:ext>
                  </a:extLst>
                </a:gridCol>
              </a:tblGrid>
              <a:tr h="602831">
                <a:tc>
                  <a:txBody>
                    <a:bodyPr/>
                    <a:lstStyle/>
                    <a:p>
                      <a:pPr algn="ctr" fontAlgn="ctr"/>
                      <a:r>
                        <a:rPr lang="es-CO" sz="1600" b="1" i="0" u="none" strike="noStrike" dirty="0">
                          <a:solidFill>
                            <a:srgbClr val="FFFFFF"/>
                          </a:solidFill>
                          <a:effectLst/>
                          <a:latin typeface="Century Gothic"/>
                        </a:rPr>
                        <a:t>Salario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600" b="1" i="0" u="none" strike="noStrike" dirty="0">
                          <a:solidFill>
                            <a:srgbClr val="FFFFFF"/>
                          </a:solidFill>
                          <a:effectLst/>
                          <a:latin typeface="Century Gothic"/>
                        </a:rPr>
                        <a:t>Numero</a:t>
                      </a:r>
                      <a:r>
                        <a:rPr lang="es-CO" sz="1600" b="1" i="0" u="none" strike="noStrike" baseline="0" dirty="0">
                          <a:solidFill>
                            <a:srgbClr val="FFFFFF"/>
                          </a:solidFill>
                          <a:effectLst/>
                          <a:latin typeface="Century Gothic"/>
                        </a:rPr>
                        <a:t> de empleados</a:t>
                      </a:r>
                      <a:r>
                        <a:rPr lang="es-CO" sz="1600" b="1" i="0" u="none" strike="noStrike" dirty="0">
                          <a:solidFill>
                            <a:srgbClr val="FFFFFF"/>
                          </a:solidFill>
                          <a:effectLst/>
                          <a:latin typeface="Century Gothic"/>
                        </a:rPr>
                        <a:t> (fi)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600" b="1" i="1" u="none" strike="noStrike" dirty="0">
                          <a:solidFill>
                            <a:srgbClr val="FFFFFF"/>
                          </a:solidFill>
                          <a:effectLst/>
                          <a:latin typeface="Century Gothic"/>
                        </a:rPr>
                        <a:t> (fa)</a:t>
                      </a:r>
                      <a:endParaRPr lang="es-CO" sz="1600" b="1" i="0" u="none" strike="noStrike" dirty="0">
                        <a:solidFill>
                          <a:srgbClr val="FFFFFF"/>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0000"/>
                  </a:ext>
                </a:extLst>
              </a:tr>
              <a:tr h="367580">
                <a:tc>
                  <a:txBody>
                    <a:bodyPr/>
                    <a:lstStyle/>
                    <a:p>
                      <a:pPr algn="ctr" fontAlgn="ctr"/>
                      <a:r>
                        <a:rPr lang="es-CO" sz="1400" b="0" i="0" u="none" strike="noStrike" dirty="0">
                          <a:solidFill>
                            <a:srgbClr val="000000"/>
                          </a:solidFill>
                          <a:effectLst/>
                          <a:latin typeface="Century Gothic"/>
                        </a:rPr>
                        <a:t>200-299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85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85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67580">
                <a:tc>
                  <a:txBody>
                    <a:bodyPr/>
                    <a:lstStyle/>
                    <a:p>
                      <a:pPr algn="ctr" fontAlgn="ctr"/>
                      <a:r>
                        <a:rPr lang="es-CO" sz="1400" b="0" i="0" u="none" strike="noStrike" dirty="0">
                          <a:solidFill>
                            <a:srgbClr val="000000"/>
                          </a:solidFill>
                          <a:effectLst/>
                          <a:latin typeface="Century Gothic"/>
                        </a:rPr>
                        <a:t>300-399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dirty="0">
                          <a:solidFill>
                            <a:srgbClr val="000000"/>
                          </a:solidFill>
                          <a:effectLst/>
                          <a:latin typeface="Century Gothic"/>
                        </a:rPr>
                        <a:t>90</a:t>
                      </a:r>
                      <a:endParaRPr lang="es-CO" sz="1400" b="0" i="0" u="none" strike="noStrike" dirty="0">
                        <a:solidFill>
                          <a:srgbClr val="000000"/>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175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367580">
                <a:tc>
                  <a:txBody>
                    <a:bodyPr/>
                    <a:lstStyle/>
                    <a:p>
                      <a:pPr algn="ctr" fontAlgn="ctr"/>
                      <a:r>
                        <a:rPr lang="es-CO" sz="1400" b="0" i="0" u="none" strike="noStrike" dirty="0">
                          <a:solidFill>
                            <a:srgbClr val="000000"/>
                          </a:solidFill>
                          <a:effectLst/>
                          <a:latin typeface="Century Gothic"/>
                        </a:rPr>
                        <a:t>400-499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dirty="0">
                          <a:solidFill>
                            <a:srgbClr val="000000"/>
                          </a:solidFill>
                          <a:effectLst/>
                          <a:latin typeface="Century Gothic"/>
                        </a:rPr>
                        <a:t>120</a:t>
                      </a:r>
                      <a:endParaRPr lang="es-CO" sz="1400" b="0" i="0" u="none" strike="noStrike" dirty="0">
                        <a:solidFill>
                          <a:srgbClr val="000000"/>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295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367580">
                <a:tc>
                  <a:txBody>
                    <a:bodyPr/>
                    <a:lstStyle/>
                    <a:p>
                      <a:pPr algn="ctr" fontAlgn="ctr"/>
                      <a:r>
                        <a:rPr lang="es-CO" sz="1400" b="0" i="0" u="none" strike="noStrike" dirty="0">
                          <a:solidFill>
                            <a:srgbClr val="000000"/>
                          </a:solidFill>
                          <a:effectLst/>
                          <a:latin typeface="Century Gothic"/>
                        </a:rPr>
                        <a:t>500-599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dirty="0">
                          <a:solidFill>
                            <a:srgbClr val="000000"/>
                          </a:solidFill>
                          <a:effectLst/>
                          <a:latin typeface="Century Gothic"/>
                        </a:rPr>
                        <a:t>70</a:t>
                      </a:r>
                      <a:endParaRPr lang="es-CO" sz="1400" b="0" i="0" u="none" strike="noStrike" dirty="0">
                        <a:solidFill>
                          <a:srgbClr val="000000"/>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365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367580">
                <a:tc>
                  <a:txBody>
                    <a:bodyPr/>
                    <a:lstStyle/>
                    <a:p>
                      <a:pPr algn="ctr" fontAlgn="ctr"/>
                      <a:r>
                        <a:rPr lang="es-CO" sz="1400" b="0" i="0" u="none" strike="noStrike" dirty="0">
                          <a:solidFill>
                            <a:srgbClr val="000000"/>
                          </a:solidFill>
                          <a:effectLst/>
                          <a:latin typeface="Century Gothic"/>
                        </a:rPr>
                        <a:t>600-699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62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427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367580">
                <a:tc>
                  <a:txBody>
                    <a:bodyPr/>
                    <a:lstStyle/>
                    <a:p>
                      <a:pPr algn="ctr" fontAlgn="ctr"/>
                      <a:r>
                        <a:rPr lang="es-CO" sz="1400" b="0" i="0" u="none" strike="noStrike" dirty="0">
                          <a:solidFill>
                            <a:srgbClr val="000000"/>
                          </a:solidFill>
                          <a:effectLst/>
                          <a:latin typeface="Century Gothic"/>
                        </a:rPr>
                        <a:t>700-799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463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bl>
          </a:graphicData>
        </a:graphic>
      </p:graphicFrame>
      <p:pic>
        <p:nvPicPr>
          <p:cNvPr id="9" name="8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6224" y="1737039"/>
            <a:ext cx="2604420" cy="1104492"/>
          </a:xfrm>
          <a:prstGeom prst="rect">
            <a:avLst/>
          </a:prstGeom>
        </p:spPr>
      </p:pic>
      <p:sp>
        <p:nvSpPr>
          <p:cNvPr id="10" name="9 Rectángulo"/>
          <p:cNvSpPr/>
          <p:nvPr/>
        </p:nvSpPr>
        <p:spPr>
          <a:xfrm>
            <a:off x="2843808" y="2998150"/>
            <a:ext cx="396044" cy="31028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11" name="10 Rectángulo"/>
          <p:cNvSpPr/>
          <p:nvPr/>
        </p:nvSpPr>
        <p:spPr>
          <a:xfrm>
            <a:off x="4416261" y="2672081"/>
            <a:ext cx="388603" cy="23061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pic>
        <p:nvPicPr>
          <p:cNvPr id="12" name="11 Imagen" descr="Recorte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3852" y="3164414"/>
            <a:ext cx="2376792" cy="659457"/>
          </a:xfrm>
          <a:prstGeom prst="rect">
            <a:avLst/>
          </a:prstGeom>
        </p:spPr>
      </p:pic>
      <p:pic>
        <p:nvPicPr>
          <p:cNvPr id="13" name="12 Imagen" descr="Recorte de pantall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293096"/>
            <a:ext cx="3277100" cy="720080"/>
          </a:xfrm>
          <a:prstGeom prst="rect">
            <a:avLst/>
          </a:prstGeom>
        </p:spPr>
      </p:pic>
      <p:sp>
        <p:nvSpPr>
          <p:cNvPr id="14" name="13 Flecha abajo"/>
          <p:cNvSpPr/>
          <p:nvPr/>
        </p:nvSpPr>
        <p:spPr>
          <a:xfrm>
            <a:off x="7258434" y="2784395"/>
            <a:ext cx="193886" cy="368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Flecha abajo"/>
          <p:cNvSpPr/>
          <p:nvPr/>
        </p:nvSpPr>
        <p:spPr>
          <a:xfrm>
            <a:off x="7271510" y="3861049"/>
            <a:ext cx="18081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a:off x="4408820" y="4497996"/>
            <a:ext cx="396044" cy="3102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17" name="16 CuadroTexto"/>
          <p:cNvSpPr txBox="1"/>
          <p:nvPr/>
        </p:nvSpPr>
        <p:spPr>
          <a:xfrm>
            <a:off x="1134798" y="5373216"/>
            <a:ext cx="5525433" cy="369332"/>
          </a:xfrm>
          <a:prstGeom prst="rect">
            <a:avLst/>
          </a:prstGeom>
          <a:noFill/>
        </p:spPr>
        <p:txBody>
          <a:bodyPr wrap="square" rtlCol="0">
            <a:spAutoFit/>
          </a:bodyPr>
          <a:lstStyle/>
          <a:p>
            <a:r>
              <a:rPr lang="es-ES" dirty="0"/>
              <a:t>El 30% de los empleados gana menos de 359.88</a:t>
            </a:r>
            <a:endParaRPr lang="es-CO" dirty="0"/>
          </a:p>
        </p:txBody>
      </p:sp>
      <p:sp>
        <p:nvSpPr>
          <p:cNvPr id="18" name="17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19" name="18 Marcador de número de diapositiva"/>
          <p:cNvSpPr>
            <a:spLocks noGrp="1"/>
          </p:cNvSpPr>
          <p:nvPr>
            <p:ph type="sldNum" sz="quarter" idx="12"/>
          </p:nvPr>
        </p:nvSpPr>
        <p:spPr/>
        <p:txBody>
          <a:bodyPr/>
          <a:lstStyle/>
          <a:p>
            <a:fld id="{8A8D789F-AA4E-40FD-B9EE-A0ADB57B45B6}" type="slidenum">
              <a:rPr lang="es-CO" smtClean="0"/>
              <a:pPr/>
              <a:t>32</a:t>
            </a:fld>
            <a:endParaRPr lang="es-CO"/>
          </a:p>
        </p:txBody>
      </p:sp>
      <p:sp>
        <p:nvSpPr>
          <p:cNvPr id="21" name="20 CuadroTexto"/>
          <p:cNvSpPr txBox="1"/>
          <p:nvPr/>
        </p:nvSpPr>
        <p:spPr>
          <a:xfrm>
            <a:off x="599552" y="168932"/>
            <a:ext cx="3744416" cy="646331"/>
          </a:xfrm>
          <a:prstGeom prst="rect">
            <a:avLst/>
          </a:prstGeom>
          <a:noFill/>
        </p:spPr>
        <p:txBody>
          <a:bodyPr wrap="square" rtlCol="0">
            <a:spAutoFit/>
          </a:bodyPr>
          <a:lstStyle/>
          <a:p>
            <a:pPr algn="ctr"/>
            <a:r>
              <a:rPr lang="es-CO" sz="3600" b="1" dirty="0">
                <a:solidFill>
                  <a:srgbClr val="990099"/>
                </a:solidFill>
              </a:rPr>
              <a:t>Ejemplo</a:t>
            </a:r>
          </a:p>
        </p:txBody>
      </p:sp>
      <p:sp>
        <p:nvSpPr>
          <p:cNvPr id="22" name="21 CuadroTexto"/>
          <p:cNvSpPr txBox="1"/>
          <p:nvPr/>
        </p:nvSpPr>
        <p:spPr>
          <a:xfrm>
            <a:off x="5436096" y="989439"/>
            <a:ext cx="5107313" cy="584775"/>
          </a:xfrm>
          <a:prstGeom prst="rect">
            <a:avLst/>
          </a:prstGeom>
          <a:noFill/>
        </p:spPr>
        <p:txBody>
          <a:bodyPr wrap="square" rtlCol="0">
            <a:spAutoFit/>
          </a:bodyPr>
          <a:lstStyle/>
          <a:p>
            <a:r>
              <a:rPr lang="es-CO" sz="3200" i="1" dirty="0">
                <a:solidFill>
                  <a:srgbClr val="FF0000"/>
                </a:solidFill>
              </a:rPr>
              <a:t>Percentil 30</a:t>
            </a:r>
          </a:p>
        </p:txBody>
      </p:sp>
    </p:spTree>
    <p:extLst>
      <p:ext uri="{BB962C8B-B14F-4D97-AF65-F5344CB8AC3E}">
        <p14:creationId xmlns:p14="http://schemas.microsoft.com/office/powerpoint/2010/main" val="1826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4154673439"/>
              </p:ext>
            </p:extLst>
          </p:nvPr>
        </p:nvGraphicFramePr>
        <p:xfrm>
          <a:off x="514654" y="1877151"/>
          <a:ext cx="4968552" cy="2944620"/>
        </p:xfrm>
        <a:graphic>
          <a:graphicData uri="http://schemas.openxmlformats.org/drawingml/2006/table">
            <a:tbl>
              <a:tblPr/>
              <a:tblGrid>
                <a:gridCol w="1865742">
                  <a:extLst>
                    <a:ext uri="{9D8B030D-6E8A-4147-A177-3AD203B41FA5}">
                      <a16:colId xmlns:a16="http://schemas.microsoft.com/office/drawing/2014/main" val="20000"/>
                    </a:ext>
                  </a:extLst>
                </a:gridCol>
                <a:gridCol w="1358747">
                  <a:extLst>
                    <a:ext uri="{9D8B030D-6E8A-4147-A177-3AD203B41FA5}">
                      <a16:colId xmlns:a16="http://schemas.microsoft.com/office/drawing/2014/main" val="20001"/>
                    </a:ext>
                  </a:extLst>
                </a:gridCol>
                <a:gridCol w="1744063">
                  <a:extLst>
                    <a:ext uri="{9D8B030D-6E8A-4147-A177-3AD203B41FA5}">
                      <a16:colId xmlns:a16="http://schemas.microsoft.com/office/drawing/2014/main" val="20002"/>
                    </a:ext>
                  </a:extLst>
                </a:gridCol>
              </a:tblGrid>
              <a:tr h="602831">
                <a:tc>
                  <a:txBody>
                    <a:bodyPr/>
                    <a:lstStyle/>
                    <a:p>
                      <a:pPr algn="ctr" fontAlgn="ctr"/>
                      <a:r>
                        <a:rPr lang="es-CO" sz="1600" b="1" i="0" u="none" strike="noStrike" dirty="0">
                          <a:solidFill>
                            <a:srgbClr val="FFFFFF"/>
                          </a:solidFill>
                          <a:effectLst/>
                          <a:latin typeface="Century Gothic"/>
                        </a:rPr>
                        <a:t>Salario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600" b="1" i="0" u="none" strike="noStrike" dirty="0">
                          <a:solidFill>
                            <a:srgbClr val="FFFFFF"/>
                          </a:solidFill>
                          <a:effectLst/>
                          <a:latin typeface="Century Gothic"/>
                        </a:rPr>
                        <a:t>Numero</a:t>
                      </a:r>
                      <a:r>
                        <a:rPr lang="es-CO" sz="1600" b="1" i="0" u="none" strike="noStrike" baseline="0" dirty="0">
                          <a:solidFill>
                            <a:srgbClr val="FFFFFF"/>
                          </a:solidFill>
                          <a:effectLst/>
                          <a:latin typeface="Century Gothic"/>
                        </a:rPr>
                        <a:t> de empleados</a:t>
                      </a:r>
                      <a:r>
                        <a:rPr lang="es-CO" sz="1600" b="1" i="0" u="none" strike="noStrike" dirty="0">
                          <a:solidFill>
                            <a:srgbClr val="FFFFFF"/>
                          </a:solidFill>
                          <a:effectLst/>
                          <a:latin typeface="Century Gothic"/>
                        </a:rPr>
                        <a:t> (fi)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ctr" fontAlgn="ctr"/>
                      <a:r>
                        <a:rPr lang="es-CO" sz="1600" b="1" i="1" u="none" strike="noStrike" dirty="0">
                          <a:solidFill>
                            <a:srgbClr val="FFFFFF"/>
                          </a:solidFill>
                          <a:effectLst/>
                          <a:latin typeface="Century Gothic"/>
                        </a:rPr>
                        <a:t> (fa)</a:t>
                      </a:r>
                      <a:endParaRPr lang="es-CO" sz="1600" b="1" i="0" u="none" strike="noStrike" dirty="0">
                        <a:solidFill>
                          <a:srgbClr val="FFFFFF"/>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0000"/>
                  </a:ext>
                </a:extLst>
              </a:tr>
              <a:tr h="367580">
                <a:tc>
                  <a:txBody>
                    <a:bodyPr/>
                    <a:lstStyle/>
                    <a:p>
                      <a:pPr algn="ctr" fontAlgn="ctr"/>
                      <a:r>
                        <a:rPr lang="es-CO" sz="1400" b="0" i="0" u="none" strike="noStrike" dirty="0">
                          <a:solidFill>
                            <a:srgbClr val="000000"/>
                          </a:solidFill>
                          <a:effectLst/>
                          <a:latin typeface="Century Gothic"/>
                        </a:rPr>
                        <a:t>200-299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85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85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67580">
                <a:tc>
                  <a:txBody>
                    <a:bodyPr/>
                    <a:lstStyle/>
                    <a:p>
                      <a:pPr algn="ctr" fontAlgn="ctr"/>
                      <a:r>
                        <a:rPr lang="es-CO" sz="1400" b="0" i="0" u="none" strike="noStrike" dirty="0">
                          <a:solidFill>
                            <a:srgbClr val="000000"/>
                          </a:solidFill>
                          <a:effectLst/>
                          <a:latin typeface="Century Gothic"/>
                        </a:rPr>
                        <a:t>300-399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dirty="0">
                          <a:solidFill>
                            <a:srgbClr val="000000"/>
                          </a:solidFill>
                          <a:effectLst/>
                          <a:latin typeface="Century Gothic"/>
                        </a:rPr>
                        <a:t>90</a:t>
                      </a:r>
                      <a:endParaRPr lang="es-CO" sz="1400" b="0" i="0" u="none" strike="noStrike" dirty="0">
                        <a:solidFill>
                          <a:srgbClr val="000000"/>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175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367580">
                <a:tc>
                  <a:txBody>
                    <a:bodyPr/>
                    <a:lstStyle/>
                    <a:p>
                      <a:pPr algn="ctr" fontAlgn="ctr"/>
                      <a:r>
                        <a:rPr lang="es-CO" sz="1400" b="0" i="0" u="none" strike="noStrike" dirty="0">
                          <a:solidFill>
                            <a:srgbClr val="000000"/>
                          </a:solidFill>
                          <a:effectLst/>
                          <a:latin typeface="Century Gothic"/>
                        </a:rPr>
                        <a:t>400-499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dirty="0">
                          <a:solidFill>
                            <a:srgbClr val="000000"/>
                          </a:solidFill>
                          <a:effectLst/>
                          <a:latin typeface="Century Gothic"/>
                        </a:rPr>
                        <a:t>120</a:t>
                      </a:r>
                      <a:endParaRPr lang="es-CO" sz="1400" b="0" i="0" u="none" strike="noStrike" dirty="0">
                        <a:solidFill>
                          <a:srgbClr val="000000"/>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295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367580">
                <a:tc>
                  <a:txBody>
                    <a:bodyPr/>
                    <a:lstStyle/>
                    <a:p>
                      <a:pPr algn="ctr" fontAlgn="ctr"/>
                      <a:r>
                        <a:rPr lang="es-CO" sz="1400" b="0" i="0" u="none" strike="noStrike" dirty="0">
                          <a:solidFill>
                            <a:srgbClr val="000000"/>
                          </a:solidFill>
                          <a:effectLst/>
                          <a:latin typeface="Century Gothic"/>
                        </a:rPr>
                        <a:t>500-599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dirty="0">
                          <a:solidFill>
                            <a:srgbClr val="000000"/>
                          </a:solidFill>
                          <a:effectLst/>
                          <a:latin typeface="Century Gothic"/>
                        </a:rPr>
                        <a:t>70</a:t>
                      </a:r>
                      <a:endParaRPr lang="es-CO" sz="1400" b="0" i="0" u="none" strike="noStrike" dirty="0">
                        <a:solidFill>
                          <a:srgbClr val="000000"/>
                        </a:solidFill>
                        <a:effectLst/>
                        <a:latin typeface="Century Gothic"/>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365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367580">
                <a:tc>
                  <a:txBody>
                    <a:bodyPr/>
                    <a:lstStyle/>
                    <a:p>
                      <a:pPr algn="ctr" fontAlgn="ctr"/>
                      <a:r>
                        <a:rPr lang="es-CO" sz="1400" b="0" i="0" u="none" strike="noStrike" dirty="0">
                          <a:solidFill>
                            <a:srgbClr val="000000"/>
                          </a:solidFill>
                          <a:effectLst/>
                          <a:latin typeface="Century Gothic"/>
                        </a:rPr>
                        <a:t>600-699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62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427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367580">
                <a:tc>
                  <a:txBody>
                    <a:bodyPr/>
                    <a:lstStyle/>
                    <a:p>
                      <a:pPr algn="ctr" fontAlgn="ctr"/>
                      <a:r>
                        <a:rPr lang="es-CO" sz="1400" b="0" i="0" u="none" strike="noStrike" dirty="0">
                          <a:solidFill>
                            <a:srgbClr val="000000"/>
                          </a:solidFill>
                          <a:effectLst/>
                          <a:latin typeface="Century Gothic"/>
                        </a:rPr>
                        <a:t>700-799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dirty="0">
                          <a:solidFill>
                            <a:srgbClr val="000000"/>
                          </a:solidFill>
                          <a:effectLst/>
                          <a:latin typeface="Century Gothic"/>
                        </a:rPr>
                        <a:t>463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bl>
          </a:graphicData>
        </a:graphic>
      </p:graphicFrame>
      <p:pic>
        <p:nvPicPr>
          <p:cNvPr id="8" name="7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6224" y="1737039"/>
            <a:ext cx="2604420" cy="1104492"/>
          </a:xfrm>
          <a:prstGeom prst="rect">
            <a:avLst/>
          </a:prstGeom>
        </p:spPr>
      </p:pic>
      <p:sp>
        <p:nvSpPr>
          <p:cNvPr id="10" name="9 Rectángulo"/>
          <p:cNvSpPr/>
          <p:nvPr/>
        </p:nvSpPr>
        <p:spPr>
          <a:xfrm>
            <a:off x="2843808" y="2998150"/>
            <a:ext cx="396044" cy="31028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11" name="10 Rectángulo"/>
          <p:cNvSpPr/>
          <p:nvPr/>
        </p:nvSpPr>
        <p:spPr>
          <a:xfrm>
            <a:off x="4416261" y="2672081"/>
            <a:ext cx="388603" cy="23061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pic>
        <p:nvPicPr>
          <p:cNvPr id="12" name="11 Imagen" descr="Recorte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3852" y="3164414"/>
            <a:ext cx="2376792" cy="659457"/>
          </a:xfrm>
          <a:prstGeom prst="rect">
            <a:avLst/>
          </a:prstGeom>
        </p:spPr>
      </p:pic>
      <p:pic>
        <p:nvPicPr>
          <p:cNvPr id="13" name="12 Imagen" descr="Recorte de pantall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293096"/>
            <a:ext cx="3277100" cy="720080"/>
          </a:xfrm>
          <a:prstGeom prst="rect">
            <a:avLst/>
          </a:prstGeom>
        </p:spPr>
      </p:pic>
      <p:sp>
        <p:nvSpPr>
          <p:cNvPr id="14" name="13 Flecha abajo"/>
          <p:cNvSpPr/>
          <p:nvPr/>
        </p:nvSpPr>
        <p:spPr>
          <a:xfrm>
            <a:off x="7258434" y="2784395"/>
            <a:ext cx="193886" cy="368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Flecha abajo"/>
          <p:cNvSpPr/>
          <p:nvPr/>
        </p:nvSpPr>
        <p:spPr>
          <a:xfrm>
            <a:off x="7271510" y="3861049"/>
            <a:ext cx="18081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a:off x="4408820" y="4497996"/>
            <a:ext cx="396044" cy="3102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92D050"/>
              </a:solidFill>
            </a:endParaRPr>
          </a:p>
        </p:txBody>
      </p:sp>
      <p:sp>
        <p:nvSpPr>
          <p:cNvPr id="17" name="16 CuadroTexto"/>
          <p:cNvSpPr txBox="1"/>
          <p:nvPr/>
        </p:nvSpPr>
        <p:spPr>
          <a:xfrm>
            <a:off x="1134798" y="5373216"/>
            <a:ext cx="5525433" cy="369332"/>
          </a:xfrm>
          <a:prstGeom prst="rect">
            <a:avLst/>
          </a:prstGeom>
          <a:noFill/>
        </p:spPr>
        <p:txBody>
          <a:bodyPr wrap="square" rtlCol="0">
            <a:spAutoFit/>
          </a:bodyPr>
          <a:lstStyle/>
          <a:p>
            <a:r>
              <a:rPr lang="es-ES" dirty="0"/>
              <a:t>El 30% de los empleados gana menos de 359.88</a:t>
            </a:r>
            <a:endParaRPr lang="es-CO" dirty="0"/>
          </a:p>
        </p:txBody>
      </p:sp>
      <p:sp>
        <p:nvSpPr>
          <p:cNvPr id="2" name="1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3" name="2 Marcador de número de diapositiva"/>
          <p:cNvSpPr>
            <a:spLocks noGrp="1"/>
          </p:cNvSpPr>
          <p:nvPr>
            <p:ph type="sldNum" sz="quarter" idx="12"/>
          </p:nvPr>
        </p:nvSpPr>
        <p:spPr/>
        <p:txBody>
          <a:bodyPr/>
          <a:lstStyle/>
          <a:p>
            <a:fld id="{8A8D789F-AA4E-40FD-B9EE-A0ADB57B45B6}" type="slidenum">
              <a:rPr lang="es-CO" smtClean="0"/>
              <a:pPr/>
              <a:t>33</a:t>
            </a:fld>
            <a:endParaRPr lang="es-CO"/>
          </a:p>
        </p:txBody>
      </p:sp>
      <p:sp>
        <p:nvSpPr>
          <p:cNvPr id="19" name="18 CuadroTexto"/>
          <p:cNvSpPr txBox="1"/>
          <p:nvPr/>
        </p:nvSpPr>
        <p:spPr>
          <a:xfrm>
            <a:off x="599552" y="168932"/>
            <a:ext cx="3744416" cy="646331"/>
          </a:xfrm>
          <a:prstGeom prst="rect">
            <a:avLst/>
          </a:prstGeom>
          <a:noFill/>
        </p:spPr>
        <p:txBody>
          <a:bodyPr wrap="square" rtlCol="0">
            <a:spAutoFit/>
          </a:bodyPr>
          <a:lstStyle/>
          <a:p>
            <a:pPr algn="ctr"/>
            <a:r>
              <a:rPr lang="es-CO" sz="3600" b="1" dirty="0">
                <a:solidFill>
                  <a:srgbClr val="990099"/>
                </a:solidFill>
              </a:rPr>
              <a:t>Ejemplo</a:t>
            </a:r>
          </a:p>
        </p:txBody>
      </p:sp>
      <p:sp>
        <p:nvSpPr>
          <p:cNvPr id="20" name="19 CuadroTexto"/>
          <p:cNvSpPr txBox="1"/>
          <p:nvPr/>
        </p:nvSpPr>
        <p:spPr>
          <a:xfrm>
            <a:off x="5436096" y="989439"/>
            <a:ext cx="5107313" cy="584775"/>
          </a:xfrm>
          <a:prstGeom prst="rect">
            <a:avLst/>
          </a:prstGeom>
          <a:noFill/>
        </p:spPr>
        <p:txBody>
          <a:bodyPr wrap="square" rtlCol="0">
            <a:spAutoFit/>
          </a:bodyPr>
          <a:lstStyle/>
          <a:p>
            <a:r>
              <a:rPr lang="es-CO" sz="3200" i="1" dirty="0">
                <a:solidFill>
                  <a:srgbClr val="FF0000"/>
                </a:solidFill>
              </a:rPr>
              <a:t>Percentil 30</a:t>
            </a:r>
          </a:p>
        </p:txBody>
      </p:sp>
    </p:spTree>
    <p:extLst>
      <p:ext uri="{BB962C8B-B14F-4D97-AF65-F5344CB8AC3E}">
        <p14:creationId xmlns:p14="http://schemas.microsoft.com/office/powerpoint/2010/main" val="30921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5" name="4 Marcador de número de diapositiva"/>
          <p:cNvSpPr>
            <a:spLocks noGrp="1"/>
          </p:cNvSpPr>
          <p:nvPr>
            <p:ph type="sldNum" sz="quarter" idx="12"/>
          </p:nvPr>
        </p:nvSpPr>
        <p:spPr/>
        <p:txBody>
          <a:bodyPr/>
          <a:lstStyle/>
          <a:p>
            <a:fld id="{8A8D789F-AA4E-40FD-B9EE-A0ADB57B45B6}" type="slidenum">
              <a:rPr lang="es-CO" smtClean="0"/>
              <a:pPr/>
              <a:t>34</a:t>
            </a:fld>
            <a:endParaRPr lang="es-CO"/>
          </a:p>
        </p:txBody>
      </p:sp>
      <p:pic>
        <p:nvPicPr>
          <p:cNvPr id="8194" name="Picture 2" descr="http://autismodiario.org/wp-content/uploads/2015/03/graci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187" y="620688"/>
            <a:ext cx="793074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96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3" y="1916832"/>
            <a:ext cx="8754176" cy="3600400"/>
          </a:xfrm>
        </p:spPr>
        <p:txBody>
          <a:bodyPr>
            <a:normAutofit/>
          </a:bodyPr>
          <a:lstStyle/>
          <a:p>
            <a:r>
              <a:rPr lang="es-ES" sz="2400" dirty="0"/>
              <a:t>Utilizar la estadística para describir una colección de datos </a:t>
            </a:r>
          </a:p>
          <a:p>
            <a:r>
              <a:rPr lang="es-ES" sz="2400" dirty="0"/>
              <a:t>Emplear los </a:t>
            </a:r>
            <a:r>
              <a:rPr lang="es-ES" sz="2400" dirty="0" err="1"/>
              <a:t>cuantilos</a:t>
            </a:r>
            <a:r>
              <a:rPr lang="es-ES" sz="2400" dirty="0"/>
              <a:t> para describir cómo se agrupan los datos </a:t>
            </a:r>
          </a:p>
          <a:p>
            <a:r>
              <a:rPr lang="es-ES" sz="2400" dirty="0"/>
              <a:t>Calcular las medidas de posición a partir de conjuntos de datos, en datos agrupados</a:t>
            </a:r>
            <a:endParaRPr lang="es-CO" sz="2400" dirty="0"/>
          </a:p>
        </p:txBody>
      </p:sp>
      <p:sp>
        <p:nvSpPr>
          <p:cNvPr id="4" name="3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5" name="4 Marcador de número de diapositiva"/>
          <p:cNvSpPr>
            <a:spLocks noGrp="1"/>
          </p:cNvSpPr>
          <p:nvPr>
            <p:ph type="sldNum" sz="quarter" idx="12"/>
          </p:nvPr>
        </p:nvSpPr>
        <p:spPr/>
        <p:txBody>
          <a:bodyPr/>
          <a:lstStyle/>
          <a:p>
            <a:fld id="{8A8D789F-AA4E-40FD-B9EE-A0ADB57B45B6}" type="slidenum">
              <a:rPr lang="es-CO" smtClean="0"/>
              <a:pPr/>
              <a:t>4</a:t>
            </a:fld>
            <a:endParaRPr lang="es-CO"/>
          </a:p>
        </p:txBody>
      </p:sp>
      <p:sp>
        <p:nvSpPr>
          <p:cNvPr id="7" name="6 CuadroTexto"/>
          <p:cNvSpPr txBox="1"/>
          <p:nvPr/>
        </p:nvSpPr>
        <p:spPr>
          <a:xfrm>
            <a:off x="1331640" y="575912"/>
            <a:ext cx="5616624" cy="769441"/>
          </a:xfrm>
          <a:prstGeom prst="rect">
            <a:avLst/>
          </a:prstGeom>
          <a:noFill/>
        </p:spPr>
        <p:txBody>
          <a:bodyPr wrap="square" rtlCol="0">
            <a:spAutoFit/>
          </a:bodyPr>
          <a:lstStyle/>
          <a:p>
            <a:pPr algn="ctr"/>
            <a:r>
              <a:rPr lang="es-ES" sz="4400" b="1" dirty="0">
                <a:solidFill>
                  <a:srgbClr val="C00000"/>
                </a:solidFill>
              </a:rPr>
              <a:t>OBJETIVO</a:t>
            </a:r>
            <a:endParaRPr lang="es-CO" sz="4400" b="1" dirty="0">
              <a:solidFill>
                <a:srgbClr val="C00000"/>
              </a:solidFill>
            </a:endParaRPr>
          </a:p>
        </p:txBody>
      </p:sp>
    </p:spTree>
    <p:extLst>
      <p:ext uri="{BB962C8B-B14F-4D97-AF65-F5344CB8AC3E}">
        <p14:creationId xmlns:p14="http://schemas.microsoft.com/office/powerpoint/2010/main" val="260149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2015733"/>
            <a:ext cx="7331267" cy="3450613"/>
          </a:xfrm>
        </p:spPr>
        <p:txBody>
          <a:bodyPr>
            <a:noAutofit/>
          </a:bodyPr>
          <a:lstStyle/>
          <a:p>
            <a:r>
              <a:rPr lang="es-ES" sz="1800" b="1" dirty="0"/>
              <a:t>Propósito</a:t>
            </a:r>
            <a:r>
              <a:rPr lang="es-ES" sz="1800" dirty="0"/>
              <a:t>: </a:t>
            </a:r>
          </a:p>
          <a:p>
            <a:pPr>
              <a:buFont typeface="Wingdings" pitchFamily="2" charset="2"/>
              <a:buChar char="ü"/>
            </a:pPr>
            <a:r>
              <a:rPr lang="es-ES" sz="1800" dirty="0"/>
              <a:t> resumir en un solo número la posición o localización de la distribución  </a:t>
            </a:r>
          </a:p>
          <a:p>
            <a:pPr>
              <a:buFont typeface="Wingdings" pitchFamily="2" charset="2"/>
              <a:buChar char="ü"/>
            </a:pPr>
            <a:r>
              <a:rPr lang="es-ES" sz="1800" dirty="0"/>
              <a:t>caracterizar y representar un conjunto de datos </a:t>
            </a:r>
          </a:p>
          <a:p>
            <a:r>
              <a:rPr lang="es-ES" sz="1800" b="1" dirty="0"/>
              <a:t>Medidas de posición más utilizadas: </a:t>
            </a:r>
          </a:p>
          <a:p>
            <a:pPr>
              <a:buFont typeface="Wingdings" pitchFamily="2" charset="2"/>
              <a:buChar char="ü"/>
            </a:pPr>
            <a:r>
              <a:rPr lang="es-ES" sz="1800" dirty="0">
                <a:solidFill>
                  <a:srgbClr val="0070C0"/>
                </a:solidFill>
              </a:rPr>
              <a:t>CUARTIL</a:t>
            </a:r>
          </a:p>
          <a:p>
            <a:pPr>
              <a:buFont typeface="Wingdings" pitchFamily="2" charset="2"/>
              <a:buChar char="ü"/>
            </a:pPr>
            <a:r>
              <a:rPr lang="es-ES" sz="1800" dirty="0">
                <a:solidFill>
                  <a:srgbClr val="0070C0"/>
                </a:solidFill>
              </a:rPr>
              <a:t>QUINTIL</a:t>
            </a:r>
          </a:p>
          <a:p>
            <a:pPr>
              <a:buFont typeface="Wingdings" pitchFamily="2" charset="2"/>
              <a:buChar char="ü"/>
            </a:pPr>
            <a:r>
              <a:rPr lang="es-ES" sz="1800" dirty="0">
                <a:solidFill>
                  <a:srgbClr val="0070C0"/>
                </a:solidFill>
              </a:rPr>
              <a:t>DECIL</a:t>
            </a:r>
          </a:p>
          <a:p>
            <a:pPr>
              <a:buFont typeface="Wingdings" pitchFamily="2" charset="2"/>
              <a:buChar char="ü"/>
            </a:pPr>
            <a:r>
              <a:rPr lang="es-ES" sz="1800" dirty="0">
                <a:solidFill>
                  <a:srgbClr val="0070C0"/>
                </a:solidFill>
              </a:rPr>
              <a:t>PERCENTIL</a:t>
            </a:r>
            <a:endParaRPr lang="es-CO" sz="1800" dirty="0">
              <a:solidFill>
                <a:srgbClr val="0070C0"/>
              </a:solidFill>
            </a:endParaRPr>
          </a:p>
        </p:txBody>
      </p:sp>
      <p:sp>
        <p:nvSpPr>
          <p:cNvPr id="4" name="3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5" name="4 Marcador de número de diapositiva"/>
          <p:cNvSpPr>
            <a:spLocks noGrp="1"/>
          </p:cNvSpPr>
          <p:nvPr>
            <p:ph type="sldNum" sz="quarter" idx="12"/>
          </p:nvPr>
        </p:nvSpPr>
        <p:spPr/>
        <p:txBody>
          <a:bodyPr/>
          <a:lstStyle/>
          <a:p>
            <a:fld id="{8A8D789F-AA4E-40FD-B9EE-A0ADB57B45B6}" type="slidenum">
              <a:rPr lang="es-CO" smtClean="0"/>
              <a:pPr/>
              <a:t>5</a:t>
            </a:fld>
            <a:endParaRPr lang="es-CO"/>
          </a:p>
        </p:txBody>
      </p:sp>
      <p:sp>
        <p:nvSpPr>
          <p:cNvPr id="6" name="5 CuadroTexto"/>
          <p:cNvSpPr txBox="1"/>
          <p:nvPr/>
        </p:nvSpPr>
        <p:spPr>
          <a:xfrm>
            <a:off x="1331640" y="575912"/>
            <a:ext cx="5616624" cy="769441"/>
          </a:xfrm>
          <a:prstGeom prst="rect">
            <a:avLst/>
          </a:prstGeom>
          <a:noFill/>
        </p:spPr>
        <p:txBody>
          <a:bodyPr wrap="square" rtlCol="0">
            <a:spAutoFit/>
          </a:bodyPr>
          <a:lstStyle/>
          <a:p>
            <a:pPr algn="ctr"/>
            <a:r>
              <a:rPr lang="es-ES" sz="4400" b="1" dirty="0">
                <a:solidFill>
                  <a:srgbClr val="C00000"/>
                </a:solidFill>
              </a:rPr>
              <a:t>UTILIDAD</a:t>
            </a:r>
            <a:endParaRPr lang="es-CO" sz="4400" b="1" dirty="0">
              <a:solidFill>
                <a:srgbClr val="C00000"/>
              </a:solidFill>
            </a:endParaRPr>
          </a:p>
        </p:txBody>
      </p:sp>
    </p:spTree>
    <p:extLst>
      <p:ext uri="{BB962C8B-B14F-4D97-AF65-F5344CB8AC3E}">
        <p14:creationId xmlns:p14="http://schemas.microsoft.com/office/powerpoint/2010/main" val="6713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47800"/>
            <a:ext cx="8928992" cy="4800600"/>
          </a:xfrm>
        </p:spPr>
        <p:txBody>
          <a:bodyPr>
            <a:normAutofit/>
          </a:bodyPr>
          <a:lstStyle/>
          <a:p>
            <a:r>
              <a:rPr lang="es-ES" sz="2400" dirty="0"/>
              <a:t>Dividen el conjunto ordenado de datos en fracciones específicas </a:t>
            </a:r>
          </a:p>
          <a:p>
            <a:r>
              <a:rPr lang="es-ES" sz="2400" dirty="0"/>
              <a:t>Abarcan un conjunto de medidas: cuartiles, quintiles, </a:t>
            </a:r>
            <a:r>
              <a:rPr lang="es-ES" sz="2400" dirty="0" err="1"/>
              <a:t>deciles</a:t>
            </a:r>
            <a:r>
              <a:rPr lang="es-ES" sz="2400" dirty="0"/>
              <a:t>, percentiles, mediana </a:t>
            </a:r>
          </a:p>
          <a:p>
            <a:r>
              <a:rPr lang="es-ES" sz="2400" dirty="0"/>
              <a:t>Cuartiles: dividen el conjunto de datos en cuartas partes  </a:t>
            </a:r>
          </a:p>
          <a:p>
            <a:pPr>
              <a:buFont typeface="Wingdings" pitchFamily="2" charset="2"/>
              <a:buChar char="ü"/>
            </a:pPr>
            <a:r>
              <a:rPr lang="es-ES" sz="2400" dirty="0"/>
              <a:t>Q1 valor tal que una cuarta parte de las observaciones son menores que él y ¾ partes mayores  </a:t>
            </a:r>
          </a:p>
          <a:p>
            <a:pPr>
              <a:buFont typeface="Wingdings" pitchFamily="2" charset="2"/>
              <a:buChar char="ü"/>
            </a:pPr>
            <a:r>
              <a:rPr lang="es-ES" sz="2400" dirty="0"/>
              <a:t>Q2 = Me  </a:t>
            </a:r>
          </a:p>
          <a:p>
            <a:pPr>
              <a:buFont typeface="Wingdings" pitchFamily="2" charset="2"/>
              <a:buChar char="ü"/>
            </a:pPr>
            <a:r>
              <a:rPr lang="es-ES" sz="2400" dirty="0"/>
              <a:t>Q3 supera a ¾ de las observaciones y solo es superado por una cuarta parte de ellas </a:t>
            </a:r>
          </a:p>
        </p:txBody>
      </p:sp>
      <p:sp>
        <p:nvSpPr>
          <p:cNvPr id="4" name="3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5" name="4 Marcador de número de diapositiva"/>
          <p:cNvSpPr>
            <a:spLocks noGrp="1"/>
          </p:cNvSpPr>
          <p:nvPr>
            <p:ph type="sldNum" sz="quarter" idx="12"/>
          </p:nvPr>
        </p:nvSpPr>
        <p:spPr/>
        <p:txBody>
          <a:bodyPr/>
          <a:lstStyle/>
          <a:p>
            <a:fld id="{8A8D789F-AA4E-40FD-B9EE-A0ADB57B45B6}" type="slidenum">
              <a:rPr lang="es-CO" smtClean="0"/>
              <a:pPr/>
              <a:t>6</a:t>
            </a:fld>
            <a:endParaRPr lang="es-CO"/>
          </a:p>
        </p:txBody>
      </p:sp>
      <p:sp>
        <p:nvSpPr>
          <p:cNvPr id="6" name="5 CuadroTexto"/>
          <p:cNvSpPr txBox="1"/>
          <p:nvPr/>
        </p:nvSpPr>
        <p:spPr>
          <a:xfrm>
            <a:off x="1331640" y="575912"/>
            <a:ext cx="5616624" cy="769441"/>
          </a:xfrm>
          <a:prstGeom prst="rect">
            <a:avLst/>
          </a:prstGeom>
          <a:noFill/>
        </p:spPr>
        <p:txBody>
          <a:bodyPr wrap="square" rtlCol="0">
            <a:spAutoFit/>
          </a:bodyPr>
          <a:lstStyle/>
          <a:p>
            <a:pPr algn="ctr"/>
            <a:r>
              <a:rPr lang="es-ES" sz="4400" b="1" dirty="0">
                <a:solidFill>
                  <a:srgbClr val="C00000"/>
                </a:solidFill>
              </a:rPr>
              <a:t>GENERALIDADES</a:t>
            </a:r>
            <a:endParaRPr lang="es-CO" sz="4400" b="1" dirty="0">
              <a:solidFill>
                <a:srgbClr val="C00000"/>
              </a:solidFill>
            </a:endParaRPr>
          </a:p>
        </p:txBody>
      </p:sp>
    </p:spTree>
    <p:extLst>
      <p:ext uri="{BB962C8B-B14F-4D97-AF65-F5344CB8AC3E}">
        <p14:creationId xmlns:p14="http://schemas.microsoft.com/office/powerpoint/2010/main" val="179318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447800"/>
            <a:ext cx="8891336" cy="4800600"/>
          </a:xfrm>
        </p:spPr>
        <p:txBody>
          <a:bodyPr>
            <a:normAutofit lnSpcReduction="10000"/>
          </a:bodyPr>
          <a:lstStyle/>
          <a:p>
            <a:r>
              <a:rPr lang="es-ES" sz="2400" dirty="0" err="1"/>
              <a:t>Deciles</a:t>
            </a:r>
            <a:r>
              <a:rPr lang="es-ES" sz="2400" dirty="0"/>
              <a:t> dividen el conjunto de datos en décimas partes </a:t>
            </a:r>
          </a:p>
          <a:p>
            <a:r>
              <a:rPr lang="es-ES" sz="2400" dirty="0"/>
              <a:t>Percentiles dividen el conjunto de datos en centésimas partes </a:t>
            </a:r>
          </a:p>
          <a:p>
            <a:r>
              <a:rPr lang="es-ES" sz="2400" dirty="0" err="1"/>
              <a:t>Deciles</a:t>
            </a:r>
            <a:r>
              <a:rPr lang="es-ES" sz="2400" dirty="0"/>
              <a:t>, cuartiles, quintiles constituyen casos particulares de percentiles: </a:t>
            </a:r>
          </a:p>
          <a:p>
            <a:r>
              <a:rPr lang="es-ES" sz="2400" dirty="0"/>
              <a:t>Procedimiento de cálculo:  </a:t>
            </a:r>
          </a:p>
          <a:p>
            <a:pPr>
              <a:buFont typeface="Wingdings" pitchFamily="2" charset="2"/>
              <a:buChar char="ü"/>
            </a:pPr>
            <a:r>
              <a:rPr lang="es-ES" sz="2400" dirty="0"/>
              <a:t>Ordenar los datos según magnitud  </a:t>
            </a:r>
          </a:p>
          <a:p>
            <a:pPr>
              <a:buFont typeface="Wingdings" pitchFamily="2" charset="2"/>
              <a:buChar char="ü"/>
            </a:pPr>
            <a:r>
              <a:rPr lang="es-ES" sz="2400" dirty="0"/>
              <a:t>Identificar el percentil correspondiente al </a:t>
            </a:r>
            <a:r>
              <a:rPr lang="es-ES" sz="2400" dirty="0" err="1"/>
              <a:t>cuantilo</a:t>
            </a:r>
            <a:r>
              <a:rPr lang="es-ES" sz="2400" dirty="0"/>
              <a:t> buscado  </a:t>
            </a:r>
          </a:p>
          <a:p>
            <a:pPr>
              <a:buFont typeface="Wingdings" pitchFamily="2" charset="2"/>
              <a:buChar char="ü"/>
            </a:pPr>
            <a:r>
              <a:rPr lang="es-ES" sz="2400" dirty="0"/>
              <a:t>Calcular el rango percentil</a:t>
            </a:r>
          </a:p>
          <a:p>
            <a:pPr>
              <a:buFont typeface="Wingdings" pitchFamily="2" charset="2"/>
              <a:buChar char="ü"/>
            </a:pPr>
            <a:r>
              <a:rPr lang="es-ES" sz="2400" dirty="0"/>
              <a:t>Ubicar el percentil buscado en el conjunto de datos  </a:t>
            </a:r>
            <a:endParaRPr lang="es-CO" sz="2400" dirty="0"/>
          </a:p>
          <a:p>
            <a:endParaRPr lang="es-CO" sz="2400" dirty="0"/>
          </a:p>
        </p:txBody>
      </p:sp>
      <p:sp>
        <p:nvSpPr>
          <p:cNvPr id="4" name="3 Marcador de pie de página"/>
          <p:cNvSpPr>
            <a:spLocks noGrp="1"/>
          </p:cNvSpPr>
          <p:nvPr>
            <p:ph type="ftr" sz="quarter" idx="11"/>
          </p:nvPr>
        </p:nvSpPr>
        <p:spPr>
          <a:xfrm>
            <a:off x="971600" y="6305550"/>
            <a:ext cx="7639000" cy="476250"/>
          </a:xfrm>
        </p:spPr>
        <p:txBody>
          <a:bodyPr/>
          <a:lstStyle/>
          <a:p>
            <a:r>
              <a:rPr lang="es-CO" dirty="0"/>
              <a:t>MEDIDAS DE POSICION NO CENTRAL - ESTADISTICA APLICADA</a:t>
            </a:r>
          </a:p>
        </p:txBody>
      </p:sp>
      <p:sp>
        <p:nvSpPr>
          <p:cNvPr id="5" name="4 Marcador de número de diapositiva"/>
          <p:cNvSpPr>
            <a:spLocks noGrp="1"/>
          </p:cNvSpPr>
          <p:nvPr>
            <p:ph type="sldNum" sz="quarter" idx="12"/>
          </p:nvPr>
        </p:nvSpPr>
        <p:spPr/>
        <p:txBody>
          <a:bodyPr/>
          <a:lstStyle/>
          <a:p>
            <a:fld id="{8A8D789F-AA4E-40FD-B9EE-A0ADB57B45B6}" type="slidenum">
              <a:rPr lang="es-CO" smtClean="0"/>
              <a:pPr/>
              <a:t>7</a:t>
            </a:fld>
            <a:endParaRPr lang="es-CO"/>
          </a:p>
        </p:txBody>
      </p:sp>
      <p:sp>
        <p:nvSpPr>
          <p:cNvPr id="6" name="5 CuadroTexto"/>
          <p:cNvSpPr txBox="1"/>
          <p:nvPr/>
        </p:nvSpPr>
        <p:spPr>
          <a:xfrm>
            <a:off x="1619672" y="265064"/>
            <a:ext cx="5616624" cy="769441"/>
          </a:xfrm>
          <a:prstGeom prst="rect">
            <a:avLst/>
          </a:prstGeom>
          <a:noFill/>
        </p:spPr>
        <p:txBody>
          <a:bodyPr wrap="square" rtlCol="0">
            <a:spAutoFit/>
          </a:bodyPr>
          <a:lstStyle/>
          <a:p>
            <a:pPr algn="ctr"/>
            <a:r>
              <a:rPr lang="es-ES" sz="4400" b="1" dirty="0">
                <a:solidFill>
                  <a:srgbClr val="C00000"/>
                </a:solidFill>
              </a:rPr>
              <a:t>GENERALIDADES</a:t>
            </a:r>
            <a:endParaRPr lang="es-CO" sz="4400" b="1" dirty="0">
              <a:solidFill>
                <a:srgbClr val="C00000"/>
              </a:solidFill>
            </a:endParaRPr>
          </a:p>
        </p:txBody>
      </p:sp>
    </p:spTree>
    <p:extLst>
      <p:ext uri="{BB962C8B-B14F-4D97-AF65-F5344CB8AC3E}">
        <p14:creationId xmlns:p14="http://schemas.microsoft.com/office/powerpoint/2010/main" val="156101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483768" y="575912"/>
            <a:ext cx="3807118" cy="769441"/>
          </a:xfrm>
          <a:prstGeom prst="rect">
            <a:avLst/>
          </a:prstGeom>
          <a:noFill/>
        </p:spPr>
        <p:txBody>
          <a:bodyPr wrap="square" rtlCol="0">
            <a:spAutoFit/>
          </a:bodyPr>
          <a:lstStyle/>
          <a:p>
            <a:r>
              <a:rPr lang="es-CO" sz="4400" b="1" dirty="0">
                <a:solidFill>
                  <a:srgbClr val="C00000"/>
                </a:solidFill>
              </a:rPr>
              <a:t>CUARTILES</a:t>
            </a:r>
          </a:p>
        </p:txBody>
      </p:sp>
      <p:sp>
        <p:nvSpPr>
          <p:cNvPr id="7" name="6 Rectángulo"/>
          <p:cNvSpPr/>
          <p:nvPr/>
        </p:nvSpPr>
        <p:spPr>
          <a:xfrm>
            <a:off x="251520" y="1967050"/>
            <a:ext cx="8568952" cy="1384995"/>
          </a:xfrm>
          <a:prstGeom prst="rect">
            <a:avLst/>
          </a:prstGeom>
        </p:spPr>
        <p:txBody>
          <a:bodyPr wrap="square">
            <a:spAutoFit/>
          </a:bodyPr>
          <a:lstStyle/>
          <a:p>
            <a:pPr algn="just"/>
            <a:r>
              <a:rPr lang="es-CO" sz="2800" dirty="0">
                <a:latin typeface="+mj-lt"/>
              </a:rPr>
              <a:t>Los cuartiles son los tres valores que dividen al conjunto de datos </a:t>
            </a:r>
            <a:r>
              <a:rPr lang="es-CO" sz="2800" b="1" dirty="0">
                <a:solidFill>
                  <a:schemeClr val="accent6">
                    <a:lumMod val="75000"/>
                  </a:schemeClr>
                </a:solidFill>
                <a:latin typeface="+mj-lt"/>
              </a:rPr>
              <a:t>ordenados</a:t>
            </a:r>
            <a:r>
              <a:rPr lang="es-CO" sz="2800" dirty="0">
                <a:latin typeface="+mj-lt"/>
              </a:rPr>
              <a:t> en cuatro partes porcentualmente iguales.</a:t>
            </a:r>
          </a:p>
        </p:txBody>
      </p:sp>
      <p:pic>
        <p:nvPicPr>
          <p:cNvPr id="8" name="Picture 2" descr="http://u.jimdo.com/www36/o/sc448b732ab1c070a/img/i7896ae3364fac305/1296762090/std/imag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573016"/>
            <a:ext cx="3574181" cy="2680637"/>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1696935" y="3851868"/>
            <a:ext cx="3240360" cy="584775"/>
          </a:xfrm>
          <a:prstGeom prst="rect">
            <a:avLst/>
          </a:prstGeom>
          <a:noFill/>
        </p:spPr>
        <p:txBody>
          <a:bodyPr wrap="square" rtlCol="0">
            <a:spAutoFit/>
          </a:bodyPr>
          <a:lstStyle/>
          <a:p>
            <a:r>
              <a:rPr lang="es-CO" sz="3200" dirty="0">
                <a:solidFill>
                  <a:srgbClr val="FF0000"/>
                </a:solidFill>
              </a:rPr>
              <a:t>Q1 (25%)</a:t>
            </a:r>
          </a:p>
        </p:txBody>
      </p:sp>
      <p:sp>
        <p:nvSpPr>
          <p:cNvPr id="10" name="9 CuadroTexto"/>
          <p:cNvSpPr txBox="1"/>
          <p:nvPr/>
        </p:nvSpPr>
        <p:spPr>
          <a:xfrm>
            <a:off x="1691680" y="4605964"/>
            <a:ext cx="3240360" cy="584775"/>
          </a:xfrm>
          <a:prstGeom prst="rect">
            <a:avLst/>
          </a:prstGeom>
          <a:noFill/>
        </p:spPr>
        <p:txBody>
          <a:bodyPr wrap="square" rtlCol="0">
            <a:spAutoFit/>
          </a:bodyPr>
          <a:lstStyle/>
          <a:p>
            <a:r>
              <a:rPr lang="es-CO" sz="3200" dirty="0">
                <a:solidFill>
                  <a:srgbClr val="00B050"/>
                </a:solidFill>
              </a:rPr>
              <a:t>Q2 (50%)</a:t>
            </a:r>
          </a:p>
        </p:txBody>
      </p:sp>
      <p:sp>
        <p:nvSpPr>
          <p:cNvPr id="11" name="10 CuadroTexto"/>
          <p:cNvSpPr txBox="1"/>
          <p:nvPr/>
        </p:nvSpPr>
        <p:spPr>
          <a:xfrm>
            <a:off x="1691680" y="5284602"/>
            <a:ext cx="3240360" cy="584775"/>
          </a:xfrm>
          <a:prstGeom prst="rect">
            <a:avLst/>
          </a:prstGeom>
          <a:noFill/>
        </p:spPr>
        <p:txBody>
          <a:bodyPr wrap="square" rtlCol="0">
            <a:spAutoFit/>
          </a:bodyPr>
          <a:lstStyle/>
          <a:p>
            <a:r>
              <a:rPr lang="es-CO" sz="3200" dirty="0">
                <a:solidFill>
                  <a:srgbClr val="00B0F0"/>
                </a:solidFill>
              </a:rPr>
              <a:t>Q3 (50%)</a:t>
            </a:r>
          </a:p>
        </p:txBody>
      </p:sp>
      <p:sp>
        <p:nvSpPr>
          <p:cNvPr id="13" name="12 Marcador de pie de página"/>
          <p:cNvSpPr>
            <a:spLocks noGrp="1"/>
          </p:cNvSpPr>
          <p:nvPr>
            <p:ph type="ftr" sz="quarter" idx="11"/>
          </p:nvPr>
        </p:nvSpPr>
        <p:spPr>
          <a:xfrm>
            <a:off x="1043608" y="6305550"/>
            <a:ext cx="7566992" cy="476250"/>
          </a:xfrm>
        </p:spPr>
        <p:txBody>
          <a:bodyPr/>
          <a:lstStyle/>
          <a:p>
            <a:r>
              <a:rPr lang="es-CO" dirty="0"/>
              <a:t>MEDIDAS DE POSICION NO CENTRAL - ESTADISTICA APLICADA</a:t>
            </a:r>
          </a:p>
        </p:txBody>
      </p:sp>
      <p:sp>
        <p:nvSpPr>
          <p:cNvPr id="14" name="13 Marcador de número de diapositiva"/>
          <p:cNvSpPr>
            <a:spLocks noGrp="1"/>
          </p:cNvSpPr>
          <p:nvPr>
            <p:ph type="sldNum" sz="quarter" idx="12"/>
          </p:nvPr>
        </p:nvSpPr>
        <p:spPr/>
        <p:txBody>
          <a:bodyPr/>
          <a:lstStyle/>
          <a:p>
            <a:fld id="{8A8D789F-AA4E-40FD-B9EE-A0ADB57B45B6}" type="slidenum">
              <a:rPr lang="es-CO" smtClean="0"/>
              <a:pPr/>
              <a:t>8</a:t>
            </a:fld>
            <a:endParaRPr lang="es-CO"/>
          </a:p>
        </p:txBody>
      </p:sp>
    </p:spTree>
    <p:extLst>
      <p:ext uri="{BB962C8B-B14F-4D97-AF65-F5344CB8AC3E}">
        <p14:creationId xmlns:p14="http://schemas.microsoft.com/office/powerpoint/2010/main" val="132128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450515" y="202039"/>
            <a:ext cx="5556624" cy="646331"/>
          </a:xfrm>
          <a:prstGeom prst="rect">
            <a:avLst/>
          </a:prstGeom>
          <a:noFill/>
        </p:spPr>
        <p:txBody>
          <a:bodyPr wrap="square" rtlCol="0">
            <a:spAutoFit/>
          </a:bodyPr>
          <a:lstStyle/>
          <a:p>
            <a:pPr algn="ctr"/>
            <a:r>
              <a:rPr lang="es-CO" sz="3600" b="1" dirty="0">
                <a:solidFill>
                  <a:srgbClr val="990099"/>
                </a:solidFill>
              </a:rPr>
              <a:t>Cálculo de los cuartiles</a:t>
            </a:r>
          </a:p>
        </p:txBody>
      </p:sp>
      <p:pic>
        <p:nvPicPr>
          <p:cNvPr id="7" name="Picture 2" descr="http://www.clipartbest.com/cliparts/Rid/grn/Ridgrndi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8030" y="176707"/>
            <a:ext cx="1493548" cy="1448742"/>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929196" y="1212517"/>
            <a:ext cx="5351727" cy="523220"/>
          </a:xfrm>
          <a:prstGeom prst="rect">
            <a:avLst/>
          </a:prstGeom>
          <a:noFill/>
        </p:spPr>
        <p:txBody>
          <a:bodyPr wrap="square" rtlCol="0">
            <a:spAutoFit/>
          </a:bodyPr>
          <a:lstStyle/>
          <a:p>
            <a:pPr marL="285750" indent="-285750">
              <a:buFont typeface="Arial" pitchFamily="34" charset="0"/>
              <a:buChar char="•"/>
            </a:pPr>
            <a:r>
              <a:rPr lang="es-CO" sz="2800" b="1" dirty="0">
                <a:solidFill>
                  <a:srgbClr val="0070C0"/>
                </a:solidFill>
              </a:rPr>
              <a:t>Datos no agrupados</a:t>
            </a:r>
          </a:p>
        </p:txBody>
      </p:sp>
      <p:sp>
        <p:nvSpPr>
          <p:cNvPr id="9" name="8 Rectángulo"/>
          <p:cNvSpPr/>
          <p:nvPr/>
        </p:nvSpPr>
        <p:spPr>
          <a:xfrm>
            <a:off x="4571804" y="2055796"/>
            <a:ext cx="144016" cy="3750405"/>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CuadroTexto"/>
          <p:cNvSpPr txBox="1"/>
          <p:nvPr/>
        </p:nvSpPr>
        <p:spPr>
          <a:xfrm>
            <a:off x="1690473" y="1935822"/>
            <a:ext cx="936104" cy="400110"/>
          </a:xfrm>
          <a:prstGeom prst="rect">
            <a:avLst/>
          </a:prstGeom>
          <a:noFill/>
        </p:spPr>
        <p:txBody>
          <a:bodyPr wrap="square" rtlCol="0">
            <a:spAutoFit/>
          </a:bodyPr>
          <a:lstStyle/>
          <a:p>
            <a:r>
              <a:rPr lang="es-CO" sz="2000" b="1" i="1" dirty="0"/>
              <a:t>n: Par</a:t>
            </a:r>
          </a:p>
        </p:txBody>
      </p:sp>
      <p:sp>
        <p:nvSpPr>
          <p:cNvPr id="11" name="10 CuadroTexto"/>
          <p:cNvSpPr txBox="1"/>
          <p:nvPr/>
        </p:nvSpPr>
        <p:spPr>
          <a:xfrm>
            <a:off x="6156176" y="1935822"/>
            <a:ext cx="1322334" cy="400110"/>
          </a:xfrm>
          <a:prstGeom prst="rect">
            <a:avLst/>
          </a:prstGeom>
          <a:noFill/>
        </p:spPr>
        <p:txBody>
          <a:bodyPr wrap="square" rtlCol="0">
            <a:spAutoFit/>
          </a:bodyPr>
          <a:lstStyle/>
          <a:p>
            <a:r>
              <a:rPr lang="es-CO" sz="2000" b="1" i="1" dirty="0"/>
              <a:t>n: impar</a:t>
            </a:r>
          </a:p>
        </p:txBody>
      </p:sp>
      <p:sp>
        <p:nvSpPr>
          <p:cNvPr id="12" name="11 Rectángulo"/>
          <p:cNvSpPr/>
          <p:nvPr/>
        </p:nvSpPr>
        <p:spPr>
          <a:xfrm>
            <a:off x="451968" y="2465778"/>
            <a:ext cx="3917170" cy="461665"/>
          </a:xfrm>
          <a:prstGeom prst="rect">
            <a:avLst/>
          </a:prstGeom>
        </p:spPr>
        <p:txBody>
          <a:bodyPr wrap="square">
            <a:spAutoFit/>
          </a:bodyPr>
          <a:lstStyle/>
          <a:p>
            <a:r>
              <a:rPr lang="es-CO" sz="2400" dirty="0"/>
              <a:t> 3, 4, 5, 7, 9, 10, 11, 14 </a:t>
            </a:r>
          </a:p>
        </p:txBody>
      </p:sp>
      <mc:AlternateContent xmlns:mc="http://schemas.openxmlformats.org/markup-compatibility/2006">
        <mc:Choice xmlns:a14="http://schemas.microsoft.com/office/drawing/2010/main" Requires="a14">
          <p:sp>
            <p:nvSpPr>
              <p:cNvPr id="13" name="12 CuadroTexto"/>
              <p:cNvSpPr txBox="1"/>
              <p:nvPr/>
            </p:nvSpPr>
            <p:spPr>
              <a:xfrm>
                <a:off x="209705" y="4756276"/>
                <a:ext cx="2425175" cy="631070"/>
              </a:xfrm>
              <a:prstGeom prst="rect">
                <a:avLst/>
              </a:prstGeom>
              <a:noFill/>
            </p:spPr>
            <p:txBody>
              <a:bodyPr wrap="square" rtlCol="0">
                <a:spAutoFit/>
              </a:bodyPr>
              <a:lstStyle/>
              <a:p>
                <a:r>
                  <a:rPr lang="es-CO" sz="2000" b="1" dirty="0">
                    <a:solidFill>
                      <a:srgbClr val="00B050"/>
                    </a:solidFill>
                  </a:rPr>
                  <a:t>Q2 (50%)= </a:t>
                </a:r>
                <a14:m>
                  <m:oMath xmlns:m="http://schemas.openxmlformats.org/officeDocument/2006/math">
                    <m:f>
                      <m:fPr>
                        <m:ctrlPr>
                          <a:rPr lang="es-CO" sz="2400" i="1">
                            <a:latin typeface="Cambria Math" panose="02040503050406030204" pitchFamily="18" charset="0"/>
                          </a:rPr>
                        </m:ctrlPr>
                      </m:fPr>
                      <m:num>
                        <m:r>
                          <a:rPr lang="es-CO" sz="2400" b="0" i="1" smtClean="0">
                            <a:latin typeface="Cambria Math"/>
                          </a:rPr>
                          <m:t>2</m:t>
                        </m:r>
                        <m:r>
                          <a:rPr lang="es-CO" sz="2400" i="1">
                            <a:latin typeface="Cambria Math"/>
                          </a:rPr>
                          <m:t>∗(8+1)</m:t>
                        </m:r>
                      </m:num>
                      <m:den>
                        <m:r>
                          <a:rPr lang="es-CO" sz="2400" i="1">
                            <a:latin typeface="Cambria Math"/>
                          </a:rPr>
                          <m:t>4</m:t>
                        </m:r>
                      </m:den>
                    </m:f>
                  </m:oMath>
                </a14:m>
                <a:r>
                  <a:rPr lang="es-CO" sz="2000" dirty="0"/>
                  <a:t> </a:t>
                </a:r>
                <a:endParaRPr lang="es-CO" sz="2000" b="1" dirty="0">
                  <a:solidFill>
                    <a:srgbClr val="00B050"/>
                  </a:solidFill>
                </a:endParaRPr>
              </a:p>
            </p:txBody>
          </p:sp>
        </mc:Choice>
        <mc:Fallback>
          <p:sp>
            <p:nvSpPr>
              <p:cNvPr id="13" name="12 CuadroTexto"/>
              <p:cNvSpPr txBox="1">
                <a:spLocks noRot="1" noChangeAspect="1" noMove="1" noResize="1" noEditPoints="1" noAdjustHandles="1" noChangeArrowheads="1" noChangeShapeType="1" noTextEdit="1"/>
              </p:cNvSpPr>
              <p:nvPr/>
            </p:nvSpPr>
            <p:spPr>
              <a:xfrm>
                <a:off x="209705" y="4756276"/>
                <a:ext cx="2425175" cy="631070"/>
              </a:xfrm>
              <a:prstGeom prst="rect">
                <a:avLst/>
              </a:prstGeom>
              <a:blipFill>
                <a:blip r:embed="rId3"/>
                <a:stretch>
                  <a:fillRect l="-2513" b="-962"/>
                </a:stretch>
              </a:blipFill>
            </p:spPr>
            <p:txBody>
              <a:bodyPr/>
              <a:lstStyle/>
              <a:p>
                <a:r>
                  <a:rPr lang="es-EC">
                    <a:noFill/>
                  </a:rPr>
                  <a:t> </a:t>
                </a:r>
              </a:p>
            </p:txBody>
          </p:sp>
        </mc:Fallback>
      </mc:AlternateContent>
      <p:sp>
        <p:nvSpPr>
          <p:cNvPr id="14" name="13 Elipse"/>
          <p:cNvSpPr/>
          <p:nvPr/>
        </p:nvSpPr>
        <p:spPr>
          <a:xfrm>
            <a:off x="1546457" y="2348880"/>
            <a:ext cx="720080" cy="578563"/>
          </a:xfrm>
          <a:prstGeom prst="ellipse">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CO"/>
          </a:p>
        </p:txBody>
      </p:sp>
      <p:sp>
        <p:nvSpPr>
          <p:cNvPr id="15" name="14 Flecha derecha"/>
          <p:cNvSpPr/>
          <p:nvPr/>
        </p:nvSpPr>
        <p:spPr>
          <a:xfrm>
            <a:off x="2634879" y="4856303"/>
            <a:ext cx="227573"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mc:AlternateContent xmlns:mc="http://schemas.openxmlformats.org/markup-compatibility/2006">
        <mc:Choice xmlns:a14="http://schemas.microsoft.com/office/drawing/2010/main" Requires="a14">
          <p:sp>
            <p:nvSpPr>
              <p:cNvPr id="16" name="15 CuadroTexto"/>
              <p:cNvSpPr txBox="1"/>
              <p:nvPr/>
            </p:nvSpPr>
            <p:spPr>
              <a:xfrm>
                <a:off x="201402" y="3931669"/>
                <a:ext cx="2425175" cy="938847"/>
              </a:xfrm>
              <a:prstGeom prst="rect">
                <a:avLst/>
              </a:prstGeom>
              <a:noFill/>
            </p:spPr>
            <p:txBody>
              <a:bodyPr wrap="square" rtlCol="0">
                <a:spAutoFit/>
              </a:bodyPr>
              <a:lstStyle/>
              <a:p>
                <a:r>
                  <a:rPr lang="es-CO" sz="2000" b="1" dirty="0">
                    <a:solidFill>
                      <a:srgbClr val="FF0000"/>
                    </a:solidFill>
                  </a:rPr>
                  <a:t>Q1 (25%)= </a:t>
                </a:r>
                <a14:m>
                  <m:oMath xmlns:m="http://schemas.openxmlformats.org/officeDocument/2006/math">
                    <m:f>
                      <m:fPr>
                        <m:ctrlPr>
                          <a:rPr lang="es-CO" sz="2400" i="1">
                            <a:latin typeface="Cambria Math" panose="02040503050406030204" pitchFamily="18" charset="0"/>
                          </a:rPr>
                        </m:ctrlPr>
                      </m:fPr>
                      <m:num>
                        <m:r>
                          <a:rPr lang="es-CO" sz="2400" b="0" i="1" smtClean="0">
                            <a:latin typeface="Cambria Math"/>
                          </a:rPr>
                          <m:t>1</m:t>
                        </m:r>
                        <m:r>
                          <a:rPr lang="es-CO" sz="2400" i="1">
                            <a:latin typeface="Cambria Math"/>
                          </a:rPr>
                          <m:t>∗(</m:t>
                        </m:r>
                        <m:r>
                          <a:rPr lang="es-CO" sz="2400" b="0" i="1" smtClean="0">
                            <a:latin typeface="Cambria Math"/>
                          </a:rPr>
                          <m:t>8</m:t>
                        </m:r>
                        <m:r>
                          <a:rPr lang="es-CO" sz="2400" i="1">
                            <a:latin typeface="Cambria Math"/>
                          </a:rPr>
                          <m:t>+1)</m:t>
                        </m:r>
                      </m:num>
                      <m:den>
                        <m:r>
                          <a:rPr lang="es-CO" sz="2400" b="0" i="1" smtClean="0">
                            <a:latin typeface="Cambria Math"/>
                          </a:rPr>
                          <m:t>4</m:t>
                        </m:r>
                      </m:den>
                    </m:f>
                  </m:oMath>
                </a14:m>
                <a:endParaRPr lang="es-CO" sz="2400" i="1" dirty="0"/>
              </a:p>
              <a:p>
                <a:endParaRPr lang="es-CO" sz="2000" b="1" dirty="0">
                  <a:solidFill>
                    <a:srgbClr val="00B050"/>
                  </a:solidFill>
                </a:endParaRPr>
              </a:p>
            </p:txBody>
          </p:sp>
        </mc:Choice>
        <mc:Fallback>
          <p:sp>
            <p:nvSpPr>
              <p:cNvPr id="16" name="15 CuadroTexto"/>
              <p:cNvSpPr txBox="1">
                <a:spLocks noRot="1" noChangeAspect="1" noMove="1" noResize="1" noEditPoints="1" noAdjustHandles="1" noChangeArrowheads="1" noChangeShapeType="1" noTextEdit="1"/>
              </p:cNvSpPr>
              <p:nvPr/>
            </p:nvSpPr>
            <p:spPr>
              <a:xfrm>
                <a:off x="201402" y="3931669"/>
                <a:ext cx="2425175" cy="938847"/>
              </a:xfrm>
              <a:prstGeom prst="rect">
                <a:avLst/>
              </a:prstGeom>
              <a:blipFill>
                <a:blip r:embed="rId4"/>
                <a:stretch>
                  <a:fillRect l="-2513"/>
                </a:stretch>
              </a:blipFill>
            </p:spPr>
            <p:txBody>
              <a:bodyPr/>
              <a:lstStyle/>
              <a:p>
                <a:r>
                  <a:rPr lang="es-EC">
                    <a:noFill/>
                  </a:rPr>
                  <a:t> </a:t>
                </a:r>
              </a:p>
            </p:txBody>
          </p:sp>
        </mc:Fallback>
      </mc:AlternateContent>
      <p:sp>
        <p:nvSpPr>
          <p:cNvPr id="17" name="16 Flecha derecha"/>
          <p:cNvSpPr/>
          <p:nvPr/>
        </p:nvSpPr>
        <p:spPr>
          <a:xfrm>
            <a:off x="2605489" y="4111168"/>
            <a:ext cx="227573"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Rectángulo"/>
          <p:cNvSpPr/>
          <p:nvPr/>
        </p:nvSpPr>
        <p:spPr>
          <a:xfrm>
            <a:off x="2852958" y="4026529"/>
            <a:ext cx="638316" cy="369332"/>
          </a:xfrm>
          <a:prstGeom prst="rect">
            <a:avLst/>
          </a:prstGeom>
        </p:spPr>
        <p:txBody>
          <a:bodyPr wrap="none">
            <a:spAutoFit/>
          </a:bodyPr>
          <a:lstStyle/>
          <a:p>
            <a:r>
              <a:rPr lang="es-CO" i="1" dirty="0"/>
              <a:t>2,25</a:t>
            </a:r>
          </a:p>
        </p:txBody>
      </p:sp>
      <p:grpSp>
        <p:nvGrpSpPr>
          <p:cNvPr id="19" name="18 Grupo"/>
          <p:cNvGrpSpPr/>
          <p:nvPr/>
        </p:nvGrpSpPr>
        <p:grpSpPr>
          <a:xfrm>
            <a:off x="451968" y="2465778"/>
            <a:ext cx="1454529" cy="463213"/>
            <a:chOff x="453175" y="2783380"/>
            <a:chExt cx="1454529" cy="463213"/>
          </a:xfrm>
        </p:grpSpPr>
        <p:sp>
          <p:nvSpPr>
            <p:cNvPr id="20" name="19 Rectángulo"/>
            <p:cNvSpPr/>
            <p:nvPr/>
          </p:nvSpPr>
          <p:spPr>
            <a:xfrm>
              <a:off x="453175" y="2783380"/>
              <a:ext cx="1454529"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1" name="20 Conector recto"/>
            <p:cNvCxnSpPr/>
            <p:nvPr/>
          </p:nvCxnSpPr>
          <p:spPr>
            <a:xfrm flipH="1">
              <a:off x="1220150" y="2784928"/>
              <a:ext cx="1" cy="4616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2" name="21 CuadroTexto"/>
              <p:cNvSpPr txBox="1"/>
              <p:nvPr/>
            </p:nvSpPr>
            <p:spPr>
              <a:xfrm>
                <a:off x="216215" y="5476482"/>
                <a:ext cx="3356797" cy="631070"/>
              </a:xfrm>
              <a:prstGeom prst="rect">
                <a:avLst/>
              </a:prstGeom>
              <a:noFill/>
            </p:spPr>
            <p:txBody>
              <a:bodyPr wrap="square" rtlCol="0">
                <a:spAutoFit/>
              </a:bodyPr>
              <a:lstStyle/>
              <a:p>
                <a:r>
                  <a:rPr lang="es-CO" sz="2000" b="1" dirty="0">
                    <a:solidFill>
                      <a:srgbClr val="00B0F0"/>
                    </a:solidFill>
                  </a:rPr>
                  <a:t>Q3 (75%)= </a:t>
                </a:r>
                <a14:m>
                  <m:oMath xmlns:m="http://schemas.openxmlformats.org/officeDocument/2006/math">
                    <m:f>
                      <m:fPr>
                        <m:ctrlPr>
                          <a:rPr lang="es-CO" sz="2400" i="1">
                            <a:latin typeface="Cambria Math" panose="02040503050406030204" pitchFamily="18" charset="0"/>
                          </a:rPr>
                        </m:ctrlPr>
                      </m:fPr>
                      <m:num>
                        <m:r>
                          <a:rPr lang="es-CO" sz="2400" b="0" i="1" smtClean="0">
                            <a:latin typeface="Cambria Math"/>
                          </a:rPr>
                          <m:t>3</m:t>
                        </m:r>
                        <m:r>
                          <a:rPr lang="es-CO" sz="2400" i="1">
                            <a:latin typeface="Cambria Math"/>
                          </a:rPr>
                          <m:t>∗(8+1)</m:t>
                        </m:r>
                      </m:num>
                      <m:den>
                        <m:r>
                          <a:rPr lang="es-CO" sz="2400" i="1">
                            <a:latin typeface="Cambria Math"/>
                          </a:rPr>
                          <m:t>4</m:t>
                        </m:r>
                      </m:den>
                    </m:f>
                  </m:oMath>
                </a14:m>
                <a:endParaRPr lang="es-CO" sz="2400" b="1" dirty="0">
                  <a:solidFill>
                    <a:srgbClr val="00B050"/>
                  </a:solidFill>
                </a:endParaRPr>
              </a:p>
            </p:txBody>
          </p:sp>
        </mc:Choice>
        <mc:Fallback>
          <p:sp>
            <p:nvSpPr>
              <p:cNvPr id="22" name="21 CuadroTexto"/>
              <p:cNvSpPr txBox="1">
                <a:spLocks noRot="1" noChangeAspect="1" noMove="1" noResize="1" noEditPoints="1" noAdjustHandles="1" noChangeArrowheads="1" noChangeShapeType="1" noTextEdit="1"/>
              </p:cNvSpPr>
              <p:nvPr/>
            </p:nvSpPr>
            <p:spPr>
              <a:xfrm>
                <a:off x="216215" y="5476482"/>
                <a:ext cx="3356797" cy="631070"/>
              </a:xfrm>
              <a:prstGeom prst="rect">
                <a:avLst/>
              </a:prstGeom>
              <a:blipFill>
                <a:blip r:embed="rId5"/>
                <a:stretch>
                  <a:fillRect l="-1815" b="-962"/>
                </a:stretch>
              </a:blipFill>
            </p:spPr>
            <p:txBody>
              <a:bodyPr/>
              <a:lstStyle/>
              <a:p>
                <a:r>
                  <a:rPr lang="es-EC">
                    <a:noFill/>
                  </a:rPr>
                  <a:t> </a:t>
                </a:r>
              </a:p>
            </p:txBody>
          </p:sp>
        </mc:Fallback>
      </mc:AlternateContent>
      <p:sp>
        <p:nvSpPr>
          <p:cNvPr id="23" name="22 Flecha derecha"/>
          <p:cNvSpPr/>
          <p:nvPr/>
        </p:nvSpPr>
        <p:spPr>
          <a:xfrm>
            <a:off x="2675211" y="5647785"/>
            <a:ext cx="227573"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4" name="23 Grupo"/>
          <p:cNvGrpSpPr/>
          <p:nvPr/>
        </p:nvGrpSpPr>
        <p:grpSpPr>
          <a:xfrm>
            <a:off x="1952877" y="2467326"/>
            <a:ext cx="1672243" cy="431682"/>
            <a:chOff x="453175" y="2783380"/>
            <a:chExt cx="1454529" cy="463213"/>
          </a:xfrm>
        </p:grpSpPr>
        <p:sp>
          <p:nvSpPr>
            <p:cNvPr id="25" name="24 Rectángulo"/>
            <p:cNvSpPr/>
            <p:nvPr/>
          </p:nvSpPr>
          <p:spPr>
            <a:xfrm>
              <a:off x="453175" y="2783380"/>
              <a:ext cx="1454529" cy="46166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6" name="25 Conector recto"/>
            <p:cNvCxnSpPr/>
            <p:nvPr/>
          </p:nvCxnSpPr>
          <p:spPr>
            <a:xfrm flipH="1">
              <a:off x="1220150" y="2784928"/>
              <a:ext cx="1" cy="46166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7" name="26 CuadroTexto"/>
              <p:cNvSpPr txBox="1"/>
              <p:nvPr/>
            </p:nvSpPr>
            <p:spPr>
              <a:xfrm>
                <a:off x="1152735" y="3138247"/>
                <a:ext cx="2462982" cy="7934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a:rPr>
                            <m:t>𝑄</m:t>
                          </m:r>
                        </m:e>
                        <m:sub>
                          <m:r>
                            <a:rPr lang="es-CO" sz="2400" b="0" i="1" smtClean="0">
                              <a:latin typeface="Cambria Math"/>
                            </a:rPr>
                            <m:t>𝑘</m:t>
                          </m:r>
                        </m:sub>
                      </m:sSub>
                      <m:r>
                        <a:rPr lang="es-CO" sz="2400" b="0" i="1" smtClean="0">
                          <a:latin typeface="Cambria Math"/>
                        </a:rPr>
                        <m:t>=</m:t>
                      </m:r>
                      <m:f>
                        <m:fPr>
                          <m:ctrlPr>
                            <a:rPr lang="es-CO" sz="2400" i="1" smtClean="0">
                              <a:latin typeface="Cambria Math" panose="02040503050406030204" pitchFamily="18" charset="0"/>
                            </a:rPr>
                          </m:ctrlPr>
                        </m:fPr>
                        <m:num>
                          <m:r>
                            <a:rPr lang="es-CO" sz="2400" b="0" i="1" smtClean="0">
                              <a:latin typeface="Cambria Math"/>
                            </a:rPr>
                            <m:t>𝑘</m:t>
                          </m:r>
                          <m:r>
                            <a:rPr lang="es-CO" sz="2400" b="0" i="1" smtClean="0">
                              <a:latin typeface="Cambria Math"/>
                            </a:rPr>
                            <m:t>∗(</m:t>
                          </m:r>
                          <m:r>
                            <a:rPr lang="es-CO" sz="2400" b="0" i="1" smtClean="0">
                              <a:latin typeface="Cambria Math"/>
                            </a:rPr>
                            <m:t>𝑛</m:t>
                          </m:r>
                          <m:r>
                            <a:rPr lang="es-CO" sz="2400" b="0" i="1" smtClean="0">
                              <a:latin typeface="Cambria Math"/>
                            </a:rPr>
                            <m:t>+1)</m:t>
                          </m:r>
                        </m:num>
                        <m:den>
                          <m:r>
                            <a:rPr lang="es-CO" sz="2400" b="0" i="1" smtClean="0">
                              <a:latin typeface="Cambria Math"/>
                            </a:rPr>
                            <m:t>4</m:t>
                          </m:r>
                        </m:den>
                      </m:f>
                    </m:oMath>
                  </m:oMathPara>
                </a14:m>
                <a:endParaRPr lang="es-CO" sz="2400" i="1" dirty="0"/>
              </a:p>
            </p:txBody>
          </p:sp>
        </mc:Choice>
        <mc:Fallback>
          <p:sp>
            <p:nvSpPr>
              <p:cNvPr id="27" name="26 CuadroTexto"/>
              <p:cNvSpPr txBox="1">
                <a:spLocks noRot="1" noChangeAspect="1" noMove="1" noResize="1" noEditPoints="1" noAdjustHandles="1" noChangeArrowheads="1" noChangeShapeType="1" noTextEdit="1"/>
              </p:cNvSpPr>
              <p:nvPr/>
            </p:nvSpPr>
            <p:spPr>
              <a:xfrm>
                <a:off x="1152735" y="3138247"/>
                <a:ext cx="2462982" cy="793422"/>
              </a:xfrm>
              <a:prstGeom prst="rect">
                <a:avLst/>
              </a:prstGeom>
              <a:blipFill>
                <a:blip r:embed="rId6"/>
                <a:stretch>
                  <a:fillRect/>
                </a:stretch>
              </a:blipFill>
            </p:spPr>
            <p:txBody>
              <a:bodyPr/>
              <a:lstStyle/>
              <a:p>
                <a:r>
                  <a:rPr lang="es-EC">
                    <a:noFill/>
                  </a:rPr>
                  <a:t> </a:t>
                </a:r>
              </a:p>
            </p:txBody>
          </p:sp>
        </mc:Fallback>
      </mc:AlternateContent>
      <p:sp>
        <p:nvSpPr>
          <p:cNvPr id="28" name="27 Flecha derecha"/>
          <p:cNvSpPr/>
          <p:nvPr/>
        </p:nvSpPr>
        <p:spPr>
          <a:xfrm>
            <a:off x="3491274" y="4120021"/>
            <a:ext cx="227573"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28 Rectángulo"/>
          <p:cNvSpPr/>
          <p:nvPr/>
        </p:nvSpPr>
        <p:spPr>
          <a:xfrm>
            <a:off x="3754877" y="4022016"/>
            <a:ext cx="633507" cy="369332"/>
          </a:xfrm>
          <a:prstGeom prst="rect">
            <a:avLst/>
          </a:prstGeom>
        </p:spPr>
        <p:txBody>
          <a:bodyPr wrap="none">
            <a:spAutoFit/>
          </a:bodyPr>
          <a:lstStyle/>
          <a:p>
            <a:r>
              <a:rPr lang="es-CO" b="1" i="1" dirty="0"/>
              <a:t>4,25</a:t>
            </a:r>
          </a:p>
        </p:txBody>
      </p:sp>
      <p:sp>
        <p:nvSpPr>
          <p:cNvPr id="30" name="29 Rectángulo"/>
          <p:cNvSpPr/>
          <p:nvPr/>
        </p:nvSpPr>
        <p:spPr>
          <a:xfrm>
            <a:off x="2966744" y="4713118"/>
            <a:ext cx="505267" cy="369332"/>
          </a:xfrm>
          <a:prstGeom prst="rect">
            <a:avLst/>
          </a:prstGeom>
        </p:spPr>
        <p:txBody>
          <a:bodyPr wrap="none">
            <a:spAutoFit/>
          </a:bodyPr>
          <a:lstStyle/>
          <a:p>
            <a:r>
              <a:rPr lang="es-CO" i="1" dirty="0"/>
              <a:t>4,5</a:t>
            </a:r>
          </a:p>
        </p:txBody>
      </p:sp>
      <p:sp>
        <p:nvSpPr>
          <p:cNvPr id="31" name="30 Flecha derecha"/>
          <p:cNvSpPr/>
          <p:nvPr/>
        </p:nvSpPr>
        <p:spPr>
          <a:xfrm>
            <a:off x="3472011" y="4849773"/>
            <a:ext cx="227573"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31 Rectángulo"/>
          <p:cNvSpPr/>
          <p:nvPr/>
        </p:nvSpPr>
        <p:spPr>
          <a:xfrm>
            <a:off x="3838681" y="4758938"/>
            <a:ext cx="314510" cy="369332"/>
          </a:xfrm>
          <a:prstGeom prst="rect">
            <a:avLst/>
          </a:prstGeom>
        </p:spPr>
        <p:txBody>
          <a:bodyPr wrap="none">
            <a:spAutoFit/>
          </a:bodyPr>
          <a:lstStyle/>
          <a:p>
            <a:r>
              <a:rPr lang="es-CO" b="1" i="1" dirty="0"/>
              <a:t>8</a:t>
            </a:r>
          </a:p>
        </p:txBody>
      </p:sp>
      <p:sp>
        <p:nvSpPr>
          <p:cNvPr id="33" name="32 Rectángulo"/>
          <p:cNvSpPr/>
          <p:nvPr/>
        </p:nvSpPr>
        <p:spPr>
          <a:xfrm>
            <a:off x="2972811" y="5478508"/>
            <a:ext cx="505267" cy="369332"/>
          </a:xfrm>
          <a:prstGeom prst="rect">
            <a:avLst/>
          </a:prstGeom>
        </p:spPr>
        <p:txBody>
          <a:bodyPr wrap="none">
            <a:spAutoFit/>
          </a:bodyPr>
          <a:lstStyle/>
          <a:p>
            <a:r>
              <a:rPr lang="es-CO" i="1" dirty="0"/>
              <a:t>4,5</a:t>
            </a:r>
          </a:p>
        </p:txBody>
      </p:sp>
      <p:sp>
        <p:nvSpPr>
          <p:cNvPr id="34" name="33 Flecha derecha"/>
          <p:cNvSpPr/>
          <p:nvPr/>
        </p:nvSpPr>
        <p:spPr>
          <a:xfrm>
            <a:off x="3527304" y="5615163"/>
            <a:ext cx="227573"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34 Rectángulo"/>
          <p:cNvSpPr/>
          <p:nvPr/>
        </p:nvSpPr>
        <p:spPr>
          <a:xfrm>
            <a:off x="3844748" y="5524328"/>
            <a:ext cx="768159" cy="369332"/>
          </a:xfrm>
          <a:prstGeom prst="rect">
            <a:avLst/>
          </a:prstGeom>
        </p:spPr>
        <p:txBody>
          <a:bodyPr wrap="none">
            <a:spAutoFit/>
          </a:bodyPr>
          <a:lstStyle/>
          <a:p>
            <a:r>
              <a:rPr lang="es-CO" b="1" i="1" dirty="0"/>
              <a:t>10,75</a:t>
            </a:r>
          </a:p>
        </p:txBody>
      </p:sp>
      <p:sp>
        <p:nvSpPr>
          <p:cNvPr id="36" name="35 Rectángulo"/>
          <p:cNvSpPr/>
          <p:nvPr/>
        </p:nvSpPr>
        <p:spPr>
          <a:xfrm>
            <a:off x="5502048" y="2370788"/>
            <a:ext cx="2818400" cy="461665"/>
          </a:xfrm>
          <a:prstGeom prst="rect">
            <a:avLst/>
          </a:prstGeom>
        </p:spPr>
        <p:txBody>
          <a:bodyPr wrap="none">
            <a:spAutoFit/>
          </a:bodyPr>
          <a:lstStyle/>
          <a:p>
            <a:r>
              <a:rPr lang="es-CO" sz="2400" dirty="0"/>
              <a:t> 3, 4, 5, 7, 8, 10, 11</a:t>
            </a:r>
          </a:p>
        </p:txBody>
      </p:sp>
      <mc:AlternateContent xmlns:mc="http://schemas.openxmlformats.org/markup-compatibility/2006" xmlns:a14="http://schemas.microsoft.com/office/drawing/2010/main">
        <mc:Choice Requires="a14">
          <p:sp>
            <p:nvSpPr>
              <p:cNvPr id="37" name="36 CuadroTexto"/>
              <p:cNvSpPr txBox="1"/>
              <p:nvPr/>
            </p:nvSpPr>
            <p:spPr>
              <a:xfrm>
                <a:off x="5679757" y="2874388"/>
                <a:ext cx="1927002" cy="7934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a:rPr>
                            <m:t>𝑄</m:t>
                          </m:r>
                        </m:e>
                        <m:sub>
                          <m:r>
                            <a:rPr lang="es-CO" sz="2400" b="0" i="1" smtClean="0">
                              <a:latin typeface="Cambria Math"/>
                            </a:rPr>
                            <m:t>𝑘</m:t>
                          </m:r>
                        </m:sub>
                      </m:sSub>
                      <m:r>
                        <a:rPr lang="es-CO" sz="2400" b="0" i="1" smtClean="0">
                          <a:latin typeface="Cambria Math"/>
                        </a:rPr>
                        <m:t>=</m:t>
                      </m:r>
                      <m:f>
                        <m:fPr>
                          <m:ctrlPr>
                            <a:rPr lang="es-CO" sz="2400" i="1" smtClean="0">
                              <a:latin typeface="Cambria Math" panose="02040503050406030204" pitchFamily="18" charset="0"/>
                            </a:rPr>
                          </m:ctrlPr>
                        </m:fPr>
                        <m:num>
                          <m:r>
                            <a:rPr lang="es-CO" sz="2400" b="0" i="1" smtClean="0">
                              <a:latin typeface="Cambria Math"/>
                            </a:rPr>
                            <m:t>𝑘</m:t>
                          </m:r>
                          <m:r>
                            <a:rPr lang="es-CO" sz="2400" b="0" i="1" smtClean="0">
                              <a:latin typeface="Cambria Math"/>
                            </a:rPr>
                            <m:t>∗(</m:t>
                          </m:r>
                          <m:r>
                            <a:rPr lang="es-CO" sz="2400" b="0" i="1" smtClean="0">
                              <a:latin typeface="Cambria Math"/>
                            </a:rPr>
                            <m:t>𝑛</m:t>
                          </m:r>
                          <m:r>
                            <a:rPr lang="es-CO" sz="2400" b="0" i="1" smtClean="0">
                              <a:latin typeface="Cambria Math"/>
                            </a:rPr>
                            <m:t>)</m:t>
                          </m:r>
                        </m:num>
                        <m:den>
                          <m:r>
                            <a:rPr lang="es-CO" sz="2400" b="0" i="1" smtClean="0">
                              <a:latin typeface="Cambria Math"/>
                            </a:rPr>
                            <m:t>4</m:t>
                          </m:r>
                        </m:den>
                      </m:f>
                    </m:oMath>
                  </m:oMathPara>
                </a14:m>
                <a:endParaRPr lang="es-CO" sz="2400" i="1" dirty="0"/>
              </a:p>
            </p:txBody>
          </p:sp>
        </mc:Choice>
        <mc:Fallback xmlns="">
          <p:sp>
            <p:nvSpPr>
              <p:cNvPr id="37" name="36 CuadroTexto"/>
              <p:cNvSpPr txBox="1">
                <a:spLocks noRot="1" noChangeAspect="1" noMove="1" noResize="1" noEditPoints="1" noAdjustHandles="1" noChangeArrowheads="1" noChangeShapeType="1" noTextEdit="1"/>
              </p:cNvSpPr>
              <p:nvPr/>
            </p:nvSpPr>
            <p:spPr>
              <a:xfrm>
                <a:off x="5679757" y="2874388"/>
                <a:ext cx="1927002" cy="793422"/>
              </a:xfrm>
              <a:prstGeom prst="rect">
                <a:avLst/>
              </a:prstGeom>
              <a:blipFill rotWithShape="1">
                <a:blip r:embed="rId7" cstate="print"/>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38" name="37 CuadroTexto"/>
              <p:cNvSpPr txBox="1"/>
              <p:nvPr/>
            </p:nvSpPr>
            <p:spPr>
              <a:xfrm>
                <a:off x="4906392" y="4621420"/>
                <a:ext cx="2425175" cy="631070"/>
              </a:xfrm>
              <a:prstGeom prst="rect">
                <a:avLst/>
              </a:prstGeom>
              <a:noFill/>
            </p:spPr>
            <p:txBody>
              <a:bodyPr wrap="square" rtlCol="0">
                <a:spAutoFit/>
              </a:bodyPr>
              <a:lstStyle/>
              <a:p>
                <a:r>
                  <a:rPr lang="es-CO" sz="2000" b="1" dirty="0">
                    <a:solidFill>
                      <a:srgbClr val="00B050"/>
                    </a:solidFill>
                  </a:rPr>
                  <a:t>Q2 (50%)= </a:t>
                </a:r>
                <a14:m>
                  <m:oMath xmlns:m="http://schemas.openxmlformats.org/officeDocument/2006/math">
                    <m:f>
                      <m:fPr>
                        <m:ctrlPr>
                          <a:rPr lang="es-CO" sz="2400" i="1">
                            <a:latin typeface="Cambria Math" panose="02040503050406030204" pitchFamily="18" charset="0"/>
                          </a:rPr>
                        </m:ctrlPr>
                      </m:fPr>
                      <m:num>
                        <m:r>
                          <a:rPr lang="es-CO" sz="2400" b="0" i="1" smtClean="0">
                            <a:latin typeface="Cambria Math"/>
                          </a:rPr>
                          <m:t>2</m:t>
                        </m:r>
                        <m:r>
                          <a:rPr lang="es-CO" sz="2400" i="1">
                            <a:latin typeface="Cambria Math"/>
                          </a:rPr>
                          <m:t>∗(8)</m:t>
                        </m:r>
                      </m:num>
                      <m:den>
                        <m:r>
                          <a:rPr lang="es-CO" sz="2400" i="1">
                            <a:latin typeface="Cambria Math"/>
                          </a:rPr>
                          <m:t>4</m:t>
                        </m:r>
                      </m:den>
                    </m:f>
                  </m:oMath>
                </a14:m>
                <a:r>
                  <a:rPr lang="es-CO" sz="2000" dirty="0"/>
                  <a:t> </a:t>
                </a:r>
                <a:endParaRPr lang="es-CO" sz="2000" b="1" dirty="0">
                  <a:solidFill>
                    <a:srgbClr val="00B050"/>
                  </a:solidFill>
                </a:endParaRPr>
              </a:p>
            </p:txBody>
          </p:sp>
        </mc:Choice>
        <mc:Fallback xmlns="">
          <p:sp>
            <p:nvSpPr>
              <p:cNvPr id="38" name="37 CuadroTexto"/>
              <p:cNvSpPr txBox="1">
                <a:spLocks noRot="1" noChangeAspect="1" noMove="1" noResize="1" noEditPoints="1" noAdjustHandles="1" noChangeArrowheads="1" noChangeShapeType="1" noTextEdit="1"/>
              </p:cNvSpPr>
              <p:nvPr/>
            </p:nvSpPr>
            <p:spPr>
              <a:xfrm>
                <a:off x="4906392" y="4621420"/>
                <a:ext cx="2425175" cy="631070"/>
              </a:xfrm>
              <a:prstGeom prst="rect">
                <a:avLst/>
              </a:prstGeom>
              <a:blipFill rotWithShape="1">
                <a:blip r:embed="rId8" cstate="print"/>
                <a:stretch>
                  <a:fillRect l="-2764" b="-962"/>
                </a:stretch>
              </a:blipFill>
            </p:spPr>
            <p:txBody>
              <a:bodyPr/>
              <a:lstStyle/>
              <a:p>
                <a:r>
                  <a:rPr lang="es-CO">
                    <a:noFill/>
                  </a:rPr>
                  <a:t> </a:t>
                </a:r>
              </a:p>
            </p:txBody>
          </p:sp>
        </mc:Fallback>
      </mc:AlternateContent>
      <p:sp>
        <p:nvSpPr>
          <p:cNvPr id="39" name="38 Flecha derecha"/>
          <p:cNvSpPr/>
          <p:nvPr/>
        </p:nvSpPr>
        <p:spPr>
          <a:xfrm>
            <a:off x="7105666" y="4791762"/>
            <a:ext cx="227573"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mc:AlternateContent xmlns:mc="http://schemas.openxmlformats.org/markup-compatibility/2006" xmlns:a14="http://schemas.microsoft.com/office/drawing/2010/main">
        <mc:Choice Requires="a14">
          <p:sp>
            <p:nvSpPr>
              <p:cNvPr id="40" name="39 CuadroTexto"/>
              <p:cNvSpPr txBox="1"/>
              <p:nvPr/>
            </p:nvSpPr>
            <p:spPr>
              <a:xfrm>
                <a:off x="4898089" y="3796813"/>
                <a:ext cx="2425175" cy="938847"/>
              </a:xfrm>
              <a:prstGeom prst="rect">
                <a:avLst/>
              </a:prstGeom>
              <a:noFill/>
            </p:spPr>
            <p:txBody>
              <a:bodyPr wrap="square" rtlCol="0">
                <a:spAutoFit/>
              </a:bodyPr>
              <a:lstStyle/>
              <a:p>
                <a:r>
                  <a:rPr lang="es-CO" sz="2000" b="1" dirty="0">
                    <a:solidFill>
                      <a:srgbClr val="FF0000"/>
                    </a:solidFill>
                  </a:rPr>
                  <a:t>Q1 (25%)= </a:t>
                </a:r>
                <a14:m>
                  <m:oMath xmlns:m="http://schemas.openxmlformats.org/officeDocument/2006/math">
                    <m:f>
                      <m:fPr>
                        <m:ctrlPr>
                          <a:rPr lang="es-CO" sz="2400" i="1">
                            <a:latin typeface="Cambria Math" panose="02040503050406030204" pitchFamily="18" charset="0"/>
                          </a:rPr>
                        </m:ctrlPr>
                      </m:fPr>
                      <m:num>
                        <m:r>
                          <a:rPr lang="es-CO" sz="2400" b="0" i="1" smtClean="0">
                            <a:latin typeface="Cambria Math"/>
                          </a:rPr>
                          <m:t>1</m:t>
                        </m:r>
                        <m:r>
                          <a:rPr lang="es-CO" sz="2400" i="1">
                            <a:latin typeface="Cambria Math"/>
                          </a:rPr>
                          <m:t>∗(</m:t>
                        </m:r>
                        <m:r>
                          <a:rPr lang="es-CO" sz="2400" b="0" i="1" smtClean="0">
                            <a:latin typeface="Cambria Math"/>
                          </a:rPr>
                          <m:t>8</m:t>
                        </m:r>
                        <m:r>
                          <a:rPr lang="es-CO" sz="2400" i="1">
                            <a:latin typeface="Cambria Math"/>
                          </a:rPr>
                          <m:t>)</m:t>
                        </m:r>
                      </m:num>
                      <m:den>
                        <m:r>
                          <a:rPr lang="es-CO" sz="2400" b="0" i="1" smtClean="0">
                            <a:latin typeface="Cambria Math"/>
                          </a:rPr>
                          <m:t>4</m:t>
                        </m:r>
                      </m:den>
                    </m:f>
                  </m:oMath>
                </a14:m>
                <a:endParaRPr lang="es-CO" sz="2400" i="1" dirty="0"/>
              </a:p>
              <a:p>
                <a:endParaRPr lang="es-CO" sz="2000" b="1" dirty="0">
                  <a:solidFill>
                    <a:srgbClr val="00B050"/>
                  </a:solidFill>
                </a:endParaRPr>
              </a:p>
            </p:txBody>
          </p:sp>
        </mc:Choice>
        <mc:Fallback xmlns="">
          <p:sp>
            <p:nvSpPr>
              <p:cNvPr id="40" name="39 CuadroTexto"/>
              <p:cNvSpPr txBox="1">
                <a:spLocks noRot="1" noChangeAspect="1" noMove="1" noResize="1" noEditPoints="1" noAdjustHandles="1" noChangeArrowheads="1" noChangeShapeType="1" noTextEdit="1"/>
              </p:cNvSpPr>
              <p:nvPr/>
            </p:nvSpPr>
            <p:spPr>
              <a:xfrm>
                <a:off x="4898089" y="3796813"/>
                <a:ext cx="2425175" cy="938847"/>
              </a:xfrm>
              <a:prstGeom prst="rect">
                <a:avLst/>
              </a:prstGeom>
              <a:blipFill rotWithShape="1">
                <a:blip r:embed="rId9" cstate="print"/>
                <a:stretch>
                  <a:fillRect l="-2513"/>
                </a:stretch>
              </a:blipFill>
            </p:spPr>
            <p:txBody>
              <a:bodyPr/>
              <a:lstStyle/>
              <a:p>
                <a:r>
                  <a:rPr lang="es-CO">
                    <a:noFill/>
                  </a:rPr>
                  <a:t> </a:t>
                </a:r>
              </a:p>
            </p:txBody>
          </p:sp>
        </mc:Fallback>
      </mc:AlternateContent>
      <p:sp>
        <p:nvSpPr>
          <p:cNvPr id="41" name="40 Flecha derecha"/>
          <p:cNvSpPr/>
          <p:nvPr/>
        </p:nvSpPr>
        <p:spPr>
          <a:xfrm>
            <a:off x="7062835" y="3976312"/>
            <a:ext cx="227573"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41 Rectángulo"/>
          <p:cNvSpPr/>
          <p:nvPr/>
        </p:nvSpPr>
        <p:spPr>
          <a:xfrm>
            <a:off x="7371898" y="3876818"/>
            <a:ext cx="312906" cy="369332"/>
          </a:xfrm>
          <a:prstGeom prst="rect">
            <a:avLst/>
          </a:prstGeom>
        </p:spPr>
        <p:txBody>
          <a:bodyPr wrap="none">
            <a:spAutoFit/>
          </a:bodyPr>
          <a:lstStyle/>
          <a:p>
            <a:r>
              <a:rPr lang="es-CO" i="1" dirty="0"/>
              <a:t>2</a:t>
            </a:r>
          </a:p>
        </p:txBody>
      </p:sp>
      <mc:AlternateContent xmlns:mc="http://schemas.openxmlformats.org/markup-compatibility/2006" xmlns:a14="http://schemas.microsoft.com/office/drawing/2010/main">
        <mc:Choice Requires="a14">
          <p:sp>
            <p:nvSpPr>
              <p:cNvPr id="43" name="42 CuadroTexto"/>
              <p:cNvSpPr txBox="1"/>
              <p:nvPr/>
            </p:nvSpPr>
            <p:spPr>
              <a:xfrm>
                <a:off x="4916074" y="5327464"/>
                <a:ext cx="3356797" cy="631070"/>
              </a:xfrm>
              <a:prstGeom prst="rect">
                <a:avLst/>
              </a:prstGeom>
              <a:noFill/>
            </p:spPr>
            <p:txBody>
              <a:bodyPr wrap="square" rtlCol="0">
                <a:spAutoFit/>
              </a:bodyPr>
              <a:lstStyle/>
              <a:p>
                <a:r>
                  <a:rPr lang="es-CO" sz="2000" b="1" dirty="0">
                    <a:solidFill>
                      <a:srgbClr val="00B0F0"/>
                    </a:solidFill>
                  </a:rPr>
                  <a:t>Q3 (75%)= </a:t>
                </a:r>
                <a14:m>
                  <m:oMath xmlns:m="http://schemas.openxmlformats.org/officeDocument/2006/math">
                    <m:f>
                      <m:fPr>
                        <m:ctrlPr>
                          <a:rPr lang="es-CO" sz="2400" i="1">
                            <a:latin typeface="Cambria Math" panose="02040503050406030204" pitchFamily="18" charset="0"/>
                          </a:rPr>
                        </m:ctrlPr>
                      </m:fPr>
                      <m:num>
                        <m:r>
                          <a:rPr lang="es-CO" sz="2400" b="0" i="1" smtClean="0">
                            <a:latin typeface="Cambria Math"/>
                          </a:rPr>
                          <m:t>3</m:t>
                        </m:r>
                        <m:r>
                          <a:rPr lang="es-CO" sz="2400" i="1">
                            <a:latin typeface="Cambria Math"/>
                          </a:rPr>
                          <m:t>∗(8)</m:t>
                        </m:r>
                      </m:num>
                      <m:den>
                        <m:r>
                          <a:rPr lang="es-CO" sz="2400" i="1">
                            <a:latin typeface="Cambria Math"/>
                          </a:rPr>
                          <m:t>4</m:t>
                        </m:r>
                      </m:den>
                    </m:f>
                  </m:oMath>
                </a14:m>
                <a:endParaRPr lang="es-CO" sz="2400" b="1" dirty="0">
                  <a:solidFill>
                    <a:srgbClr val="00B050"/>
                  </a:solidFill>
                </a:endParaRPr>
              </a:p>
            </p:txBody>
          </p:sp>
        </mc:Choice>
        <mc:Fallback xmlns="">
          <p:sp>
            <p:nvSpPr>
              <p:cNvPr id="43" name="42 CuadroTexto"/>
              <p:cNvSpPr txBox="1">
                <a:spLocks noRot="1" noChangeAspect="1" noMove="1" noResize="1" noEditPoints="1" noAdjustHandles="1" noChangeArrowheads="1" noChangeShapeType="1" noTextEdit="1"/>
              </p:cNvSpPr>
              <p:nvPr/>
            </p:nvSpPr>
            <p:spPr>
              <a:xfrm>
                <a:off x="4916074" y="5327464"/>
                <a:ext cx="3356797" cy="631070"/>
              </a:xfrm>
              <a:prstGeom prst="rect">
                <a:avLst/>
              </a:prstGeom>
              <a:blipFill rotWithShape="1">
                <a:blip r:embed="rId10" cstate="print"/>
                <a:stretch>
                  <a:fillRect l="-1815" b="-1942"/>
                </a:stretch>
              </a:blipFill>
            </p:spPr>
            <p:txBody>
              <a:bodyPr/>
              <a:lstStyle/>
              <a:p>
                <a:r>
                  <a:rPr lang="es-CO">
                    <a:noFill/>
                  </a:rPr>
                  <a:t> </a:t>
                </a:r>
              </a:p>
            </p:txBody>
          </p:sp>
        </mc:Fallback>
      </mc:AlternateContent>
      <p:sp>
        <p:nvSpPr>
          <p:cNvPr id="44" name="43 Flecha derecha"/>
          <p:cNvSpPr/>
          <p:nvPr/>
        </p:nvSpPr>
        <p:spPr>
          <a:xfrm>
            <a:off x="7083759" y="5528318"/>
            <a:ext cx="227573"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44 Flecha derecha"/>
          <p:cNvSpPr/>
          <p:nvPr/>
        </p:nvSpPr>
        <p:spPr>
          <a:xfrm>
            <a:off x="7706484" y="3985165"/>
            <a:ext cx="227573"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45 Rectángulo"/>
          <p:cNvSpPr/>
          <p:nvPr/>
        </p:nvSpPr>
        <p:spPr>
          <a:xfrm>
            <a:off x="8051645" y="3874688"/>
            <a:ext cx="314510" cy="369332"/>
          </a:xfrm>
          <a:prstGeom prst="rect">
            <a:avLst/>
          </a:prstGeom>
        </p:spPr>
        <p:txBody>
          <a:bodyPr wrap="none">
            <a:spAutoFit/>
          </a:bodyPr>
          <a:lstStyle/>
          <a:p>
            <a:r>
              <a:rPr lang="es-CO" b="1" i="1" dirty="0"/>
              <a:t>4</a:t>
            </a:r>
          </a:p>
        </p:txBody>
      </p:sp>
      <p:sp>
        <p:nvSpPr>
          <p:cNvPr id="47" name="46 Rectángulo"/>
          <p:cNvSpPr/>
          <p:nvPr/>
        </p:nvSpPr>
        <p:spPr>
          <a:xfrm>
            <a:off x="7410251" y="4660687"/>
            <a:ext cx="296233" cy="369332"/>
          </a:xfrm>
          <a:prstGeom prst="rect">
            <a:avLst/>
          </a:prstGeom>
        </p:spPr>
        <p:txBody>
          <a:bodyPr wrap="square">
            <a:spAutoFit/>
          </a:bodyPr>
          <a:lstStyle/>
          <a:p>
            <a:r>
              <a:rPr lang="es-CO" i="1" dirty="0"/>
              <a:t>4</a:t>
            </a:r>
          </a:p>
        </p:txBody>
      </p:sp>
      <p:sp>
        <p:nvSpPr>
          <p:cNvPr id="48" name="47 Flecha derecha"/>
          <p:cNvSpPr/>
          <p:nvPr/>
        </p:nvSpPr>
        <p:spPr>
          <a:xfrm>
            <a:off x="7706484" y="4814944"/>
            <a:ext cx="227573"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48 Rectángulo"/>
          <p:cNvSpPr/>
          <p:nvPr/>
        </p:nvSpPr>
        <p:spPr>
          <a:xfrm>
            <a:off x="8051645" y="4719850"/>
            <a:ext cx="314510" cy="369332"/>
          </a:xfrm>
          <a:prstGeom prst="rect">
            <a:avLst/>
          </a:prstGeom>
        </p:spPr>
        <p:txBody>
          <a:bodyPr wrap="none">
            <a:spAutoFit/>
          </a:bodyPr>
          <a:lstStyle/>
          <a:p>
            <a:r>
              <a:rPr lang="es-CO" b="1" i="1" dirty="0"/>
              <a:t>7</a:t>
            </a:r>
          </a:p>
        </p:txBody>
      </p:sp>
      <p:sp>
        <p:nvSpPr>
          <p:cNvPr id="50" name="49 Rectángulo"/>
          <p:cNvSpPr/>
          <p:nvPr/>
        </p:nvSpPr>
        <p:spPr>
          <a:xfrm>
            <a:off x="7416864" y="5411305"/>
            <a:ext cx="312906" cy="369332"/>
          </a:xfrm>
          <a:prstGeom prst="rect">
            <a:avLst/>
          </a:prstGeom>
        </p:spPr>
        <p:txBody>
          <a:bodyPr wrap="none">
            <a:spAutoFit/>
          </a:bodyPr>
          <a:lstStyle/>
          <a:p>
            <a:r>
              <a:rPr lang="es-CO" i="1" dirty="0"/>
              <a:t>6</a:t>
            </a:r>
          </a:p>
        </p:txBody>
      </p:sp>
      <p:sp>
        <p:nvSpPr>
          <p:cNvPr id="51" name="50 Flecha derecha"/>
          <p:cNvSpPr/>
          <p:nvPr/>
        </p:nvSpPr>
        <p:spPr>
          <a:xfrm>
            <a:off x="7750280" y="5531650"/>
            <a:ext cx="227573"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51 Rectángulo"/>
          <p:cNvSpPr/>
          <p:nvPr/>
        </p:nvSpPr>
        <p:spPr>
          <a:xfrm>
            <a:off x="8004395" y="5411305"/>
            <a:ext cx="444352" cy="369332"/>
          </a:xfrm>
          <a:prstGeom prst="rect">
            <a:avLst/>
          </a:prstGeom>
        </p:spPr>
        <p:txBody>
          <a:bodyPr wrap="none">
            <a:spAutoFit/>
          </a:bodyPr>
          <a:lstStyle/>
          <a:p>
            <a:r>
              <a:rPr lang="es-CO" b="1" i="1" dirty="0"/>
              <a:t>10</a:t>
            </a:r>
          </a:p>
        </p:txBody>
      </p:sp>
      <p:sp>
        <p:nvSpPr>
          <p:cNvPr id="53" name="52 Elipse"/>
          <p:cNvSpPr/>
          <p:nvPr/>
        </p:nvSpPr>
        <p:spPr>
          <a:xfrm>
            <a:off x="5940152" y="2370788"/>
            <a:ext cx="360040" cy="40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53 Elipse"/>
          <p:cNvSpPr/>
          <p:nvPr/>
        </p:nvSpPr>
        <p:spPr>
          <a:xfrm>
            <a:off x="6594472" y="2370787"/>
            <a:ext cx="360040" cy="4002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54 Elipse"/>
          <p:cNvSpPr/>
          <p:nvPr/>
        </p:nvSpPr>
        <p:spPr>
          <a:xfrm>
            <a:off x="7378347" y="2398517"/>
            <a:ext cx="360040" cy="40022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56 Marcador de pie de página"/>
          <p:cNvSpPr>
            <a:spLocks noGrp="1"/>
          </p:cNvSpPr>
          <p:nvPr>
            <p:ph type="ftr" sz="quarter" idx="11"/>
          </p:nvPr>
        </p:nvSpPr>
        <p:spPr>
          <a:xfrm>
            <a:off x="972229" y="6305550"/>
            <a:ext cx="7638371" cy="476250"/>
          </a:xfrm>
        </p:spPr>
        <p:txBody>
          <a:bodyPr/>
          <a:lstStyle/>
          <a:p>
            <a:r>
              <a:rPr lang="es-CO" dirty="0"/>
              <a:t>MEDIDAS DE POSICION NO CENTRAL - ESTADISTICA APLICADA</a:t>
            </a:r>
          </a:p>
        </p:txBody>
      </p:sp>
      <p:sp>
        <p:nvSpPr>
          <p:cNvPr id="58" name="57 Marcador de número de diapositiva"/>
          <p:cNvSpPr>
            <a:spLocks noGrp="1"/>
          </p:cNvSpPr>
          <p:nvPr>
            <p:ph type="sldNum" sz="quarter" idx="12"/>
          </p:nvPr>
        </p:nvSpPr>
        <p:spPr>
          <a:xfrm>
            <a:off x="169480" y="344792"/>
            <a:ext cx="795746" cy="503578"/>
          </a:xfrm>
        </p:spPr>
        <p:txBody>
          <a:bodyPr/>
          <a:lstStyle/>
          <a:p>
            <a:fld id="{8A8D789F-AA4E-40FD-B9EE-A0ADB57B45B6}" type="slidenum">
              <a:rPr lang="es-CO" smtClean="0"/>
              <a:pPr/>
              <a:t>9</a:t>
            </a:fld>
            <a:endParaRPr lang="es-CO" dirty="0"/>
          </a:p>
        </p:txBody>
      </p:sp>
    </p:spTree>
    <p:extLst>
      <p:ext uri="{BB962C8B-B14F-4D97-AF65-F5344CB8AC3E}">
        <p14:creationId xmlns:p14="http://schemas.microsoft.com/office/powerpoint/2010/main" val="253528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p:bldP spid="22" grpId="0" animBg="1"/>
      <p:bldP spid="23" grpId="0" animBg="1"/>
      <p:bldP spid="28" grpId="0" animBg="1"/>
      <p:bldP spid="29" grpId="0"/>
      <p:bldP spid="30" grpId="0"/>
      <p:bldP spid="31" grpId="0" animBg="1"/>
      <p:bldP spid="32" grpId="0"/>
      <p:bldP spid="33" grpId="0"/>
      <p:bldP spid="34" grpId="0" animBg="1"/>
      <p:bldP spid="35" grpId="0"/>
      <p:bldP spid="38" grpId="0" animBg="1"/>
      <p:bldP spid="39" grpId="0" animBg="1"/>
      <p:bldP spid="40" grpId="0" animBg="1"/>
      <p:bldP spid="41" grpId="0" animBg="1"/>
      <p:bldP spid="42" grpId="0"/>
      <p:bldP spid="43" grpId="0" animBg="1"/>
      <p:bldP spid="44" grpId="0" animBg="1"/>
      <p:bldP spid="45" grpId="0" animBg="1"/>
      <p:bldP spid="46" grpId="0"/>
      <p:bldP spid="47" grpId="0"/>
      <p:bldP spid="48" grpId="0" animBg="1"/>
      <p:bldP spid="49" grpId="0"/>
      <p:bldP spid="50" grpId="0"/>
      <p:bldP spid="51" grpId="0" animBg="1"/>
      <p:bldP spid="52" grpId="0"/>
      <p:bldP spid="53" grpId="0" animBg="1"/>
      <p:bldP spid="54" grpId="0" animBg="1"/>
      <p:bldP spid="55" grpId="0" animBg="1"/>
    </p:bldLst>
  </p:timing>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TM10001114[[fn=Galería]]</Template>
  <TotalTime>247</TotalTime>
  <Words>1706</Words>
  <Application>Microsoft Office PowerPoint</Application>
  <PresentationFormat>Presentación en pantalla (4:3)</PresentationFormat>
  <Paragraphs>413</Paragraphs>
  <Slides>34</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8</vt:i4>
      </vt:variant>
      <vt:variant>
        <vt:lpstr>Títulos de diapositiva</vt:lpstr>
      </vt:variant>
      <vt:variant>
        <vt:i4>34</vt:i4>
      </vt:variant>
    </vt:vector>
  </HeadingPairs>
  <TitlesOfParts>
    <vt:vector size="50" baseType="lpstr">
      <vt:lpstr>Arial</vt:lpstr>
      <vt:lpstr>Calibri</vt:lpstr>
      <vt:lpstr>Cambria Math</vt:lpstr>
      <vt:lpstr>Century Gothic</vt:lpstr>
      <vt:lpstr>Gill Sans MT</vt:lpstr>
      <vt:lpstr>Times New Roman</vt:lpstr>
      <vt:lpstr>Wingdings</vt:lpstr>
      <vt:lpstr>Galería</vt:lpstr>
      <vt:lpstr>file:///\\localhost\Users\ricardoandres93\Downloads\Documento1!OLE_LINK1</vt:lpstr>
      <vt:lpstr>file:///\\localhost\Users\ricardoandres93\Downloads\Documento1!OLE_LINK2</vt:lpstr>
      <vt:lpstr>file:///\\localhost\Users\ricardoandres93\Documents\Universidad\Documento1!OLE_LINK3</vt:lpstr>
      <vt:lpstr>file:///\\localhost\Users\ricardoandres93\Documents\Universidad\Documento1!OLE_LINK3</vt:lpstr>
      <vt:lpstr>file:///\\localhost\Users\ricardoandres93\Documents\Universidad\Documento1!OLE_LINK2</vt:lpstr>
      <vt:lpstr>file:///\\localhost\Users\ricardoandres93\Documents\Universidad\Documento1!OLE_LINK3</vt:lpstr>
      <vt:lpstr>file:///\\localhost\Users\ricardoandres93\Documents\Universidad\Documento1!OLE_LINK4</vt:lpstr>
      <vt:lpstr>file:///\\localhost\Users\ricardoandres93\Documents\Universidad\Documento1!OLE_LINK5</vt:lpstr>
      <vt:lpstr>Presentación de PowerPoint</vt:lpstr>
      <vt:lpstr>Subtemas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Felix Falconi</cp:lastModifiedBy>
  <cp:revision>55</cp:revision>
  <dcterms:created xsi:type="dcterms:W3CDTF">2015-04-13T08:40:22Z</dcterms:created>
  <dcterms:modified xsi:type="dcterms:W3CDTF">2025-05-22T11:33:37Z</dcterms:modified>
</cp:coreProperties>
</file>