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3" r:id="rId5"/>
    <p:sldId id="259" r:id="rId6"/>
    <p:sldId id="277" r:id="rId7"/>
    <p:sldId id="278" r:id="rId8"/>
    <p:sldId id="279" r:id="rId9"/>
    <p:sldId id="260" r:id="rId10"/>
    <p:sldId id="261" r:id="rId11"/>
    <p:sldId id="284" r:id="rId12"/>
    <p:sldId id="285" r:id="rId13"/>
    <p:sldId id="275" r:id="rId14"/>
    <p:sldId id="286" r:id="rId15"/>
    <p:sldId id="287" r:id="rId16"/>
    <p:sldId id="288" r:id="rId17"/>
    <p:sldId id="262" r:id="rId18"/>
    <p:sldId id="280" r:id="rId19"/>
    <p:sldId id="282" r:id="rId20"/>
    <p:sldId id="283" r:id="rId21"/>
    <p:sldId id="281" r:id="rId22"/>
    <p:sldId id="271" r:id="rId23"/>
    <p:sldId id="263" r:id="rId24"/>
    <p:sldId id="276" r:id="rId25"/>
    <p:sldId id="264" r:id="rId26"/>
    <p:sldId id="265" r:id="rId27"/>
    <p:sldId id="266" r:id="rId28"/>
    <p:sldId id="274" r:id="rId29"/>
    <p:sldId id="267" r:id="rId30"/>
    <p:sldId id="270" r:id="rId31"/>
    <p:sldId id="268" r:id="rId32"/>
    <p:sldId id="269"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9" d="100"/>
          <a:sy n="59" d="100"/>
        </p:scale>
        <p:origin x="142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5152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3" name="2 Marcador de fecha">
            <a:extLst>
              <a:ext uri="{FF2B5EF4-FFF2-40B4-BE49-F238E27FC236}">
                <a16:creationId xmlns:a16="http://schemas.microsoft.com/office/drawing/2014/main" id="{417981B9-EABF-4CA5-B73E-2F17DCF077C8}"/>
              </a:ext>
            </a:extLst>
          </p:cNvPr>
          <p:cNvSpPr>
            <a:spLocks noGrp="1"/>
          </p:cNvSpPr>
          <p:nvPr>
            <p:ph type="dt" sz="half" idx="10"/>
          </p:nvPr>
        </p:nvSpPr>
        <p:spPr>
          <a:xfrm>
            <a:off x="457200" y="6245225"/>
            <a:ext cx="2133600" cy="476250"/>
          </a:xfrm>
        </p:spPr>
        <p:txBody>
          <a:bodyPr/>
          <a:lstStyle>
            <a:lvl1pPr>
              <a:defRPr/>
            </a:lvl1pPr>
          </a:lstStyle>
          <a:p>
            <a:pPr>
              <a:defRPr/>
            </a:pPr>
            <a:endParaRPr lang="es-ES"/>
          </a:p>
        </p:txBody>
      </p:sp>
      <p:sp>
        <p:nvSpPr>
          <p:cNvPr id="4" name="3 Marcador de pie de página">
            <a:extLst>
              <a:ext uri="{FF2B5EF4-FFF2-40B4-BE49-F238E27FC236}">
                <a16:creationId xmlns:a16="http://schemas.microsoft.com/office/drawing/2014/main" id="{CF34D5C4-27A6-40F1-80B6-94B2D1374748}"/>
              </a:ext>
            </a:extLst>
          </p:cNvPr>
          <p:cNvSpPr>
            <a:spLocks noGrp="1"/>
          </p:cNvSpPr>
          <p:nvPr>
            <p:ph type="ftr" sz="quarter" idx="11"/>
          </p:nvPr>
        </p:nvSpPr>
        <p:spPr>
          <a:xfrm>
            <a:off x="3124200" y="6245225"/>
            <a:ext cx="2895600" cy="476250"/>
          </a:xfrm>
        </p:spPr>
        <p:txBody>
          <a:bodyPr/>
          <a:lstStyle>
            <a:lvl1pPr>
              <a:defRPr/>
            </a:lvl1pPr>
          </a:lstStyle>
          <a:p>
            <a:pPr>
              <a:defRPr/>
            </a:pPr>
            <a:endParaRPr lang="es-ES"/>
          </a:p>
        </p:txBody>
      </p:sp>
      <p:sp>
        <p:nvSpPr>
          <p:cNvPr id="5" name="4 Marcador de número de diapositiva">
            <a:extLst>
              <a:ext uri="{FF2B5EF4-FFF2-40B4-BE49-F238E27FC236}">
                <a16:creationId xmlns:a16="http://schemas.microsoft.com/office/drawing/2014/main" id="{B25E50FD-34DA-4A52-AEF9-37028F9F2221}"/>
              </a:ext>
            </a:extLst>
          </p:cNvPr>
          <p:cNvSpPr>
            <a:spLocks noGrp="1"/>
          </p:cNvSpPr>
          <p:nvPr>
            <p:ph type="sldNum" sz="quarter" idx="12"/>
          </p:nvPr>
        </p:nvSpPr>
        <p:spPr>
          <a:xfrm>
            <a:off x="6553200" y="6245225"/>
            <a:ext cx="2133600" cy="476250"/>
          </a:xfrm>
        </p:spPr>
        <p:txBody>
          <a:bodyPr/>
          <a:lstStyle>
            <a:lvl1pPr>
              <a:defRPr smtClean="0"/>
            </a:lvl1pPr>
          </a:lstStyle>
          <a:p>
            <a:pPr>
              <a:defRPr/>
            </a:pPr>
            <a:fld id="{C409FA95-96DB-41FC-BD63-41BC0E41EDC7}" type="slidenum">
              <a:rPr lang="es-ES" altLang="es-EC"/>
              <a:pPr>
                <a:defRPr/>
              </a:pPr>
              <a:t>‹Nº›</a:t>
            </a:fld>
            <a:endParaRPr lang="es-ES" altLang="es-EC"/>
          </a:p>
        </p:txBody>
      </p:sp>
    </p:spTree>
    <p:extLst>
      <p:ext uri="{BB962C8B-B14F-4D97-AF65-F5344CB8AC3E}">
        <p14:creationId xmlns:p14="http://schemas.microsoft.com/office/powerpoint/2010/main" val="394387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4/14/2025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b="1" dirty="0" err="1"/>
              <a:t>Métodos</a:t>
            </a:r>
            <a:r>
              <a:rPr b="1" dirty="0"/>
              <a:t> de </a:t>
            </a:r>
            <a:r>
              <a:rPr b="1" dirty="0" err="1"/>
              <a:t>Muestreo</a:t>
            </a:r>
            <a:endParaRPr b="1" dirty="0"/>
          </a:p>
        </p:txBody>
      </p:sp>
      <p:sp>
        <p:nvSpPr>
          <p:cNvPr id="3" name="Content Placeholder 2"/>
          <p:cNvSpPr>
            <a:spLocks noGrp="1"/>
          </p:cNvSpPr>
          <p:nvPr>
            <p:ph type="subTitle" idx="1"/>
          </p:nvPr>
        </p:nvSpPr>
        <p:spPr>
          <a:xfrm>
            <a:off x="1077686" y="3907971"/>
            <a:ext cx="7249886" cy="979714"/>
          </a:xfrm>
        </p:spPr>
        <p:txBody>
          <a:bodyPr/>
          <a:lstStyle/>
          <a:p>
            <a:r>
              <a:rPr dirty="0" err="1">
                <a:solidFill>
                  <a:schemeClr val="tx1"/>
                </a:solidFill>
              </a:rPr>
              <a:t>Clasificación</a:t>
            </a:r>
            <a:r>
              <a:rPr dirty="0">
                <a:solidFill>
                  <a:schemeClr val="tx1"/>
                </a:solidFill>
              </a:rPr>
              <a:t>, </a:t>
            </a:r>
            <a:r>
              <a:rPr dirty="0" err="1">
                <a:solidFill>
                  <a:schemeClr val="tx1"/>
                </a:solidFill>
              </a:rPr>
              <a:t>Características</a:t>
            </a:r>
            <a:r>
              <a:rPr dirty="0">
                <a:solidFill>
                  <a:schemeClr val="tx1"/>
                </a:solidFill>
              </a:rPr>
              <a:t> y </a:t>
            </a:r>
            <a:r>
              <a:rPr dirty="0" err="1">
                <a:solidFill>
                  <a:schemeClr val="tx1"/>
                </a:solidFill>
              </a:rPr>
              <a:t>Aplicaciones</a:t>
            </a:r>
            <a:endParaRP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Muestreo Estratificado</a:t>
            </a:r>
          </a:p>
        </p:txBody>
      </p:sp>
      <p:sp>
        <p:nvSpPr>
          <p:cNvPr id="3" name="Content Placeholder 2"/>
          <p:cNvSpPr>
            <a:spLocks noGrp="1"/>
          </p:cNvSpPr>
          <p:nvPr>
            <p:ph idx="1"/>
          </p:nvPr>
        </p:nvSpPr>
        <p:spPr>
          <a:xfrm>
            <a:off x="185057" y="1600200"/>
            <a:ext cx="8730343" cy="4525963"/>
          </a:xfrm>
        </p:spPr>
        <p:txBody>
          <a:bodyPr/>
          <a:lstStyle/>
          <a:p>
            <a:r>
              <a:rPr dirty="0"/>
              <a:t>La población se divide </a:t>
            </a:r>
            <a:r>
              <a:rPr dirty="0" err="1"/>
              <a:t>en</a:t>
            </a:r>
            <a:r>
              <a:rPr dirty="0"/>
              <a:t> </a:t>
            </a:r>
            <a:r>
              <a:rPr dirty="0" err="1"/>
              <a:t>estratos</a:t>
            </a:r>
            <a:r>
              <a:rPr dirty="0"/>
              <a:t> </a:t>
            </a:r>
            <a:r>
              <a:rPr dirty="0" err="1"/>
              <a:t>homogéneos</a:t>
            </a:r>
            <a:r>
              <a:rPr dirty="0"/>
              <a:t>.</a:t>
            </a:r>
          </a:p>
          <a:p>
            <a:r>
              <a:rPr dirty="0"/>
              <a:t>Se </a:t>
            </a:r>
            <a:r>
              <a:rPr dirty="0" err="1"/>
              <a:t>toma</a:t>
            </a:r>
            <a:r>
              <a:rPr dirty="0"/>
              <a:t> </a:t>
            </a:r>
            <a:r>
              <a:rPr dirty="0" err="1"/>
              <a:t>muestra</a:t>
            </a:r>
            <a:r>
              <a:rPr dirty="0"/>
              <a:t> </a:t>
            </a:r>
            <a:r>
              <a:rPr dirty="0" err="1"/>
              <a:t>proporcional</a:t>
            </a:r>
            <a:r>
              <a:rPr dirty="0"/>
              <a:t> o </a:t>
            </a:r>
            <a:r>
              <a:rPr dirty="0" err="1"/>
              <a:t>igualitaria</a:t>
            </a:r>
            <a:r>
              <a:rPr dirty="0"/>
              <a:t> de </a:t>
            </a:r>
            <a:r>
              <a:rPr dirty="0" err="1"/>
              <a:t>cada</a:t>
            </a:r>
            <a:r>
              <a:rPr dirty="0"/>
              <a:t> </a:t>
            </a:r>
            <a:r>
              <a:rPr dirty="0" err="1"/>
              <a:t>estrato</a:t>
            </a:r>
            <a:r>
              <a:rPr dirty="0"/>
              <a:t>.</a:t>
            </a:r>
          </a:p>
          <a:p>
            <a:r>
              <a:rPr dirty="0" err="1"/>
              <a:t>Asegura</a:t>
            </a:r>
            <a:r>
              <a:rPr dirty="0"/>
              <a:t> </a:t>
            </a:r>
            <a:r>
              <a:rPr dirty="0" err="1"/>
              <a:t>representación</a:t>
            </a:r>
            <a:r>
              <a:rPr dirty="0"/>
              <a:t> de </a:t>
            </a:r>
            <a:r>
              <a:rPr dirty="0" err="1"/>
              <a:t>subgrupos</a:t>
            </a:r>
            <a:r>
              <a:rPr dirty="0"/>
              <a:t> clave.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492CA7A-3455-4830-9769-7BBE5FE222BA}"/>
              </a:ext>
            </a:extLst>
          </p:cNvPr>
          <p:cNvSpPr>
            <a:spLocks noGrp="1" noChangeArrowheads="1"/>
          </p:cNvSpPr>
          <p:nvPr>
            <p:ph type="title"/>
          </p:nvPr>
        </p:nvSpPr>
        <p:spPr bwMode="auto">
          <a:xfrm>
            <a:off x="323850" y="188913"/>
            <a:ext cx="3671888" cy="647700"/>
          </a:xfrm>
          <a:noFill/>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eaLnBrk="1" hangingPunct="1"/>
            <a:r>
              <a:rPr lang="es-ES" altLang="es-MX" sz="2400" b="1" i="1" cap="none">
                <a:solidFill>
                  <a:srgbClr val="FF0000"/>
                </a:solidFill>
              </a:rPr>
              <a:t>Muestreo Estratificado:</a:t>
            </a:r>
          </a:p>
        </p:txBody>
      </p:sp>
      <p:sp>
        <p:nvSpPr>
          <p:cNvPr id="20483" name="Rectangle 4">
            <a:extLst>
              <a:ext uri="{FF2B5EF4-FFF2-40B4-BE49-F238E27FC236}">
                <a16:creationId xmlns:a16="http://schemas.microsoft.com/office/drawing/2014/main" id="{1CC65C1A-46F0-462E-9AB5-3C9931FC966D}"/>
              </a:ext>
            </a:extLst>
          </p:cNvPr>
          <p:cNvSpPr>
            <a:spLocks noChangeArrowheads="1"/>
          </p:cNvSpPr>
          <p:nvPr/>
        </p:nvSpPr>
        <p:spPr bwMode="auto">
          <a:xfrm>
            <a:off x="4500563" y="4437063"/>
            <a:ext cx="446405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algn="just" eaLnBrk="1" hangingPunct="1">
              <a:spcBef>
                <a:spcPct val="0"/>
              </a:spcBef>
              <a:buFontTx/>
              <a:buNone/>
            </a:pPr>
            <a:r>
              <a:rPr lang="es-MX" altLang="es-MX" sz="1800" b="0">
                <a:solidFill>
                  <a:schemeClr val="tx2"/>
                </a:solidFill>
                <a:latin typeface="Arial" panose="020B0604020202020204" pitchFamily="34" charset="0"/>
                <a:cs typeface="Arial" panose="020B0604020202020204" pitchFamily="34" charset="0"/>
              </a:rPr>
              <a:t>Los ESTRATOS pueden ser:</a:t>
            </a:r>
          </a:p>
          <a:p>
            <a:pPr algn="just" eaLnBrk="1" hangingPunct="1">
              <a:spcBef>
                <a:spcPct val="0"/>
              </a:spcBef>
              <a:buFontTx/>
              <a:buChar char="•"/>
            </a:pPr>
            <a:r>
              <a:rPr lang="es-ES" altLang="es-MX" sz="1800" b="0">
                <a:solidFill>
                  <a:schemeClr val="tx2"/>
                </a:solidFill>
                <a:latin typeface="Arial" panose="020B0604020202020204" pitchFamily="34" charset="0"/>
                <a:cs typeface="Arial" panose="020B0604020202020204" pitchFamily="34" charset="0"/>
              </a:rPr>
              <a:t> Clases socioeconómicas A/B, C, D</a:t>
            </a:r>
            <a:endParaRPr lang="es-MX" altLang="es-MX" sz="1800" b="0">
              <a:solidFill>
                <a:schemeClr val="tx2"/>
              </a:solidFill>
              <a:latin typeface="Arial" panose="020B0604020202020204" pitchFamily="34" charset="0"/>
              <a:cs typeface="Arial" panose="020B0604020202020204" pitchFamily="34" charset="0"/>
            </a:endParaRPr>
          </a:p>
          <a:p>
            <a:pPr algn="just" eaLnBrk="1" hangingPunct="1">
              <a:spcBef>
                <a:spcPct val="0"/>
              </a:spcBef>
              <a:buFontTx/>
              <a:buChar char="•"/>
            </a:pPr>
            <a:r>
              <a:rPr lang="es-ES" altLang="es-MX" sz="1800" b="0">
                <a:solidFill>
                  <a:schemeClr val="tx2"/>
                </a:solidFill>
                <a:latin typeface="Arial" panose="020B0604020202020204" pitchFamily="34" charset="0"/>
                <a:cs typeface="Arial" panose="020B0604020202020204" pitchFamily="34" charset="0"/>
              </a:rPr>
              <a:t> Regiones  (Pueden ser las de INEGI)</a:t>
            </a:r>
            <a:endParaRPr lang="es-MX" altLang="es-MX" sz="1800" b="0">
              <a:solidFill>
                <a:schemeClr val="tx2"/>
              </a:solidFill>
              <a:latin typeface="Arial" panose="020B0604020202020204" pitchFamily="34" charset="0"/>
              <a:cs typeface="Arial" panose="020B0604020202020204" pitchFamily="34" charset="0"/>
            </a:endParaRPr>
          </a:p>
          <a:p>
            <a:pPr algn="just" eaLnBrk="1" hangingPunct="1">
              <a:spcBef>
                <a:spcPct val="0"/>
              </a:spcBef>
              <a:buFontTx/>
              <a:buChar char="•"/>
            </a:pPr>
            <a:r>
              <a:rPr lang="fr-FR" altLang="es-MX" sz="1800" b="0">
                <a:solidFill>
                  <a:schemeClr val="tx2"/>
                </a:solidFill>
                <a:latin typeface="Arial" panose="020B0604020202020204" pitchFamily="34" charset="0"/>
                <a:cs typeface="Arial" panose="020B0604020202020204" pitchFamily="34" charset="0"/>
              </a:rPr>
              <a:t> Sexo (Femenino, Masculino)</a:t>
            </a:r>
            <a:endParaRPr lang="es-MX" altLang="es-MX" sz="1800" b="0">
              <a:solidFill>
                <a:schemeClr val="tx2"/>
              </a:solidFill>
              <a:latin typeface="Arial" panose="020B0604020202020204" pitchFamily="34" charset="0"/>
              <a:cs typeface="Arial" panose="020B0604020202020204" pitchFamily="34" charset="0"/>
            </a:endParaRPr>
          </a:p>
          <a:p>
            <a:pPr algn="just" eaLnBrk="1" hangingPunct="1">
              <a:spcBef>
                <a:spcPct val="0"/>
              </a:spcBef>
              <a:buFontTx/>
              <a:buChar char="•"/>
            </a:pPr>
            <a:r>
              <a:rPr lang="es-ES" altLang="es-MX" sz="1800" b="0">
                <a:solidFill>
                  <a:schemeClr val="tx2"/>
                </a:solidFill>
                <a:latin typeface="Arial" panose="020B0604020202020204" pitchFamily="34" charset="0"/>
                <a:cs typeface="Arial" panose="020B0604020202020204" pitchFamily="34" charset="0"/>
              </a:rPr>
              <a:t> Grupos de edades</a:t>
            </a:r>
          </a:p>
          <a:p>
            <a:pPr algn="just" eaLnBrk="1" hangingPunct="1">
              <a:spcBef>
                <a:spcPct val="0"/>
              </a:spcBef>
              <a:buFontTx/>
              <a:buChar char="•"/>
            </a:pPr>
            <a:r>
              <a:rPr lang="es-MX" altLang="es-MX" sz="1800" b="0">
                <a:solidFill>
                  <a:schemeClr val="tx2"/>
                </a:solidFill>
                <a:latin typeface="Arial" panose="020B0604020202020204" pitchFamily="34" charset="0"/>
                <a:cs typeface="Arial" panose="020B0604020202020204" pitchFamily="34" charset="0"/>
              </a:rPr>
              <a:t> Escolaridad</a:t>
            </a:r>
          </a:p>
        </p:txBody>
      </p:sp>
      <p:sp>
        <p:nvSpPr>
          <p:cNvPr id="20484" name="Rectangle 6">
            <a:extLst>
              <a:ext uri="{FF2B5EF4-FFF2-40B4-BE49-F238E27FC236}">
                <a16:creationId xmlns:a16="http://schemas.microsoft.com/office/drawing/2014/main" id="{CCA330A2-1184-4245-ADB4-984BE1E41AB6}"/>
              </a:ext>
            </a:extLst>
          </p:cNvPr>
          <p:cNvSpPr>
            <a:spLocks noChangeArrowheads="1"/>
          </p:cNvSpPr>
          <p:nvPr/>
        </p:nvSpPr>
        <p:spPr bwMode="auto">
          <a:xfrm>
            <a:off x="395288" y="1125538"/>
            <a:ext cx="8280400"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algn="just" eaLnBrk="1" hangingPunct="1">
              <a:lnSpc>
                <a:spcPct val="95000"/>
              </a:lnSpc>
              <a:spcBef>
                <a:spcPct val="20000"/>
              </a:spcBef>
              <a:buClr>
                <a:schemeClr val="accent1"/>
              </a:buClr>
              <a:buSzPct val="70000"/>
              <a:buFont typeface="Wingdings 2" panose="05020102010507070707" pitchFamily="18" charset="2"/>
              <a:buNone/>
            </a:pPr>
            <a:r>
              <a:rPr lang="es-ES" altLang="es-MX" sz="2000" b="0">
                <a:solidFill>
                  <a:schemeClr val="tx2"/>
                </a:solidFill>
                <a:latin typeface="Arial" panose="020B0604020202020204" pitchFamily="34" charset="0"/>
                <a:cs typeface="Arial" panose="020B0604020202020204" pitchFamily="34" charset="0"/>
              </a:rPr>
              <a:t>En este tipo de muestreo la población se divide en grupos o subgrupos  excluyentes, colectivamente exhaustivos y con características homogéneas.</a:t>
            </a:r>
          </a:p>
          <a:p>
            <a:pPr algn="just" eaLnBrk="1" hangingPunct="1">
              <a:lnSpc>
                <a:spcPct val="95000"/>
              </a:lnSpc>
              <a:spcBef>
                <a:spcPct val="20000"/>
              </a:spcBef>
              <a:buClr>
                <a:schemeClr val="accent1"/>
              </a:buClr>
              <a:buSzPct val="70000"/>
              <a:buFont typeface="Wingdings 2" panose="05020102010507070707" pitchFamily="18" charset="2"/>
              <a:buNone/>
            </a:pPr>
            <a:r>
              <a:rPr lang="es-ES" altLang="es-MX" sz="2000" b="0">
                <a:solidFill>
                  <a:schemeClr val="tx2"/>
                </a:solidFill>
                <a:latin typeface="Arial" panose="020B0604020202020204" pitchFamily="34" charset="0"/>
                <a:cs typeface="Arial" panose="020B0604020202020204" pitchFamily="34" charset="0"/>
              </a:rPr>
              <a:t> El objetivo de hacer grupos o estratos es investigar la situación dentro de ellos, se selecciona la muestra aleatoriamente simple e independiente de cada uno de los estratos.</a:t>
            </a:r>
            <a:endParaRPr lang="es-MX" altLang="es-MX" sz="2000" b="0">
              <a:solidFill>
                <a:schemeClr val="tx2"/>
              </a:solidFill>
              <a:latin typeface="Arial" panose="020B0604020202020204" pitchFamily="34" charset="0"/>
              <a:cs typeface="Arial" panose="020B0604020202020204" pitchFamily="34" charset="0"/>
            </a:endParaRPr>
          </a:p>
        </p:txBody>
      </p:sp>
      <p:pic>
        <p:nvPicPr>
          <p:cNvPr id="20485" name="Picture 7" descr="grupos de edades">
            <a:extLst>
              <a:ext uri="{FF2B5EF4-FFF2-40B4-BE49-F238E27FC236}">
                <a16:creationId xmlns:a16="http://schemas.microsoft.com/office/drawing/2014/main" id="{5C44CF8F-ED70-4188-A251-F62FA6212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221163"/>
            <a:ext cx="3673475" cy="240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Line 9">
            <a:extLst>
              <a:ext uri="{FF2B5EF4-FFF2-40B4-BE49-F238E27FC236}">
                <a16:creationId xmlns:a16="http://schemas.microsoft.com/office/drawing/2014/main" id="{BCD0286B-C1E5-4932-A931-5E0BE7908727}"/>
              </a:ext>
            </a:extLst>
          </p:cNvPr>
          <p:cNvSpPr>
            <a:spLocks noChangeShapeType="1"/>
          </p:cNvSpPr>
          <p:nvPr/>
        </p:nvSpPr>
        <p:spPr bwMode="auto">
          <a:xfrm flipV="1">
            <a:off x="1331913" y="3789363"/>
            <a:ext cx="1079500" cy="201612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C"/>
          </a:p>
        </p:txBody>
      </p:sp>
      <p:grpSp>
        <p:nvGrpSpPr>
          <p:cNvPr id="20487" name="Group 11">
            <a:extLst>
              <a:ext uri="{FF2B5EF4-FFF2-40B4-BE49-F238E27FC236}">
                <a16:creationId xmlns:a16="http://schemas.microsoft.com/office/drawing/2014/main" id="{40C06EC2-49AA-48EF-8195-55A811FBCD95}"/>
              </a:ext>
            </a:extLst>
          </p:cNvPr>
          <p:cNvGrpSpPr>
            <a:grpSpLocks/>
          </p:cNvGrpSpPr>
          <p:nvPr/>
        </p:nvGrpSpPr>
        <p:grpSpPr bwMode="auto">
          <a:xfrm>
            <a:off x="2484438" y="2997200"/>
            <a:ext cx="685800" cy="1082675"/>
            <a:chOff x="1156" y="1933"/>
            <a:chExt cx="432" cy="682"/>
          </a:xfrm>
        </p:grpSpPr>
        <p:pic>
          <p:nvPicPr>
            <p:cNvPr id="20488" name="Picture 8" descr="menina_triste">
              <a:extLst>
                <a:ext uri="{FF2B5EF4-FFF2-40B4-BE49-F238E27FC236}">
                  <a16:creationId xmlns:a16="http://schemas.microsoft.com/office/drawing/2014/main" id="{A0F6983E-1E06-4D98-9A37-CA1627547D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6" y="1933"/>
              <a:ext cx="432" cy="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9" name="AutoShape 10">
              <a:extLst>
                <a:ext uri="{FF2B5EF4-FFF2-40B4-BE49-F238E27FC236}">
                  <a16:creationId xmlns:a16="http://schemas.microsoft.com/office/drawing/2014/main" id="{4B7FB094-B41E-4091-82B2-10D48EA7B403}"/>
                </a:ext>
              </a:extLst>
            </p:cNvPr>
            <p:cNvSpPr>
              <a:spLocks noChangeArrowheads="1"/>
            </p:cNvSpPr>
            <p:nvPr/>
          </p:nvSpPr>
          <p:spPr bwMode="auto">
            <a:xfrm rot="5400000">
              <a:off x="1248" y="2069"/>
              <a:ext cx="90" cy="181"/>
            </a:xfrm>
            <a:prstGeom prst="flowChartDelay">
              <a:avLst/>
            </a:prstGeom>
            <a:solidFill>
              <a:srgbClr val="FFCC99"/>
            </a:solidFill>
            <a:ln w="9525">
              <a:solidFill>
                <a:schemeClr val="bg1"/>
              </a:solidFill>
              <a:miter lim="800000"/>
              <a:headEnd/>
              <a:tailEnd/>
            </a:ln>
          </p:spPr>
          <p:txBody>
            <a:bodyPr wrap="none" anchor="ct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endParaRPr lang="es-MX" altLang="es-MX" sz="1800" b="0">
                <a:latin typeface="Arial" panose="020B0604020202020204" pitchFamily="34"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3 Marcador de contenido">
            <a:extLst>
              <a:ext uri="{FF2B5EF4-FFF2-40B4-BE49-F238E27FC236}">
                <a16:creationId xmlns:a16="http://schemas.microsoft.com/office/drawing/2014/main" id="{BD0E8A11-7BC1-4846-B0CB-E9E4016A3FB4}"/>
              </a:ext>
            </a:extLst>
          </p:cNvPr>
          <p:cNvSpPr>
            <a:spLocks noGrp="1"/>
          </p:cNvSpPr>
          <p:nvPr>
            <p:ph sz="half" idx="1"/>
          </p:nvPr>
        </p:nvSpPr>
        <p:spPr>
          <a:xfrm>
            <a:off x="395288" y="517525"/>
            <a:ext cx="7559675" cy="647700"/>
          </a:xfrm>
        </p:spPr>
        <p:txBody>
          <a:bodyPr/>
          <a:lstStyle/>
          <a:p>
            <a:pPr marL="0" indent="0" algn="just" eaLnBrk="1" hangingPunct="1">
              <a:lnSpc>
                <a:spcPct val="60000"/>
              </a:lnSpc>
              <a:buFont typeface="Wingdings 2" panose="05020102010507070707" pitchFamily="18" charset="2"/>
              <a:buNone/>
            </a:pPr>
            <a:r>
              <a:rPr lang="es-ES" altLang="es-MX" sz="1700">
                <a:latin typeface="Eras Bold ITC" panose="020B0907030504020204" pitchFamily="34" charset="0"/>
              </a:rPr>
              <a:t>      </a:t>
            </a:r>
            <a:r>
              <a:rPr lang="es-ES" altLang="es-MX" sz="1900">
                <a:latin typeface="Arial" panose="020B0604020202020204" pitchFamily="34" charset="0"/>
                <a:cs typeface="Arial" panose="020B0604020202020204" pitchFamily="34" charset="0"/>
              </a:rPr>
              <a:t>Para determinar el tamaño de la muestra dentro de cada estrato se debe conocer el tamaño de este, es decir los elementos que lo integran y los  pesos  % de cada estrato.</a:t>
            </a:r>
            <a:endParaRPr lang="es-MX" altLang="es-MX" sz="1900">
              <a:latin typeface="Arial" panose="020B0604020202020204" pitchFamily="34" charset="0"/>
              <a:cs typeface="Arial" panose="020B0604020202020204" pitchFamily="34" charset="0"/>
            </a:endParaRPr>
          </a:p>
        </p:txBody>
      </p:sp>
      <p:graphicFrame>
        <p:nvGraphicFramePr>
          <p:cNvPr id="24768" name="Group 192">
            <a:extLst>
              <a:ext uri="{FF2B5EF4-FFF2-40B4-BE49-F238E27FC236}">
                <a16:creationId xmlns:a16="http://schemas.microsoft.com/office/drawing/2014/main" id="{84F998A1-90CE-4AB0-9DF1-BB25079A1B60}"/>
              </a:ext>
            </a:extLst>
          </p:cNvPr>
          <p:cNvGraphicFramePr>
            <a:graphicFrameLocks noGrp="1"/>
          </p:cNvGraphicFramePr>
          <p:nvPr/>
        </p:nvGraphicFramePr>
        <p:xfrm>
          <a:off x="125413" y="2078038"/>
          <a:ext cx="8893175" cy="1871663"/>
        </p:xfrm>
        <a:graphic>
          <a:graphicData uri="http://schemas.openxmlformats.org/drawingml/2006/table">
            <a:tbl>
              <a:tblPr/>
              <a:tblGrid>
                <a:gridCol w="896937">
                  <a:extLst>
                    <a:ext uri="{9D8B030D-6E8A-4147-A177-3AD203B41FA5}">
                      <a16:colId xmlns:a16="http://schemas.microsoft.com/office/drawing/2014/main" val="20000"/>
                    </a:ext>
                  </a:extLst>
                </a:gridCol>
                <a:gridCol w="828675">
                  <a:extLst>
                    <a:ext uri="{9D8B030D-6E8A-4147-A177-3AD203B41FA5}">
                      <a16:colId xmlns:a16="http://schemas.microsoft.com/office/drawing/2014/main" val="20001"/>
                    </a:ext>
                  </a:extLst>
                </a:gridCol>
                <a:gridCol w="962025">
                  <a:extLst>
                    <a:ext uri="{9D8B030D-6E8A-4147-A177-3AD203B41FA5}">
                      <a16:colId xmlns:a16="http://schemas.microsoft.com/office/drawing/2014/main" val="20002"/>
                    </a:ext>
                  </a:extLst>
                </a:gridCol>
                <a:gridCol w="765175">
                  <a:extLst>
                    <a:ext uri="{9D8B030D-6E8A-4147-A177-3AD203B41FA5}">
                      <a16:colId xmlns:a16="http://schemas.microsoft.com/office/drawing/2014/main" val="20003"/>
                    </a:ext>
                  </a:extLst>
                </a:gridCol>
                <a:gridCol w="958850">
                  <a:extLst>
                    <a:ext uri="{9D8B030D-6E8A-4147-A177-3AD203B41FA5}">
                      <a16:colId xmlns:a16="http://schemas.microsoft.com/office/drawing/2014/main" val="20004"/>
                    </a:ext>
                  </a:extLst>
                </a:gridCol>
                <a:gridCol w="896938">
                  <a:extLst>
                    <a:ext uri="{9D8B030D-6E8A-4147-A177-3AD203B41FA5}">
                      <a16:colId xmlns:a16="http://schemas.microsoft.com/office/drawing/2014/main" val="20005"/>
                    </a:ext>
                  </a:extLst>
                </a:gridCol>
                <a:gridCol w="893762">
                  <a:extLst>
                    <a:ext uri="{9D8B030D-6E8A-4147-A177-3AD203B41FA5}">
                      <a16:colId xmlns:a16="http://schemas.microsoft.com/office/drawing/2014/main" val="20006"/>
                    </a:ext>
                  </a:extLst>
                </a:gridCol>
                <a:gridCol w="779463">
                  <a:extLst>
                    <a:ext uri="{9D8B030D-6E8A-4147-A177-3AD203B41FA5}">
                      <a16:colId xmlns:a16="http://schemas.microsoft.com/office/drawing/2014/main" val="20007"/>
                    </a:ext>
                  </a:extLst>
                </a:gridCol>
                <a:gridCol w="868362">
                  <a:extLst>
                    <a:ext uri="{9D8B030D-6E8A-4147-A177-3AD203B41FA5}">
                      <a16:colId xmlns:a16="http://schemas.microsoft.com/office/drawing/2014/main" val="20008"/>
                    </a:ext>
                  </a:extLst>
                </a:gridCol>
                <a:gridCol w="1042988">
                  <a:extLst>
                    <a:ext uri="{9D8B030D-6E8A-4147-A177-3AD203B41FA5}">
                      <a16:colId xmlns:a16="http://schemas.microsoft.com/office/drawing/2014/main" val="20009"/>
                    </a:ext>
                  </a:extLst>
                </a:gridCol>
              </a:tblGrid>
              <a:tr h="584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endParaRPr kumimoji="0" lang="es-ES" sz="900" b="1" i="0" u="none" strike="noStrike" cap="none" normalizeH="0" baseline="0" dirty="0">
                        <a:ln>
                          <a:noFill/>
                        </a:ln>
                        <a:solidFill>
                          <a:schemeClr val="tx2"/>
                        </a:solidFill>
                        <a:effectLst/>
                        <a:latin typeface="Franklin Gothic Book"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Total</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Administración</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Informática</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dirty="0" err="1">
                          <a:ln>
                            <a:noFill/>
                          </a:ln>
                          <a:solidFill>
                            <a:schemeClr val="tx2"/>
                          </a:solidFill>
                          <a:effectLst/>
                          <a:latin typeface="Franklin Gothic Book" pitchFamily="34" charset="0"/>
                        </a:rPr>
                        <a:t>Comercialiación</a:t>
                      </a:r>
                      <a:endParaRPr kumimoji="0" lang="es-ES" sz="900" b="1" i="0" u="none" strike="noStrike" cap="none" normalizeH="0" baseline="0" dirty="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Telemático</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P.Producción</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dirty="0">
                          <a:ln>
                            <a:noFill/>
                          </a:ln>
                          <a:solidFill>
                            <a:schemeClr val="tx2"/>
                          </a:solidFill>
                          <a:effectLst/>
                          <a:latin typeface="Franklin Gothic Book" pitchFamily="34" charset="0"/>
                        </a:rPr>
                        <a:t>Tecnología Ambiental</a:t>
                      </a:r>
                      <a:endParaRPr kumimoji="0" lang="es-ES" sz="900" b="1" i="0" u="none" strike="noStrike" cap="none" normalizeH="0" baseline="0" dirty="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Mecatrónica</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I.Administrativa</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785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0" i="0" u="none" strike="noStrike" cap="none" normalizeH="0" baseline="0">
                          <a:ln>
                            <a:noFill/>
                          </a:ln>
                          <a:solidFill>
                            <a:schemeClr val="tx2"/>
                          </a:solidFill>
                          <a:effectLst/>
                          <a:latin typeface="Eras Bold ITC" pitchFamily="34" charset="0"/>
                        </a:rPr>
                        <a:t>UniversoTamaño</a:t>
                      </a:r>
                      <a:endParaRPr kumimoji="0" lang="es-ES" sz="1200" b="0" i="0" u="none" strike="noStrike" cap="none" normalizeH="0" baseline="0">
                        <a:ln>
                          <a:noFill/>
                        </a:ln>
                        <a:solidFill>
                          <a:schemeClr val="tx2"/>
                        </a:solidFill>
                        <a:effectLst/>
                        <a:latin typeface="Eras Bold ITC"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3435</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756</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765</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669</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576</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251</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212</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80</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125</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961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0" i="0" u="none" strike="noStrike" cap="none" normalizeH="0" baseline="0">
                          <a:ln>
                            <a:noFill/>
                          </a:ln>
                          <a:solidFill>
                            <a:schemeClr val="tx2"/>
                          </a:solidFill>
                          <a:effectLst/>
                          <a:latin typeface="Eras Bold ITC" pitchFamily="34" charset="0"/>
                        </a:rPr>
                        <a:t>      (%)  Peso</a:t>
                      </a:r>
                      <a:endParaRPr kumimoji="0" lang="es-ES" sz="1200" b="0" i="0" u="none" strike="noStrike" cap="none" normalizeH="0" baseline="0">
                        <a:ln>
                          <a:noFill/>
                        </a:ln>
                        <a:solidFill>
                          <a:schemeClr val="tx2"/>
                        </a:solidFill>
                        <a:effectLst/>
                        <a:latin typeface="Eras Bold ITC"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100</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22</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22</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19</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17  </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7</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6</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2</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dirty="0">
                          <a:ln>
                            <a:noFill/>
                          </a:ln>
                          <a:solidFill>
                            <a:schemeClr val="tx2"/>
                          </a:solidFill>
                          <a:effectLst/>
                          <a:latin typeface="Franklin Gothic Book" pitchFamily="34" charset="0"/>
                        </a:rPr>
                        <a:t>4</a:t>
                      </a:r>
                      <a:endParaRPr kumimoji="0" lang="es-ES" sz="2000" b="1" i="0" u="none" strike="noStrike" cap="none" normalizeH="0" baseline="0" dirty="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1553" name="Text Box 86">
            <a:extLst>
              <a:ext uri="{FF2B5EF4-FFF2-40B4-BE49-F238E27FC236}">
                <a16:creationId xmlns:a16="http://schemas.microsoft.com/office/drawing/2014/main" id="{CA1A66E2-A28F-4693-A759-0B302E93E8FF}"/>
              </a:ext>
            </a:extLst>
          </p:cNvPr>
          <p:cNvSpPr txBox="1">
            <a:spLocks noChangeArrowheads="1"/>
          </p:cNvSpPr>
          <p:nvPr/>
        </p:nvSpPr>
        <p:spPr bwMode="auto">
          <a:xfrm>
            <a:off x="2916238" y="1325563"/>
            <a:ext cx="36718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50000"/>
              </a:spcBef>
              <a:buFontTx/>
              <a:buNone/>
            </a:pPr>
            <a:r>
              <a:rPr lang="es-MX" altLang="es-MX" sz="1800" b="0">
                <a:latin typeface="Eras Bold ITC" panose="020B0907030504020204" pitchFamily="34" charset="0"/>
              </a:rPr>
              <a:t>Matrícula de la UTN  2007</a:t>
            </a:r>
            <a:endParaRPr lang="es-ES" altLang="es-MX" sz="1800" b="0">
              <a:latin typeface="Eras Bold ITC" panose="020B0907030504020204" pitchFamily="34" charset="0"/>
            </a:endParaRPr>
          </a:p>
        </p:txBody>
      </p:sp>
      <p:sp>
        <p:nvSpPr>
          <p:cNvPr id="21554" name="Rectangle 193">
            <a:extLst>
              <a:ext uri="{FF2B5EF4-FFF2-40B4-BE49-F238E27FC236}">
                <a16:creationId xmlns:a16="http://schemas.microsoft.com/office/drawing/2014/main" id="{6B65F277-09BD-4A53-B102-30926C38729A}"/>
              </a:ext>
            </a:extLst>
          </p:cNvPr>
          <p:cNvSpPr>
            <a:spLocks noChangeArrowheads="1"/>
          </p:cNvSpPr>
          <p:nvPr/>
        </p:nvSpPr>
        <p:spPr bwMode="auto">
          <a:xfrm>
            <a:off x="395288" y="4076700"/>
            <a:ext cx="8208962"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r>
              <a:rPr lang="es-ES_tradnl" altLang="es-MX" sz="1800" b="0">
                <a:latin typeface="Arial" panose="020B0604020202020204" pitchFamily="34" charset="0"/>
              </a:rPr>
              <a:t>1. Primero se saca la proporción o peso dividiendo la cantidad de elementos de cada estrato entre el total del universo y luego se multiplica por 100 para sacar el porcentaje de cada estrato.  756/3435 = 0.2200 x 100 = 22%</a:t>
            </a:r>
          </a:p>
          <a:p>
            <a:pPr eaLnBrk="1" hangingPunct="1">
              <a:spcBef>
                <a:spcPct val="0"/>
              </a:spcBef>
              <a:buFontTx/>
              <a:buNone/>
            </a:pPr>
            <a:r>
              <a:rPr lang="es-ES_tradnl" altLang="es-MX" sz="1800" b="0">
                <a:latin typeface="Arial" panose="020B0604020202020204" pitchFamily="34" charset="0"/>
              </a:rPr>
              <a:t>			   669/3435=.1947 x 100 = 19 %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3 Marcador de contenido">
            <a:extLst>
              <a:ext uri="{FF2B5EF4-FFF2-40B4-BE49-F238E27FC236}">
                <a16:creationId xmlns:a16="http://schemas.microsoft.com/office/drawing/2014/main" id="{C3A9FFC9-C091-4724-AD6B-492A9332073B}"/>
              </a:ext>
            </a:extLst>
          </p:cNvPr>
          <p:cNvSpPr>
            <a:spLocks noGrp="1"/>
          </p:cNvSpPr>
          <p:nvPr>
            <p:ph sz="half" idx="1"/>
          </p:nvPr>
        </p:nvSpPr>
        <p:spPr>
          <a:xfrm>
            <a:off x="395288" y="331788"/>
            <a:ext cx="8497887" cy="2290762"/>
          </a:xfrm>
        </p:spPr>
        <p:txBody>
          <a:bodyPr/>
          <a:lstStyle/>
          <a:p>
            <a:pPr marL="0" indent="0" eaLnBrk="1" hangingPunct="1">
              <a:lnSpc>
                <a:spcPct val="80000"/>
              </a:lnSpc>
              <a:buFont typeface="Wingdings 2" panose="05020102010507070707" pitchFamily="18" charset="2"/>
              <a:buNone/>
            </a:pPr>
            <a:r>
              <a:rPr lang="es-ES" altLang="es-MX" sz="1800"/>
              <a:t> </a:t>
            </a:r>
            <a:r>
              <a:rPr lang="es-MX" altLang="es-MX" sz="1800"/>
              <a:t>    </a:t>
            </a:r>
            <a:r>
              <a:rPr lang="es-ES" altLang="es-MX" sz="1800" i="1" u="sng">
                <a:latin typeface="Eras Bold ITC" panose="020B0907030504020204" pitchFamily="34" charset="0"/>
              </a:rPr>
              <a:t>A fijación proporcional al tamaño del estrato. </a:t>
            </a:r>
          </a:p>
          <a:p>
            <a:pPr marL="0" indent="0" algn="just" eaLnBrk="1" hangingPunct="1">
              <a:lnSpc>
                <a:spcPct val="80000"/>
              </a:lnSpc>
              <a:buFont typeface="Wingdings 2" panose="05020102010507070707" pitchFamily="18" charset="2"/>
              <a:buNone/>
            </a:pPr>
            <a:r>
              <a:rPr lang="es-ES" altLang="es-MX" sz="1800" i="1">
                <a:latin typeface="Eras Bold ITC" panose="020B0907030504020204" pitchFamily="34" charset="0"/>
              </a:rPr>
              <a:t>      </a:t>
            </a:r>
            <a:r>
              <a:rPr lang="es-ES" altLang="es-MX" sz="1800">
                <a:latin typeface="Eras Bold ITC" panose="020B0907030504020204" pitchFamily="34" charset="0"/>
              </a:rPr>
              <a:t>Existe una relación directa entre el tamaño del estrato en el universo y el número de elementos que integran la muestra. De tal forma que mientras mayor sea el estrato, mayor es el tamaño de la muestra.</a:t>
            </a:r>
          </a:p>
          <a:p>
            <a:pPr marL="0" indent="0" algn="just" eaLnBrk="1" hangingPunct="1">
              <a:lnSpc>
                <a:spcPct val="80000"/>
              </a:lnSpc>
              <a:buFont typeface="Wingdings 2" panose="05020102010507070707" pitchFamily="18" charset="2"/>
              <a:buNone/>
            </a:pPr>
            <a:endParaRPr lang="es-MX" altLang="es-MX" sz="1800">
              <a:latin typeface="Eras Bold ITC" panose="020B0907030504020204" pitchFamily="34" charset="0"/>
            </a:endParaRPr>
          </a:p>
          <a:p>
            <a:pPr marL="0" indent="0" algn="just" eaLnBrk="1" hangingPunct="1">
              <a:lnSpc>
                <a:spcPct val="80000"/>
              </a:lnSpc>
              <a:buFont typeface="Wingdings 2" panose="05020102010507070707" pitchFamily="18" charset="2"/>
              <a:buNone/>
            </a:pPr>
            <a:r>
              <a:rPr lang="es-ES" altLang="es-MX" sz="1800">
                <a:latin typeface="Eras Bold ITC" panose="020B0907030504020204" pitchFamily="34" charset="0"/>
              </a:rPr>
              <a:t>      Es decir, en el muestreo estratificado  la muestra se selecciona aleatoriamente de acuerdo al peso o tamaño del universo</a:t>
            </a:r>
            <a:endParaRPr lang="es-MX" altLang="es-MX" sz="1800">
              <a:latin typeface="Eras Bold ITC" panose="020B0907030504020204" pitchFamily="34" charset="0"/>
            </a:endParaRPr>
          </a:p>
        </p:txBody>
      </p:sp>
      <p:sp>
        <p:nvSpPr>
          <p:cNvPr id="22531" name="Text Box 211">
            <a:extLst>
              <a:ext uri="{FF2B5EF4-FFF2-40B4-BE49-F238E27FC236}">
                <a16:creationId xmlns:a16="http://schemas.microsoft.com/office/drawing/2014/main" id="{159087A8-06B0-4583-86D3-AA6B6489EF57}"/>
              </a:ext>
            </a:extLst>
          </p:cNvPr>
          <p:cNvSpPr txBox="1">
            <a:spLocks noChangeArrowheads="1"/>
          </p:cNvSpPr>
          <p:nvPr/>
        </p:nvSpPr>
        <p:spPr bwMode="auto">
          <a:xfrm>
            <a:off x="396875" y="2643188"/>
            <a:ext cx="8351838"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50000"/>
              </a:spcBef>
              <a:buFontTx/>
              <a:buNone/>
            </a:pPr>
            <a:r>
              <a:rPr lang="es-ES_tradnl" altLang="es-MX" sz="1800">
                <a:latin typeface="Arial" panose="020B0604020202020204" pitchFamily="34" charset="0"/>
              </a:rPr>
              <a:t>Primero se calcula la muestra: </a:t>
            </a:r>
          </a:p>
          <a:p>
            <a:pPr algn="just" eaLnBrk="1" hangingPunct="1">
              <a:spcBef>
                <a:spcPct val="50000"/>
              </a:spcBef>
              <a:buFontTx/>
              <a:buNone/>
            </a:pPr>
            <a:r>
              <a:rPr lang="es-ES_tradnl" altLang="es-MX" sz="1800" b="0">
                <a:latin typeface="Arial" panose="020B0604020202020204" pitchFamily="34" charset="0"/>
              </a:rPr>
              <a:t>En la UTN se realizará una investigación para conocer  los hábitos de consumo de agua embotellada para tal investigación se trabajará con un intervalo de confianza del 95% y error estándar del 6%, se sabe que hay una población de 3435 estudiantes ¿Cuál es la muestra que se deberá seleccionar?</a:t>
            </a:r>
          </a:p>
          <a:p>
            <a:pPr eaLnBrk="1" hangingPunct="1">
              <a:spcBef>
                <a:spcPct val="50000"/>
              </a:spcBef>
              <a:buFontTx/>
              <a:buNone/>
            </a:pPr>
            <a:r>
              <a:rPr lang="es-ES_tradnl" altLang="es-MX" sz="1800" b="0">
                <a:latin typeface="Arial" panose="020B0604020202020204" pitchFamily="34" charset="0"/>
              </a:rPr>
              <a:t>        Respuesta    257</a:t>
            </a:r>
            <a:endParaRPr lang="es-ES" altLang="es-MX" sz="1800" b="0">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100" name="Group 68">
            <a:extLst>
              <a:ext uri="{FF2B5EF4-FFF2-40B4-BE49-F238E27FC236}">
                <a16:creationId xmlns:a16="http://schemas.microsoft.com/office/drawing/2014/main" id="{5E6AA600-1589-4ABF-8A01-16D38E4261C1}"/>
              </a:ext>
            </a:extLst>
          </p:cNvPr>
          <p:cNvGraphicFramePr>
            <a:graphicFrameLocks noGrp="1"/>
          </p:cNvGraphicFramePr>
          <p:nvPr>
            <p:ph/>
          </p:nvPr>
        </p:nvGraphicFramePr>
        <p:xfrm>
          <a:off x="214313" y="795338"/>
          <a:ext cx="8715374" cy="2489365"/>
        </p:xfrm>
        <a:graphic>
          <a:graphicData uri="http://schemas.openxmlformats.org/drawingml/2006/table">
            <a:tbl>
              <a:tblPr/>
              <a:tblGrid>
                <a:gridCol w="879635">
                  <a:extLst>
                    <a:ext uri="{9D8B030D-6E8A-4147-A177-3AD203B41FA5}">
                      <a16:colId xmlns:a16="http://schemas.microsoft.com/office/drawing/2014/main" val="20000"/>
                    </a:ext>
                  </a:extLst>
                </a:gridCol>
                <a:gridCol w="633503">
                  <a:extLst>
                    <a:ext uri="{9D8B030D-6E8A-4147-A177-3AD203B41FA5}">
                      <a16:colId xmlns:a16="http://schemas.microsoft.com/office/drawing/2014/main" val="20001"/>
                    </a:ext>
                  </a:extLst>
                </a:gridCol>
                <a:gridCol w="1119416">
                  <a:extLst>
                    <a:ext uri="{9D8B030D-6E8A-4147-A177-3AD203B41FA5}">
                      <a16:colId xmlns:a16="http://schemas.microsoft.com/office/drawing/2014/main" val="20002"/>
                    </a:ext>
                  </a:extLst>
                </a:gridCol>
                <a:gridCol w="752612">
                  <a:extLst>
                    <a:ext uri="{9D8B030D-6E8A-4147-A177-3AD203B41FA5}">
                      <a16:colId xmlns:a16="http://schemas.microsoft.com/office/drawing/2014/main" val="20003"/>
                    </a:ext>
                  </a:extLst>
                </a:gridCol>
                <a:gridCol w="1008247">
                  <a:extLst>
                    <a:ext uri="{9D8B030D-6E8A-4147-A177-3AD203B41FA5}">
                      <a16:colId xmlns:a16="http://schemas.microsoft.com/office/drawing/2014/main" val="20004"/>
                    </a:ext>
                  </a:extLst>
                </a:gridCol>
                <a:gridCol w="809772">
                  <a:extLst>
                    <a:ext uri="{9D8B030D-6E8A-4147-A177-3AD203B41FA5}">
                      <a16:colId xmlns:a16="http://schemas.microsoft.com/office/drawing/2014/main" val="20005"/>
                    </a:ext>
                  </a:extLst>
                </a:gridCol>
                <a:gridCol w="874871">
                  <a:extLst>
                    <a:ext uri="{9D8B030D-6E8A-4147-A177-3AD203B41FA5}">
                      <a16:colId xmlns:a16="http://schemas.microsoft.com/office/drawing/2014/main" val="20006"/>
                    </a:ext>
                  </a:extLst>
                </a:gridCol>
                <a:gridCol w="765314">
                  <a:extLst>
                    <a:ext uri="{9D8B030D-6E8A-4147-A177-3AD203B41FA5}">
                      <a16:colId xmlns:a16="http://schemas.microsoft.com/office/drawing/2014/main" val="20007"/>
                    </a:ext>
                  </a:extLst>
                </a:gridCol>
                <a:gridCol w="851055">
                  <a:extLst>
                    <a:ext uri="{9D8B030D-6E8A-4147-A177-3AD203B41FA5}">
                      <a16:colId xmlns:a16="http://schemas.microsoft.com/office/drawing/2014/main" val="20008"/>
                    </a:ext>
                  </a:extLst>
                </a:gridCol>
                <a:gridCol w="1020949">
                  <a:extLst>
                    <a:ext uri="{9D8B030D-6E8A-4147-A177-3AD203B41FA5}">
                      <a16:colId xmlns:a16="http://schemas.microsoft.com/office/drawing/2014/main" val="20009"/>
                    </a:ext>
                  </a:extLst>
                </a:gridCol>
              </a:tblGrid>
              <a:tr h="63999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endParaRPr kumimoji="0" lang="es-ES" sz="900" b="1" i="0" u="none" strike="noStrike" cap="none" normalizeH="0" baseline="0">
                        <a:ln>
                          <a:noFill/>
                        </a:ln>
                        <a:solidFill>
                          <a:schemeClr val="tx2"/>
                        </a:solidFill>
                        <a:effectLst/>
                        <a:latin typeface="Franklin Gothic Book" pitchFamily="34" charset="0"/>
                      </a:endParaRPr>
                    </a:p>
                  </a:txBody>
                  <a:tcPr marL="91457" marR="91457"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dirty="0">
                          <a:ln>
                            <a:noFill/>
                          </a:ln>
                          <a:solidFill>
                            <a:schemeClr val="tx2"/>
                          </a:solidFill>
                          <a:effectLst/>
                          <a:latin typeface="Franklin Gothic Book" pitchFamily="34" charset="0"/>
                        </a:rPr>
                        <a:t>Total</a:t>
                      </a:r>
                      <a:endParaRPr kumimoji="0" lang="es-ES" sz="12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a:ln>
                            <a:noFill/>
                          </a:ln>
                          <a:solidFill>
                            <a:schemeClr val="tx2"/>
                          </a:solidFill>
                          <a:effectLst/>
                          <a:latin typeface="Franklin Gothic Book" pitchFamily="34" charset="0"/>
                        </a:rPr>
                        <a:t>Administración</a:t>
                      </a:r>
                      <a:endParaRPr kumimoji="0" lang="es-ES" sz="1200" b="1"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dirty="0">
                          <a:ln>
                            <a:noFill/>
                          </a:ln>
                          <a:solidFill>
                            <a:schemeClr val="tx2"/>
                          </a:solidFill>
                          <a:effectLst/>
                          <a:latin typeface="Franklin Gothic Book" pitchFamily="34" charset="0"/>
                        </a:rPr>
                        <a:t>Informática</a:t>
                      </a:r>
                      <a:endParaRPr kumimoji="0" lang="es-ES" sz="12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dirty="0">
                          <a:ln>
                            <a:noFill/>
                          </a:ln>
                          <a:solidFill>
                            <a:schemeClr val="tx2"/>
                          </a:solidFill>
                          <a:effectLst/>
                          <a:latin typeface="Franklin Gothic Book" pitchFamily="34" charset="0"/>
                        </a:rPr>
                        <a:t>Comercialización</a:t>
                      </a:r>
                      <a:endParaRPr kumimoji="0" lang="es-ES" sz="12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dirty="0">
                          <a:ln>
                            <a:noFill/>
                          </a:ln>
                          <a:solidFill>
                            <a:schemeClr val="tx2"/>
                          </a:solidFill>
                          <a:effectLst/>
                          <a:latin typeface="Franklin Gothic Book" pitchFamily="34" charset="0"/>
                        </a:rPr>
                        <a:t>Telemático</a:t>
                      </a:r>
                      <a:endParaRPr kumimoji="0" lang="es-ES" sz="12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dirty="0" err="1">
                          <a:ln>
                            <a:noFill/>
                          </a:ln>
                          <a:solidFill>
                            <a:schemeClr val="tx2"/>
                          </a:solidFill>
                          <a:effectLst/>
                          <a:latin typeface="Franklin Gothic Book" pitchFamily="34" charset="0"/>
                        </a:rPr>
                        <a:t>P.Producción</a:t>
                      </a:r>
                      <a:endParaRPr kumimoji="0" lang="es-ES" sz="12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dirty="0" err="1">
                          <a:ln>
                            <a:noFill/>
                          </a:ln>
                          <a:solidFill>
                            <a:schemeClr val="tx2"/>
                          </a:solidFill>
                          <a:effectLst/>
                          <a:latin typeface="Franklin Gothic Book" pitchFamily="34" charset="0"/>
                        </a:rPr>
                        <a:t>T.ecnologíaAmbiental</a:t>
                      </a:r>
                      <a:endParaRPr kumimoji="0" lang="es-ES" sz="12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dirty="0">
                          <a:ln>
                            <a:noFill/>
                          </a:ln>
                          <a:solidFill>
                            <a:schemeClr val="tx2"/>
                          </a:solidFill>
                          <a:effectLst/>
                          <a:latin typeface="Franklin Gothic Book" pitchFamily="34" charset="0"/>
                        </a:rPr>
                        <a:t>Mecatrónica</a:t>
                      </a:r>
                      <a:endParaRPr kumimoji="0" lang="es-ES" sz="12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dirty="0">
                          <a:ln>
                            <a:noFill/>
                          </a:ln>
                          <a:solidFill>
                            <a:schemeClr val="tx2"/>
                          </a:solidFill>
                          <a:effectLst/>
                          <a:latin typeface="Franklin Gothic Book" pitchFamily="34" charset="0"/>
                        </a:rPr>
                        <a:t>I. Administrativa</a:t>
                      </a:r>
                      <a:endParaRPr kumimoji="0" lang="es-ES" sz="12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9041">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0" i="0" u="none" strike="noStrike" cap="none" normalizeH="0" baseline="0">
                          <a:ln>
                            <a:noFill/>
                          </a:ln>
                          <a:solidFill>
                            <a:schemeClr val="tx2"/>
                          </a:solidFill>
                          <a:effectLst/>
                          <a:latin typeface="Eras Bold ITC" pitchFamily="34" charset="0"/>
                        </a:rPr>
                        <a:t>Universo</a:t>
                      </a:r>
                    </a:p>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0" i="0" u="none" strike="noStrike" cap="none" normalizeH="0" baseline="0">
                          <a:ln>
                            <a:noFill/>
                          </a:ln>
                          <a:solidFill>
                            <a:schemeClr val="tx2"/>
                          </a:solidFill>
                          <a:effectLst/>
                          <a:latin typeface="Eras Bold ITC" pitchFamily="34" charset="0"/>
                        </a:rPr>
                        <a:t>Tamaño</a:t>
                      </a:r>
                      <a:endParaRPr kumimoji="0" lang="es-ES" sz="1200" b="0" i="0" u="none" strike="noStrike" cap="none" normalizeH="0" baseline="0">
                        <a:ln>
                          <a:noFill/>
                        </a:ln>
                        <a:solidFill>
                          <a:schemeClr val="tx2"/>
                        </a:solidFill>
                        <a:effectLst/>
                        <a:latin typeface="Eras Bold ITC" pitchFamily="34" charset="0"/>
                      </a:endParaRPr>
                    </a:p>
                  </a:txBody>
                  <a:tcPr marL="91457" marR="91457"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dirty="0">
                          <a:ln>
                            <a:noFill/>
                          </a:ln>
                          <a:solidFill>
                            <a:schemeClr val="tx2"/>
                          </a:solidFill>
                          <a:effectLst/>
                          <a:latin typeface="Franklin Gothic Book" pitchFamily="34" charset="0"/>
                        </a:rPr>
                        <a:t>3435</a:t>
                      </a:r>
                      <a:endParaRPr kumimoji="0" lang="es-ES" sz="1600" b="0"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dirty="0">
                          <a:ln>
                            <a:noFill/>
                          </a:ln>
                          <a:solidFill>
                            <a:schemeClr val="tx2"/>
                          </a:solidFill>
                          <a:effectLst/>
                          <a:latin typeface="Franklin Gothic Book" pitchFamily="34" charset="0"/>
                        </a:rPr>
                        <a:t>756</a:t>
                      </a:r>
                      <a:endParaRPr kumimoji="0" lang="es-ES" sz="1600" b="0"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dirty="0">
                          <a:ln>
                            <a:noFill/>
                          </a:ln>
                          <a:solidFill>
                            <a:schemeClr val="tx2"/>
                          </a:solidFill>
                          <a:effectLst/>
                          <a:latin typeface="Franklin Gothic Book" pitchFamily="34" charset="0"/>
                        </a:rPr>
                        <a:t>765</a:t>
                      </a:r>
                      <a:endParaRPr kumimoji="0" lang="es-ES" sz="1600" b="0"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dirty="0">
                          <a:ln>
                            <a:noFill/>
                          </a:ln>
                          <a:solidFill>
                            <a:schemeClr val="tx2"/>
                          </a:solidFill>
                          <a:effectLst/>
                          <a:latin typeface="Franklin Gothic Book" pitchFamily="34" charset="0"/>
                        </a:rPr>
                        <a:t>669</a:t>
                      </a:r>
                      <a:endParaRPr kumimoji="0" lang="es-ES" sz="1600" b="0"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dirty="0">
                          <a:ln>
                            <a:noFill/>
                          </a:ln>
                          <a:solidFill>
                            <a:schemeClr val="tx2"/>
                          </a:solidFill>
                          <a:effectLst/>
                          <a:latin typeface="Franklin Gothic Book" pitchFamily="34" charset="0"/>
                        </a:rPr>
                        <a:t>576</a:t>
                      </a:r>
                      <a:endParaRPr kumimoji="0" lang="es-ES" sz="1600" b="0"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a:ln>
                            <a:noFill/>
                          </a:ln>
                          <a:solidFill>
                            <a:schemeClr val="tx2"/>
                          </a:solidFill>
                          <a:effectLst/>
                          <a:latin typeface="Franklin Gothic Book" pitchFamily="34" charset="0"/>
                        </a:rPr>
                        <a:t>251</a:t>
                      </a:r>
                      <a:endParaRPr kumimoji="0" lang="es-ES" sz="1600" b="0"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a:ln>
                            <a:noFill/>
                          </a:ln>
                          <a:solidFill>
                            <a:schemeClr val="tx2"/>
                          </a:solidFill>
                          <a:effectLst/>
                          <a:latin typeface="Franklin Gothic Book" pitchFamily="34" charset="0"/>
                        </a:rPr>
                        <a:t>212</a:t>
                      </a:r>
                      <a:endParaRPr kumimoji="0" lang="es-ES" sz="1600" b="0"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a:ln>
                            <a:noFill/>
                          </a:ln>
                          <a:solidFill>
                            <a:schemeClr val="tx2"/>
                          </a:solidFill>
                          <a:effectLst/>
                          <a:latin typeface="Franklin Gothic Book" pitchFamily="34" charset="0"/>
                        </a:rPr>
                        <a:t>80</a:t>
                      </a:r>
                      <a:endParaRPr kumimoji="0" lang="es-ES" sz="1600" b="0"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a:ln>
                            <a:noFill/>
                          </a:ln>
                          <a:solidFill>
                            <a:schemeClr val="tx2"/>
                          </a:solidFill>
                          <a:effectLst/>
                          <a:latin typeface="Franklin Gothic Book" pitchFamily="34" charset="0"/>
                        </a:rPr>
                        <a:t>125</a:t>
                      </a:r>
                      <a:endParaRPr kumimoji="0" lang="es-ES" sz="1600" b="0"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702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0" i="0" u="none" strike="noStrike" cap="none" normalizeH="0" baseline="0">
                          <a:ln>
                            <a:noFill/>
                          </a:ln>
                          <a:solidFill>
                            <a:schemeClr val="tx2"/>
                          </a:solidFill>
                          <a:effectLst/>
                          <a:latin typeface="Eras Bold ITC" pitchFamily="34" charset="0"/>
                        </a:rPr>
                        <a:t>      (%) Peso</a:t>
                      </a:r>
                      <a:endParaRPr kumimoji="0" lang="es-ES" sz="1200" b="0" i="0" u="none" strike="noStrike" cap="none" normalizeH="0" baseline="0">
                        <a:ln>
                          <a:noFill/>
                        </a:ln>
                        <a:solidFill>
                          <a:schemeClr val="tx2"/>
                        </a:solidFill>
                        <a:effectLst/>
                        <a:latin typeface="Eras Bold ITC" pitchFamily="34" charset="0"/>
                      </a:endParaRPr>
                    </a:p>
                  </a:txBody>
                  <a:tcPr marL="91457" marR="91457"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a:ln>
                            <a:noFill/>
                          </a:ln>
                          <a:solidFill>
                            <a:schemeClr val="tx2"/>
                          </a:solidFill>
                          <a:effectLst/>
                          <a:latin typeface="Franklin Gothic Book" pitchFamily="34" charset="0"/>
                        </a:rPr>
                        <a:t>100</a:t>
                      </a:r>
                      <a:endParaRPr kumimoji="0" lang="es-ES" sz="1600" b="0"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a:ln>
                            <a:noFill/>
                          </a:ln>
                          <a:solidFill>
                            <a:schemeClr val="tx2"/>
                          </a:solidFill>
                          <a:effectLst/>
                          <a:latin typeface="Franklin Gothic Book" pitchFamily="34" charset="0"/>
                        </a:rPr>
                        <a:t>22</a:t>
                      </a:r>
                      <a:endParaRPr kumimoji="0" lang="es-ES" sz="1600" b="0"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a:ln>
                            <a:noFill/>
                          </a:ln>
                          <a:solidFill>
                            <a:schemeClr val="tx2"/>
                          </a:solidFill>
                          <a:effectLst/>
                          <a:latin typeface="Franklin Gothic Book" pitchFamily="34" charset="0"/>
                        </a:rPr>
                        <a:t>22</a:t>
                      </a:r>
                      <a:endParaRPr kumimoji="0" lang="es-ES" sz="1600" b="0"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dirty="0">
                          <a:ln>
                            <a:noFill/>
                          </a:ln>
                          <a:solidFill>
                            <a:schemeClr val="tx2"/>
                          </a:solidFill>
                          <a:effectLst/>
                          <a:latin typeface="Franklin Gothic Book" pitchFamily="34" charset="0"/>
                        </a:rPr>
                        <a:t>20</a:t>
                      </a:r>
                      <a:endParaRPr kumimoji="0" lang="es-ES" sz="1600" b="0"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dirty="0">
                          <a:ln>
                            <a:noFill/>
                          </a:ln>
                          <a:solidFill>
                            <a:schemeClr val="tx2"/>
                          </a:solidFill>
                          <a:effectLst/>
                          <a:latin typeface="Franklin Gothic Book" pitchFamily="34" charset="0"/>
                        </a:rPr>
                        <a:t>17  </a:t>
                      </a:r>
                      <a:endParaRPr kumimoji="0" lang="es-ES" sz="1600" b="0"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dirty="0">
                          <a:ln>
                            <a:noFill/>
                          </a:ln>
                          <a:solidFill>
                            <a:schemeClr val="tx2"/>
                          </a:solidFill>
                          <a:effectLst/>
                          <a:latin typeface="Franklin Gothic Book" pitchFamily="34" charset="0"/>
                        </a:rPr>
                        <a:t>7</a:t>
                      </a:r>
                      <a:endParaRPr kumimoji="0" lang="es-ES" sz="1600" b="0"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dirty="0">
                          <a:ln>
                            <a:noFill/>
                          </a:ln>
                          <a:solidFill>
                            <a:schemeClr val="tx2"/>
                          </a:solidFill>
                          <a:effectLst/>
                          <a:latin typeface="Franklin Gothic Book" pitchFamily="34" charset="0"/>
                        </a:rPr>
                        <a:t>6</a:t>
                      </a:r>
                      <a:endParaRPr kumimoji="0" lang="es-ES" sz="1600" b="0"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dirty="0">
                          <a:ln>
                            <a:noFill/>
                          </a:ln>
                          <a:solidFill>
                            <a:schemeClr val="tx2"/>
                          </a:solidFill>
                          <a:effectLst/>
                          <a:latin typeface="Franklin Gothic Book" pitchFamily="34" charset="0"/>
                        </a:rPr>
                        <a:t>2</a:t>
                      </a:r>
                      <a:endParaRPr kumimoji="0" lang="es-ES" sz="1600" b="0"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0" i="0" u="none" strike="noStrike" cap="none" normalizeH="0" baseline="0">
                          <a:ln>
                            <a:noFill/>
                          </a:ln>
                          <a:solidFill>
                            <a:schemeClr val="tx2"/>
                          </a:solidFill>
                          <a:effectLst/>
                          <a:latin typeface="Franklin Gothic Book" pitchFamily="34" charset="0"/>
                        </a:rPr>
                        <a:t>4</a:t>
                      </a:r>
                      <a:endParaRPr kumimoji="0" lang="es-ES" sz="1600" b="0"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1314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a:ln>
                            <a:noFill/>
                          </a:ln>
                          <a:solidFill>
                            <a:schemeClr val="tx2"/>
                          </a:solidFill>
                          <a:effectLst/>
                          <a:latin typeface="Eras Bold ITC" pitchFamily="34" charset="0"/>
                        </a:rPr>
                        <a:t>Tamaño</a:t>
                      </a:r>
                    </a:p>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a:ln>
                            <a:noFill/>
                          </a:ln>
                          <a:solidFill>
                            <a:schemeClr val="tx2"/>
                          </a:solidFill>
                          <a:effectLst/>
                          <a:latin typeface="Eras Bold ITC" pitchFamily="34" charset="0"/>
                        </a:rPr>
                        <a:t>de la</a:t>
                      </a:r>
                    </a:p>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0" u="none" strike="noStrike" cap="none" normalizeH="0" baseline="0">
                          <a:ln>
                            <a:noFill/>
                          </a:ln>
                          <a:solidFill>
                            <a:schemeClr val="tx2"/>
                          </a:solidFill>
                          <a:effectLst/>
                          <a:latin typeface="Eras Bold ITC" pitchFamily="34" charset="0"/>
                        </a:rPr>
                        <a:t>Muestra</a:t>
                      </a:r>
                      <a:endParaRPr kumimoji="0" lang="es-ES" sz="1200" b="1" i="0" u="none" strike="noStrike" cap="none" normalizeH="0" baseline="0">
                        <a:ln>
                          <a:noFill/>
                        </a:ln>
                        <a:solidFill>
                          <a:schemeClr val="tx2"/>
                        </a:solidFill>
                        <a:effectLst/>
                        <a:latin typeface="Eras Bold ITC" pitchFamily="34" charset="0"/>
                      </a:endParaRPr>
                    </a:p>
                  </a:txBody>
                  <a:tcPr marL="91457" marR="91457"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1" i="0" u="none" strike="noStrike" cap="none" normalizeH="0" baseline="0" dirty="0">
                          <a:ln>
                            <a:noFill/>
                          </a:ln>
                          <a:solidFill>
                            <a:srgbClr val="FF0000"/>
                          </a:solidFill>
                          <a:effectLst/>
                          <a:latin typeface="Franklin Gothic Book" pitchFamily="34" charset="0"/>
                        </a:rPr>
                        <a:t>257</a:t>
                      </a:r>
                      <a:endParaRPr kumimoji="0" lang="es-ES" sz="1600" b="1" i="0" u="none" strike="noStrike" cap="none" normalizeH="0" baseline="0" dirty="0">
                        <a:ln>
                          <a:noFill/>
                        </a:ln>
                        <a:solidFill>
                          <a:srgbClr val="FF0000"/>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1" i="0" u="none" strike="noStrike" cap="none" normalizeH="0" baseline="0" dirty="0">
                          <a:ln>
                            <a:noFill/>
                          </a:ln>
                          <a:solidFill>
                            <a:schemeClr val="tx2"/>
                          </a:solidFill>
                          <a:effectLst/>
                          <a:latin typeface="Franklin Gothic Book" pitchFamily="34" charset="0"/>
                        </a:rPr>
                        <a:t>57</a:t>
                      </a:r>
                      <a:endParaRPr kumimoji="0" lang="es-ES" sz="16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1" i="0" u="none" strike="noStrike" cap="none" normalizeH="0" baseline="0">
                          <a:ln>
                            <a:noFill/>
                          </a:ln>
                          <a:solidFill>
                            <a:schemeClr val="tx2"/>
                          </a:solidFill>
                          <a:effectLst/>
                          <a:latin typeface="Franklin Gothic Book" pitchFamily="34" charset="0"/>
                        </a:rPr>
                        <a:t>57</a:t>
                      </a:r>
                      <a:endParaRPr kumimoji="0" lang="es-ES" sz="1600" b="1"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1" i="0" u="none" strike="noStrike" cap="none" normalizeH="0" baseline="0" dirty="0">
                          <a:ln>
                            <a:noFill/>
                          </a:ln>
                          <a:solidFill>
                            <a:schemeClr val="tx2"/>
                          </a:solidFill>
                          <a:effectLst/>
                          <a:latin typeface="Franklin Gothic Book" pitchFamily="34" charset="0"/>
                        </a:rPr>
                        <a:t>51</a:t>
                      </a:r>
                      <a:endParaRPr kumimoji="0" lang="es-ES" sz="16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1" i="0" u="none" strike="noStrike" cap="none" normalizeH="0" baseline="0">
                          <a:ln>
                            <a:noFill/>
                          </a:ln>
                          <a:solidFill>
                            <a:schemeClr val="tx2"/>
                          </a:solidFill>
                          <a:effectLst/>
                          <a:latin typeface="Franklin Gothic Book" pitchFamily="34" charset="0"/>
                        </a:rPr>
                        <a:t>44</a:t>
                      </a:r>
                      <a:endParaRPr kumimoji="0" lang="es-ES" sz="1600" b="1"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1" i="0" u="none" strike="noStrike" cap="none" normalizeH="0" baseline="0">
                          <a:ln>
                            <a:noFill/>
                          </a:ln>
                          <a:solidFill>
                            <a:schemeClr val="tx2"/>
                          </a:solidFill>
                          <a:effectLst/>
                          <a:latin typeface="Franklin Gothic Book" pitchFamily="34" charset="0"/>
                        </a:rPr>
                        <a:t>18</a:t>
                      </a:r>
                      <a:endParaRPr kumimoji="0" lang="es-ES" sz="1600" b="1" i="0" u="none" strike="noStrike" cap="none" normalizeH="0" baseline="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1" i="0" u="none" strike="noStrike" cap="none" normalizeH="0" baseline="0" dirty="0">
                          <a:ln>
                            <a:noFill/>
                          </a:ln>
                          <a:solidFill>
                            <a:schemeClr val="tx2"/>
                          </a:solidFill>
                          <a:effectLst/>
                          <a:latin typeface="Franklin Gothic Book" pitchFamily="34" charset="0"/>
                        </a:rPr>
                        <a:t>15</a:t>
                      </a:r>
                      <a:endParaRPr kumimoji="0" lang="es-ES" sz="16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1" i="0" u="none" strike="noStrike" cap="none" normalizeH="0" baseline="0" dirty="0">
                          <a:ln>
                            <a:noFill/>
                          </a:ln>
                          <a:solidFill>
                            <a:schemeClr val="tx2"/>
                          </a:solidFill>
                          <a:effectLst/>
                          <a:latin typeface="Franklin Gothic Book" pitchFamily="34" charset="0"/>
                        </a:rPr>
                        <a:t>5</a:t>
                      </a:r>
                      <a:endParaRPr kumimoji="0" lang="es-ES" sz="16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600" b="1" i="0" u="none" strike="noStrike" cap="none" normalizeH="0" baseline="0" dirty="0">
                          <a:ln>
                            <a:noFill/>
                          </a:ln>
                          <a:solidFill>
                            <a:schemeClr val="tx2"/>
                          </a:solidFill>
                          <a:effectLst/>
                          <a:latin typeface="Franklin Gothic Book" pitchFamily="34" charset="0"/>
                        </a:rPr>
                        <a:t>10</a:t>
                      </a:r>
                      <a:endParaRPr kumimoji="0" lang="es-ES" sz="1600" b="1" i="0" u="none" strike="noStrike" cap="none" normalizeH="0" baseline="0" dirty="0">
                        <a:ln>
                          <a:noFill/>
                        </a:ln>
                        <a:solidFill>
                          <a:schemeClr val="tx2"/>
                        </a:solidFill>
                        <a:effectLst/>
                        <a:latin typeface="Franklin Gothic Book" pitchFamily="34" charset="0"/>
                      </a:endParaRPr>
                    </a:p>
                  </a:txBody>
                  <a:tcPr marL="91457" marR="91457"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3611" name="Text Box 69">
            <a:extLst>
              <a:ext uri="{FF2B5EF4-FFF2-40B4-BE49-F238E27FC236}">
                <a16:creationId xmlns:a16="http://schemas.microsoft.com/office/drawing/2014/main" id="{E7CC63A7-C9AA-4916-8E0C-8603F1EB28F4}"/>
              </a:ext>
            </a:extLst>
          </p:cNvPr>
          <p:cNvSpPr txBox="1">
            <a:spLocks noChangeArrowheads="1"/>
          </p:cNvSpPr>
          <p:nvPr/>
        </p:nvSpPr>
        <p:spPr bwMode="auto">
          <a:xfrm>
            <a:off x="323850" y="3573463"/>
            <a:ext cx="84963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50000"/>
              </a:spcBef>
              <a:buFontTx/>
              <a:buNone/>
            </a:pPr>
            <a:r>
              <a:rPr lang="es-ES_tradnl" altLang="es-MX" sz="1800" b="0">
                <a:latin typeface="Arial" panose="020B0604020202020204" pitchFamily="34" charset="0"/>
              </a:rPr>
              <a:t>2. Después de haber calculado la muestra, ésta se multiplica por los porcentajes de cada estrato.    </a:t>
            </a:r>
            <a:r>
              <a:rPr lang="es-MX" altLang="es-MX" sz="1800" b="0">
                <a:latin typeface="Arial" panose="020B0604020202020204" pitchFamily="34" charset="0"/>
              </a:rPr>
              <a:t>257 x 22%  / .22 = 57</a:t>
            </a:r>
            <a:endParaRPr lang="es-ES" altLang="es-MX" sz="1800" b="0">
              <a:latin typeface="Arial" panose="020B0604020202020204" pitchFamily="34" charset="0"/>
            </a:endParaRPr>
          </a:p>
          <a:p>
            <a:pPr eaLnBrk="1" hangingPunct="1">
              <a:spcBef>
                <a:spcPct val="50000"/>
              </a:spcBef>
              <a:buFontTx/>
              <a:buNone/>
            </a:pPr>
            <a:r>
              <a:rPr lang="es-ES_tradnl" altLang="es-MX" sz="1800" b="0">
                <a:latin typeface="Arial" panose="020B0604020202020204" pitchFamily="34" charset="0"/>
              </a:rPr>
              <a:t>		 </a:t>
            </a:r>
            <a:r>
              <a:rPr lang="es-MX" altLang="es-MX" sz="1800" b="0">
                <a:latin typeface="Arial" panose="020B0604020202020204" pitchFamily="34" charset="0"/>
              </a:rPr>
              <a:t>257 x 20%  / .20 = 51</a:t>
            </a:r>
            <a:endParaRPr lang="es-ES" altLang="es-MX" sz="1800" b="0">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4 Marcador de contenido">
            <a:extLst>
              <a:ext uri="{FF2B5EF4-FFF2-40B4-BE49-F238E27FC236}">
                <a16:creationId xmlns:a16="http://schemas.microsoft.com/office/drawing/2014/main" id="{D78DAA7D-41F7-4FBF-8392-6CB454D0BA27}"/>
              </a:ext>
            </a:extLst>
          </p:cNvPr>
          <p:cNvSpPr>
            <a:spLocks noGrp="1"/>
          </p:cNvSpPr>
          <p:nvPr>
            <p:ph sz="half" idx="1"/>
          </p:nvPr>
        </p:nvSpPr>
        <p:spPr>
          <a:xfrm>
            <a:off x="250825" y="981075"/>
            <a:ext cx="8713788" cy="4105275"/>
          </a:xfrm>
        </p:spPr>
        <p:txBody>
          <a:bodyPr/>
          <a:lstStyle/>
          <a:p>
            <a:pPr marL="0" indent="0" eaLnBrk="1" hangingPunct="1">
              <a:lnSpc>
                <a:spcPct val="80000"/>
              </a:lnSpc>
              <a:buFont typeface="Wingdings 2" panose="05020102010507070707" pitchFamily="18" charset="2"/>
              <a:buNone/>
            </a:pPr>
            <a:r>
              <a:rPr lang="es-ES" altLang="es-MX" sz="1800" i="1" dirty="0"/>
              <a:t>      </a:t>
            </a:r>
            <a:r>
              <a:rPr lang="es-ES" altLang="es-MX" sz="2000" i="1" u="sng" dirty="0">
                <a:latin typeface="Eras Bold ITC" panose="020B0907030504020204" pitchFamily="34" charset="0"/>
              </a:rPr>
              <a:t>A fijación desproporcional al tamaño del estrato del universo</a:t>
            </a:r>
            <a:r>
              <a:rPr lang="es-ES" altLang="es-MX" sz="2000" dirty="0">
                <a:latin typeface="Eras Bold ITC" panose="020B0907030504020204" pitchFamily="34" charset="0"/>
              </a:rPr>
              <a:t>: </a:t>
            </a:r>
          </a:p>
          <a:p>
            <a:pPr marL="0" indent="0" eaLnBrk="1" hangingPunct="1">
              <a:lnSpc>
                <a:spcPct val="80000"/>
              </a:lnSpc>
              <a:buFont typeface="Wingdings 2" panose="05020102010507070707" pitchFamily="18" charset="2"/>
              <a:buNone/>
            </a:pPr>
            <a:endParaRPr lang="es-ES" altLang="es-MX" sz="2000" dirty="0">
              <a:latin typeface="Eras Bold ITC" panose="020B0907030504020204" pitchFamily="34" charset="0"/>
            </a:endParaRPr>
          </a:p>
          <a:p>
            <a:pPr marL="0" indent="0" algn="just" eaLnBrk="1" hangingPunct="1">
              <a:lnSpc>
                <a:spcPct val="80000"/>
              </a:lnSpc>
              <a:buFont typeface="Wingdings 2" panose="05020102010507070707" pitchFamily="18" charset="2"/>
              <a:buNone/>
            </a:pPr>
            <a:r>
              <a:rPr lang="es-ES" altLang="es-MX" sz="2000" dirty="0">
                <a:latin typeface="Arial" panose="020B0604020202020204" pitchFamily="34" charset="0"/>
                <a:cs typeface="Arial" panose="020B0604020202020204" pitchFamily="34" charset="0"/>
              </a:rPr>
              <a:t>     Es decir, fijar tamaños desproporcionados de la muestra en cada estrato con el objeto de no tener muestras excesivamente grandes, en estratos mayores y pequeños en estratos chicos que nos permitan un análisis mayor en estratos de menor tamaño. </a:t>
            </a:r>
          </a:p>
          <a:p>
            <a:pPr marL="0" indent="0" algn="just" eaLnBrk="1" hangingPunct="1">
              <a:lnSpc>
                <a:spcPct val="80000"/>
              </a:lnSpc>
              <a:buFont typeface="Wingdings 2" panose="05020102010507070707" pitchFamily="18" charset="2"/>
              <a:buNone/>
            </a:pPr>
            <a:endParaRPr lang="es-ES" altLang="es-MX" sz="2000" dirty="0">
              <a:latin typeface="Arial" panose="020B0604020202020204" pitchFamily="34" charset="0"/>
              <a:cs typeface="Arial" panose="020B0604020202020204" pitchFamily="34" charset="0"/>
            </a:endParaRPr>
          </a:p>
          <a:p>
            <a:pPr marL="0" indent="0" algn="just" eaLnBrk="1" hangingPunct="1">
              <a:lnSpc>
                <a:spcPct val="80000"/>
              </a:lnSpc>
              <a:buFont typeface="Wingdings 2" panose="05020102010507070707" pitchFamily="18" charset="2"/>
              <a:buNone/>
            </a:pPr>
            <a:r>
              <a:rPr lang="es-ES" altLang="es-MX" sz="2000" dirty="0">
                <a:latin typeface="Arial" panose="020B0604020202020204" pitchFamily="34" charset="0"/>
                <a:cs typeface="Arial" panose="020B0604020202020204" pitchFamily="34" charset="0"/>
              </a:rPr>
              <a:t>     Se desproporciona cuando es menor el estrato para obtener datos más confiables con muestras más grandes y no pequeños.</a:t>
            </a:r>
          </a:p>
          <a:p>
            <a:pPr marL="0" indent="0" algn="just" eaLnBrk="1" hangingPunct="1">
              <a:lnSpc>
                <a:spcPct val="80000"/>
              </a:lnSpc>
              <a:buFont typeface="Wingdings 2" panose="05020102010507070707" pitchFamily="18" charset="2"/>
              <a:buNone/>
            </a:pPr>
            <a:endParaRPr lang="es-MX" altLang="es-MX" sz="2000" dirty="0">
              <a:latin typeface="Arial" panose="020B0604020202020204" pitchFamily="34" charset="0"/>
              <a:cs typeface="Arial" panose="020B0604020202020204" pitchFamily="34" charset="0"/>
            </a:endParaRPr>
          </a:p>
          <a:p>
            <a:pPr marL="0" indent="0" algn="just" eaLnBrk="1" hangingPunct="1">
              <a:lnSpc>
                <a:spcPct val="80000"/>
              </a:lnSpc>
              <a:buFont typeface="Wingdings 2" panose="05020102010507070707" pitchFamily="18" charset="2"/>
              <a:buNone/>
            </a:pPr>
            <a:r>
              <a:rPr lang="es-ES" altLang="es-MX" sz="2000" dirty="0">
                <a:latin typeface="Arial" panose="020B0604020202020204" pitchFamily="34" charset="0"/>
                <a:cs typeface="Arial" panose="020B0604020202020204" pitchFamily="34" charset="0"/>
              </a:rPr>
              <a:t>      Cuando las muestras se desproporcionan posteriormente se deben de proporcionar  por medio de un factor de ponderación obtenido al proporcionar la muestra. </a:t>
            </a:r>
            <a:endParaRPr lang="es-MX" altLang="es-MX" sz="2000" dirty="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185" name="Group 105">
            <a:extLst>
              <a:ext uri="{FF2B5EF4-FFF2-40B4-BE49-F238E27FC236}">
                <a16:creationId xmlns:a16="http://schemas.microsoft.com/office/drawing/2014/main" id="{F61245C5-7FF6-42FB-9E2A-31A827AF2A94}"/>
              </a:ext>
            </a:extLst>
          </p:cNvPr>
          <p:cNvGraphicFramePr>
            <a:graphicFrameLocks noGrp="1"/>
          </p:cNvGraphicFramePr>
          <p:nvPr>
            <p:ph/>
            <p:extLst>
              <p:ext uri="{D42A27DB-BD31-4B8C-83A1-F6EECF244321}">
                <p14:modId xmlns:p14="http://schemas.microsoft.com/office/powerpoint/2010/main" val="3975468561"/>
              </p:ext>
            </p:extLst>
          </p:nvPr>
        </p:nvGraphicFramePr>
        <p:xfrm>
          <a:off x="0" y="2636838"/>
          <a:ext cx="8893175" cy="3636963"/>
        </p:xfrm>
        <a:graphic>
          <a:graphicData uri="http://schemas.openxmlformats.org/drawingml/2006/table">
            <a:tbl>
              <a:tblPr/>
              <a:tblGrid>
                <a:gridCol w="1164771">
                  <a:extLst>
                    <a:ext uri="{9D8B030D-6E8A-4147-A177-3AD203B41FA5}">
                      <a16:colId xmlns:a16="http://schemas.microsoft.com/office/drawing/2014/main" val="20000"/>
                    </a:ext>
                  </a:extLst>
                </a:gridCol>
                <a:gridCol w="892629">
                  <a:extLst>
                    <a:ext uri="{9D8B030D-6E8A-4147-A177-3AD203B41FA5}">
                      <a16:colId xmlns:a16="http://schemas.microsoft.com/office/drawing/2014/main" val="20001"/>
                    </a:ext>
                  </a:extLst>
                </a:gridCol>
                <a:gridCol w="925286">
                  <a:extLst>
                    <a:ext uri="{9D8B030D-6E8A-4147-A177-3AD203B41FA5}">
                      <a16:colId xmlns:a16="http://schemas.microsoft.com/office/drawing/2014/main" val="20002"/>
                    </a:ext>
                  </a:extLst>
                </a:gridCol>
                <a:gridCol w="783771">
                  <a:extLst>
                    <a:ext uri="{9D8B030D-6E8A-4147-A177-3AD203B41FA5}">
                      <a16:colId xmlns:a16="http://schemas.microsoft.com/office/drawing/2014/main" val="20003"/>
                    </a:ext>
                  </a:extLst>
                </a:gridCol>
                <a:gridCol w="1001486">
                  <a:extLst>
                    <a:ext uri="{9D8B030D-6E8A-4147-A177-3AD203B41FA5}">
                      <a16:colId xmlns:a16="http://schemas.microsoft.com/office/drawing/2014/main" val="20004"/>
                    </a:ext>
                  </a:extLst>
                </a:gridCol>
                <a:gridCol w="751114">
                  <a:extLst>
                    <a:ext uri="{9D8B030D-6E8A-4147-A177-3AD203B41FA5}">
                      <a16:colId xmlns:a16="http://schemas.microsoft.com/office/drawing/2014/main" val="20005"/>
                    </a:ext>
                  </a:extLst>
                </a:gridCol>
                <a:gridCol w="859972">
                  <a:extLst>
                    <a:ext uri="{9D8B030D-6E8A-4147-A177-3AD203B41FA5}">
                      <a16:colId xmlns:a16="http://schemas.microsoft.com/office/drawing/2014/main" val="20006"/>
                    </a:ext>
                  </a:extLst>
                </a:gridCol>
                <a:gridCol w="783771">
                  <a:extLst>
                    <a:ext uri="{9D8B030D-6E8A-4147-A177-3AD203B41FA5}">
                      <a16:colId xmlns:a16="http://schemas.microsoft.com/office/drawing/2014/main" val="20007"/>
                    </a:ext>
                  </a:extLst>
                </a:gridCol>
                <a:gridCol w="794657">
                  <a:extLst>
                    <a:ext uri="{9D8B030D-6E8A-4147-A177-3AD203B41FA5}">
                      <a16:colId xmlns:a16="http://schemas.microsoft.com/office/drawing/2014/main" val="20008"/>
                    </a:ext>
                  </a:extLst>
                </a:gridCol>
                <a:gridCol w="935718">
                  <a:extLst>
                    <a:ext uri="{9D8B030D-6E8A-4147-A177-3AD203B41FA5}">
                      <a16:colId xmlns:a16="http://schemas.microsoft.com/office/drawing/2014/main" val="20009"/>
                    </a:ext>
                  </a:extLst>
                </a:gridCol>
              </a:tblGrid>
              <a:tr h="5159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endParaRPr kumimoji="0" lang="es-ES" sz="900" b="1" i="0" u="none" strike="noStrike" cap="none" normalizeH="0" baseline="0" dirty="0">
                        <a:ln>
                          <a:noFill/>
                        </a:ln>
                        <a:solidFill>
                          <a:schemeClr val="tx2"/>
                        </a:solidFill>
                        <a:effectLst/>
                        <a:latin typeface="Franklin Gothic Book"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Total</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Administración</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Informática</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Comercialiación</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Telemático</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P.Producción</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T.ecnologíaAmbiental</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dirty="0">
                          <a:ln>
                            <a:noFill/>
                          </a:ln>
                          <a:solidFill>
                            <a:schemeClr val="tx2"/>
                          </a:solidFill>
                          <a:effectLst/>
                          <a:latin typeface="Franklin Gothic Book" pitchFamily="34" charset="0"/>
                        </a:rPr>
                        <a:t>Mecatrónica</a:t>
                      </a:r>
                      <a:endParaRPr kumimoji="0" lang="es-ES" sz="900" b="1" i="0" u="none" strike="noStrike" cap="none" normalizeH="0" baseline="0" dirty="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900" b="1" i="0" u="none" strike="noStrike" cap="none" normalizeH="0" baseline="0">
                          <a:ln>
                            <a:noFill/>
                          </a:ln>
                          <a:solidFill>
                            <a:schemeClr val="tx2"/>
                          </a:solidFill>
                          <a:effectLst/>
                          <a:latin typeface="Franklin Gothic Book" pitchFamily="34" charset="0"/>
                        </a:rPr>
                        <a:t>I.Administrativa</a:t>
                      </a:r>
                      <a:endParaRPr kumimoji="0" lang="es-ES" sz="9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104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1" u="none" strike="noStrike" cap="none" normalizeH="0" baseline="0" dirty="0">
                          <a:ln>
                            <a:noFill/>
                          </a:ln>
                          <a:solidFill>
                            <a:schemeClr val="tx2"/>
                          </a:solidFill>
                          <a:effectLst/>
                          <a:latin typeface="Eras Bold ITC" pitchFamily="34" charset="0"/>
                        </a:rPr>
                        <a:t>Universo</a:t>
                      </a:r>
                      <a:endParaRPr kumimoji="0" lang="es-ES" sz="1200" b="1" i="1" u="none" strike="noStrike" cap="none" normalizeH="0" baseline="0" dirty="0">
                        <a:ln>
                          <a:noFill/>
                        </a:ln>
                        <a:solidFill>
                          <a:schemeClr val="tx2"/>
                        </a:solidFill>
                        <a:effectLst/>
                        <a:latin typeface="Eras Bold ITC"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dirty="0">
                          <a:ln>
                            <a:noFill/>
                          </a:ln>
                          <a:solidFill>
                            <a:schemeClr val="tx2"/>
                          </a:solidFill>
                          <a:effectLst/>
                          <a:latin typeface="Franklin Gothic Book" pitchFamily="34" charset="0"/>
                        </a:rPr>
                        <a:t>3435</a:t>
                      </a:r>
                      <a:endParaRPr kumimoji="0" lang="es-ES" sz="2000" b="0" i="0" u="none" strike="noStrike" cap="none" normalizeH="0" baseline="0" dirty="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756</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765</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669</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576</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251</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212</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80</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125</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117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1" u="none" strike="noStrike" cap="none" normalizeH="0" baseline="0" dirty="0">
                          <a:ln>
                            <a:noFill/>
                          </a:ln>
                          <a:solidFill>
                            <a:schemeClr val="tx2"/>
                          </a:solidFill>
                          <a:effectLst/>
                          <a:latin typeface="Eras Bold ITC" pitchFamily="34" charset="0"/>
                        </a:rPr>
                        <a:t>      (%)</a:t>
                      </a:r>
                      <a:endParaRPr kumimoji="0" lang="es-ES" sz="1200" b="1" i="1" u="none" strike="noStrike" cap="none" normalizeH="0" baseline="0" dirty="0">
                        <a:ln>
                          <a:noFill/>
                        </a:ln>
                        <a:solidFill>
                          <a:schemeClr val="tx2"/>
                        </a:solidFill>
                        <a:effectLst/>
                        <a:latin typeface="Eras Bold ITC"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100</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22</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22</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20</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17  </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7</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6</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2</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0" i="0" u="none" strike="noStrike" cap="none" normalizeH="0" baseline="0">
                          <a:ln>
                            <a:noFill/>
                          </a:ln>
                          <a:solidFill>
                            <a:schemeClr val="tx2"/>
                          </a:solidFill>
                          <a:effectLst/>
                          <a:latin typeface="Franklin Gothic Book" pitchFamily="34" charset="0"/>
                        </a:rPr>
                        <a:t>4</a:t>
                      </a:r>
                      <a:endParaRPr kumimoji="0" lang="es-ES" sz="2000" b="0"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865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1" u="none" strike="noStrike" cap="none" normalizeH="0" baseline="0" dirty="0">
                          <a:ln>
                            <a:noFill/>
                          </a:ln>
                          <a:solidFill>
                            <a:schemeClr val="tx2"/>
                          </a:solidFill>
                          <a:effectLst/>
                          <a:latin typeface="Eras Bold ITC" pitchFamily="34" charset="0"/>
                        </a:rPr>
                        <a:t>Tamaño</a:t>
                      </a:r>
                    </a:p>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1" u="none" strike="noStrike" cap="none" normalizeH="0" baseline="0" dirty="0">
                          <a:ln>
                            <a:noFill/>
                          </a:ln>
                          <a:solidFill>
                            <a:schemeClr val="tx2"/>
                          </a:solidFill>
                          <a:effectLst/>
                          <a:latin typeface="Eras Bold ITC" pitchFamily="34" charset="0"/>
                        </a:rPr>
                        <a:t>real</a:t>
                      </a:r>
                      <a:endParaRPr kumimoji="0" lang="es-ES" sz="1200" b="1" i="1" u="none" strike="noStrike" cap="none" normalizeH="0" baseline="0" dirty="0">
                        <a:ln>
                          <a:noFill/>
                        </a:ln>
                        <a:solidFill>
                          <a:schemeClr val="tx2"/>
                        </a:solidFill>
                        <a:effectLst/>
                        <a:latin typeface="Eras Bold ITC"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257</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57</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57</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51</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44</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18</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15</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5</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10</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008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1" u="none" strike="noStrike" cap="none" normalizeH="0" baseline="0" dirty="0">
                          <a:ln>
                            <a:noFill/>
                          </a:ln>
                          <a:solidFill>
                            <a:schemeClr val="tx2"/>
                          </a:solidFill>
                          <a:effectLst/>
                          <a:latin typeface="Eras Bold ITC" pitchFamily="34" charset="0"/>
                        </a:rPr>
                        <a:t>Muestra </a:t>
                      </a:r>
                      <a:r>
                        <a:rPr kumimoji="0" lang="es-MX" sz="1200" b="1" i="1" u="none" strike="noStrike" cap="none" normalizeH="0" baseline="0" dirty="0" err="1">
                          <a:ln>
                            <a:noFill/>
                          </a:ln>
                          <a:solidFill>
                            <a:schemeClr val="tx2"/>
                          </a:solidFill>
                          <a:effectLst/>
                          <a:latin typeface="Eras Bold ITC" pitchFamily="34" charset="0"/>
                        </a:rPr>
                        <a:t>despropor-cionada</a:t>
                      </a:r>
                      <a:endParaRPr kumimoji="0" lang="es-ES" sz="1200" b="1" i="1" u="none" strike="noStrike" cap="none" normalizeH="0" baseline="0" dirty="0">
                        <a:ln>
                          <a:noFill/>
                        </a:ln>
                        <a:solidFill>
                          <a:schemeClr val="tx2"/>
                        </a:solidFill>
                        <a:effectLst/>
                        <a:latin typeface="Eras Bold ITC"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257</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33</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32</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32</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32</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32</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32</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32</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2000" b="1" i="0" u="none" strike="noStrike" cap="none" normalizeH="0" baseline="0">
                          <a:ln>
                            <a:noFill/>
                          </a:ln>
                          <a:solidFill>
                            <a:schemeClr val="tx2"/>
                          </a:solidFill>
                          <a:effectLst/>
                          <a:latin typeface="Franklin Gothic Book" pitchFamily="34" charset="0"/>
                        </a:rPr>
                        <a:t>32</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008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MX" sz="1200" b="1" i="1" u="none" strike="noStrike" cap="none" normalizeH="0" baseline="0" dirty="0">
                          <a:ln>
                            <a:noFill/>
                          </a:ln>
                          <a:solidFill>
                            <a:schemeClr val="tx2"/>
                          </a:solidFill>
                          <a:effectLst/>
                          <a:latin typeface="Eras Bold ITC" pitchFamily="34" charset="0"/>
                        </a:rPr>
                        <a:t>Factor de ponderación</a:t>
                      </a:r>
                      <a:endParaRPr kumimoji="0" lang="es-ES" sz="1200" b="1" i="1" u="none" strike="noStrike" cap="none" normalizeH="0" baseline="0" dirty="0">
                        <a:ln>
                          <a:noFill/>
                        </a:ln>
                        <a:solidFill>
                          <a:schemeClr val="tx2"/>
                        </a:solidFill>
                        <a:effectLst/>
                        <a:latin typeface="Eras Bold ITC"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ES_tradnl" sz="2000" b="1" i="0" u="none" strike="noStrike" cap="none" normalizeH="0" baseline="0">
                          <a:ln>
                            <a:noFill/>
                          </a:ln>
                          <a:solidFill>
                            <a:schemeClr val="tx2"/>
                          </a:solidFill>
                          <a:effectLst/>
                          <a:latin typeface="Franklin Gothic Book" pitchFamily="34" charset="0"/>
                        </a:rPr>
                        <a:t>1.72</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ES_tradnl" sz="2000" b="1" i="0" u="none" strike="noStrike" cap="none" normalizeH="0" baseline="0">
                          <a:ln>
                            <a:noFill/>
                          </a:ln>
                          <a:solidFill>
                            <a:schemeClr val="tx2"/>
                          </a:solidFill>
                          <a:effectLst/>
                          <a:latin typeface="Franklin Gothic Book" pitchFamily="34" charset="0"/>
                        </a:rPr>
                        <a:t>1.78</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ES_tradnl" sz="2000" b="1" i="0" u="none" strike="noStrike" cap="none" normalizeH="0" baseline="0">
                          <a:ln>
                            <a:noFill/>
                          </a:ln>
                          <a:solidFill>
                            <a:schemeClr val="tx2"/>
                          </a:solidFill>
                          <a:effectLst/>
                          <a:latin typeface="Franklin Gothic Book" pitchFamily="34" charset="0"/>
                        </a:rPr>
                        <a:t>1.59</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ES_tradnl" sz="2000" b="1" i="0" u="none" strike="noStrike" cap="none" normalizeH="0" baseline="0">
                          <a:ln>
                            <a:noFill/>
                          </a:ln>
                          <a:solidFill>
                            <a:schemeClr val="tx2"/>
                          </a:solidFill>
                          <a:effectLst/>
                          <a:latin typeface="Franklin Gothic Book" pitchFamily="34" charset="0"/>
                        </a:rPr>
                        <a:t>1.38</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ES_tradnl" sz="2000" b="1" i="0" u="none" strike="noStrike" cap="none" normalizeH="0" baseline="0">
                          <a:ln>
                            <a:noFill/>
                          </a:ln>
                          <a:solidFill>
                            <a:schemeClr val="tx2"/>
                          </a:solidFill>
                          <a:effectLst/>
                          <a:latin typeface="Franklin Gothic Book" pitchFamily="34" charset="0"/>
                        </a:rPr>
                        <a:t>.56</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ES_tradnl" sz="2000" b="1" i="0" u="none" strike="noStrike" cap="none" normalizeH="0" baseline="0">
                          <a:ln>
                            <a:noFill/>
                          </a:ln>
                          <a:solidFill>
                            <a:schemeClr val="tx2"/>
                          </a:solidFill>
                          <a:effectLst/>
                          <a:latin typeface="Franklin Gothic Book" pitchFamily="34" charset="0"/>
                        </a:rPr>
                        <a:t>.47</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ES_tradnl" sz="2000" b="1" i="0" u="none" strike="noStrike" cap="none" normalizeH="0" baseline="0">
                          <a:ln>
                            <a:noFill/>
                          </a:ln>
                          <a:solidFill>
                            <a:schemeClr val="tx2"/>
                          </a:solidFill>
                          <a:effectLst/>
                          <a:latin typeface="Franklin Gothic Book" pitchFamily="34" charset="0"/>
                        </a:rPr>
                        <a:t>.16</a:t>
                      </a:r>
                      <a:endParaRPr kumimoji="0" lang="es-ES" sz="2000" b="1" i="0" u="none" strike="noStrike" cap="none" normalizeH="0" baseline="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2" pitchFamily="18" charset="2"/>
                        <a:buNone/>
                        <a:tabLst/>
                      </a:pPr>
                      <a:r>
                        <a:rPr kumimoji="0" lang="es-ES_tradnl" sz="2000" b="1" i="0" u="none" strike="noStrike" cap="none" normalizeH="0" baseline="0" dirty="0">
                          <a:ln>
                            <a:noFill/>
                          </a:ln>
                          <a:solidFill>
                            <a:schemeClr val="tx2"/>
                          </a:solidFill>
                          <a:effectLst/>
                          <a:latin typeface="Franklin Gothic Book" pitchFamily="34" charset="0"/>
                        </a:rPr>
                        <a:t>.31</a:t>
                      </a:r>
                      <a:endParaRPr kumimoji="0" lang="es-ES" sz="2000" b="1" i="0" u="none" strike="noStrike" cap="none" normalizeH="0" baseline="0" dirty="0">
                        <a:ln>
                          <a:noFill/>
                        </a:ln>
                        <a:solidFill>
                          <a:schemeClr val="tx2"/>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5681" name="Text Box 99">
            <a:extLst>
              <a:ext uri="{FF2B5EF4-FFF2-40B4-BE49-F238E27FC236}">
                <a16:creationId xmlns:a16="http://schemas.microsoft.com/office/drawing/2014/main" id="{B0B5A506-ACD6-465F-879A-7181EB5B52A1}"/>
              </a:ext>
            </a:extLst>
          </p:cNvPr>
          <p:cNvSpPr txBox="1">
            <a:spLocks noChangeArrowheads="1"/>
          </p:cNvSpPr>
          <p:nvPr/>
        </p:nvSpPr>
        <p:spPr bwMode="auto">
          <a:xfrm>
            <a:off x="323850" y="333375"/>
            <a:ext cx="8351838" cy="187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50000"/>
              </a:spcBef>
              <a:buFontTx/>
              <a:buAutoNum type="arabicPeriod"/>
            </a:pPr>
            <a:r>
              <a:rPr lang="es-ES_tradnl" altLang="es-MX" sz="1800" b="0" dirty="0">
                <a:latin typeface="Arial" panose="020B0604020202020204" pitchFamily="34" charset="0"/>
              </a:rPr>
              <a:t>Para desproporcionar la muestra, se puede asignar un número cualquiera deseado en cada estrato o dividir el total de la muestra entre el número de estratos 257/8 = 32 y se asigna esa muestra para cada estrato, si la suma no da el total se sube cualquier estrato.</a:t>
            </a:r>
          </a:p>
          <a:p>
            <a:pPr eaLnBrk="1" hangingPunct="1">
              <a:spcBef>
                <a:spcPct val="50000"/>
              </a:spcBef>
              <a:buFontTx/>
              <a:buAutoNum type="arabicPeriod"/>
            </a:pPr>
            <a:r>
              <a:rPr lang="es-ES_tradnl" altLang="es-MX" sz="1800" b="0" dirty="0">
                <a:latin typeface="Arial" panose="020B0604020202020204" pitchFamily="34" charset="0"/>
              </a:rPr>
              <a:t>Para sacar el factor de ponderación se divide la muestra real entre la muestra desproporcionada   57/33=1.72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Muestreo</a:t>
            </a:r>
            <a:r>
              <a:rPr b="1" dirty="0"/>
              <a:t> por </a:t>
            </a:r>
            <a:r>
              <a:rPr b="1" dirty="0" err="1"/>
              <a:t>Conglomerados</a:t>
            </a:r>
            <a:endParaRPr b="1" dirty="0"/>
          </a:p>
        </p:txBody>
      </p:sp>
      <p:sp>
        <p:nvSpPr>
          <p:cNvPr id="3" name="Content Placeholder 2"/>
          <p:cNvSpPr>
            <a:spLocks noGrp="1"/>
          </p:cNvSpPr>
          <p:nvPr>
            <p:ph idx="1"/>
          </p:nvPr>
        </p:nvSpPr>
        <p:spPr>
          <a:xfrm>
            <a:off x="457200" y="1600200"/>
            <a:ext cx="8447314" cy="4525963"/>
          </a:xfrm>
        </p:spPr>
        <p:txBody>
          <a:bodyPr/>
          <a:lstStyle/>
          <a:p>
            <a:r>
              <a:rPr dirty="0"/>
              <a:t>Se divide la población </a:t>
            </a:r>
            <a:r>
              <a:rPr dirty="0" err="1"/>
              <a:t>en</a:t>
            </a:r>
            <a:r>
              <a:rPr dirty="0"/>
              <a:t> </a:t>
            </a:r>
            <a:r>
              <a:rPr dirty="0" err="1"/>
              <a:t>grupos</a:t>
            </a:r>
            <a:r>
              <a:rPr lang="es-MX" dirty="0"/>
              <a:t> </a:t>
            </a:r>
            <a:r>
              <a:rPr dirty="0" err="1"/>
              <a:t>heterogéneos</a:t>
            </a:r>
            <a:r>
              <a:rPr dirty="0"/>
              <a:t>.</a:t>
            </a:r>
          </a:p>
          <a:p>
            <a:r>
              <a:rPr dirty="0"/>
              <a:t>Se </a:t>
            </a:r>
            <a:r>
              <a:rPr dirty="0" err="1"/>
              <a:t>eligen</a:t>
            </a:r>
            <a:r>
              <a:rPr dirty="0"/>
              <a:t> </a:t>
            </a:r>
            <a:r>
              <a:rPr dirty="0" err="1"/>
              <a:t>algunos</a:t>
            </a:r>
            <a:r>
              <a:rPr dirty="0"/>
              <a:t> </a:t>
            </a:r>
            <a:r>
              <a:rPr dirty="0" err="1"/>
              <a:t>grupos</a:t>
            </a:r>
            <a:r>
              <a:rPr dirty="0"/>
              <a:t> al azar y se </a:t>
            </a:r>
            <a:r>
              <a:rPr dirty="0" err="1"/>
              <a:t>estudian</a:t>
            </a:r>
            <a:r>
              <a:rPr dirty="0"/>
              <a:t>.</a:t>
            </a:r>
          </a:p>
          <a:p>
            <a:r>
              <a:rPr dirty="0" err="1"/>
              <a:t>Útil</a:t>
            </a:r>
            <a:r>
              <a:rPr dirty="0"/>
              <a:t> </a:t>
            </a:r>
            <a:r>
              <a:rPr dirty="0" err="1"/>
              <a:t>cuando</a:t>
            </a:r>
            <a:r>
              <a:rPr dirty="0"/>
              <a:t> hay </a:t>
            </a:r>
            <a:r>
              <a:rPr dirty="0" err="1"/>
              <a:t>dispersión</a:t>
            </a:r>
            <a:r>
              <a:rPr dirty="0"/>
              <a:t> </a:t>
            </a:r>
            <a:r>
              <a:rPr dirty="0" err="1"/>
              <a:t>geográfica</a:t>
            </a:r>
            <a:r>
              <a:rPr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4 Marcador de contenido">
            <a:extLst>
              <a:ext uri="{FF2B5EF4-FFF2-40B4-BE49-F238E27FC236}">
                <a16:creationId xmlns:a16="http://schemas.microsoft.com/office/drawing/2014/main" id="{8A37836B-7626-4B8B-A2D0-FC1790D1F0B0}"/>
              </a:ext>
            </a:extLst>
          </p:cNvPr>
          <p:cNvSpPr>
            <a:spLocks noGrp="1"/>
          </p:cNvSpPr>
          <p:nvPr>
            <p:ph sz="half" idx="1"/>
          </p:nvPr>
        </p:nvSpPr>
        <p:spPr>
          <a:xfrm>
            <a:off x="642938" y="3929063"/>
            <a:ext cx="4786312" cy="928687"/>
          </a:xfrm>
        </p:spPr>
        <p:txBody>
          <a:bodyPr/>
          <a:lstStyle/>
          <a:p>
            <a:pPr marL="0" indent="0" eaLnBrk="1" hangingPunct="1">
              <a:lnSpc>
                <a:spcPct val="90000"/>
              </a:lnSpc>
              <a:buFont typeface="Wingdings 2" panose="05020102010507070707" pitchFamily="18" charset="2"/>
              <a:buNone/>
            </a:pPr>
            <a:r>
              <a:rPr lang="es-ES" altLang="es-MX"/>
              <a:t>    </a:t>
            </a:r>
          </a:p>
          <a:p>
            <a:pPr marL="0" indent="0" eaLnBrk="1" hangingPunct="1">
              <a:lnSpc>
                <a:spcPct val="90000"/>
              </a:lnSpc>
              <a:buFont typeface="Wingdings 2" panose="05020102010507070707" pitchFamily="18" charset="2"/>
              <a:buNone/>
            </a:pPr>
            <a:r>
              <a:rPr lang="es-ES" altLang="es-MX" sz="2200">
                <a:latin typeface="Arial" panose="020B0604020202020204" pitchFamily="34" charset="0"/>
                <a:cs typeface="Arial" panose="020B0604020202020204" pitchFamily="34" charset="0"/>
              </a:rPr>
              <a:t>Ejemplo: Grupos Seleccionados</a:t>
            </a:r>
          </a:p>
          <a:p>
            <a:pPr marL="0" indent="0" eaLnBrk="1" hangingPunct="1">
              <a:lnSpc>
                <a:spcPct val="90000"/>
              </a:lnSpc>
              <a:buFont typeface="Wingdings 2" panose="05020102010507070707" pitchFamily="18" charset="2"/>
              <a:buNone/>
            </a:pPr>
            <a:endParaRPr lang="es-MX" altLang="es-MX"/>
          </a:p>
          <a:p>
            <a:pPr marL="0" indent="0" eaLnBrk="1" hangingPunct="1">
              <a:lnSpc>
                <a:spcPct val="90000"/>
              </a:lnSpc>
            </a:pPr>
            <a:endParaRPr lang="es-MX" altLang="es-MX"/>
          </a:p>
        </p:txBody>
      </p:sp>
      <p:sp>
        <p:nvSpPr>
          <p:cNvPr id="16387" name="2 Rectángulo">
            <a:extLst>
              <a:ext uri="{FF2B5EF4-FFF2-40B4-BE49-F238E27FC236}">
                <a16:creationId xmlns:a16="http://schemas.microsoft.com/office/drawing/2014/main" id="{5B23C34D-0A92-4B5D-9294-3FAD87CAF9ED}"/>
              </a:ext>
            </a:extLst>
          </p:cNvPr>
          <p:cNvSpPr>
            <a:spLocks noChangeArrowheads="1"/>
          </p:cNvSpPr>
          <p:nvPr/>
        </p:nvSpPr>
        <p:spPr bwMode="auto">
          <a:xfrm>
            <a:off x="2643188" y="500063"/>
            <a:ext cx="46466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r>
              <a:rPr lang="es-ES" altLang="es-MX" sz="2400">
                <a:solidFill>
                  <a:srgbClr val="FF0000"/>
                </a:solidFill>
                <a:latin typeface="Arial" panose="020B0604020202020204" pitchFamily="34" charset="0"/>
              </a:rPr>
              <a:t>Muestreo por  Conglomerados</a:t>
            </a:r>
            <a:endParaRPr lang="es-MX" altLang="es-MX" sz="2400" b="0">
              <a:solidFill>
                <a:srgbClr val="FF0000"/>
              </a:solidFill>
              <a:latin typeface="Arial" panose="020B0604020202020204" pitchFamily="34" charset="0"/>
            </a:endParaRPr>
          </a:p>
        </p:txBody>
      </p:sp>
      <p:graphicFrame>
        <p:nvGraphicFramePr>
          <p:cNvPr id="20521" name="Group 41">
            <a:extLst>
              <a:ext uri="{FF2B5EF4-FFF2-40B4-BE49-F238E27FC236}">
                <a16:creationId xmlns:a16="http://schemas.microsoft.com/office/drawing/2014/main" id="{DF55D36C-C07F-4B9A-9F35-04420F40D43E}"/>
              </a:ext>
            </a:extLst>
          </p:cNvPr>
          <p:cNvGraphicFramePr>
            <a:graphicFrameLocks noGrp="1"/>
          </p:cNvGraphicFramePr>
          <p:nvPr/>
        </p:nvGraphicFramePr>
        <p:xfrm>
          <a:off x="755650" y="5013325"/>
          <a:ext cx="5535613" cy="742950"/>
        </p:xfrm>
        <a:graphic>
          <a:graphicData uri="http://schemas.openxmlformats.org/drawingml/2006/table">
            <a:tbl>
              <a:tblPr/>
              <a:tblGrid>
                <a:gridCol w="627063">
                  <a:extLst>
                    <a:ext uri="{9D8B030D-6E8A-4147-A177-3AD203B41FA5}">
                      <a16:colId xmlns:a16="http://schemas.microsoft.com/office/drawing/2014/main" val="20000"/>
                    </a:ext>
                  </a:extLst>
                </a:gridCol>
                <a:gridCol w="677862">
                  <a:extLst>
                    <a:ext uri="{9D8B030D-6E8A-4147-A177-3AD203B41FA5}">
                      <a16:colId xmlns:a16="http://schemas.microsoft.com/office/drawing/2014/main" val="20001"/>
                    </a:ext>
                  </a:extLst>
                </a:gridCol>
                <a:gridCol w="760413">
                  <a:extLst>
                    <a:ext uri="{9D8B030D-6E8A-4147-A177-3AD203B41FA5}">
                      <a16:colId xmlns:a16="http://schemas.microsoft.com/office/drawing/2014/main" val="20002"/>
                    </a:ext>
                  </a:extLst>
                </a:gridCol>
                <a:gridCol w="846137">
                  <a:extLst>
                    <a:ext uri="{9D8B030D-6E8A-4147-A177-3AD203B41FA5}">
                      <a16:colId xmlns:a16="http://schemas.microsoft.com/office/drawing/2014/main" val="20003"/>
                    </a:ext>
                  </a:extLst>
                </a:gridCol>
                <a:gridCol w="931863">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gridCol w="930275">
                  <a:extLst>
                    <a:ext uri="{9D8B030D-6E8A-4147-A177-3AD203B41FA5}">
                      <a16:colId xmlns:a16="http://schemas.microsoft.com/office/drawing/2014/main" val="20006"/>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chemeClr val="tx1"/>
                          </a:solidFill>
                          <a:effectLst/>
                          <a:latin typeface="Franklin Gothic Book" pitchFamily="34" charset="0"/>
                        </a:rPr>
                        <a:t>CO11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chemeClr val="tx1"/>
                          </a:solidFill>
                          <a:effectLst/>
                          <a:latin typeface="Franklin Gothic Book" pitchFamily="34" charset="0"/>
                        </a:rPr>
                        <a:t>CO12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chemeClr val="tx1"/>
                          </a:solidFill>
                          <a:effectLst/>
                          <a:latin typeface="Franklin Gothic Book" pitchFamily="34" charset="0"/>
                        </a:rPr>
                        <a:t>CO13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chemeClr val="tx1"/>
                          </a:solidFill>
                          <a:effectLst/>
                          <a:latin typeface="Franklin Gothic Book" pitchFamily="34" charset="0"/>
                        </a:rPr>
                        <a:t>CO14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chemeClr val="tx1"/>
                          </a:solidFill>
                          <a:effectLst/>
                          <a:latin typeface="Franklin Gothic Book" pitchFamily="34" charset="0"/>
                        </a:rPr>
                        <a:t>CO21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chemeClr val="tx1"/>
                          </a:solidFill>
                          <a:effectLst/>
                          <a:latin typeface="Franklin Gothic Book" pitchFamily="34" charset="0"/>
                        </a:rPr>
                        <a:t>CO22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chemeClr val="tx1"/>
                          </a:solidFill>
                          <a:effectLst/>
                          <a:latin typeface="Franklin Gothic Book" pitchFamily="34" charset="0"/>
                        </a:rPr>
                        <a:t>CO23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rgbClr val="000000"/>
                          </a:solidFill>
                          <a:effectLst/>
                          <a:latin typeface="Franklin Gothic Book" pitchFamily="34" charset="0"/>
                        </a:rPr>
                        <a:t>CO31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rgbClr val="000000"/>
                          </a:solidFill>
                          <a:effectLst/>
                          <a:latin typeface="Franklin Gothic Book" pitchFamily="34" charset="0"/>
                        </a:rPr>
                        <a:t>CO32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rgbClr val="000000"/>
                          </a:solidFill>
                          <a:effectLst/>
                          <a:latin typeface="Franklin Gothic Book" pitchFamily="34" charset="0"/>
                        </a:rPr>
                        <a:t>CO41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rgbClr val="000000"/>
                          </a:solidFill>
                          <a:effectLst/>
                          <a:latin typeface="Franklin Gothic Book" pitchFamily="34" charset="0"/>
                        </a:rPr>
                        <a:t>CO42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rgbClr val="000000"/>
                          </a:solidFill>
                          <a:effectLst/>
                          <a:latin typeface="Franklin Gothic Book" pitchFamily="34" charset="0"/>
                        </a:rPr>
                        <a:t>CO43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rgbClr val="000000"/>
                          </a:solidFill>
                          <a:effectLst/>
                          <a:latin typeface="Franklin Gothic Book" pitchFamily="34" charset="0"/>
                        </a:rPr>
                        <a:t>CO51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rgbClr val="000000"/>
                          </a:solidFill>
                          <a:effectLst/>
                          <a:latin typeface="Franklin Gothic Book" pitchFamily="34" charset="0"/>
                        </a:rPr>
                        <a:t>CO52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6414" name="5 Rectángulo">
            <a:extLst>
              <a:ext uri="{FF2B5EF4-FFF2-40B4-BE49-F238E27FC236}">
                <a16:creationId xmlns:a16="http://schemas.microsoft.com/office/drawing/2014/main" id="{570CF8BC-6018-4BB6-A543-959A62891D40}"/>
              </a:ext>
            </a:extLst>
          </p:cNvPr>
          <p:cNvSpPr>
            <a:spLocks noChangeArrowheads="1"/>
          </p:cNvSpPr>
          <p:nvPr/>
        </p:nvSpPr>
        <p:spPr bwMode="auto">
          <a:xfrm>
            <a:off x="500063" y="1643063"/>
            <a:ext cx="4929187" cy="203200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s-ES" altLang="es-MX" b="1" dirty="0">
                <a:solidFill>
                  <a:schemeClr val="tx1">
                    <a:lumMod val="95000"/>
                    <a:lumOff val="5000"/>
                  </a:schemeClr>
                </a:solidFill>
                <a:cs typeface="Arial" charset="0"/>
              </a:rPr>
              <a:t>E</a:t>
            </a:r>
            <a:r>
              <a:rPr lang="es-ES" altLang="es-MX" dirty="0">
                <a:solidFill>
                  <a:schemeClr val="tx1">
                    <a:lumMod val="95000"/>
                    <a:lumOff val="5000"/>
                  </a:schemeClr>
                </a:solidFill>
                <a:cs typeface="Arial" charset="0"/>
              </a:rPr>
              <a:t>n este muestreo, la población se divide en grupos, se sortean y se selecciona una  muestra aleatoria de grupos y  todos los miembros del grupo se vuelven parte de la muestra, este método es útil cuando se puede identificar los grupos que sean representativos del total de la población .</a:t>
            </a:r>
            <a:endParaRPr lang="es-MX" altLang="es-MX" dirty="0">
              <a:solidFill>
                <a:schemeClr val="tx1">
                  <a:lumMod val="95000"/>
                  <a:lumOff val="5000"/>
                </a:schemeClr>
              </a:solidFill>
              <a:cs typeface="Arial" charset="0"/>
            </a:endParaRPr>
          </a:p>
        </p:txBody>
      </p:sp>
      <p:pic>
        <p:nvPicPr>
          <p:cNvPr id="16415" name="Picture 2" descr="G:\Mis imágenes\Capacitacion2.jpg">
            <a:extLst>
              <a:ext uri="{FF2B5EF4-FFF2-40B4-BE49-F238E27FC236}">
                <a16:creationId xmlns:a16="http://schemas.microsoft.com/office/drawing/2014/main" id="{BF61C51A-BF3B-49B5-B59F-822CF36026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3563" y="1808163"/>
            <a:ext cx="3071812" cy="262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G:\Mis imágenes\plano2.jpg">
            <a:extLst>
              <a:ext uri="{FF2B5EF4-FFF2-40B4-BE49-F238E27FC236}">
                <a16:creationId xmlns:a16="http://schemas.microsoft.com/office/drawing/2014/main" id="{C67511ED-4D5C-4F71-9EF3-8E84823B23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9188" y="642938"/>
            <a:ext cx="2500312" cy="250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5" name="Picture 3" descr="G:\Mis imágenes\distrito_federal.jpg">
            <a:extLst>
              <a:ext uri="{FF2B5EF4-FFF2-40B4-BE49-F238E27FC236}">
                <a16:creationId xmlns:a16="http://schemas.microsoft.com/office/drawing/2014/main" id="{05BE5E59-956D-432C-AEED-12DBDB88DE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313" y="357188"/>
            <a:ext cx="2762250" cy="2557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Picture 4" descr="G:\Mis imágenes\callesymanzanas.jpg">
            <a:extLst>
              <a:ext uri="{FF2B5EF4-FFF2-40B4-BE49-F238E27FC236}">
                <a16:creationId xmlns:a16="http://schemas.microsoft.com/office/drawing/2014/main" id="{E63F692E-3C32-4391-BC2D-B704EB0170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3786188"/>
            <a:ext cx="4194175" cy="227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5" descr="G:\Mis imágenes\calles.jpg">
            <a:extLst>
              <a:ext uri="{FF2B5EF4-FFF2-40B4-BE49-F238E27FC236}">
                <a16:creationId xmlns:a16="http://schemas.microsoft.com/office/drawing/2014/main" id="{4F8BFDC5-70D6-4B8D-AB5C-D01E839179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3857625"/>
            <a:ext cx="2808288" cy="210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8 CuadroTexto">
            <a:extLst>
              <a:ext uri="{FF2B5EF4-FFF2-40B4-BE49-F238E27FC236}">
                <a16:creationId xmlns:a16="http://schemas.microsoft.com/office/drawing/2014/main" id="{4589743E-98FB-4956-8C43-AD14D510F55F}"/>
              </a:ext>
            </a:extLst>
          </p:cNvPr>
          <p:cNvSpPr txBox="1">
            <a:spLocks noChangeArrowheads="1"/>
          </p:cNvSpPr>
          <p:nvPr/>
        </p:nvSpPr>
        <p:spPr bwMode="auto">
          <a:xfrm>
            <a:off x="642938" y="3143250"/>
            <a:ext cx="12144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r>
              <a:rPr lang="es-MX" altLang="es-MX" sz="1800" b="0">
                <a:latin typeface="Albertus Extra Bold" pitchFamily="34" charset="0"/>
              </a:rPr>
              <a:t>1° Etapa</a:t>
            </a:r>
          </a:p>
        </p:txBody>
      </p:sp>
      <p:sp>
        <p:nvSpPr>
          <p:cNvPr id="18439" name="9 CuadroTexto">
            <a:extLst>
              <a:ext uri="{FF2B5EF4-FFF2-40B4-BE49-F238E27FC236}">
                <a16:creationId xmlns:a16="http://schemas.microsoft.com/office/drawing/2014/main" id="{FC17F77D-71FE-42D8-865A-8FF5EEC60796}"/>
              </a:ext>
            </a:extLst>
          </p:cNvPr>
          <p:cNvSpPr txBox="1">
            <a:spLocks noChangeArrowheads="1"/>
          </p:cNvSpPr>
          <p:nvPr/>
        </p:nvSpPr>
        <p:spPr bwMode="auto">
          <a:xfrm>
            <a:off x="5429250" y="3286125"/>
            <a:ext cx="12144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r>
              <a:rPr lang="es-MX" altLang="es-MX" sz="1800" b="0">
                <a:latin typeface="Albertus Extra Bold" pitchFamily="34" charset="0"/>
              </a:rPr>
              <a:t>2° Etapa</a:t>
            </a:r>
          </a:p>
        </p:txBody>
      </p:sp>
      <p:sp>
        <p:nvSpPr>
          <p:cNvPr id="18440" name="10 CuadroTexto">
            <a:extLst>
              <a:ext uri="{FF2B5EF4-FFF2-40B4-BE49-F238E27FC236}">
                <a16:creationId xmlns:a16="http://schemas.microsoft.com/office/drawing/2014/main" id="{08259BF0-161B-4160-ADCF-F63A788721D8}"/>
              </a:ext>
            </a:extLst>
          </p:cNvPr>
          <p:cNvSpPr txBox="1">
            <a:spLocks noChangeArrowheads="1"/>
          </p:cNvSpPr>
          <p:nvPr/>
        </p:nvSpPr>
        <p:spPr bwMode="auto">
          <a:xfrm>
            <a:off x="5724525" y="6237288"/>
            <a:ext cx="12144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r>
              <a:rPr lang="es-MX" altLang="es-MX" sz="1800" b="0">
                <a:latin typeface="Albertus Extra Bold" pitchFamily="34" charset="0"/>
              </a:rPr>
              <a:t>3° Etapa</a:t>
            </a:r>
          </a:p>
        </p:txBody>
      </p:sp>
      <p:sp>
        <p:nvSpPr>
          <p:cNvPr id="18441" name="11 CuadroTexto">
            <a:extLst>
              <a:ext uri="{FF2B5EF4-FFF2-40B4-BE49-F238E27FC236}">
                <a16:creationId xmlns:a16="http://schemas.microsoft.com/office/drawing/2014/main" id="{C8EA944B-EAFE-4C27-9AD6-1AF8EEDEEF8B}"/>
              </a:ext>
            </a:extLst>
          </p:cNvPr>
          <p:cNvSpPr txBox="1">
            <a:spLocks noChangeArrowheads="1"/>
          </p:cNvSpPr>
          <p:nvPr/>
        </p:nvSpPr>
        <p:spPr bwMode="auto">
          <a:xfrm>
            <a:off x="1908175" y="6165850"/>
            <a:ext cx="12144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r>
              <a:rPr lang="es-MX" altLang="es-MX" sz="1800" b="0">
                <a:latin typeface="Albertus Extra Bold" pitchFamily="34" charset="0"/>
              </a:rPr>
              <a:t>4° Etapa</a:t>
            </a:r>
          </a:p>
        </p:txBody>
      </p:sp>
      <p:sp>
        <p:nvSpPr>
          <p:cNvPr id="18442" name="Line 11">
            <a:extLst>
              <a:ext uri="{FF2B5EF4-FFF2-40B4-BE49-F238E27FC236}">
                <a16:creationId xmlns:a16="http://schemas.microsoft.com/office/drawing/2014/main" id="{68F78163-02BE-434E-BC16-4EB17AE135FC}"/>
              </a:ext>
            </a:extLst>
          </p:cNvPr>
          <p:cNvSpPr>
            <a:spLocks noChangeShapeType="1"/>
          </p:cNvSpPr>
          <p:nvPr/>
        </p:nvSpPr>
        <p:spPr bwMode="auto">
          <a:xfrm>
            <a:off x="3132138" y="1844675"/>
            <a:ext cx="15113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C"/>
          </a:p>
        </p:txBody>
      </p:sp>
      <p:sp>
        <p:nvSpPr>
          <p:cNvPr id="18443" name="Line 12">
            <a:extLst>
              <a:ext uri="{FF2B5EF4-FFF2-40B4-BE49-F238E27FC236}">
                <a16:creationId xmlns:a16="http://schemas.microsoft.com/office/drawing/2014/main" id="{85279A1F-7208-4309-B6D5-D8A0305F3787}"/>
              </a:ext>
            </a:extLst>
          </p:cNvPr>
          <p:cNvSpPr>
            <a:spLocks noChangeShapeType="1"/>
          </p:cNvSpPr>
          <p:nvPr/>
        </p:nvSpPr>
        <p:spPr bwMode="auto">
          <a:xfrm>
            <a:off x="6804025" y="3284538"/>
            <a:ext cx="0" cy="36036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C"/>
          </a:p>
        </p:txBody>
      </p:sp>
      <p:sp>
        <p:nvSpPr>
          <p:cNvPr id="18444" name="Line 13">
            <a:extLst>
              <a:ext uri="{FF2B5EF4-FFF2-40B4-BE49-F238E27FC236}">
                <a16:creationId xmlns:a16="http://schemas.microsoft.com/office/drawing/2014/main" id="{E98BF67F-EB5F-47C1-A71F-EDE4F1B87243}"/>
              </a:ext>
            </a:extLst>
          </p:cNvPr>
          <p:cNvSpPr>
            <a:spLocks noChangeShapeType="1"/>
          </p:cNvSpPr>
          <p:nvPr/>
        </p:nvSpPr>
        <p:spPr bwMode="auto">
          <a:xfrm flipH="1">
            <a:off x="3995738" y="4941888"/>
            <a:ext cx="36036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C"/>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Introducción</a:t>
            </a:r>
            <a:endParaRPr b="1" dirty="0"/>
          </a:p>
        </p:txBody>
      </p:sp>
      <p:sp>
        <p:nvSpPr>
          <p:cNvPr id="3" name="Content Placeholder 2"/>
          <p:cNvSpPr>
            <a:spLocks noGrp="1"/>
          </p:cNvSpPr>
          <p:nvPr>
            <p:ph idx="1"/>
          </p:nvPr>
        </p:nvSpPr>
        <p:spPr/>
        <p:txBody>
          <a:bodyPr/>
          <a:lstStyle/>
          <a:p>
            <a:r>
              <a:rPr dirty="0" err="1"/>
              <a:t>Definición</a:t>
            </a:r>
            <a:r>
              <a:rPr dirty="0"/>
              <a:t> de </a:t>
            </a:r>
            <a:r>
              <a:rPr dirty="0" err="1"/>
              <a:t>muestreo</a:t>
            </a:r>
            <a:r>
              <a:rPr dirty="0"/>
              <a:t>: </a:t>
            </a:r>
            <a:r>
              <a:rPr dirty="0" err="1"/>
              <a:t>Proceso</a:t>
            </a:r>
            <a:r>
              <a:rPr dirty="0"/>
              <a:t> para </a:t>
            </a:r>
            <a:r>
              <a:rPr dirty="0" err="1"/>
              <a:t>seleccionar</a:t>
            </a:r>
            <a:r>
              <a:rPr dirty="0"/>
              <a:t> una </a:t>
            </a:r>
            <a:r>
              <a:rPr dirty="0" err="1"/>
              <a:t>parte</a:t>
            </a:r>
            <a:r>
              <a:rPr dirty="0"/>
              <a:t> </a:t>
            </a:r>
            <a:r>
              <a:rPr dirty="0" err="1"/>
              <a:t>representativa</a:t>
            </a:r>
            <a:r>
              <a:rPr dirty="0"/>
              <a:t> de una población.</a:t>
            </a:r>
            <a:endParaRPr lang="es-MX" dirty="0"/>
          </a:p>
          <a:p>
            <a:endParaRPr dirty="0"/>
          </a:p>
          <a:p>
            <a:r>
              <a:rPr dirty="0" err="1"/>
              <a:t>Importancia</a:t>
            </a:r>
            <a:r>
              <a:rPr dirty="0"/>
              <a:t>: </a:t>
            </a:r>
            <a:r>
              <a:rPr dirty="0" err="1"/>
              <a:t>Permite</a:t>
            </a:r>
            <a:r>
              <a:rPr dirty="0"/>
              <a:t> </a:t>
            </a:r>
            <a:r>
              <a:rPr dirty="0" err="1"/>
              <a:t>hacer</a:t>
            </a:r>
            <a:r>
              <a:rPr dirty="0"/>
              <a:t> </a:t>
            </a:r>
            <a:r>
              <a:rPr dirty="0" err="1"/>
              <a:t>inferencias</a:t>
            </a:r>
            <a:r>
              <a:rPr dirty="0"/>
              <a:t> </a:t>
            </a:r>
            <a:r>
              <a:rPr dirty="0" err="1"/>
              <a:t>sobre</a:t>
            </a:r>
            <a:r>
              <a:rPr dirty="0"/>
              <a:t> una población sin </a:t>
            </a:r>
            <a:r>
              <a:rPr dirty="0" err="1"/>
              <a:t>estudiar</a:t>
            </a:r>
            <a:r>
              <a:rPr dirty="0"/>
              <a:t> a </a:t>
            </a:r>
            <a:r>
              <a:rPr dirty="0" err="1"/>
              <a:t>todos</a:t>
            </a:r>
            <a:r>
              <a:rPr dirty="0"/>
              <a:t> sus </a:t>
            </a:r>
            <a:r>
              <a:rPr dirty="0" err="1"/>
              <a:t>miembros</a:t>
            </a:r>
            <a:r>
              <a:rPr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3 Rectángulo">
            <a:extLst>
              <a:ext uri="{FF2B5EF4-FFF2-40B4-BE49-F238E27FC236}">
                <a16:creationId xmlns:a16="http://schemas.microsoft.com/office/drawing/2014/main" id="{26E35B6A-575E-4BB7-A539-7E5033582009}"/>
              </a:ext>
            </a:extLst>
          </p:cNvPr>
          <p:cNvSpPr>
            <a:spLocks noChangeArrowheads="1"/>
          </p:cNvSpPr>
          <p:nvPr/>
        </p:nvSpPr>
        <p:spPr bwMode="auto">
          <a:xfrm>
            <a:off x="5786438" y="2349500"/>
            <a:ext cx="3357562"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r>
              <a:rPr lang="es-ES" altLang="es-MX" sz="1800" b="0">
                <a:latin typeface="Arial" panose="020B0604020202020204" pitchFamily="34" charset="0"/>
              </a:rPr>
              <a:t>También se pueden tomar los AGEB (áreas geoestadísticas básicas) (se enumeran y sortean) </a:t>
            </a:r>
            <a:endParaRPr lang="es-MX" altLang="es-MX" sz="1800" b="0">
              <a:latin typeface="Arial" panose="020B0604020202020204" pitchFamily="34" charset="0"/>
            </a:endParaRPr>
          </a:p>
          <a:p>
            <a:pPr eaLnBrk="1" hangingPunct="1">
              <a:spcBef>
                <a:spcPct val="0"/>
              </a:spcBef>
              <a:buFontTx/>
              <a:buNone/>
            </a:pPr>
            <a:r>
              <a:rPr lang="es-ES" altLang="es-MX" sz="1800" b="0" i="1">
                <a:latin typeface="Arial" panose="020B0604020202020204" pitchFamily="34" charset="0"/>
              </a:rPr>
              <a:t> </a:t>
            </a:r>
            <a:endParaRPr lang="es-MX" altLang="es-MX" sz="1800" b="0">
              <a:latin typeface="Arial" panose="020B0604020202020204" pitchFamily="34" charset="0"/>
            </a:endParaRPr>
          </a:p>
        </p:txBody>
      </p:sp>
      <p:pic>
        <p:nvPicPr>
          <p:cNvPr id="19459" name="Picture 2" descr="G:\Mis imágenes\agebs.jpg">
            <a:extLst>
              <a:ext uri="{FF2B5EF4-FFF2-40B4-BE49-F238E27FC236}">
                <a16:creationId xmlns:a16="http://schemas.microsoft.com/office/drawing/2014/main" id="{E164444C-108C-4101-9DE5-5D19A25104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88913"/>
            <a:ext cx="5448300" cy="642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4 Marcador de contenido">
            <a:extLst>
              <a:ext uri="{FF2B5EF4-FFF2-40B4-BE49-F238E27FC236}">
                <a16:creationId xmlns:a16="http://schemas.microsoft.com/office/drawing/2014/main" id="{C5F5B66C-5318-4477-9691-A2395AB57D10}"/>
              </a:ext>
            </a:extLst>
          </p:cNvPr>
          <p:cNvSpPr>
            <a:spLocks noGrp="1"/>
          </p:cNvSpPr>
          <p:nvPr>
            <p:ph sz="half" idx="1"/>
          </p:nvPr>
        </p:nvSpPr>
        <p:spPr>
          <a:xfrm>
            <a:off x="285750" y="1484313"/>
            <a:ext cx="3781425" cy="3384550"/>
          </a:xfrm>
        </p:spPr>
        <p:txBody>
          <a:bodyPr/>
          <a:lstStyle/>
          <a:p>
            <a:pPr marL="0" indent="0" algn="just" eaLnBrk="1" hangingPunct="1">
              <a:lnSpc>
                <a:spcPct val="80000"/>
              </a:lnSpc>
              <a:buFont typeface="Wingdings 2" panose="05020102010507070707" pitchFamily="18" charset="2"/>
              <a:buNone/>
            </a:pPr>
            <a:r>
              <a:rPr lang="es-ES" altLang="es-MX" sz="1500">
                <a:solidFill>
                  <a:srgbClr val="323231"/>
                </a:solidFill>
                <a:latin typeface="Arial" panose="020B0604020202020204" pitchFamily="34" charset="0"/>
                <a:cs typeface="Arial" panose="020B0604020202020204" pitchFamily="34" charset="0"/>
              </a:rPr>
              <a:t>Polietápico, su nombre se deriva de la diversidad de etapas que deben seguirse para llegar a determinar la muestra. Pues para seleccionar los elementos, el sorteo se lleva a cabo en etapas.</a:t>
            </a:r>
            <a:endParaRPr lang="es-MX" altLang="es-MX" sz="1500">
              <a:solidFill>
                <a:srgbClr val="323231"/>
              </a:solidFill>
              <a:latin typeface="Arial" panose="020B0604020202020204" pitchFamily="34" charset="0"/>
              <a:cs typeface="Arial" panose="020B0604020202020204" pitchFamily="34" charset="0"/>
            </a:endParaRPr>
          </a:p>
          <a:p>
            <a:pPr marL="0" indent="0" algn="just" eaLnBrk="1" hangingPunct="1">
              <a:lnSpc>
                <a:spcPct val="80000"/>
              </a:lnSpc>
              <a:buFont typeface="Wingdings 2" panose="05020102010507070707" pitchFamily="18" charset="2"/>
              <a:buNone/>
            </a:pPr>
            <a:r>
              <a:rPr lang="es-ES" altLang="es-MX" sz="1500" i="1">
                <a:solidFill>
                  <a:srgbClr val="323231"/>
                </a:solidFill>
                <a:latin typeface="Arial" panose="020B0604020202020204" pitchFamily="34" charset="0"/>
                <a:cs typeface="Arial" panose="020B0604020202020204" pitchFamily="34" charset="0"/>
              </a:rPr>
              <a:t> </a:t>
            </a:r>
            <a:endParaRPr lang="es-MX" altLang="es-MX" sz="1500">
              <a:solidFill>
                <a:srgbClr val="323231"/>
              </a:solidFill>
              <a:latin typeface="Arial" panose="020B0604020202020204" pitchFamily="34" charset="0"/>
              <a:cs typeface="Arial" panose="020B0604020202020204" pitchFamily="34" charset="0"/>
            </a:endParaRPr>
          </a:p>
          <a:p>
            <a:pPr marL="0" indent="0" algn="just" eaLnBrk="1" hangingPunct="1">
              <a:lnSpc>
                <a:spcPct val="80000"/>
              </a:lnSpc>
              <a:buFont typeface="Wingdings 2" panose="05020102010507070707" pitchFamily="18" charset="2"/>
              <a:buNone/>
            </a:pPr>
            <a:r>
              <a:rPr lang="es-MX" altLang="es-MX" sz="1500">
                <a:solidFill>
                  <a:srgbClr val="323231"/>
                </a:solidFill>
                <a:latin typeface="Arial" panose="020B0604020202020204" pitchFamily="34" charset="0"/>
                <a:cs typeface="Arial" panose="020B0604020202020204" pitchFamily="34" charset="0"/>
              </a:rPr>
              <a:t>El nombre que lleva por Áreas  se deriva de ir seleccionando la muestra tomando áreas de tierra y entrevistar a las personas que habitan ahí. Áreas se refiere a porciones de tierra, las cuales se van sorteando en varias etapas.</a:t>
            </a:r>
          </a:p>
          <a:p>
            <a:pPr marL="0" indent="0" algn="just" eaLnBrk="1" hangingPunct="1">
              <a:lnSpc>
                <a:spcPct val="80000"/>
              </a:lnSpc>
              <a:buFont typeface="Wingdings 2" panose="05020102010507070707" pitchFamily="18" charset="2"/>
              <a:buNone/>
            </a:pPr>
            <a:endParaRPr lang="es-MX" altLang="es-MX" sz="1500">
              <a:solidFill>
                <a:srgbClr val="323231"/>
              </a:solidFill>
              <a:latin typeface="Arial" panose="020B0604020202020204" pitchFamily="34" charset="0"/>
              <a:cs typeface="Arial" panose="020B0604020202020204" pitchFamily="34" charset="0"/>
            </a:endParaRPr>
          </a:p>
          <a:p>
            <a:pPr marL="0" indent="0" algn="just" eaLnBrk="1" hangingPunct="1">
              <a:lnSpc>
                <a:spcPct val="80000"/>
              </a:lnSpc>
              <a:buFont typeface="Wingdings 2" panose="05020102010507070707" pitchFamily="18" charset="2"/>
              <a:buNone/>
            </a:pPr>
            <a:r>
              <a:rPr lang="es-MX" altLang="es-MX" sz="1500">
                <a:solidFill>
                  <a:srgbClr val="323231"/>
                </a:solidFill>
                <a:latin typeface="Arial" panose="020B0604020202020204" pitchFamily="34" charset="0"/>
                <a:cs typeface="Arial" panose="020B0604020202020204" pitchFamily="34" charset="0"/>
              </a:rPr>
              <a:t>De ahí que el muestreo se hace tomando áreas y  se sortean en varias etapas para seleccionar la muestra.</a:t>
            </a:r>
          </a:p>
          <a:p>
            <a:pPr marL="0" indent="0" algn="just" eaLnBrk="1" hangingPunct="1">
              <a:lnSpc>
                <a:spcPct val="80000"/>
              </a:lnSpc>
              <a:buFont typeface="Wingdings 2" panose="05020102010507070707" pitchFamily="18" charset="2"/>
              <a:buNone/>
            </a:pPr>
            <a:endParaRPr lang="es-MX" altLang="es-MX" sz="1500">
              <a:solidFill>
                <a:srgbClr val="323231"/>
              </a:solidFill>
              <a:latin typeface="Arial" panose="020B0604020202020204" pitchFamily="34" charset="0"/>
              <a:cs typeface="Arial" panose="020B0604020202020204" pitchFamily="34" charset="0"/>
            </a:endParaRPr>
          </a:p>
        </p:txBody>
      </p:sp>
      <p:sp>
        <p:nvSpPr>
          <p:cNvPr id="17411" name="2 Rectángulo">
            <a:extLst>
              <a:ext uri="{FF2B5EF4-FFF2-40B4-BE49-F238E27FC236}">
                <a16:creationId xmlns:a16="http://schemas.microsoft.com/office/drawing/2014/main" id="{ED14B2F6-9F10-468B-9DBC-5D1AA971B19F}"/>
              </a:ext>
            </a:extLst>
          </p:cNvPr>
          <p:cNvSpPr>
            <a:spLocks noChangeArrowheads="1"/>
          </p:cNvSpPr>
          <p:nvPr/>
        </p:nvSpPr>
        <p:spPr bwMode="auto">
          <a:xfrm>
            <a:off x="2643188" y="500063"/>
            <a:ext cx="3852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r>
              <a:rPr lang="es-ES" altLang="es-MX" sz="1800">
                <a:solidFill>
                  <a:srgbClr val="FF0000"/>
                </a:solidFill>
                <a:latin typeface="Arial" panose="020B0604020202020204" pitchFamily="34" charset="0"/>
              </a:rPr>
              <a:t>Muestreo Polietápico ó por Áreas</a:t>
            </a:r>
            <a:endParaRPr lang="es-MX" altLang="es-MX" sz="1800" b="0">
              <a:solidFill>
                <a:srgbClr val="FF0000"/>
              </a:solidFill>
              <a:latin typeface="Arial" panose="020B0604020202020204" pitchFamily="34" charset="0"/>
            </a:endParaRPr>
          </a:p>
        </p:txBody>
      </p:sp>
      <p:sp>
        <p:nvSpPr>
          <p:cNvPr id="17412" name="3 Rectángulo">
            <a:extLst>
              <a:ext uri="{FF2B5EF4-FFF2-40B4-BE49-F238E27FC236}">
                <a16:creationId xmlns:a16="http://schemas.microsoft.com/office/drawing/2014/main" id="{EF5247FB-72BD-4F71-AAE6-259C30984F32}"/>
              </a:ext>
            </a:extLst>
          </p:cNvPr>
          <p:cNvSpPr>
            <a:spLocks noChangeArrowheads="1"/>
          </p:cNvSpPr>
          <p:nvPr/>
        </p:nvSpPr>
        <p:spPr bwMode="auto">
          <a:xfrm>
            <a:off x="4572000" y="2060575"/>
            <a:ext cx="428625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algn="just" eaLnBrk="1" hangingPunct="1">
              <a:spcBef>
                <a:spcPct val="0"/>
              </a:spcBef>
              <a:buFontTx/>
              <a:buNone/>
            </a:pPr>
            <a:r>
              <a:rPr lang="es-ES" altLang="es-MX" b="0">
                <a:latin typeface="Arial" panose="020B0604020202020204" pitchFamily="34" charset="0"/>
              </a:rPr>
              <a:t>Este muestreo puede tener el número de etapas que el investigador desee.</a:t>
            </a:r>
            <a:endParaRPr lang="es-MX" altLang="es-MX" b="0">
              <a:latin typeface="Arial" panose="020B0604020202020204" pitchFamily="34" charset="0"/>
            </a:endParaRPr>
          </a:p>
          <a:p>
            <a:pPr algn="just" eaLnBrk="1" hangingPunct="1">
              <a:spcBef>
                <a:spcPct val="0"/>
              </a:spcBef>
              <a:buFontTx/>
              <a:buNone/>
            </a:pPr>
            <a:r>
              <a:rPr lang="es-ES" altLang="es-MX" b="0">
                <a:latin typeface="Arial" panose="020B0604020202020204" pitchFamily="34" charset="0"/>
              </a:rPr>
              <a:t>Los sorteos en etapas pueden ser los siguientes:</a:t>
            </a:r>
            <a:endParaRPr lang="es-MX" altLang="es-MX" b="0">
              <a:latin typeface="Arial" panose="020B0604020202020204" pitchFamily="34" charset="0"/>
            </a:endParaRPr>
          </a:p>
          <a:p>
            <a:pPr algn="just" eaLnBrk="1" hangingPunct="1">
              <a:spcBef>
                <a:spcPct val="0"/>
              </a:spcBef>
              <a:buFontTx/>
              <a:buNone/>
            </a:pPr>
            <a:r>
              <a:rPr lang="es-ES" altLang="es-MX" b="0" i="1">
                <a:latin typeface="Arial" panose="020B0604020202020204" pitchFamily="34" charset="0"/>
              </a:rPr>
              <a:t> </a:t>
            </a:r>
            <a:endParaRPr lang="es-MX" altLang="es-MX" b="0">
              <a:latin typeface="Arial" panose="020B0604020202020204" pitchFamily="34" charset="0"/>
            </a:endParaRPr>
          </a:p>
          <a:p>
            <a:pPr algn="just" eaLnBrk="1" hangingPunct="1">
              <a:spcBef>
                <a:spcPct val="0"/>
              </a:spcBef>
              <a:buFontTx/>
              <a:buNone/>
            </a:pPr>
            <a:r>
              <a:rPr lang="es-ES" altLang="es-MX" b="0">
                <a:latin typeface="Arial" panose="020B0604020202020204" pitchFamily="34" charset="0"/>
              </a:rPr>
              <a:t>1  Etapa  Selección de delegaciones (se enumeran y sortean) </a:t>
            </a:r>
            <a:endParaRPr lang="es-MX" altLang="es-MX" b="0">
              <a:latin typeface="Arial" panose="020B0604020202020204" pitchFamily="34" charset="0"/>
            </a:endParaRPr>
          </a:p>
          <a:p>
            <a:pPr algn="just" eaLnBrk="1" hangingPunct="1">
              <a:spcBef>
                <a:spcPct val="0"/>
              </a:spcBef>
              <a:buFontTx/>
              <a:buNone/>
            </a:pPr>
            <a:r>
              <a:rPr lang="es-ES" altLang="es-MX" b="0" i="1">
                <a:latin typeface="Arial" panose="020B0604020202020204" pitchFamily="34" charset="0"/>
              </a:rPr>
              <a:t>2  </a:t>
            </a:r>
            <a:r>
              <a:rPr lang="es-ES" altLang="es-MX" b="0">
                <a:latin typeface="Arial" panose="020B0604020202020204" pitchFamily="34" charset="0"/>
              </a:rPr>
              <a:t>Etapa  Selección de colonias  (se enumeran y sortean) </a:t>
            </a:r>
            <a:endParaRPr lang="es-MX" altLang="es-MX" b="0">
              <a:latin typeface="Arial" panose="020B0604020202020204" pitchFamily="34" charset="0"/>
            </a:endParaRPr>
          </a:p>
          <a:p>
            <a:pPr algn="just" eaLnBrk="1" hangingPunct="1">
              <a:spcBef>
                <a:spcPct val="0"/>
              </a:spcBef>
              <a:buFontTx/>
              <a:buNone/>
            </a:pPr>
            <a:r>
              <a:rPr lang="es-ES" altLang="es-MX" b="0">
                <a:latin typeface="Arial" panose="020B0604020202020204" pitchFamily="34" charset="0"/>
              </a:rPr>
              <a:t>3  Etapa: Selección de manzanas en un mapa (se enumeran para sortearlas).</a:t>
            </a:r>
            <a:endParaRPr lang="es-MX" altLang="es-MX" b="0">
              <a:latin typeface="Arial" panose="020B0604020202020204" pitchFamily="34" charset="0"/>
            </a:endParaRPr>
          </a:p>
          <a:p>
            <a:pPr algn="just" eaLnBrk="1" hangingPunct="1">
              <a:spcBef>
                <a:spcPct val="0"/>
              </a:spcBef>
              <a:buFontTx/>
              <a:buNone/>
            </a:pPr>
            <a:r>
              <a:rPr lang="es-ES" altLang="es-MX" b="0">
                <a:latin typeface="Arial" panose="020B0604020202020204" pitchFamily="34" charset="0"/>
              </a:rPr>
              <a:t>4|Etapa: Selección de hogares dentro de esas manzanas (de igual forma se enumeran y se sortean.</a:t>
            </a:r>
            <a:endParaRPr lang="es-MX" altLang="es-MX" b="0">
              <a:latin typeface="Arial" panose="020B0604020202020204" pitchFamily="34" charset="0"/>
            </a:endParaRPr>
          </a:p>
          <a:p>
            <a:pPr algn="just" eaLnBrk="1" hangingPunct="1">
              <a:spcBef>
                <a:spcPct val="0"/>
              </a:spcBef>
              <a:buFontTx/>
              <a:buNone/>
            </a:pPr>
            <a:r>
              <a:rPr lang="es-ES" altLang="es-MX" b="0">
                <a:latin typeface="Arial" panose="020B0604020202020204" pitchFamily="34" charset="0"/>
              </a:rPr>
              <a:t> </a:t>
            </a:r>
            <a:endParaRPr lang="es-MX" altLang="es-MX" b="0">
              <a:latin typeface="Arial" panose="020B0604020202020204" pitchFamily="34" charset="0"/>
            </a:endParaRPr>
          </a:p>
          <a:p>
            <a:pPr eaLnBrk="1" hangingPunct="1">
              <a:spcBef>
                <a:spcPct val="0"/>
              </a:spcBef>
              <a:buFontTx/>
              <a:buNone/>
            </a:pPr>
            <a:endParaRPr lang="es-MX" altLang="es-MX" b="0">
              <a:solidFill>
                <a:srgbClr val="006600"/>
              </a:solidFill>
              <a:latin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82B406-5197-40CD-A031-571148FE7F12}"/>
              </a:ext>
            </a:extLst>
          </p:cNvPr>
          <p:cNvSpPr>
            <a:spLocks noGrp="1"/>
          </p:cNvSpPr>
          <p:nvPr>
            <p:ph type="title"/>
          </p:nvPr>
        </p:nvSpPr>
        <p:spPr>
          <a:xfrm>
            <a:off x="457200" y="846138"/>
            <a:ext cx="8229600" cy="1143000"/>
          </a:xfrm>
        </p:spPr>
        <p:txBody>
          <a:bodyPr/>
          <a:lstStyle/>
          <a:p>
            <a:r>
              <a:rPr lang="es-EC" b="1" dirty="0"/>
              <a:t>Muestreo No probabilístico</a:t>
            </a:r>
            <a:endParaRPr lang="es-EC" dirty="0"/>
          </a:p>
        </p:txBody>
      </p:sp>
      <p:sp>
        <p:nvSpPr>
          <p:cNvPr id="3" name="Text Box 9">
            <a:extLst>
              <a:ext uri="{FF2B5EF4-FFF2-40B4-BE49-F238E27FC236}">
                <a16:creationId xmlns:a16="http://schemas.microsoft.com/office/drawing/2014/main" id="{FE6B5947-BE76-4FEF-8E7F-78752EA41AA2}"/>
              </a:ext>
            </a:extLst>
          </p:cNvPr>
          <p:cNvSpPr txBox="1">
            <a:spLocks noChangeArrowheads="1"/>
          </p:cNvSpPr>
          <p:nvPr/>
        </p:nvSpPr>
        <p:spPr bwMode="auto">
          <a:xfrm>
            <a:off x="5125358" y="2445769"/>
            <a:ext cx="2021116" cy="161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50000"/>
              </a:spcBef>
              <a:buFontTx/>
              <a:buNone/>
            </a:pPr>
            <a:r>
              <a:rPr lang="es-MX" altLang="es-MX" sz="1800" b="0" dirty="0">
                <a:solidFill>
                  <a:srgbClr val="0000FF"/>
                </a:solidFill>
                <a:latin typeface="Albertus Extra Bold" pitchFamily="34" charset="0"/>
              </a:rPr>
              <a:t>Conveniencia</a:t>
            </a:r>
          </a:p>
          <a:p>
            <a:pPr eaLnBrk="1" hangingPunct="1">
              <a:spcBef>
                <a:spcPct val="50000"/>
              </a:spcBef>
              <a:buFontTx/>
              <a:buNone/>
            </a:pPr>
            <a:r>
              <a:rPr lang="es-MX" altLang="es-MX" sz="1800" b="0" dirty="0">
                <a:solidFill>
                  <a:srgbClr val="0000FF"/>
                </a:solidFill>
                <a:latin typeface="Albertus Extra Bold" pitchFamily="34" charset="0"/>
              </a:rPr>
              <a:t>Cuotas</a:t>
            </a:r>
          </a:p>
          <a:p>
            <a:pPr eaLnBrk="1" hangingPunct="1">
              <a:spcBef>
                <a:spcPct val="50000"/>
              </a:spcBef>
              <a:buFontTx/>
              <a:buNone/>
            </a:pPr>
            <a:r>
              <a:rPr lang="es-MX" altLang="es-MX" sz="1800" b="0" dirty="0">
                <a:solidFill>
                  <a:srgbClr val="0000FF"/>
                </a:solidFill>
                <a:latin typeface="Albertus Extra Bold" pitchFamily="34" charset="0"/>
              </a:rPr>
              <a:t>Intencional (Juicio)</a:t>
            </a:r>
          </a:p>
          <a:p>
            <a:pPr eaLnBrk="1" hangingPunct="1">
              <a:spcBef>
                <a:spcPct val="50000"/>
              </a:spcBef>
              <a:buFontTx/>
              <a:buNone/>
            </a:pPr>
            <a:r>
              <a:rPr lang="es-MX" altLang="es-MX" sz="1800" b="0" dirty="0">
                <a:solidFill>
                  <a:srgbClr val="0000FF"/>
                </a:solidFill>
                <a:latin typeface="Albertus Extra Bold" pitchFamily="34" charset="0"/>
              </a:rPr>
              <a:t>Bola de nieve</a:t>
            </a:r>
            <a:endParaRPr lang="es-ES" altLang="es-MX" sz="1800" b="0" dirty="0">
              <a:solidFill>
                <a:srgbClr val="0000FF"/>
              </a:solidFill>
              <a:latin typeface="Albertus Extra Bold" pitchFamily="34" charset="0"/>
            </a:endParaRPr>
          </a:p>
        </p:txBody>
      </p:sp>
      <p:sp>
        <p:nvSpPr>
          <p:cNvPr id="4" name="AutoShape 11">
            <a:extLst>
              <a:ext uri="{FF2B5EF4-FFF2-40B4-BE49-F238E27FC236}">
                <a16:creationId xmlns:a16="http://schemas.microsoft.com/office/drawing/2014/main" id="{218B0713-D2C2-4ECA-8429-5AD28CFCFBAA}"/>
              </a:ext>
            </a:extLst>
          </p:cNvPr>
          <p:cNvSpPr>
            <a:spLocks/>
          </p:cNvSpPr>
          <p:nvPr/>
        </p:nvSpPr>
        <p:spPr bwMode="auto">
          <a:xfrm>
            <a:off x="4729844" y="2174182"/>
            <a:ext cx="215900" cy="2159000"/>
          </a:xfrm>
          <a:prstGeom prst="leftBrace">
            <a:avLst>
              <a:gd name="adj1" fmla="val 83333"/>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endParaRPr lang="es-MX" altLang="es-MX" sz="1800" b="0">
              <a:latin typeface="Arial" panose="020B0604020202020204" pitchFamily="34" charset="0"/>
            </a:endParaRPr>
          </a:p>
        </p:txBody>
      </p:sp>
      <p:sp>
        <p:nvSpPr>
          <p:cNvPr id="5" name="Rectangle 3">
            <a:extLst>
              <a:ext uri="{FF2B5EF4-FFF2-40B4-BE49-F238E27FC236}">
                <a16:creationId xmlns:a16="http://schemas.microsoft.com/office/drawing/2014/main" id="{D6D5B56B-40CD-4067-B439-65D3D988512E}"/>
              </a:ext>
            </a:extLst>
          </p:cNvPr>
          <p:cNvSpPr>
            <a:spLocks noGrp="1" noChangeArrowheads="1"/>
          </p:cNvSpPr>
          <p:nvPr>
            <p:ph idx="1"/>
          </p:nvPr>
        </p:nvSpPr>
        <p:spPr>
          <a:xfrm>
            <a:off x="157617" y="2205037"/>
            <a:ext cx="4392613" cy="2447925"/>
          </a:xfrm>
        </p:spPr>
        <p:txBody>
          <a:bodyPr rtlCol="0">
            <a:normAutofit fontScale="62500" lnSpcReduction="20000"/>
          </a:bodyPr>
          <a:lstStyle/>
          <a:p>
            <a:pPr eaLnBrk="1" fontAlgn="auto" hangingPunct="1">
              <a:lnSpc>
                <a:spcPct val="80000"/>
              </a:lnSpc>
              <a:spcAft>
                <a:spcPts val="0"/>
              </a:spcAft>
              <a:buFontTx/>
              <a:buNone/>
              <a:defRPr/>
            </a:pPr>
            <a:endParaRPr lang="es-ES" altLang="es-MX" sz="1800" dirty="0"/>
          </a:p>
          <a:p>
            <a:pPr algn="just" eaLnBrk="1" fontAlgn="auto" hangingPunct="1">
              <a:lnSpc>
                <a:spcPct val="80000"/>
              </a:lnSpc>
              <a:spcAft>
                <a:spcPts val="0"/>
              </a:spcAft>
              <a:buFontTx/>
              <a:buNone/>
              <a:defRPr/>
            </a:pPr>
            <a:r>
              <a:rPr lang="es-ES" altLang="es-MX" dirty="0">
                <a:latin typeface="Arial" panose="020B0604020202020204" pitchFamily="34" charset="0"/>
                <a:cs typeface="Arial" panose="020B0604020202020204" pitchFamily="34" charset="0"/>
              </a:rPr>
              <a:t>      Llamados también </a:t>
            </a:r>
            <a:r>
              <a:rPr lang="es-ES" altLang="es-MX" dirty="0">
                <a:solidFill>
                  <a:srgbClr val="FF0000"/>
                </a:solidFill>
                <a:latin typeface="Arial" panose="020B0604020202020204" pitchFamily="34" charset="0"/>
                <a:cs typeface="Arial" panose="020B0604020202020204" pitchFamily="34" charset="0"/>
              </a:rPr>
              <a:t>DIRIGIDOS.</a:t>
            </a:r>
            <a:endParaRPr lang="es-ES" altLang="es-MX" dirty="0">
              <a:latin typeface="Arial" panose="020B0604020202020204" pitchFamily="34" charset="0"/>
              <a:cs typeface="Arial" panose="020B0604020202020204" pitchFamily="34" charset="0"/>
            </a:endParaRPr>
          </a:p>
          <a:p>
            <a:pPr algn="just" eaLnBrk="1" fontAlgn="auto" hangingPunct="1">
              <a:lnSpc>
                <a:spcPct val="80000"/>
              </a:lnSpc>
              <a:spcAft>
                <a:spcPts val="0"/>
              </a:spcAft>
              <a:buFontTx/>
              <a:buNone/>
              <a:defRPr/>
            </a:pPr>
            <a:r>
              <a:rPr lang="es-ES" altLang="es-MX" dirty="0">
                <a:latin typeface="Arial" panose="020B0604020202020204" pitchFamily="34" charset="0"/>
                <a:cs typeface="Arial" panose="020B0604020202020204" pitchFamily="34" charset="0"/>
              </a:rPr>
              <a:t>     Están basados en los conocimientos y experiencia del investigador, las ventajas de rapidez y bajo costo que implica, sin embargo la desventaja es la confiabilidad de la información obtenida; al no contar con muestras representativas del universo y no se puede calcular el error muestral. </a:t>
            </a:r>
          </a:p>
        </p:txBody>
      </p:sp>
    </p:spTree>
    <p:extLst>
      <p:ext uri="{BB962C8B-B14F-4D97-AF65-F5344CB8AC3E}">
        <p14:creationId xmlns:p14="http://schemas.microsoft.com/office/powerpoint/2010/main" val="282337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Muestreo</a:t>
            </a:r>
            <a:r>
              <a:rPr b="1" dirty="0"/>
              <a:t> por </a:t>
            </a:r>
            <a:r>
              <a:rPr b="1" dirty="0" err="1"/>
              <a:t>Conveniencia</a:t>
            </a:r>
            <a:endParaRPr b="1" dirty="0"/>
          </a:p>
        </p:txBody>
      </p:sp>
      <p:sp>
        <p:nvSpPr>
          <p:cNvPr id="3" name="Content Placeholder 2"/>
          <p:cNvSpPr>
            <a:spLocks noGrp="1"/>
          </p:cNvSpPr>
          <p:nvPr>
            <p:ph idx="1"/>
          </p:nvPr>
        </p:nvSpPr>
        <p:spPr>
          <a:xfrm>
            <a:off x="130629" y="1600200"/>
            <a:ext cx="8915399" cy="4525963"/>
          </a:xfrm>
        </p:spPr>
        <p:txBody>
          <a:bodyPr/>
          <a:lstStyle/>
          <a:p>
            <a:r>
              <a:rPr dirty="0" err="1"/>
              <a:t>Selección</a:t>
            </a:r>
            <a:r>
              <a:rPr dirty="0"/>
              <a:t> </a:t>
            </a:r>
            <a:r>
              <a:rPr dirty="0" err="1"/>
              <a:t>basada</a:t>
            </a:r>
            <a:r>
              <a:rPr dirty="0"/>
              <a:t> </a:t>
            </a:r>
            <a:r>
              <a:rPr dirty="0" err="1"/>
              <a:t>en</a:t>
            </a:r>
            <a:r>
              <a:rPr dirty="0"/>
              <a:t> </a:t>
            </a:r>
            <a:r>
              <a:rPr dirty="0" err="1"/>
              <a:t>accesibilidad</a:t>
            </a:r>
            <a:r>
              <a:rPr dirty="0"/>
              <a:t> o </a:t>
            </a:r>
            <a:r>
              <a:rPr dirty="0" err="1"/>
              <a:t>disponibilidad</a:t>
            </a:r>
            <a:r>
              <a:rPr dirty="0"/>
              <a:t>.</a:t>
            </a:r>
          </a:p>
          <a:p>
            <a:r>
              <a:rPr dirty="0" err="1"/>
              <a:t>Rápido</a:t>
            </a:r>
            <a:r>
              <a:rPr dirty="0"/>
              <a:t> y </a:t>
            </a:r>
            <a:r>
              <a:rPr dirty="0" err="1"/>
              <a:t>económico</a:t>
            </a:r>
            <a:r>
              <a:rPr dirty="0"/>
              <a:t>, </a:t>
            </a:r>
            <a:r>
              <a:rPr dirty="0" err="1"/>
              <a:t>pero</a:t>
            </a:r>
            <a:r>
              <a:rPr dirty="0"/>
              <a:t> no </a:t>
            </a:r>
            <a:r>
              <a:rPr dirty="0" err="1"/>
              <a:t>representativo</a:t>
            </a:r>
            <a:r>
              <a:rPr dirty="0"/>
              <a:t>.</a:t>
            </a:r>
          </a:p>
          <a:p>
            <a:r>
              <a:rPr dirty="0" err="1"/>
              <a:t>Ejemplo</a:t>
            </a:r>
            <a:r>
              <a:rPr dirty="0"/>
              <a:t>: </a:t>
            </a:r>
            <a:r>
              <a:rPr dirty="0" err="1"/>
              <a:t>encuestar</a:t>
            </a:r>
            <a:r>
              <a:rPr dirty="0"/>
              <a:t> </a:t>
            </a:r>
            <a:r>
              <a:rPr dirty="0" err="1"/>
              <a:t>en</a:t>
            </a:r>
            <a:r>
              <a:rPr dirty="0"/>
              <a:t> la entrada de una </a:t>
            </a:r>
            <a:r>
              <a:rPr dirty="0" err="1"/>
              <a:t>universidad</a:t>
            </a:r>
            <a:r>
              <a:rPr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1293A050-FF8F-4730-AF34-4188F06FC6E4}"/>
              </a:ext>
            </a:extLst>
          </p:cNvPr>
          <p:cNvSpPr>
            <a:spLocks noGrp="1"/>
          </p:cNvSpPr>
          <p:nvPr>
            <p:ph idx="1"/>
          </p:nvPr>
        </p:nvSpPr>
        <p:spPr>
          <a:xfrm>
            <a:off x="2555875" y="692150"/>
            <a:ext cx="5689600" cy="864642"/>
          </a:xfrm>
        </p:spPr>
        <p:txBody>
          <a:bodyPr>
            <a:normAutofit lnSpcReduction="10000"/>
          </a:bodyPr>
          <a:lstStyle/>
          <a:p>
            <a:pPr eaLnBrk="1" hangingPunct="1">
              <a:lnSpc>
                <a:spcPct val="80000"/>
              </a:lnSpc>
              <a:buFontTx/>
              <a:buNone/>
            </a:pPr>
            <a:r>
              <a:rPr lang="es-ES" altLang="es-MX" sz="2800" dirty="0">
                <a:latin typeface="Comic Sans MS" panose="030F0702030302020204" pitchFamily="66" charset="0"/>
              </a:rPr>
              <a:t>   </a:t>
            </a:r>
            <a:r>
              <a:rPr lang="es-ES" altLang="es-MX" sz="1800" dirty="0">
                <a:solidFill>
                  <a:srgbClr val="0000FF"/>
                </a:solidFill>
                <a:latin typeface="Comic Sans MS" panose="030F0702030302020204" pitchFamily="66" charset="0"/>
              </a:rPr>
              <a:t>Como su nombre lo dice la muestra es seleccionada de acuerdo a la conveniencia del investigador.</a:t>
            </a:r>
          </a:p>
        </p:txBody>
      </p:sp>
      <p:pic>
        <p:nvPicPr>
          <p:cNvPr id="12291" name="Picture 4" descr="centro comercial">
            <a:extLst>
              <a:ext uri="{FF2B5EF4-FFF2-40B4-BE49-F238E27FC236}">
                <a16:creationId xmlns:a16="http://schemas.microsoft.com/office/drawing/2014/main" id="{5DA3C570-FB45-472B-ABCC-615766A2D4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588" y="3090863"/>
            <a:ext cx="1800225"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Rectangle 6">
            <a:extLst>
              <a:ext uri="{FF2B5EF4-FFF2-40B4-BE49-F238E27FC236}">
                <a16:creationId xmlns:a16="http://schemas.microsoft.com/office/drawing/2014/main" id="{0A744BD8-49CE-4499-B08D-A32BA0746702}"/>
              </a:ext>
            </a:extLst>
          </p:cNvPr>
          <p:cNvSpPr>
            <a:spLocks noChangeArrowheads="1"/>
          </p:cNvSpPr>
          <p:nvPr/>
        </p:nvSpPr>
        <p:spPr bwMode="auto">
          <a:xfrm>
            <a:off x="2662238" y="5192713"/>
            <a:ext cx="6049962" cy="979487"/>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defRPr/>
            </a:pPr>
            <a:r>
              <a:rPr lang="es-ES" altLang="es-MX" dirty="0">
                <a:solidFill>
                  <a:schemeClr val="tx1">
                    <a:lumMod val="95000"/>
                    <a:lumOff val="5000"/>
                  </a:schemeClr>
                </a:solidFill>
                <a:latin typeface="Comic Sans MS" pitchFamily="66" charset="0"/>
              </a:rPr>
              <a:t>Este tipo de muestreo se lleva acabo en puntos de afluencia como: plazas comerciales, escuelas, mercados, eventos, conciertos, centros comerciales o personas que transitan por la calle</a:t>
            </a:r>
            <a:r>
              <a:rPr lang="es-ES" altLang="es-MX" dirty="0">
                <a:solidFill>
                  <a:schemeClr val="tx1">
                    <a:lumMod val="95000"/>
                    <a:lumOff val="5000"/>
                  </a:schemeClr>
                </a:solidFill>
              </a:rPr>
              <a:t>.</a:t>
            </a:r>
          </a:p>
        </p:txBody>
      </p:sp>
      <p:sp>
        <p:nvSpPr>
          <p:cNvPr id="12293" name="Rectangle 7">
            <a:extLst>
              <a:ext uri="{FF2B5EF4-FFF2-40B4-BE49-F238E27FC236}">
                <a16:creationId xmlns:a16="http://schemas.microsoft.com/office/drawing/2014/main" id="{A27AD019-8818-4174-AABD-06651180AD96}"/>
              </a:ext>
            </a:extLst>
          </p:cNvPr>
          <p:cNvSpPr>
            <a:spLocks noChangeArrowheads="1"/>
          </p:cNvSpPr>
          <p:nvPr/>
        </p:nvSpPr>
        <p:spPr bwMode="auto">
          <a:xfrm>
            <a:off x="2124075" y="188913"/>
            <a:ext cx="59769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lnSpc>
                <a:spcPct val="80000"/>
              </a:lnSpc>
              <a:spcBef>
                <a:spcPct val="20000"/>
              </a:spcBef>
              <a:buFontTx/>
              <a:buNone/>
            </a:pPr>
            <a:r>
              <a:rPr lang="es-ES" altLang="es-MX" sz="2800" dirty="0">
                <a:solidFill>
                  <a:srgbClr val="FF0000"/>
                </a:solidFill>
                <a:latin typeface="Albertus Extra Bold" pitchFamily="34" charset="0"/>
              </a:rPr>
              <a:t>Muestreo por conveniencia</a:t>
            </a:r>
          </a:p>
        </p:txBody>
      </p:sp>
      <p:sp>
        <p:nvSpPr>
          <p:cNvPr id="12294" name="Rectangle 8">
            <a:extLst>
              <a:ext uri="{FF2B5EF4-FFF2-40B4-BE49-F238E27FC236}">
                <a16:creationId xmlns:a16="http://schemas.microsoft.com/office/drawing/2014/main" id="{62A7AF30-AC0A-435C-AC29-9AF30D922BB9}"/>
              </a:ext>
            </a:extLst>
          </p:cNvPr>
          <p:cNvSpPr>
            <a:spLocks noChangeArrowheads="1"/>
          </p:cNvSpPr>
          <p:nvPr/>
        </p:nvSpPr>
        <p:spPr bwMode="auto">
          <a:xfrm>
            <a:off x="358775" y="2932113"/>
            <a:ext cx="5797550"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algn="just" eaLnBrk="1" hangingPunct="1">
              <a:lnSpc>
                <a:spcPct val="80000"/>
              </a:lnSpc>
              <a:spcBef>
                <a:spcPct val="20000"/>
              </a:spcBef>
              <a:buFontTx/>
              <a:buNone/>
            </a:pPr>
            <a:r>
              <a:rPr lang="es-ES" altLang="es-MX" sz="1800" b="0">
                <a:latin typeface="Comic Sans MS" panose="030F0702030302020204" pitchFamily="66" charset="0"/>
              </a:rPr>
              <a:t>La característica principal de este tipo de muestreo, es que los sujetos o elementos que componen la muestra se </a:t>
            </a:r>
            <a:r>
              <a:rPr lang="es-ES" altLang="es-MX" sz="1800">
                <a:solidFill>
                  <a:srgbClr val="FF0000"/>
                </a:solidFill>
                <a:latin typeface="Comic Sans MS" panose="030F0702030302020204" pitchFamily="66" charset="0"/>
              </a:rPr>
              <a:t>autoseleccionan por su disposición</a:t>
            </a:r>
            <a:r>
              <a:rPr lang="es-ES" altLang="es-MX" sz="1800" b="0">
                <a:latin typeface="Comic Sans MS" panose="030F0702030302020204" pitchFamily="66" charset="0"/>
              </a:rPr>
              <a:t> a participar en la investigación ó que acceda voluntariamente a colaborar. </a:t>
            </a:r>
          </a:p>
        </p:txBody>
      </p:sp>
      <p:pic>
        <p:nvPicPr>
          <p:cNvPr id="12295" name="Picture 10" descr="centro comercial 2">
            <a:extLst>
              <a:ext uri="{FF2B5EF4-FFF2-40B4-BE49-F238E27FC236}">
                <a16:creationId xmlns:a16="http://schemas.microsoft.com/office/drawing/2014/main" id="{48085D0D-FF80-41D3-BB10-92234D8B73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765175"/>
            <a:ext cx="205105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Muestreo</a:t>
            </a:r>
            <a:r>
              <a:rPr b="1" dirty="0"/>
              <a:t> </a:t>
            </a:r>
            <a:r>
              <a:rPr b="1" dirty="0" err="1"/>
              <a:t>Intencional</a:t>
            </a:r>
            <a:r>
              <a:rPr b="1" dirty="0"/>
              <a:t> (por </a:t>
            </a:r>
            <a:r>
              <a:rPr b="1" dirty="0" err="1"/>
              <a:t>Juicio</a:t>
            </a:r>
            <a:r>
              <a:rPr b="1" dirty="0"/>
              <a:t>)</a:t>
            </a:r>
          </a:p>
        </p:txBody>
      </p:sp>
      <p:sp>
        <p:nvSpPr>
          <p:cNvPr id="3" name="Content Placeholder 2"/>
          <p:cNvSpPr>
            <a:spLocks noGrp="1"/>
          </p:cNvSpPr>
          <p:nvPr>
            <p:ph idx="1"/>
          </p:nvPr>
        </p:nvSpPr>
        <p:spPr>
          <a:xfrm>
            <a:off x="457199" y="1600200"/>
            <a:ext cx="8501743" cy="2024743"/>
          </a:xfrm>
        </p:spPr>
        <p:txBody>
          <a:bodyPr/>
          <a:lstStyle/>
          <a:p>
            <a:r>
              <a:rPr dirty="0"/>
              <a:t>• </a:t>
            </a:r>
            <a:r>
              <a:rPr dirty="0" err="1"/>
              <a:t>Selección</a:t>
            </a:r>
            <a:r>
              <a:rPr dirty="0"/>
              <a:t> </a:t>
            </a:r>
            <a:r>
              <a:rPr dirty="0" err="1"/>
              <a:t>basada</a:t>
            </a:r>
            <a:r>
              <a:rPr dirty="0"/>
              <a:t> </a:t>
            </a:r>
            <a:r>
              <a:rPr dirty="0" err="1"/>
              <a:t>en</a:t>
            </a:r>
            <a:r>
              <a:rPr dirty="0"/>
              <a:t> </a:t>
            </a:r>
            <a:r>
              <a:rPr dirty="0" err="1"/>
              <a:t>criterios</a:t>
            </a:r>
            <a:r>
              <a:rPr dirty="0"/>
              <a:t> del </a:t>
            </a:r>
            <a:r>
              <a:rPr dirty="0" err="1"/>
              <a:t>investigador</a:t>
            </a:r>
            <a:r>
              <a:rPr dirty="0"/>
              <a:t>.</a:t>
            </a:r>
          </a:p>
          <a:p>
            <a:r>
              <a:rPr dirty="0"/>
              <a:t>• </a:t>
            </a:r>
            <a:r>
              <a:rPr dirty="0" err="1"/>
              <a:t>Común</a:t>
            </a:r>
            <a:r>
              <a:rPr dirty="0"/>
              <a:t> </a:t>
            </a:r>
            <a:r>
              <a:rPr dirty="0" err="1"/>
              <a:t>en</a:t>
            </a:r>
            <a:r>
              <a:rPr dirty="0"/>
              <a:t> </a:t>
            </a:r>
            <a:r>
              <a:rPr dirty="0" err="1"/>
              <a:t>estudios</a:t>
            </a:r>
            <a:r>
              <a:rPr dirty="0"/>
              <a:t> </a:t>
            </a:r>
            <a:r>
              <a:rPr dirty="0" err="1"/>
              <a:t>cualitativos</a:t>
            </a:r>
            <a:r>
              <a:rPr dirty="0"/>
              <a:t> o con </a:t>
            </a:r>
            <a:r>
              <a:rPr dirty="0" err="1"/>
              <a:t>poblaciones</a:t>
            </a:r>
            <a:r>
              <a:rPr dirty="0"/>
              <a:t> </a:t>
            </a:r>
            <a:r>
              <a:rPr dirty="0" err="1"/>
              <a:t>específicas</a:t>
            </a:r>
            <a:r>
              <a:rPr dirty="0"/>
              <a:t>.</a:t>
            </a:r>
          </a:p>
        </p:txBody>
      </p:sp>
      <p:sp>
        <p:nvSpPr>
          <p:cNvPr id="4" name="Rectangle 3">
            <a:extLst>
              <a:ext uri="{FF2B5EF4-FFF2-40B4-BE49-F238E27FC236}">
                <a16:creationId xmlns:a16="http://schemas.microsoft.com/office/drawing/2014/main" id="{2A951C17-B0A5-47CC-A61C-DFB4D86C5DC9}"/>
              </a:ext>
            </a:extLst>
          </p:cNvPr>
          <p:cNvSpPr txBox="1">
            <a:spLocks/>
          </p:cNvSpPr>
          <p:nvPr/>
        </p:nvSpPr>
        <p:spPr>
          <a:xfrm>
            <a:off x="0" y="3121253"/>
            <a:ext cx="6337300" cy="152694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80000"/>
              </a:lnSpc>
              <a:buFontTx/>
              <a:buNone/>
            </a:pPr>
            <a:r>
              <a:rPr lang="es-MX" altLang="es-MX" sz="1400">
                <a:latin typeface="Albertus Extra Bold" pitchFamily="34" charset="0"/>
              </a:rPr>
              <a:t>   </a:t>
            </a:r>
            <a:endParaRPr lang="es-ES" altLang="es-MX" sz="1400">
              <a:latin typeface="Albertus Extra Bold" pitchFamily="34" charset="0"/>
            </a:endParaRPr>
          </a:p>
          <a:p>
            <a:pPr>
              <a:lnSpc>
                <a:spcPct val="80000"/>
              </a:lnSpc>
              <a:buFontTx/>
              <a:buNone/>
            </a:pPr>
            <a:r>
              <a:rPr lang="es-ES" altLang="es-MX" sz="1200">
                <a:latin typeface="Comic Sans MS" panose="030F0702030302020204" pitchFamily="66" charset="0"/>
              </a:rPr>
              <a:t>       </a:t>
            </a:r>
            <a:r>
              <a:rPr lang="es-ES" altLang="es-MX" sz="1800">
                <a:solidFill>
                  <a:srgbClr val="0000FF"/>
                </a:solidFill>
                <a:latin typeface="Comic Sans MS" panose="030F0702030302020204" pitchFamily="66" charset="0"/>
              </a:rPr>
              <a:t>Se selecciona  de acuerdo a  la</a:t>
            </a:r>
            <a:r>
              <a:rPr lang="es-ES" altLang="es-MX" sz="1800">
                <a:latin typeface="Comic Sans MS" panose="030F0702030302020204" pitchFamily="66" charset="0"/>
              </a:rPr>
              <a:t> </a:t>
            </a:r>
            <a:r>
              <a:rPr lang="es-ES" altLang="es-MX" sz="1800">
                <a:solidFill>
                  <a:srgbClr val="FF0000"/>
                </a:solidFill>
                <a:latin typeface="Comic Sans MS" panose="030F0702030302020204" pitchFamily="66" charset="0"/>
              </a:rPr>
              <a:t>contribución </a:t>
            </a:r>
            <a:r>
              <a:rPr lang="es-ES" altLang="es-MX" sz="1800">
                <a:latin typeface="Comic Sans MS" panose="030F0702030302020204" pitchFamily="66" charset="0"/>
              </a:rPr>
              <a:t> </a:t>
            </a:r>
            <a:r>
              <a:rPr lang="es-ES" altLang="es-MX" sz="1800">
                <a:solidFill>
                  <a:srgbClr val="0000FF"/>
                </a:solidFill>
                <a:latin typeface="Comic Sans MS" panose="030F0702030302020204" pitchFamily="66" charset="0"/>
              </a:rPr>
              <a:t>ó aportación de los  elementos a la investigación.</a:t>
            </a:r>
          </a:p>
          <a:p>
            <a:pPr algn="just">
              <a:lnSpc>
                <a:spcPct val="80000"/>
              </a:lnSpc>
              <a:buFontTx/>
              <a:buNone/>
            </a:pPr>
            <a:r>
              <a:rPr lang="es-ES" altLang="es-MX" sz="1800">
                <a:solidFill>
                  <a:srgbClr val="0000FF"/>
                </a:solidFill>
                <a:latin typeface="Comic Sans MS" panose="030F0702030302020204" pitchFamily="66" charset="0"/>
              </a:rPr>
              <a:t>     </a:t>
            </a:r>
            <a:r>
              <a:rPr lang="es-ES" altLang="es-MX" sz="1800">
                <a:latin typeface="Comic Sans MS" panose="030F0702030302020204" pitchFamily="66" charset="0"/>
              </a:rPr>
              <a:t>En este enfoque, el responsable de la investigación escoge a su juicio la muestra que considera le aporte información útil para la investigación. </a:t>
            </a:r>
          </a:p>
          <a:p>
            <a:pPr>
              <a:lnSpc>
                <a:spcPct val="80000"/>
              </a:lnSpc>
              <a:buFontTx/>
              <a:buNone/>
            </a:pPr>
            <a:endParaRPr lang="es-ES" altLang="es-MX" sz="1800" dirty="0">
              <a:latin typeface="Comic Sans MS" panose="030F0702030302020204" pitchFamily="66" charset="0"/>
            </a:endParaRPr>
          </a:p>
        </p:txBody>
      </p:sp>
      <p:sp>
        <p:nvSpPr>
          <p:cNvPr id="5" name="Rectangle 4">
            <a:extLst>
              <a:ext uri="{FF2B5EF4-FFF2-40B4-BE49-F238E27FC236}">
                <a16:creationId xmlns:a16="http://schemas.microsoft.com/office/drawing/2014/main" id="{5C0250C2-0B3F-4DE6-9984-57B0108E512C}"/>
              </a:ext>
            </a:extLst>
          </p:cNvPr>
          <p:cNvSpPr>
            <a:spLocks noChangeArrowheads="1"/>
          </p:cNvSpPr>
          <p:nvPr/>
        </p:nvSpPr>
        <p:spPr bwMode="auto">
          <a:xfrm>
            <a:off x="3492500" y="5523141"/>
            <a:ext cx="51720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20000"/>
              </a:spcBef>
              <a:buFontTx/>
              <a:buNone/>
            </a:pPr>
            <a:r>
              <a:rPr lang="es-ES" altLang="es-MX" sz="1800" b="0" dirty="0">
                <a:solidFill>
                  <a:srgbClr val="0000FF"/>
                </a:solidFill>
                <a:latin typeface="Comic Sans MS" panose="030F0702030302020204" pitchFamily="66" charset="0"/>
              </a:rPr>
              <a:t>El método puede ser útil cuando la muestra es demasiado pequeña o especializada.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Muestreo</a:t>
            </a:r>
            <a:r>
              <a:rPr b="1" dirty="0"/>
              <a:t> Bola de </a:t>
            </a:r>
            <a:r>
              <a:rPr b="1" dirty="0" err="1"/>
              <a:t>Nieve</a:t>
            </a:r>
            <a:endParaRPr b="1" dirty="0"/>
          </a:p>
        </p:txBody>
      </p:sp>
      <p:sp>
        <p:nvSpPr>
          <p:cNvPr id="3" name="Content Placeholder 2"/>
          <p:cNvSpPr>
            <a:spLocks noGrp="1"/>
          </p:cNvSpPr>
          <p:nvPr>
            <p:ph idx="1"/>
          </p:nvPr>
        </p:nvSpPr>
        <p:spPr>
          <a:xfrm>
            <a:off x="457200" y="1600200"/>
            <a:ext cx="8545286" cy="4525963"/>
          </a:xfrm>
        </p:spPr>
        <p:txBody>
          <a:bodyPr/>
          <a:lstStyle/>
          <a:p>
            <a:r>
              <a:rPr dirty="0"/>
              <a:t>• Un </a:t>
            </a:r>
            <a:r>
              <a:rPr dirty="0" err="1"/>
              <a:t>participante</a:t>
            </a:r>
            <a:r>
              <a:rPr dirty="0"/>
              <a:t> </a:t>
            </a:r>
            <a:r>
              <a:rPr dirty="0" err="1"/>
              <a:t>refiere</a:t>
            </a:r>
            <a:r>
              <a:rPr dirty="0"/>
              <a:t> a </a:t>
            </a:r>
            <a:r>
              <a:rPr dirty="0" err="1"/>
              <a:t>otros</a:t>
            </a:r>
            <a:r>
              <a:rPr dirty="0"/>
              <a:t> </a:t>
            </a:r>
            <a:r>
              <a:rPr dirty="0" err="1"/>
              <a:t>sucesivamente</a:t>
            </a:r>
            <a:r>
              <a:rPr dirty="0"/>
              <a:t>.</a:t>
            </a:r>
          </a:p>
          <a:p>
            <a:r>
              <a:rPr dirty="0"/>
              <a:t>• </a:t>
            </a:r>
            <a:r>
              <a:rPr dirty="0" err="1"/>
              <a:t>Útil</a:t>
            </a:r>
            <a:r>
              <a:rPr dirty="0"/>
              <a:t> </a:t>
            </a:r>
            <a:r>
              <a:rPr dirty="0" err="1"/>
              <a:t>en</a:t>
            </a:r>
            <a:r>
              <a:rPr dirty="0"/>
              <a:t> </a:t>
            </a:r>
            <a:r>
              <a:rPr dirty="0" err="1"/>
              <a:t>poblaciones</a:t>
            </a:r>
            <a:r>
              <a:rPr dirty="0"/>
              <a:t> </a:t>
            </a:r>
            <a:r>
              <a:rPr dirty="0" err="1"/>
              <a:t>ocultas</a:t>
            </a:r>
            <a:r>
              <a:rPr dirty="0"/>
              <a:t> o de </a:t>
            </a:r>
            <a:r>
              <a:rPr dirty="0" err="1"/>
              <a:t>difícil</a:t>
            </a:r>
            <a:r>
              <a:rPr dirty="0"/>
              <a:t> </a:t>
            </a:r>
            <a:r>
              <a:rPr dirty="0" err="1"/>
              <a:t>acceso</a:t>
            </a:r>
            <a:r>
              <a:rPr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Muestreo</a:t>
            </a:r>
            <a:r>
              <a:rPr b="1" dirty="0"/>
              <a:t> por </a:t>
            </a:r>
            <a:r>
              <a:rPr b="1" dirty="0" err="1"/>
              <a:t>Cuotas</a:t>
            </a:r>
            <a:endParaRPr b="1" dirty="0"/>
          </a:p>
        </p:txBody>
      </p:sp>
      <p:sp>
        <p:nvSpPr>
          <p:cNvPr id="3" name="Content Placeholder 2"/>
          <p:cNvSpPr>
            <a:spLocks noGrp="1"/>
          </p:cNvSpPr>
          <p:nvPr>
            <p:ph idx="1"/>
          </p:nvPr>
        </p:nvSpPr>
        <p:spPr>
          <a:xfrm>
            <a:off x="283029" y="1687285"/>
            <a:ext cx="8697685" cy="3851049"/>
          </a:xfrm>
        </p:spPr>
        <p:txBody>
          <a:bodyPr/>
          <a:lstStyle/>
          <a:p>
            <a:r>
              <a:rPr dirty="0"/>
              <a:t>Se </a:t>
            </a:r>
            <a:r>
              <a:rPr dirty="0" err="1"/>
              <a:t>fija</a:t>
            </a:r>
            <a:r>
              <a:rPr dirty="0"/>
              <a:t> una </a:t>
            </a:r>
            <a:r>
              <a:rPr dirty="0" err="1"/>
              <a:t>cuota</a:t>
            </a:r>
            <a:r>
              <a:rPr dirty="0"/>
              <a:t> de </a:t>
            </a:r>
            <a:r>
              <a:rPr dirty="0" err="1"/>
              <a:t>individuos</a:t>
            </a:r>
            <a:r>
              <a:rPr dirty="0"/>
              <a:t> por </a:t>
            </a:r>
            <a:r>
              <a:rPr dirty="0" err="1"/>
              <a:t>categoría</a:t>
            </a:r>
            <a:r>
              <a:rPr dirty="0"/>
              <a:t>.</a:t>
            </a:r>
          </a:p>
          <a:p>
            <a:r>
              <a:rPr dirty="0"/>
              <a:t>No es </a:t>
            </a:r>
            <a:r>
              <a:rPr dirty="0" err="1"/>
              <a:t>aleatorio</a:t>
            </a:r>
            <a:r>
              <a:rPr dirty="0"/>
              <a:t>.</a:t>
            </a:r>
          </a:p>
          <a:p>
            <a:r>
              <a:rPr dirty="0" err="1"/>
              <a:t>Útil</a:t>
            </a:r>
            <a:r>
              <a:rPr dirty="0"/>
              <a:t> para </a:t>
            </a:r>
            <a:r>
              <a:rPr dirty="0" err="1"/>
              <a:t>equilibrar</a:t>
            </a:r>
            <a:r>
              <a:rPr dirty="0"/>
              <a:t> </a:t>
            </a:r>
            <a:r>
              <a:rPr dirty="0" err="1"/>
              <a:t>grupos</a:t>
            </a:r>
            <a:r>
              <a:rPr dirty="0"/>
              <a:t> </a:t>
            </a:r>
            <a:r>
              <a:rPr dirty="0" err="1"/>
              <a:t>según</a:t>
            </a:r>
            <a:r>
              <a:rPr dirty="0"/>
              <a:t> </a:t>
            </a:r>
            <a:r>
              <a:rPr dirty="0" err="1"/>
              <a:t>características</a:t>
            </a:r>
            <a:r>
              <a:rPr dirty="0"/>
              <a:t>.</a:t>
            </a:r>
          </a:p>
        </p:txBody>
      </p:sp>
      <p:sp>
        <p:nvSpPr>
          <p:cNvPr id="4" name="Rectangle 3">
            <a:extLst>
              <a:ext uri="{FF2B5EF4-FFF2-40B4-BE49-F238E27FC236}">
                <a16:creationId xmlns:a16="http://schemas.microsoft.com/office/drawing/2014/main" id="{14844516-F1C8-4B86-A24F-91F9C8F81741}"/>
              </a:ext>
            </a:extLst>
          </p:cNvPr>
          <p:cNvSpPr txBox="1">
            <a:spLocks noChangeArrowheads="1"/>
          </p:cNvSpPr>
          <p:nvPr/>
        </p:nvSpPr>
        <p:spPr>
          <a:xfrm>
            <a:off x="1082449" y="3932918"/>
            <a:ext cx="7778522" cy="123779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80000"/>
              </a:lnSpc>
              <a:defRPr/>
            </a:pPr>
            <a:r>
              <a:rPr lang="es-ES" altLang="es-MX" sz="2000" dirty="0">
                <a:solidFill>
                  <a:schemeClr val="accent2"/>
                </a:solidFill>
                <a:latin typeface="Arial" panose="020B0604020202020204" pitchFamily="34" charset="0"/>
                <a:cs typeface="Arial" panose="020B0604020202020204" pitchFamily="34" charset="0"/>
              </a:rPr>
              <a:t>El investigador determina el número de elementos tomando algunas características de control: (edad, sexo, nivel socioeconómico, ubicación geográfica, estado civil, </a:t>
            </a:r>
            <a:r>
              <a:rPr lang="es-ES" altLang="es-MX" sz="2000" dirty="0" err="1">
                <a:solidFill>
                  <a:schemeClr val="accent2"/>
                </a:solidFill>
                <a:latin typeface="Arial" panose="020B0604020202020204" pitchFamily="34" charset="0"/>
                <a:cs typeface="Arial" panose="020B0604020202020204" pitchFamily="34" charset="0"/>
              </a:rPr>
              <a:t>escolaridad,etc</a:t>
            </a:r>
            <a:r>
              <a:rPr lang="es-ES" altLang="es-MX" sz="2000" dirty="0">
                <a:solidFill>
                  <a:schemeClr val="accent2"/>
                </a:solidFill>
                <a:latin typeface="Arial" panose="020B0604020202020204" pitchFamily="34" charset="0"/>
                <a:cs typeface="Arial" panose="020B0604020202020204" pitchFamily="34" charset="0"/>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18A738-2963-42B8-823A-37609B9F86B4}"/>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07550AC0-B2F8-4147-83D9-2025BC5FAAD0}"/>
              </a:ext>
            </a:extLst>
          </p:cNvPr>
          <p:cNvSpPr>
            <a:spLocks noGrp="1"/>
          </p:cNvSpPr>
          <p:nvPr>
            <p:ph idx="1"/>
          </p:nvPr>
        </p:nvSpPr>
        <p:spPr/>
        <p:txBody>
          <a:bodyPr>
            <a:normAutofit/>
          </a:bodyPr>
          <a:lstStyle/>
          <a:p>
            <a:pPr algn="just"/>
            <a:r>
              <a:rPr lang="es-ES" altLang="es-MX" sz="2000" dirty="0">
                <a:solidFill>
                  <a:schemeClr val="tx2">
                    <a:lumMod val="75000"/>
                  </a:schemeClr>
                </a:solidFill>
                <a:latin typeface="Comic Sans MS" pitchFamily="66" charset="0"/>
              </a:rPr>
              <a:t>Para que sea más representativo se controlan varias características, con el objetivo de tener muestras similares a la población </a:t>
            </a:r>
            <a:r>
              <a:rPr lang="es-ES" altLang="es-MX" sz="2000" dirty="0" err="1">
                <a:solidFill>
                  <a:schemeClr val="tx2">
                    <a:lumMod val="75000"/>
                  </a:schemeClr>
                </a:solidFill>
                <a:latin typeface="Comic Sans MS" pitchFamily="66" charset="0"/>
              </a:rPr>
              <a:t>ó</a:t>
            </a:r>
            <a:r>
              <a:rPr lang="es-ES" altLang="es-MX" sz="2000" dirty="0">
                <a:solidFill>
                  <a:schemeClr val="tx2">
                    <a:lumMod val="75000"/>
                  </a:schemeClr>
                </a:solidFill>
                <a:latin typeface="Comic Sans MS" pitchFamily="66" charset="0"/>
              </a:rPr>
              <a:t> universo y los entrevistadores eligen a sus entrevistados libremente, con base a sus conocimientos y experiencia.</a:t>
            </a:r>
          </a:p>
          <a:p>
            <a:endParaRPr lang="es-ES" sz="2000" dirty="0">
              <a:solidFill>
                <a:schemeClr val="tx2">
                  <a:lumMod val="75000"/>
                </a:schemeClr>
              </a:solidFill>
              <a:latin typeface="Comic Sans MS" pitchFamily="66" charset="0"/>
            </a:endParaRPr>
          </a:p>
          <a:p>
            <a:endParaRPr lang="es-ES" sz="2000" dirty="0">
              <a:solidFill>
                <a:schemeClr val="tx2">
                  <a:lumMod val="75000"/>
                </a:schemeClr>
              </a:solidFill>
              <a:latin typeface="Comic Sans MS" pitchFamily="66" charset="0"/>
            </a:endParaRPr>
          </a:p>
          <a:p>
            <a:r>
              <a:rPr lang="es-ES" altLang="es-MX" sz="2000" b="0" dirty="0">
                <a:latin typeface="Comic Sans MS" panose="030F0702030302020204" pitchFamily="66" charset="0"/>
              </a:rPr>
              <a:t>El tamaño de las cuotas debe ser proporcional al tamaño de la localidad (población o grupo).</a:t>
            </a:r>
          </a:p>
        </p:txBody>
      </p:sp>
    </p:spTree>
    <p:extLst>
      <p:ext uri="{BB962C8B-B14F-4D97-AF65-F5344CB8AC3E}">
        <p14:creationId xmlns:p14="http://schemas.microsoft.com/office/powerpoint/2010/main" val="1716037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8876"/>
          </a:xfrm>
        </p:spPr>
        <p:txBody>
          <a:bodyPr>
            <a:normAutofit fontScale="90000"/>
          </a:bodyPr>
          <a:lstStyle/>
          <a:p>
            <a:r>
              <a:rPr dirty="0" err="1"/>
              <a:t>Comparación</a:t>
            </a:r>
            <a:r>
              <a:rPr dirty="0"/>
              <a:t> General</a:t>
            </a:r>
          </a:p>
        </p:txBody>
      </p:sp>
      <p:graphicFrame>
        <p:nvGraphicFramePr>
          <p:cNvPr id="4" name="Tabla 4">
            <a:extLst>
              <a:ext uri="{FF2B5EF4-FFF2-40B4-BE49-F238E27FC236}">
                <a16:creationId xmlns:a16="http://schemas.microsoft.com/office/drawing/2014/main" id="{5ECEACF6-9218-4E55-8F90-F2B0BEA533A4}"/>
              </a:ext>
            </a:extLst>
          </p:cNvPr>
          <p:cNvGraphicFramePr>
            <a:graphicFrameLocks noGrp="1"/>
          </p:cNvGraphicFramePr>
          <p:nvPr>
            <p:ph idx="1"/>
            <p:extLst>
              <p:ext uri="{D42A27DB-BD31-4B8C-83A1-F6EECF244321}">
                <p14:modId xmlns:p14="http://schemas.microsoft.com/office/powerpoint/2010/main" val="3056462794"/>
              </p:ext>
            </p:extLst>
          </p:nvPr>
        </p:nvGraphicFramePr>
        <p:xfrm>
          <a:off x="332014" y="1600200"/>
          <a:ext cx="8479971" cy="3426510"/>
        </p:xfrm>
        <a:graphic>
          <a:graphicData uri="http://schemas.openxmlformats.org/drawingml/2006/table">
            <a:tbl>
              <a:tblPr firstRow="1" bandRow="1">
                <a:tableStyleId>{5C22544A-7EE6-4342-B048-85BDC9FD1C3A}</a:tableStyleId>
              </a:tblPr>
              <a:tblGrid>
                <a:gridCol w="2383972">
                  <a:extLst>
                    <a:ext uri="{9D8B030D-6E8A-4147-A177-3AD203B41FA5}">
                      <a16:colId xmlns:a16="http://schemas.microsoft.com/office/drawing/2014/main" val="4263432949"/>
                    </a:ext>
                  </a:extLst>
                </a:gridCol>
                <a:gridCol w="2895600">
                  <a:extLst>
                    <a:ext uri="{9D8B030D-6E8A-4147-A177-3AD203B41FA5}">
                      <a16:colId xmlns:a16="http://schemas.microsoft.com/office/drawing/2014/main" val="4270192803"/>
                    </a:ext>
                  </a:extLst>
                </a:gridCol>
                <a:gridCol w="3200399">
                  <a:extLst>
                    <a:ext uri="{9D8B030D-6E8A-4147-A177-3AD203B41FA5}">
                      <a16:colId xmlns:a16="http://schemas.microsoft.com/office/drawing/2014/main" val="1333796739"/>
                    </a:ext>
                  </a:extLst>
                </a:gridCol>
              </a:tblGrid>
              <a:tr h="370840">
                <a:tc>
                  <a:txBody>
                    <a:bodyPr/>
                    <a:lstStyle/>
                    <a:p>
                      <a:pPr algn="ctr"/>
                      <a:r>
                        <a:rPr lang="es-EC" sz="1600" b="1" dirty="0"/>
                        <a:t>Criterio</a:t>
                      </a:r>
                      <a:endParaRPr lang="es-EC" sz="1600" dirty="0"/>
                    </a:p>
                  </a:txBody>
                  <a:tcPr marL="66558" marR="66558" marT="33279" marB="33279" anchor="ctr"/>
                </a:tc>
                <a:tc>
                  <a:txBody>
                    <a:bodyPr/>
                    <a:lstStyle/>
                    <a:p>
                      <a:pPr algn="ctr"/>
                      <a:r>
                        <a:rPr lang="es-EC" sz="1600" b="1" dirty="0"/>
                        <a:t>Muestreo Probabilístico</a:t>
                      </a:r>
                      <a:endParaRPr lang="es-EC" sz="1600" dirty="0"/>
                    </a:p>
                  </a:txBody>
                  <a:tcPr marL="66558" marR="66558" marT="33279" marB="33279" anchor="ctr"/>
                </a:tc>
                <a:tc>
                  <a:txBody>
                    <a:bodyPr/>
                    <a:lstStyle/>
                    <a:p>
                      <a:pPr algn="ctr"/>
                      <a:r>
                        <a:rPr lang="es-EC" sz="1600" b="1" dirty="0"/>
                        <a:t>Muestreo No Probabilístico</a:t>
                      </a:r>
                      <a:endParaRPr lang="es-EC" sz="1600" dirty="0"/>
                    </a:p>
                  </a:txBody>
                  <a:tcPr marL="66558" marR="66558" marT="33279" marB="33279" anchor="ctr"/>
                </a:tc>
                <a:extLst>
                  <a:ext uri="{0D108BD9-81ED-4DB2-BD59-A6C34878D82A}">
                    <a16:rowId xmlns:a16="http://schemas.microsoft.com/office/drawing/2014/main" val="544873426"/>
                  </a:ext>
                </a:extLst>
              </a:tr>
              <a:tr h="370840">
                <a:tc>
                  <a:txBody>
                    <a:bodyPr/>
                    <a:lstStyle/>
                    <a:p>
                      <a:r>
                        <a:rPr lang="es-EC" sz="1600" b="1" dirty="0"/>
                        <a:t>Aleatoriedad</a:t>
                      </a:r>
                      <a:endParaRPr lang="es-EC" sz="1600" dirty="0"/>
                    </a:p>
                  </a:txBody>
                  <a:tcPr marL="66558" marR="66558" marT="33279" marB="33279" anchor="ctr"/>
                </a:tc>
                <a:tc>
                  <a:txBody>
                    <a:bodyPr/>
                    <a:lstStyle/>
                    <a:p>
                      <a:r>
                        <a:rPr lang="es-MX" sz="1300" dirty="0"/>
                        <a:t>Alta: todos los elementos tienen la misma probabilidad.</a:t>
                      </a:r>
                    </a:p>
                  </a:txBody>
                  <a:tcPr marL="66558" marR="66558" marT="33279" marB="33279" anchor="ctr"/>
                </a:tc>
                <a:tc>
                  <a:txBody>
                    <a:bodyPr/>
                    <a:lstStyle/>
                    <a:p>
                      <a:r>
                        <a:rPr lang="es-MX" sz="1300" dirty="0"/>
                        <a:t>Baja o nula: depende del juicio del investigador o acceso.</a:t>
                      </a:r>
                    </a:p>
                  </a:txBody>
                  <a:tcPr marL="66558" marR="66558" marT="33279" marB="33279" anchor="ctr"/>
                </a:tc>
                <a:extLst>
                  <a:ext uri="{0D108BD9-81ED-4DB2-BD59-A6C34878D82A}">
                    <a16:rowId xmlns:a16="http://schemas.microsoft.com/office/drawing/2014/main" val="107309374"/>
                  </a:ext>
                </a:extLst>
              </a:tr>
              <a:tr h="370840">
                <a:tc>
                  <a:txBody>
                    <a:bodyPr/>
                    <a:lstStyle/>
                    <a:p>
                      <a:r>
                        <a:rPr lang="es-EC" sz="1600" b="1" dirty="0"/>
                        <a:t>Representatividad</a:t>
                      </a:r>
                      <a:endParaRPr lang="es-EC" sz="1600" dirty="0"/>
                    </a:p>
                  </a:txBody>
                  <a:tcPr marL="66558" marR="66558" marT="33279" marB="33279" anchor="ctr"/>
                </a:tc>
                <a:tc>
                  <a:txBody>
                    <a:bodyPr/>
                    <a:lstStyle/>
                    <a:p>
                      <a:r>
                        <a:rPr lang="es-MX" sz="1300"/>
                        <a:t>Alta: refleja mejor a la población total.</a:t>
                      </a:r>
                    </a:p>
                  </a:txBody>
                  <a:tcPr marL="66558" marR="66558" marT="33279" marB="33279" anchor="ctr"/>
                </a:tc>
                <a:tc>
                  <a:txBody>
                    <a:bodyPr/>
                    <a:lstStyle/>
                    <a:p>
                      <a:r>
                        <a:rPr lang="es-MX" sz="1300" dirty="0"/>
                        <a:t>Baja: riesgo de sesgo y poca generalización.</a:t>
                      </a:r>
                    </a:p>
                  </a:txBody>
                  <a:tcPr marL="66558" marR="66558" marT="33279" marB="33279" anchor="ctr"/>
                </a:tc>
                <a:extLst>
                  <a:ext uri="{0D108BD9-81ED-4DB2-BD59-A6C34878D82A}">
                    <a16:rowId xmlns:a16="http://schemas.microsoft.com/office/drawing/2014/main" val="2684885157"/>
                  </a:ext>
                </a:extLst>
              </a:tr>
              <a:tr h="370840">
                <a:tc>
                  <a:txBody>
                    <a:bodyPr/>
                    <a:lstStyle/>
                    <a:p>
                      <a:r>
                        <a:rPr lang="es-EC" sz="1600" b="1" dirty="0"/>
                        <a:t>Uso en investigación</a:t>
                      </a:r>
                      <a:endParaRPr lang="es-EC" sz="1600" dirty="0"/>
                    </a:p>
                  </a:txBody>
                  <a:tcPr marL="66558" marR="66558" marT="33279" marB="33279" anchor="ctr"/>
                </a:tc>
                <a:tc>
                  <a:txBody>
                    <a:bodyPr/>
                    <a:lstStyle/>
                    <a:p>
                      <a:r>
                        <a:rPr lang="es-EC" sz="1300"/>
                        <a:t>Estudios cuantitativos, inferencias estadísticas.</a:t>
                      </a:r>
                    </a:p>
                  </a:txBody>
                  <a:tcPr marL="66558" marR="66558" marT="33279" marB="33279" anchor="ctr"/>
                </a:tc>
                <a:tc>
                  <a:txBody>
                    <a:bodyPr/>
                    <a:lstStyle/>
                    <a:p>
                      <a:r>
                        <a:rPr lang="es-EC" sz="1300" dirty="0"/>
                        <a:t>Estudios exploratorios, cualitativos o de difícil acceso.</a:t>
                      </a:r>
                    </a:p>
                  </a:txBody>
                  <a:tcPr marL="66558" marR="66558" marT="33279" marB="33279" anchor="ctr"/>
                </a:tc>
                <a:extLst>
                  <a:ext uri="{0D108BD9-81ED-4DB2-BD59-A6C34878D82A}">
                    <a16:rowId xmlns:a16="http://schemas.microsoft.com/office/drawing/2014/main" val="923477418"/>
                  </a:ext>
                </a:extLst>
              </a:tr>
              <a:tr h="370840">
                <a:tc>
                  <a:txBody>
                    <a:bodyPr/>
                    <a:lstStyle/>
                    <a:p>
                      <a:r>
                        <a:rPr lang="es-EC" sz="1600" b="1"/>
                        <a:t>Costo y tiempo</a:t>
                      </a:r>
                      <a:endParaRPr lang="es-EC" sz="1600"/>
                    </a:p>
                  </a:txBody>
                  <a:tcPr marL="66558" marR="66558" marT="33279" marB="33279" anchor="ctr"/>
                </a:tc>
                <a:tc>
                  <a:txBody>
                    <a:bodyPr/>
                    <a:lstStyle/>
                    <a:p>
                      <a:r>
                        <a:rPr lang="es-EC" sz="1300"/>
                        <a:t>Mayor costo y planificación.</a:t>
                      </a:r>
                    </a:p>
                  </a:txBody>
                  <a:tcPr marL="66558" marR="66558" marT="33279" marB="33279" anchor="ctr"/>
                </a:tc>
                <a:tc>
                  <a:txBody>
                    <a:bodyPr/>
                    <a:lstStyle/>
                    <a:p>
                      <a:r>
                        <a:rPr lang="es-EC" sz="1300" dirty="0"/>
                        <a:t>Menor costo, más rápido.</a:t>
                      </a:r>
                    </a:p>
                  </a:txBody>
                  <a:tcPr marL="66558" marR="66558" marT="33279" marB="33279" anchor="ctr"/>
                </a:tc>
                <a:extLst>
                  <a:ext uri="{0D108BD9-81ED-4DB2-BD59-A6C34878D82A}">
                    <a16:rowId xmlns:a16="http://schemas.microsoft.com/office/drawing/2014/main" val="3398320143"/>
                  </a:ext>
                </a:extLst>
              </a:tr>
              <a:tr h="370840">
                <a:tc>
                  <a:txBody>
                    <a:bodyPr/>
                    <a:lstStyle/>
                    <a:p>
                      <a:r>
                        <a:rPr lang="es-EC" sz="1600" b="1" dirty="0"/>
                        <a:t>Requiere marco muestral</a:t>
                      </a:r>
                      <a:endParaRPr lang="es-EC" sz="1600" dirty="0"/>
                    </a:p>
                  </a:txBody>
                  <a:tcPr marL="66558" marR="66558" marT="33279" marB="33279" anchor="ctr"/>
                </a:tc>
                <a:tc>
                  <a:txBody>
                    <a:bodyPr/>
                    <a:lstStyle/>
                    <a:p>
                      <a:r>
                        <a:rPr lang="es-MX" sz="1300"/>
                        <a:t>Sí, es necesario tener lista completa de la población.</a:t>
                      </a:r>
                    </a:p>
                  </a:txBody>
                  <a:tcPr marL="66558" marR="66558" marT="33279" marB="33279" anchor="ctr"/>
                </a:tc>
                <a:tc>
                  <a:txBody>
                    <a:bodyPr/>
                    <a:lstStyle/>
                    <a:p>
                      <a:r>
                        <a:rPr lang="es-EC" sz="1300" dirty="0"/>
                        <a:t>No necesariamente.</a:t>
                      </a:r>
                    </a:p>
                  </a:txBody>
                  <a:tcPr marL="66558" marR="66558" marT="33279" marB="33279" anchor="ctr"/>
                </a:tc>
                <a:extLst>
                  <a:ext uri="{0D108BD9-81ED-4DB2-BD59-A6C34878D82A}">
                    <a16:rowId xmlns:a16="http://schemas.microsoft.com/office/drawing/2014/main" val="1204184005"/>
                  </a:ext>
                </a:extLst>
              </a:tr>
              <a:tr h="370840">
                <a:tc>
                  <a:txBody>
                    <a:bodyPr/>
                    <a:lstStyle/>
                    <a:p>
                      <a:r>
                        <a:rPr lang="es-EC" sz="1600" b="1" dirty="0"/>
                        <a:t>Precisión de resultados</a:t>
                      </a:r>
                      <a:endParaRPr lang="es-EC" sz="1600" dirty="0"/>
                    </a:p>
                  </a:txBody>
                  <a:tcPr marL="66558" marR="66558" marT="33279" marB="33279" anchor="ctr"/>
                </a:tc>
                <a:tc>
                  <a:txBody>
                    <a:bodyPr/>
                    <a:lstStyle/>
                    <a:p>
                      <a:r>
                        <a:rPr lang="es-MX" sz="1300"/>
                        <a:t>Alta (se pueden calcular errores y márgenes de confianza).</a:t>
                      </a:r>
                    </a:p>
                  </a:txBody>
                  <a:tcPr marL="66558" marR="66558" marT="33279" marB="33279" anchor="ctr"/>
                </a:tc>
                <a:tc>
                  <a:txBody>
                    <a:bodyPr/>
                    <a:lstStyle/>
                    <a:p>
                      <a:r>
                        <a:rPr lang="es-MX" sz="1300" dirty="0"/>
                        <a:t>Baja (resultados no generalizables con certeza).</a:t>
                      </a:r>
                    </a:p>
                  </a:txBody>
                  <a:tcPr marL="66558" marR="66558" marT="33279" marB="33279" anchor="ctr"/>
                </a:tc>
                <a:extLst>
                  <a:ext uri="{0D108BD9-81ED-4DB2-BD59-A6C34878D82A}">
                    <a16:rowId xmlns:a16="http://schemas.microsoft.com/office/drawing/2014/main" val="836069745"/>
                  </a:ext>
                </a:extLst>
              </a:tr>
              <a:tr h="370840">
                <a:tc>
                  <a:txBody>
                    <a:bodyPr/>
                    <a:lstStyle/>
                    <a:p>
                      <a:r>
                        <a:rPr lang="es-EC" sz="1600" b="1" dirty="0"/>
                        <a:t>Ejemplos comunes</a:t>
                      </a:r>
                      <a:endParaRPr lang="es-EC" sz="1600" dirty="0"/>
                    </a:p>
                  </a:txBody>
                  <a:tcPr marL="66558" marR="66558" marT="33279" marB="33279" anchor="ctr"/>
                </a:tc>
                <a:tc>
                  <a:txBody>
                    <a:bodyPr/>
                    <a:lstStyle/>
                    <a:p>
                      <a:r>
                        <a:rPr lang="es-EC" sz="1300"/>
                        <a:t>Aleatorio simple, sistemático, estratificado, por conglomerados.</a:t>
                      </a:r>
                    </a:p>
                  </a:txBody>
                  <a:tcPr marL="66558" marR="66558" marT="33279" marB="33279" anchor="ctr"/>
                </a:tc>
                <a:tc>
                  <a:txBody>
                    <a:bodyPr/>
                    <a:lstStyle/>
                    <a:p>
                      <a:r>
                        <a:rPr lang="es-MX" sz="1300" dirty="0"/>
                        <a:t>Por conveniencia, bola de nieve, juicio, cuotas.</a:t>
                      </a:r>
                    </a:p>
                  </a:txBody>
                  <a:tcPr marL="66558" marR="66558" marT="33279" marB="33279" anchor="ctr"/>
                </a:tc>
                <a:extLst>
                  <a:ext uri="{0D108BD9-81ED-4DB2-BD59-A6C34878D82A}">
                    <a16:rowId xmlns:a16="http://schemas.microsoft.com/office/drawing/2014/main" val="2680131402"/>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Clasificación General</a:t>
            </a:r>
          </a:p>
        </p:txBody>
      </p:sp>
      <p:sp>
        <p:nvSpPr>
          <p:cNvPr id="3" name="Content Placeholder 2"/>
          <p:cNvSpPr>
            <a:spLocks noGrp="1"/>
          </p:cNvSpPr>
          <p:nvPr>
            <p:ph idx="1"/>
          </p:nvPr>
        </p:nvSpPr>
        <p:spPr>
          <a:xfrm>
            <a:off x="457200" y="1417639"/>
            <a:ext cx="8229600" cy="1260248"/>
          </a:xfrm>
        </p:spPr>
        <p:txBody>
          <a:bodyPr/>
          <a:lstStyle/>
          <a:p>
            <a:r>
              <a:rPr dirty="0" err="1"/>
              <a:t>Muestreo</a:t>
            </a:r>
            <a:r>
              <a:rPr dirty="0"/>
              <a:t> </a:t>
            </a:r>
            <a:r>
              <a:rPr dirty="0" err="1"/>
              <a:t>Probabilístico</a:t>
            </a:r>
            <a:endParaRPr dirty="0"/>
          </a:p>
          <a:p>
            <a:r>
              <a:rPr dirty="0" err="1"/>
              <a:t>Muestreo</a:t>
            </a:r>
            <a:r>
              <a:rPr dirty="0"/>
              <a:t> No </a:t>
            </a:r>
            <a:r>
              <a:rPr dirty="0" err="1"/>
              <a:t>Probabilístico</a:t>
            </a:r>
            <a:endParaRPr dirty="0"/>
          </a:p>
        </p:txBody>
      </p:sp>
      <p:grpSp>
        <p:nvGrpSpPr>
          <p:cNvPr id="7" name="Grupo 6">
            <a:extLst>
              <a:ext uri="{FF2B5EF4-FFF2-40B4-BE49-F238E27FC236}">
                <a16:creationId xmlns:a16="http://schemas.microsoft.com/office/drawing/2014/main" id="{F5BD473F-5AC5-472D-81E2-1DCB17F07292}"/>
              </a:ext>
            </a:extLst>
          </p:cNvPr>
          <p:cNvGrpSpPr/>
          <p:nvPr/>
        </p:nvGrpSpPr>
        <p:grpSpPr>
          <a:xfrm>
            <a:off x="350959" y="3233057"/>
            <a:ext cx="8532314" cy="3097181"/>
            <a:chOff x="350959" y="3233057"/>
            <a:chExt cx="8532314" cy="3097181"/>
          </a:xfrm>
        </p:grpSpPr>
        <p:sp>
          <p:nvSpPr>
            <p:cNvPr id="4" name="object 4">
              <a:extLst>
                <a:ext uri="{FF2B5EF4-FFF2-40B4-BE49-F238E27FC236}">
                  <a16:creationId xmlns:a16="http://schemas.microsoft.com/office/drawing/2014/main" id="{80C01DCA-7736-43D9-A019-14ECC37F428F}"/>
                </a:ext>
              </a:extLst>
            </p:cNvPr>
            <p:cNvSpPr txBox="1"/>
            <p:nvPr/>
          </p:nvSpPr>
          <p:spPr>
            <a:xfrm>
              <a:off x="350959" y="3335187"/>
              <a:ext cx="4050029" cy="2725746"/>
            </a:xfrm>
            <a:prstGeom prst="rect">
              <a:avLst/>
            </a:prstGeom>
          </p:spPr>
          <p:txBody>
            <a:bodyPr vert="horz" wrap="square" lIns="0" tIns="17145" rIns="0" bIns="0" rtlCol="0">
              <a:spAutoFit/>
            </a:bodyPr>
            <a:lstStyle/>
            <a:p>
              <a:pPr marL="502284">
                <a:lnSpc>
                  <a:spcPct val="100000"/>
                </a:lnSpc>
                <a:spcBef>
                  <a:spcPts val="135"/>
                </a:spcBef>
              </a:pPr>
              <a:r>
                <a:rPr sz="2050" b="1" spc="-10" dirty="0">
                  <a:latin typeface="Arial MT"/>
                  <a:cs typeface="Arial MT"/>
                </a:rPr>
                <a:t>PROBABILÍSTICOS</a:t>
              </a:r>
              <a:endParaRPr sz="2050" b="1" dirty="0">
                <a:latin typeface="Arial MT"/>
                <a:cs typeface="Arial MT"/>
              </a:endParaRPr>
            </a:p>
            <a:p>
              <a:pPr>
                <a:lnSpc>
                  <a:spcPct val="100000"/>
                </a:lnSpc>
                <a:spcBef>
                  <a:spcPts val="135"/>
                </a:spcBef>
              </a:pPr>
              <a:endParaRPr sz="2050" dirty="0">
                <a:latin typeface="Arial MT"/>
                <a:cs typeface="Arial MT"/>
              </a:endParaRPr>
            </a:p>
            <a:p>
              <a:pPr marL="15240">
                <a:lnSpc>
                  <a:spcPts val="2390"/>
                </a:lnSpc>
                <a:tabLst>
                  <a:tab pos="1323340" algn="l"/>
                </a:tabLst>
              </a:pPr>
              <a:r>
                <a:rPr sz="2100" spc="-95" dirty="0">
                  <a:latin typeface="Arial MT"/>
                  <a:cs typeface="Arial MT"/>
                </a:rPr>
                <a:t>•Todas</a:t>
              </a:r>
              <a:r>
                <a:rPr sz="2100" spc="-45" dirty="0">
                  <a:latin typeface="Arial MT"/>
                  <a:cs typeface="Arial MT"/>
                </a:rPr>
                <a:t> </a:t>
              </a:r>
              <a:r>
                <a:rPr sz="2100" spc="-25" dirty="0">
                  <a:latin typeface="Arial MT"/>
                  <a:cs typeface="Arial MT"/>
                </a:rPr>
                <a:t>las</a:t>
              </a:r>
              <a:r>
                <a:rPr sz="2100" dirty="0">
                  <a:latin typeface="Arial MT"/>
                  <a:cs typeface="Arial MT"/>
                </a:rPr>
                <a:t>	</a:t>
              </a:r>
              <a:r>
                <a:rPr sz="2100" spc="-55" dirty="0">
                  <a:latin typeface="Arial MT"/>
                  <a:cs typeface="Arial MT"/>
                </a:rPr>
                <a:t>unidades</a:t>
              </a:r>
              <a:r>
                <a:rPr sz="2100" spc="-90" dirty="0">
                  <a:latin typeface="Arial MT"/>
                  <a:cs typeface="Arial MT"/>
                </a:rPr>
                <a:t> </a:t>
              </a:r>
              <a:r>
                <a:rPr sz="2100" spc="-40" dirty="0">
                  <a:latin typeface="Arial MT"/>
                  <a:cs typeface="Arial MT"/>
                </a:rPr>
                <a:t>tienen</a:t>
              </a:r>
              <a:r>
                <a:rPr sz="2100" spc="-75" dirty="0">
                  <a:latin typeface="Arial MT"/>
                  <a:cs typeface="Arial MT"/>
                </a:rPr>
                <a:t> </a:t>
              </a:r>
              <a:r>
                <a:rPr sz="2100" spc="-10" dirty="0">
                  <a:latin typeface="Arial MT"/>
                  <a:cs typeface="Arial MT"/>
                </a:rPr>
                <a:t>igual</a:t>
              </a:r>
              <a:endParaRPr sz="2100" dirty="0">
                <a:latin typeface="Arial MT"/>
                <a:cs typeface="Arial MT"/>
              </a:endParaRPr>
            </a:p>
            <a:p>
              <a:pPr marL="12700">
                <a:lnSpc>
                  <a:spcPts val="2255"/>
                </a:lnSpc>
              </a:pPr>
              <a:r>
                <a:rPr sz="2050" spc="-30" dirty="0">
                  <a:latin typeface="Arial MT"/>
                  <a:cs typeface="Arial MT"/>
                </a:rPr>
                <a:t>probabilidad</a:t>
              </a:r>
              <a:r>
                <a:rPr sz="2050" spc="-50" dirty="0">
                  <a:latin typeface="Arial MT"/>
                  <a:cs typeface="Arial MT"/>
                </a:rPr>
                <a:t> </a:t>
              </a:r>
              <a:r>
                <a:rPr sz="2050" dirty="0">
                  <a:latin typeface="Arial MT"/>
                  <a:cs typeface="Arial MT"/>
                </a:rPr>
                <a:t>de</a:t>
              </a:r>
              <a:r>
                <a:rPr sz="2050" spc="-100" dirty="0">
                  <a:latin typeface="Arial MT"/>
                  <a:cs typeface="Arial MT"/>
                </a:rPr>
                <a:t> </a:t>
              </a:r>
              <a:r>
                <a:rPr sz="2050" spc="-30" dirty="0">
                  <a:latin typeface="Arial MT"/>
                  <a:cs typeface="Arial MT"/>
                </a:rPr>
                <a:t>participar</a:t>
              </a:r>
              <a:r>
                <a:rPr sz="2050" spc="45" dirty="0">
                  <a:latin typeface="Arial MT"/>
                  <a:cs typeface="Arial MT"/>
                </a:rPr>
                <a:t> </a:t>
              </a:r>
              <a:r>
                <a:rPr sz="2050" spc="-35" dirty="0">
                  <a:latin typeface="Arial MT"/>
                  <a:cs typeface="Arial MT"/>
                </a:rPr>
                <a:t>en</a:t>
              </a:r>
              <a:endParaRPr sz="2050" dirty="0">
                <a:latin typeface="Arial MT"/>
                <a:cs typeface="Arial MT"/>
              </a:endParaRPr>
            </a:p>
            <a:p>
              <a:pPr marL="23495">
                <a:lnSpc>
                  <a:spcPts val="2170"/>
                </a:lnSpc>
              </a:pPr>
              <a:r>
                <a:rPr sz="1950" dirty="0">
                  <a:latin typeface="Arial MT"/>
                  <a:cs typeface="Arial MT"/>
                </a:rPr>
                <a:t>la</a:t>
              </a:r>
              <a:r>
                <a:rPr sz="1950" spc="10" dirty="0">
                  <a:latin typeface="Arial MT"/>
                  <a:cs typeface="Arial MT"/>
                </a:rPr>
                <a:t> </a:t>
              </a:r>
              <a:r>
                <a:rPr sz="1950" spc="-10" dirty="0">
                  <a:latin typeface="Arial MT"/>
                  <a:cs typeface="Arial MT"/>
                </a:rPr>
                <a:t>muestra.</a:t>
              </a:r>
              <a:endParaRPr sz="1950" dirty="0">
                <a:latin typeface="Arial MT"/>
                <a:cs typeface="Arial MT"/>
              </a:endParaRPr>
            </a:p>
            <a:p>
              <a:pPr marL="20320" marR="303530" indent="-5080">
                <a:lnSpc>
                  <a:spcPts val="2250"/>
                </a:lnSpc>
                <a:spcBef>
                  <a:spcPts val="155"/>
                </a:spcBef>
              </a:pPr>
              <a:r>
                <a:rPr sz="2050" dirty="0">
                  <a:latin typeface="Arial MT"/>
                  <a:cs typeface="Arial MT"/>
                </a:rPr>
                <a:t>•La</a:t>
              </a:r>
              <a:r>
                <a:rPr sz="2050" spc="-95" dirty="0">
                  <a:latin typeface="Arial MT"/>
                  <a:cs typeface="Arial MT"/>
                </a:rPr>
                <a:t> </a:t>
              </a:r>
              <a:r>
                <a:rPr sz="2050" spc="-30" dirty="0">
                  <a:latin typeface="Arial MT"/>
                  <a:cs typeface="Arial MT"/>
                </a:rPr>
                <a:t>elección</a:t>
              </a:r>
              <a:r>
                <a:rPr sz="2050" spc="-50" dirty="0">
                  <a:latin typeface="Arial MT"/>
                  <a:cs typeface="Arial MT"/>
                </a:rPr>
                <a:t> </a:t>
              </a:r>
              <a:r>
                <a:rPr sz="2050" dirty="0">
                  <a:latin typeface="Arial MT"/>
                  <a:cs typeface="Arial MT"/>
                </a:rPr>
                <a:t>de</a:t>
              </a:r>
              <a:r>
                <a:rPr sz="2050" spc="-105" dirty="0">
                  <a:latin typeface="Arial MT"/>
                  <a:cs typeface="Arial MT"/>
                </a:rPr>
                <a:t> </a:t>
              </a:r>
              <a:r>
                <a:rPr sz="2050" spc="-10" dirty="0">
                  <a:latin typeface="Arial MT"/>
                  <a:cs typeface="Arial MT"/>
                </a:rPr>
                <a:t>cada</a:t>
              </a:r>
              <a:r>
                <a:rPr sz="2050" spc="-110" dirty="0">
                  <a:latin typeface="Arial MT"/>
                  <a:cs typeface="Arial MT"/>
                </a:rPr>
                <a:t> </a:t>
              </a:r>
              <a:r>
                <a:rPr sz="2050" spc="-10" dirty="0">
                  <a:latin typeface="Arial MT"/>
                  <a:cs typeface="Arial MT"/>
                </a:rPr>
                <a:t>unidad </a:t>
              </a:r>
              <a:r>
                <a:rPr sz="2050" spc="-30" dirty="0">
                  <a:latin typeface="Arial MT"/>
                  <a:cs typeface="Arial MT"/>
                </a:rPr>
                <a:t>muestral</a:t>
              </a:r>
              <a:r>
                <a:rPr sz="2050" spc="-60" dirty="0">
                  <a:latin typeface="Arial MT"/>
                  <a:cs typeface="Arial MT"/>
                </a:rPr>
                <a:t> </a:t>
              </a:r>
              <a:r>
                <a:rPr sz="2050" dirty="0">
                  <a:latin typeface="Arial MT"/>
                  <a:cs typeface="Arial MT"/>
                </a:rPr>
                <a:t>es</a:t>
              </a:r>
              <a:r>
                <a:rPr sz="2050" spc="-105" dirty="0">
                  <a:latin typeface="Arial MT"/>
                  <a:cs typeface="Arial MT"/>
                </a:rPr>
                <a:t> </a:t>
              </a:r>
              <a:r>
                <a:rPr sz="2050" spc="-40" dirty="0">
                  <a:latin typeface="Arial MT"/>
                  <a:cs typeface="Arial MT"/>
                </a:rPr>
                <a:t>independiente</a:t>
              </a:r>
              <a:r>
                <a:rPr sz="2050" spc="35" dirty="0">
                  <a:latin typeface="Arial MT"/>
                  <a:cs typeface="Arial MT"/>
                </a:rPr>
                <a:t> </a:t>
              </a:r>
              <a:r>
                <a:rPr sz="2050" dirty="0">
                  <a:latin typeface="Arial MT"/>
                  <a:cs typeface="Arial MT"/>
                </a:rPr>
                <a:t>de</a:t>
              </a:r>
              <a:r>
                <a:rPr sz="2050" spc="-145" dirty="0">
                  <a:latin typeface="Arial MT"/>
                  <a:cs typeface="Arial MT"/>
                </a:rPr>
                <a:t> </a:t>
              </a:r>
              <a:r>
                <a:rPr sz="2050" spc="-25" dirty="0">
                  <a:latin typeface="Arial MT"/>
                  <a:cs typeface="Arial MT"/>
                </a:rPr>
                <a:t>las </a:t>
              </a:r>
              <a:r>
                <a:rPr sz="2100" spc="-10" dirty="0">
                  <a:latin typeface="Arial MT"/>
                  <a:cs typeface="Arial MT"/>
                </a:rPr>
                <a:t>demás</a:t>
              </a:r>
              <a:endParaRPr sz="2100" dirty="0">
                <a:latin typeface="Arial MT"/>
                <a:cs typeface="Arial MT"/>
              </a:endParaRPr>
            </a:p>
            <a:p>
              <a:pPr marL="16510">
                <a:lnSpc>
                  <a:spcPts val="2115"/>
                </a:lnSpc>
              </a:pPr>
              <a:r>
                <a:rPr sz="1950" dirty="0">
                  <a:latin typeface="Arial MT"/>
                  <a:cs typeface="Arial MT"/>
                </a:rPr>
                <a:t>•Se</a:t>
              </a:r>
              <a:r>
                <a:rPr sz="1950" spc="60" dirty="0">
                  <a:latin typeface="Arial MT"/>
                  <a:cs typeface="Arial MT"/>
                </a:rPr>
                <a:t> </a:t>
              </a:r>
              <a:r>
                <a:rPr sz="1950" dirty="0">
                  <a:latin typeface="Arial MT"/>
                  <a:cs typeface="Arial MT"/>
                </a:rPr>
                <a:t>puede</a:t>
              </a:r>
              <a:r>
                <a:rPr sz="1950" spc="60" dirty="0">
                  <a:latin typeface="Arial MT"/>
                  <a:cs typeface="Arial MT"/>
                </a:rPr>
                <a:t> </a:t>
              </a:r>
              <a:r>
                <a:rPr sz="1950" dirty="0">
                  <a:latin typeface="Arial MT"/>
                  <a:cs typeface="Arial MT"/>
                </a:rPr>
                <a:t>calcular</a:t>
              </a:r>
              <a:r>
                <a:rPr sz="1950" spc="155" dirty="0">
                  <a:latin typeface="Arial MT"/>
                  <a:cs typeface="Arial MT"/>
                </a:rPr>
                <a:t> </a:t>
              </a:r>
              <a:r>
                <a:rPr sz="1950" dirty="0">
                  <a:latin typeface="Arial MT"/>
                  <a:cs typeface="Arial MT"/>
                </a:rPr>
                <a:t>el</a:t>
              </a:r>
              <a:r>
                <a:rPr sz="1950" spc="10" dirty="0">
                  <a:latin typeface="Arial MT"/>
                  <a:cs typeface="Arial MT"/>
                </a:rPr>
                <a:t> </a:t>
              </a:r>
              <a:r>
                <a:rPr sz="1950" dirty="0">
                  <a:latin typeface="Arial MT"/>
                  <a:cs typeface="Arial MT"/>
                </a:rPr>
                <a:t>error</a:t>
              </a:r>
              <a:r>
                <a:rPr sz="1950" spc="105" dirty="0">
                  <a:latin typeface="Arial MT"/>
                  <a:cs typeface="Arial MT"/>
                </a:rPr>
                <a:t> </a:t>
              </a:r>
              <a:r>
                <a:rPr sz="1950" spc="-10" dirty="0">
                  <a:latin typeface="Arial MT"/>
                  <a:cs typeface="Arial MT"/>
                </a:rPr>
                <a:t>muestral</a:t>
              </a:r>
              <a:endParaRPr sz="1950" dirty="0">
                <a:latin typeface="Arial MT"/>
                <a:cs typeface="Arial MT"/>
              </a:endParaRPr>
            </a:p>
          </p:txBody>
        </p:sp>
        <p:sp>
          <p:nvSpPr>
            <p:cNvPr id="5" name="object 5">
              <a:extLst>
                <a:ext uri="{FF2B5EF4-FFF2-40B4-BE49-F238E27FC236}">
                  <a16:creationId xmlns:a16="http://schemas.microsoft.com/office/drawing/2014/main" id="{72C03DFC-DDD3-4A06-8DC1-FD54568AAAE2}"/>
                </a:ext>
              </a:extLst>
            </p:cNvPr>
            <p:cNvSpPr txBox="1"/>
            <p:nvPr/>
          </p:nvSpPr>
          <p:spPr>
            <a:xfrm>
              <a:off x="5249169" y="3335187"/>
              <a:ext cx="3634104" cy="2995051"/>
            </a:xfrm>
            <a:prstGeom prst="rect">
              <a:avLst/>
            </a:prstGeom>
          </p:spPr>
          <p:txBody>
            <a:bodyPr vert="horz" wrap="square" lIns="0" tIns="17145" rIns="0" bIns="0" rtlCol="0">
              <a:spAutoFit/>
            </a:bodyPr>
            <a:lstStyle/>
            <a:p>
              <a:pPr marL="728980">
                <a:lnSpc>
                  <a:spcPct val="100000"/>
                </a:lnSpc>
                <a:spcBef>
                  <a:spcPts val="135"/>
                </a:spcBef>
              </a:pPr>
              <a:r>
                <a:rPr sz="2050" b="1" dirty="0">
                  <a:latin typeface="Arial MT"/>
                  <a:cs typeface="Arial MT"/>
                </a:rPr>
                <a:t>NO</a:t>
              </a:r>
              <a:r>
                <a:rPr sz="2050" b="1" spc="-105" dirty="0">
                  <a:latin typeface="Arial MT"/>
                  <a:cs typeface="Arial MT"/>
                </a:rPr>
                <a:t> </a:t>
              </a:r>
              <a:r>
                <a:rPr sz="2050" b="1" spc="-10" dirty="0">
                  <a:latin typeface="Arial MT"/>
                  <a:cs typeface="Arial MT"/>
                </a:rPr>
                <a:t>PROBABILISTICOS</a:t>
              </a:r>
              <a:endParaRPr sz="2050" b="1" dirty="0">
                <a:latin typeface="Arial MT"/>
                <a:cs typeface="Arial MT"/>
              </a:endParaRPr>
            </a:p>
            <a:p>
              <a:pPr>
                <a:lnSpc>
                  <a:spcPct val="100000"/>
                </a:lnSpc>
                <a:spcBef>
                  <a:spcPts val="470"/>
                </a:spcBef>
              </a:pPr>
              <a:endParaRPr sz="2050" dirty="0">
                <a:latin typeface="Arial MT"/>
                <a:cs typeface="Arial MT"/>
              </a:endParaRPr>
            </a:p>
            <a:p>
              <a:pPr marL="12700" marR="401955" indent="12700" algn="just">
                <a:lnSpc>
                  <a:spcPts val="2210"/>
                </a:lnSpc>
              </a:pPr>
              <a:r>
                <a:rPr sz="2050" spc="-45" dirty="0">
                  <a:latin typeface="Arial MT"/>
                  <a:cs typeface="Arial MT"/>
                </a:rPr>
                <a:t>•Cada</a:t>
              </a:r>
              <a:r>
                <a:rPr sz="2050" spc="-100" dirty="0">
                  <a:latin typeface="Arial MT"/>
                  <a:cs typeface="Arial MT"/>
                </a:rPr>
                <a:t> </a:t>
              </a:r>
              <a:r>
                <a:rPr sz="2050" spc="-20" dirty="0">
                  <a:latin typeface="Arial MT"/>
                  <a:cs typeface="Arial MT"/>
                </a:rPr>
                <a:t>unidad</a:t>
              </a:r>
              <a:r>
                <a:rPr sz="2050" spc="-114" dirty="0">
                  <a:latin typeface="Arial MT"/>
                  <a:cs typeface="Arial MT"/>
                </a:rPr>
                <a:t> </a:t>
              </a:r>
              <a:r>
                <a:rPr sz="2050" dirty="0">
                  <a:latin typeface="Arial MT"/>
                  <a:cs typeface="Arial MT"/>
                </a:rPr>
                <a:t>NO</a:t>
              </a:r>
              <a:r>
                <a:rPr sz="2050" spc="-135" dirty="0">
                  <a:latin typeface="Arial MT"/>
                  <a:cs typeface="Arial MT"/>
                </a:rPr>
                <a:t> </a:t>
              </a:r>
              <a:r>
                <a:rPr sz="2050" dirty="0">
                  <a:latin typeface="Arial MT"/>
                  <a:cs typeface="Arial MT"/>
                </a:rPr>
                <a:t>tiene</a:t>
              </a:r>
              <a:r>
                <a:rPr sz="2050" spc="-75" dirty="0">
                  <a:latin typeface="Arial MT"/>
                  <a:cs typeface="Arial MT"/>
                </a:rPr>
                <a:t> </a:t>
              </a:r>
              <a:r>
                <a:rPr sz="2050" spc="-10" dirty="0">
                  <a:latin typeface="Arial MT"/>
                  <a:cs typeface="Arial MT"/>
                </a:rPr>
                <a:t>igual </a:t>
              </a:r>
              <a:r>
                <a:rPr sz="2050" spc="-30" dirty="0">
                  <a:latin typeface="Arial MT"/>
                  <a:cs typeface="Arial MT"/>
                </a:rPr>
                <a:t>probabilidad</a:t>
              </a:r>
              <a:r>
                <a:rPr sz="2050" spc="-80" dirty="0">
                  <a:latin typeface="Arial MT"/>
                  <a:cs typeface="Arial MT"/>
                </a:rPr>
                <a:t> </a:t>
              </a:r>
              <a:r>
                <a:rPr sz="2050" dirty="0">
                  <a:latin typeface="Arial MT"/>
                  <a:cs typeface="Arial MT"/>
                </a:rPr>
                <a:t>de</a:t>
              </a:r>
              <a:r>
                <a:rPr sz="2050" spc="-130" dirty="0">
                  <a:latin typeface="Arial MT"/>
                  <a:cs typeface="Arial MT"/>
                </a:rPr>
                <a:t> </a:t>
              </a:r>
              <a:r>
                <a:rPr sz="2050" spc="-10" dirty="0">
                  <a:latin typeface="Arial MT"/>
                  <a:cs typeface="Arial MT"/>
                </a:rPr>
                <a:t>participar</a:t>
              </a:r>
              <a:r>
                <a:rPr sz="2050" spc="-15" dirty="0">
                  <a:latin typeface="Arial MT"/>
                  <a:cs typeface="Arial MT"/>
                </a:rPr>
                <a:t> </a:t>
              </a:r>
              <a:r>
                <a:rPr sz="2050" spc="-25" dirty="0">
                  <a:latin typeface="Arial MT"/>
                  <a:cs typeface="Arial MT"/>
                </a:rPr>
                <a:t>en </a:t>
              </a:r>
              <a:r>
                <a:rPr sz="1950" dirty="0">
                  <a:latin typeface="Arial MT"/>
                  <a:cs typeface="Arial MT"/>
                </a:rPr>
                <a:t>la</a:t>
              </a:r>
              <a:r>
                <a:rPr sz="1950" spc="10" dirty="0">
                  <a:latin typeface="Arial MT"/>
                  <a:cs typeface="Arial MT"/>
                </a:rPr>
                <a:t> </a:t>
              </a:r>
              <a:r>
                <a:rPr sz="1950" spc="-10" dirty="0">
                  <a:latin typeface="Arial MT"/>
                  <a:cs typeface="Arial MT"/>
                </a:rPr>
                <a:t>muestra.</a:t>
              </a:r>
              <a:endParaRPr sz="1950" dirty="0">
                <a:latin typeface="Arial MT"/>
                <a:cs typeface="Arial MT"/>
              </a:endParaRPr>
            </a:p>
            <a:p>
              <a:pPr marL="22225" marR="271780" indent="3175" algn="just">
                <a:lnSpc>
                  <a:spcPts val="2210"/>
                </a:lnSpc>
                <a:spcBef>
                  <a:spcPts val="45"/>
                </a:spcBef>
              </a:pPr>
              <a:r>
                <a:rPr sz="2050" spc="-20" dirty="0">
                  <a:latin typeface="Arial MT"/>
                  <a:cs typeface="Arial MT"/>
                </a:rPr>
                <a:t>•No</a:t>
              </a:r>
              <a:r>
                <a:rPr sz="2050" spc="-105" dirty="0">
                  <a:latin typeface="Arial MT"/>
                  <a:cs typeface="Arial MT"/>
                </a:rPr>
                <a:t> </a:t>
              </a:r>
              <a:r>
                <a:rPr sz="2050" dirty="0">
                  <a:latin typeface="Arial MT"/>
                  <a:cs typeface="Arial MT"/>
                </a:rPr>
                <a:t>se</a:t>
              </a:r>
              <a:r>
                <a:rPr sz="2050" spc="-110" dirty="0">
                  <a:latin typeface="Arial MT"/>
                  <a:cs typeface="Arial MT"/>
                </a:rPr>
                <a:t> </a:t>
              </a:r>
              <a:r>
                <a:rPr sz="2050" spc="-25" dirty="0">
                  <a:latin typeface="Arial MT"/>
                  <a:cs typeface="Arial MT"/>
                </a:rPr>
                <a:t>puede</a:t>
              </a:r>
              <a:r>
                <a:rPr sz="2050" spc="-60" dirty="0">
                  <a:latin typeface="Arial MT"/>
                  <a:cs typeface="Arial MT"/>
                </a:rPr>
                <a:t> </a:t>
              </a:r>
              <a:r>
                <a:rPr sz="2050" spc="-20" dirty="0">
                  <a:latin typeface="Arial MT"/>
                  <a:cs typeface="Arial MT"/>
                </a:rPr>
                <a:t>calcular</a:t>
              </a:r>
              <a:r>
                <a:rPr sz="2050" spc="-30" dirty="0">
                  <a:latin typeface="Arial MT"/>
                  <a:cs typeface="Arial MT"/>
                </a:rPr>
                <a:t> </a:t>
              </a:r>
              <a:r>
                <a:rPr sz="2050" dirty="0">
                  <a:latin typeface="Arial MT"/>
                  <a:cs typeface="Arial MT"/>
                </a:rPr>
                <a:t>el</a:t>
              </a:r>
              <a:r>
                <a:rPr sz="2050" spc="-140" dirty="0">
                  <a:latin typeface="Arial MT"/>
                  <a:cs typeface="Arial MT"/>
                </a:rPr>
                <a:t> </a:t>
              </a:r>
              <a:r>
                <a:rPr sz="2050" spc="-20" dirty="0">
                  <a:latin typeface="Arial MT"/>
                  <a:cs typeface="Arial MT"/>
                </a:rPr>
                <a:t>error </a:t>
              </a:r>
              <a:r>
                <a:rPr sz="2050" spc="-10" dirty="0">
                  <a:latin typeface="Arial MT"/>
                  <a:cs typeface="Arial MT"/>
                </a:rPr>
                <a:t>muestral</a:t>
              </a:r>
              <a:endParaRPr sz="2050" dirty="0">
                <a:latin typeface="Arial MT"/>
                <a:cs typeface="Arial MT"/>
              </a:endParaRPr>
            </a:p>
            <a:p>
              <a:pPr marL="25400" algn="just">
                <a:lnSpc>
                  <a:spcPts val="2120"/>
                </a:lnSpc>
              </a:pPr>
              <a:r>
                <a:rPr sz="2050" spc="-60" dirty="0">
                  <a:latin typeface="Arial MT"/>
                  <a:cs typeface="Arial MT"/>
                </a:rPr>
                <a:t>•AIto</a:t>
              </a:r>
              <a:r>
                <a:rPr sz="2050" spc="10" dirty="0">
                  <a:latin typeface="Arial MT"/>
                  <a:cs typeface="Arial MT"/>
                </a:rPr>
                <a:t> </a:t>
              </a:r>
              <a:r>
                <a:rPr sz="2050" spc="-25" dirty="0">
                  <a:latin typeface="Arial MT"/>
                  <a:cs typeface="Arial MT"/>
                </a:rPr>
                <a:t>riesgo</a:t>
              </a:r>
              <a:r>
                <a:rPr sz="2050" spc="-90" dirty="0">
                  <a:latin typeface="Arial MT"/>
                  <a:cs typeface="Arial MT"/>
                </a:rPr>
                <a:t> </a:t>
              </a:r>
              <a:r>
                <a:rPr sz="2050" dirty="0">
                  <a:latin typeface="Arial MT"/>
                  <a:cs typeface="Arial MT"/>
                </a:rPr>
                <a:t>de</a:t>
              </a:r>
              <a:r>
                <a:rPr sz="2050" spc="-140" dirty="0">
                  <a:latin typeface="Arial MT"/>
                  <a:cs typeface="Arial MT"/>
                </a:rPr>
                <a:t> </a:t>
              </a:r>
              <a:r>
                <a:rPr sz="2050" spc="-10" dirty="0">
                  <a:latin typeface="Arial MT"/>
                  <a:cs typeface="Arial MT"/>
                </a:rPr>
                <a:t>invalidez</a:t>
              </a:r>
              <a:endParaRPr sz="2050" dirty="0">
                <a:latin typeface="Arial MT"/>
                <a:cs typeface="Arial MT"/>
              </a:endParaRPr>
            </a:p>
            <a:p>
              <a:pPr marL="21590" marR="5080" indent="-9525" algn="just">
                <a:lnSpc>
                  <a:spcPts val="2250"/>
                </a:lnSpc>
                <a:spcBef>
                  <a:spcPts val="100"/>
                </a:spcBef>
              </a:pPr>
              <a:r>
                <a:rPr sz="2000" dirty="0">
                  <a:latin typeface="Arial MT"/>
                  <a:cs typeface="Arial MT"/>
                </a:rPr>
                <a:t>producido</a:t>
              </a:r>
              <a:r>
                <a:rPr sz="2000" spc="10" dirty="0">
                  <a:latin typeface="Arial MT"/>
                  <a:cs typeface="Arial MT"/>
                </a:rPr>
                <a:t> </a:t>
              </a:r>
              <a:r>
                <a:rPr sz="2000" dirty="0">
                  <a:latin typeface="Arial MT"/>
                  <a:cs typeface="Arial MT"/>
                </a:rPr>
                <a:t>por</a:t>
              </a:r>
              <a:r>
                <a:rPr sz="2000" spc="-30" dirty="0">
                  <a:latin typeface="Arial MT"/>
                  <a:cs typeface="Arial MT"/>
                </a:rPr>
                <a:t> </a:t>
              </a:r>
              <a:r>
                <a:rPr sz="2000" dirty="0">
                  <a:latin typeface="Arial MT"/>
                  <a:cs typeface="Arial MT"/>
                </a:rPr>
                <a:t>la</a:t>
              </a:r>
              <a:r>
                <a:rPr sz="2000" spc="-90" dirty="0">
                  <a:latin typeface="Arial MT"/>
                  <a:cs typeface="Arial MT"/>
                </a:rPr>
                <a:t> </a:t>
              </a:r>
              <a:r>
                <a:rPr sz="2000" spc="-10" dirty="0">
                  <a:latin typeface="Arial MT"/>
                  <a:cs typeface="Arial MT"/>
                </a:rPr>
                <a:t>introducción</a:t>
              </a:r>
              <a:r>
                <a:rPr sz="2000" spc="-90" dirty="0">
                  <a:latin typeface="Arial MT"/>
                  <a:cs typeface="Arial MT"/>
                </a:rPr>
                <a:t> </a:t>
              </a:r>
              <a:r>
                <a:rPr sz="2000" spc="-25" dirty="0">
                  <a:latin typeface="Arial MT"/>
                  <a:cs typeface="Arial MT"/>
                </a:rPr>
                <a:t>de </a:t>
              </a:r>
              <a:r>
                <a:rPr sz="2000" spc="-10" dirty="0">
                  <a:latin typeface="Arial MT"/>
                  <a:cs typeface="Arial MT"/>
                </a:rPr>
                <a:t>sesgos</a:t>
              </a:r>
              <a:endParaRPr sz="2000" dirty="0">
                <a:latin typeface="Arial MT"/>
                <a:cs typeface="Arial MT"/>
              </a:endParaRPr>
            </a:p>
          </p:txBody>
        </p:sp>
        <p:pic>
          <p:nvPicPr>
            <p:cNvPr id="6" name="object 2">
              <a:extLst>
                <a:ext uri="{FF2B5EF4-FFF2-40B4-BE49-F238E27FC236}">
                  <a16:creationId xmlns:a16="http://schemas.microsoft.com/office/drawing/2014/main" id="{BFB95899-D84A-4B92-8EBA-B6E9EB592228}"/>
                </a:ext>
              </a:extLst>
            </p:cNvPr>
            <p:cNvPicPr/>
            <p:nvPr/>
          </p:nvPicPr>
          <p:blipFill>
            <a:blip r:embed="rId2" cstate="print"/>
            <a:stretch>
              <a:fillRect/>
            </a:stretch>
          </p:blipFill>
          <p:spPr>
            <a:xfrm>
              <a:off x="3616316" y="3233057"/>
              <a:ext cx="1911368" cy="620885"/>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BD8951-AD6D-4C62-B8D5-7F88F5D25987}"/>
              </a:ext>
            </a:extLst>
          </p:cNvPr>
          <p:cNvSpPr>
            <a:spLocks noGrp="1"/>
          </p:cNvSpPr>
          <p:nvPr>
            <p:ph type="title"/>
          </p:nvPr>
        </p:nvSpPr>
        <p:spPr/>
        <p:txBody>
          <a:bodyPr/>
          <a:lstStyle/>
          <a:p>
            <a:endParaRPr lang="es-EC"/>
          </a:p>
        </p:txBody>
      </p:sp>
      <p:graphicFrame>
        <p:nvGraphicFramePr>
          <p:cNvPr id="13" name="Tabla 13">
            <a:extLst>
              <a:ext uri="{FF2B5EF4-FFF2-40B4-BE49-F238E27FC236}">
                <a16:creationId xmlns:a16="http://schemas.microsoft.com/office/drawing/2014/main" id="{C03EF379-7067-4E2D-A993-56111E77D568}"/>
              </a:ext>
            </a:extLst>
          </p:cNvPr>
          <p:cNvGraphicFramePr>
            <a:graphicFrameLocks noGrp="1"/>
          </p:cNvGraphicFramePr>
          <p:nvPr>
            <p:ph idx="1"/>
            <p:extLst>
              <p:ext uri="{D42A27DB-BD31-4B8C-83A1-F6EECF244321}">
                <p14:modId xmlns:p14="http://schemas.microsoft.com/office/powerpoint/2010/main" val="1430881360"/>
              </p:ext>
            </p:extLst>
          </p:nvPr>
        </p:nvGraphicFramePr>
        <p:xfrm>
          <a:off x="304799" y="1600200"/>
          <a:ext cx="8577945" cy="3876040"/>
        </p:xfrm>
        <a:graphic>
          <a:graphicData uri="http://schemas.openxmlformats.org/drawingml/2006/table">
            <a:tbl>
              <a:tblPr firstRow="1" bandRow="1">
                <a:tableStyleId>{5C22544A-7EE6-4342-B048-85BDC9FD1C3A}</a:tableStyleId>
              </a:tblPr>
              <a:tblGrid>
                <a:gridCol w="1807030">
                  <a:extLst>
                    <a:ext uri="{9D8B030D-6E8A-4147-A177-3AD203B41FA5}">
                      <a16:colId xmlns:a16="http://schemas.microsoft.com/office/drawing/2014/main" val="1768385555"/>
                    </a:ext>
                  </a:extLst>
                </a:gridCol>
                <a:gridCol w="1624148">
                  <a:extLst>
                    <a:ext uri="{9D8B030D-6E8A-4147-A177-3AD203B41FA5}">
                      <a16:colId xmlns:a16="http://schemas.microsoft.com/office/drawing/2014/main" val="3904927226"/>
                    </a:ext>
                  </a:extLst>
                </a:gridCol>
                <a:gridCol w="1064623">
                  <a:extLst>
                    <a:ext uri="{9D8B030D-6E8A-4147-A177-3AD203B41FA5}">
                      <a16:colId xmlns:a16="http://schemas.microsoft.com/office/drawing/2014/main" val="1667801243"/>
                    </a:ext>
                  </a:extLst>
                </a:gridCol>
                <a:gridCol w="1676400">
                  <a:extLst>
                    <a:ext uri="{9D8B030D-6E8A-4147-A177-3AD203B41FA5}">
                      <a16:colId xmlns:a16="http://schemas.microsoft.com/office/drawing/2014/main" val="3110480227"/>
                    </a:ext>
                  </a:extLst>
                </a:gridCol>
                <a:gridCol w="2405744">
                  <a:extLst>
                    <a:ext uri="{9D8B030D-6E8A-4147-A177-3AD203B41FA5}">
                      <a16:colId xmlns:a16="http://schemas.microsoft.com/office/drawing/2014/main" val="1854325742"/>
                    </a:ext>
                  </a:extLst>
                </a:gridCol>
              </a:tblGrid>
              <a:tr h="370840">
                <a:tc>
                  <a:txBody>
                    <a:bodyPr/>
                    <a:lstStyle/>
                    <a:p>
                      <a:r>
                        <a:rPr lang="es-MX" dirty="0"/>
                        <a:t>Tipo</a:t>
                      </a:r>
                      <a:endParaRPr lang="es-EC" dirty="0"/>
                    </a:p>
                  </a:txBody>
                  <a:tcPr/>
                </a:tc>
                <a:tc>
                  <a:txBody>
                    <a:bodyPr/>
                    <a:lstStyle/>
                    <a:p>
                      <a:r>
                        <a:rPr lang="es-MX" dirty="0"/>
                        <a:t>Método		</a:t>
                      </a:r>
                      <a:endParaRPr lang="es-EC" dirty="0"/>
                    </a:p>
                  </a:txBody>
                  <a:tcPr/>
                </a:tc>
                <a:tc>
                  <a:txBody>
                    <a:bodyPr/>
                    <a:lstStyle/>
                    <a:p>
                      <a:r>
                        <a:rPr lang="es-MX" dirty="0"/>
                        <a:t>Aleatorio</a:t>
                      </a:r>
                      <a:endParaRPr lang="es-EC" dirty="0"/>
                    </a:p>
                  </a:txBody>
                  <a:tcPr/>
                </a:tc>
                <a:tc>
                  <a:txBody>
                    <a:bodyPr/>
                    <a:lstStyle/>
                    <a:p>
                      <a:r>
                        <a:rPr lang="es-MX" dirty="0"/>
                        <a:t>Representativo</a:t>
                      </a:r>
                      <a:endParaRPr lang="es-EC" dirty="0"/>
                    </a:p>
                  </a:txBody>
                  <a:tcPr/>
                </a:tc>
                <a:tc>
                  <a:txBody>
                    <a:bodyPr/>
                    <a:lstStyle/>
                    <a:p>
                      <a:r>
                        <a:rPr lang="es-MX" dirty="0"/>
                        <a:t>Usado en investigación</a:t>
                      </a:r>
                      <a:endParaRPr lang="es-EC" dirty="0"/>
                    </a:p>
                  </a:txBody>
                  <a:tcPr/>
                </a:tc>
                <a:extLst>
                  <a:ext uri="{0D108BD9-81ED-4DB2-BD59-A6C34878D82A}">
                    <a16:rowId xmlns:a16="http://schemas.microsoft.com/office/drawing/2014/main" val="2521491307"/>
                  </a:ext>
                </a:extLst>
              </a:tr>
              <a:tr h="370840">
                <a:tc>
                  <a:txBody>
                    <a:bodyPr/>
                    <a:lstStyle/>
                    <a:p>
                      <a:r>
                        <a:rPr lang="es-EC" dirty="0"/>
                        <a:t>Probabilístico</a:t>
                      </a:r>
                    </a:p>
                  </a:txBody>
                  <a:tcPr/>
                </a:tc>
                <a:tc>
                  <a:txBody>
                    <a:bodyPr/>
                    <a:lstStyle/>
                    <a:p>
                      <a:r>
                        <a:rPr lang="es-EC" dirty="0"/>
                        <a:t>Aleatorio simple</a:t>
                      </a:r>
                    </a:p>
                  </a:txBody>
                  <a:tcPr/>
                </a:tc>
                <a:tc>
                  <a:txBody>
                    <a:bodyPr/>
                    <a:lstStyle/>
                    <a:p>
                      <a:pPr algn="ctr"/>
                      <a:r>
                        <a:rPr lang="es-EC" dirty="0"/>
                        <a:t>✅</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extLst>
                  <a:ext uri="{0D108BD9-81ED-4DB2-BD59-A6C34878D82A}">
                    <a16:rowId xmlns:a16="http://schemas.microsoft.com/office/drawing/2014/main" val="513834040"/>
                  </a:ext>
                </a:extLst>
              </a:tr>
              <a:tr h="370840">
                <a:tc>
                  <a:txBody>
                    <a:bodyPr/>
                    <a:lstStyle/>
                    <a:p>
                      <a:r>
                        <a:rPr lang="es-EC"/>
                        <a:t>Probabilístico</a:t>
                      </a:r>
                      <a:endParaRPr lang="es-EC" dirty="0"/>
                    </a:p>
                  </a:txBody>
                  <a:tcPr/>
                </a:tc>
                <a:tc>
                  <a:txBody>
                    <a:bodyPr/>
                    <a:lstStyle/>
                    <a:p>
                      <a:r>
                        <a:rPr lang="es-EC" dirty="0"/>
                        <a:t>Sistemático</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extLst>
                  <a:ext uri="{0D108BD9-81ED-4DB2-BD59-A6C34878D82A}">
                    <a16:rowId xmlns:a16="http://schemas.microsoft.com/office/drawing/2014/main" val="3330344042"/>
                  </a:ext>
                </a:extLst>
              </a:tr>
              <a:tr h="370840">
                <a:tc>
                  <a:txBody>
                    <a:bodyPr/>
                    <a:lstStyle/>
                    <a:p>
                      <a:r>
                        <a:rPr lang="es-EC"/>
                        <a:t>Probabilístico</a:t>
                      </a:r>
                      <a:endParaRPr lang="es-EC" dirty="0"/>
                    </a:p>
                  </a:txBody>
                  <a:tcPr/>
                </a:tc>
                <a:tc>
                  <a:txBody>
                    <a:bodyPr/>
                    <a:lstStyle/>
                    <a:p>
                      <a:r>
                        <a:rPr lang="es-EC" dirty="0"/>
                        <a:t>Estratificado</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extLst>
                  <a:ext uri="{0D108BD9-81ED-4DB2-BD59-A6C34878D82A}">
                    <a16:rowId xmlns:a16="http://schemas.microsoft.com/office/drawing/2014/main" val="2923940334"/>
                  </a:ext>
                </a:extLst>
              </a:tr>
              <a:tr h="370840">
                <a:tc>
                  <a:txBody>
                    <a:bodyPr/>
                    <a:lstStyle/>
                    <a:p>
                      <a:r>
                        <a:rPr lang="es-EC" dirty="0"/>
                        <a:t>Probabilístico</a:t>
                      </a:r>
                    </a:p>
                  </a:txBody>
                  <a:tcPr/>
                </a:tc>
                <a:tc>
                  <a:txBody>
                    <a:bodyPr/>
                    <a:lstStyle/>
                    <a:p>
                      <a:r>
                        <a:rPr lang="es-EC" dirty="0"/>
                        <a:t>Conglomerado</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dirty="0">
                          <a:ln>
                            <a:noFill/>
                          </a:ln>
                          <a:solidFill>
                            <a:prstClr val="black"/>
                          </a:solidFill>
                          <a:effectLst/>
                          <a:uLnTx/>
                          <a:uFillTx/>
                          <a:latin typeface="Calibri"/>
                          <a:ea typeface="+mn-ea"/>
                          <a:cs typeface="+mn-cs"/>
                        </a:rPr>
                        <a:t>✅</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dirty="0">
                          <a:ln>
                            <a:noFill/>
                          </a:ln>
                          <a:solidFill>
                            <a:prstClr val="black"/>
                          </a:solidFill>
                          <a:effectLst/>
                          <a:uLnTx/>
                          <a:uFillTx/>
                          <a:latin typeface="Calibri"/>
                          <a:ea typeface="+mn-ea"/>
                          <a:cs typeface="+mn-cs"/>
                        </a:rPr>
                        <a:t>✅</a:t>
                      </a:r>
                    </a:p>
                  </a:txBody>
                  <a:tcPr/>
                </a:tc>
                <a:extLst>
                  <a:ext uri="{0D108BD9-81ED-4DB2-BD59-A6C34878D82A}">
                    <a16:rowId xmlns:a16="http://schemas.microsoft.com/office/drawing/2014/main" val="2567980475"/>
                  </a:ext>
                </a:extLst>
              </a:tr>
              <a:tr h="370840">
                <a:tc>
                  <a:txBody>
                    <a:bodyPr/>
                    <a:lstStyle/>
                    <a:p>
                      <a:r>
                        <a:rPr lang="es-EC"/>
                        <a:t>No probabilístico</a:t>
                      </a:r>
                      <a:endParaRPr lang="es-EC" dirty="0"/>
                    </a:p>
                  </a:txBody>
                  <a:tcPr/>
                </a:tc>
                <a:tc>
                  <a:txBody>
                    <a:bodyPr/>
                    <a:lstStyle/>
                    <a:p>
                      <a:r>
                        <a:rPr lang="es-EC" dirty="0"/>
                        <a:t>Conveniencia</a:t>
                      </a:r>
                    </a:p>
                  </a:txBody>
                  <a:tcPr/>
                </a:tc>
                <a:tc>
                  <a:txBody>
                    <a:bodyPr/>
                    <a:lstStyle/>
                    <a:p>
                      <a:pPr algn="ctr"/>
                      <a:r>
                        <a:rPr lang="es-EC" dirty="0"/>
                        <a:t>❌</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EC" dirty="0"/>
                        <a:t>❌</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dirty="0">
                          <a:ln>
                            <a:noFill/>
                          </a:ln>
                          <a:solidFill>
                            <a:prstClr val="black"/>
                          </a:solidFill>
                          <a:effectLst/>
                          <a:uLnTx/>
                          <a:uFillTx/>
                          <a:latin typeface="Calibri"/>
                          <a:ea typeface="+mn-ea"/>
                          <a:cs typeface="+mn-cs"/>
                        </a:rPr>
                        <a:t>✅ </a:t>
                      </a:r>
                      <a:r>
                        <a:rPr kumimoji="0" lang="es-EC" sz="1800" b="0" i="0" u="none" strike="noStrike" kern="1200" cap="none" spc="0" normalizeH="0" baseline="0" noProof="0" dirty="0" err="1">
                          <a:ln>
                            <a:noFill/>
                          </a:ln>
                          <a:solidFill>
                            <a:prstClr val="black"/>
                          </a:solidFill>
                          <a:effectLst/>
                          <a:uLnTx/>
                          <a:uFillTx/>
                          <a:latin typeface="Calibri"/>
                          <a:ea typeface="+mn-ea"/>
                          <a:cs typeface="+mn-cs"/>
                        </a:rPr>
                        <a:t>Explorat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extLst>
                  <a:ext uri="{0D108BD9-81ED-4DB2-BD59-A6C34878D82A}">
                    <a16:rowId xmlns:a16="http://schemas.microsoft.com/office/drawing/2014/main" val="4246611965"/>
                  </a:ext>
                </a:extLst>
              </a:tr>
              <a:tr h="370840">
                <a:tc>
                  <a:txBody>
                    <a:bodyPr/>
                    <a:lstStyle/>
                    <a:p>
                      <a:r>
                        <a:rPr lang="es-EC" dirty="0"/>
                        <a:t>No probabilístico</a:t>
                      </a:r>
                    </a:p>
                  </a:txBody>
                  <a:tcPr anchor="ctr"/>
                </a:tc>
                <a:tc>
                  <a:txBody>
                    <a:bodyPr/>
                    <a:lstStyle/>
                    <a:p>
                      <a:r>
                        <a:rPr lang="es-EC" dirty="0"/>
                        <a:t>Intencional (por juicio)</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dirty="0">
                          <a:ln>
                            <a:noFill/>
                          </a:ln>
                          <a:solidFill>
                            <a:prstClr val="black"/>
                          </a:solidFill>
                          <a:effectLst/>
                          <a:uLnTx/>
                          <a:uFillTx/>
                          <a:latin typeface="Calibri"/>
                          <a:ea typeface="+mn-ea"/>
                          <a:cs typeface="+mn-cs"/>
                        </a:rPr>
                        <a: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dirty="0">
                          <a:ln>
                            <a:noFill/>
                          </a:ln>
                          <a:solidFill>
                            <a:prstClr val="black"/>
                          </a:solidFill>
                          <a:effectLst/>
                          <a:uLnTx/>
                          <a:uFillTx/>
                          <a:latin typeface="Calibri"/>
                          <a:ea typeface="+mn-ea"/>
                          <a:cs typeface="+mn-cs"/>
                        </a:rPr>
                        <a:t>✅</a:t>
                      </a:r>
                    </a:p>
                  </a:txBody>
                  <a:tcPr anchor="ctr"/>
                </a:tc>
                <a:extLst>
                  <a:ext uri="{0D108BD9-81ED-4DB2-BD59-A6C34878D82A}">
                    <a16:rowId xmlns:a16="http://schemas.microsoft.com/office/drawing/2014/main" val="2624435339"/>
                  </a:ext>
                </a:extLst>
              </a:tr>
              <a:tr h="370840">
                <a:tc>
                  <a:txBody>
                    <a:bodyPr/>
                    <a:lstStyle/>
                    <a:p>
                      <a:r>
                        <a:rPr lang="es-EC"/>
                        <a:t>No probabilístico</a:t>
                      </a:r>
                      <a:endParaRPr lang="es-EC" dirty="0"/>
                    </a:p>
                  </a:txBody>
                  <a:tcPr/>
                </a:tc>
                <a:tc>
                  <a:txBody>
                    <a:bodyPr/>
                    <a:lstStyle/>
                    <a:p>
                      <a:r>
                        <a:rPr lang="es-EC" dirty="0"/>
                        <a:t>Bola de nieve</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dirty="0">
                          <a:ln>
                            <a:noFill/>
                          </a:ln>
                          <a:solidFill>
                            <a:prstClr val="black"/>
                          </a:solidFill>
                          <a:effectLst/>
                          <a:uLnTx/>
                          <a:uFillTx/>
                          <a:latin typeface="Calibri"/>
                          <a:ea typeface="+mn-ea"/>
                          <a:cs typeface="+mn-cs"/>
                        </a:rPr>
                        <a:t>❌</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dirty="0">
                          <a:ln>
                            <a:noFill/>
                          </a:ln>
                          <a:solidFill>
                            <a:prstClr val="black"/>
                          </a:solidFill>
                          <a:effectLst/>
                          <a:uLnTx/>
                          <a:uFillTx/>
                          <a:latin typeface="Calibri"/>
                          <a:ea typeface="+mn-ea"/>
                          <a:cs typeface="+mn-cs"/>
                        </a:rPr>
                        <a:t>✅</a:t>
                      </a:r>
                    </a:p>
                  </a:txBody>
                  <a:tcPr/>
                </a:tc>
                <a:extLst>
                  <a:ext uri="{0D108BD9-81ED-4DB2-BD59-A6C34878D82A}">
                    <a16:rowId xmlns:a16="http://schemas.microsoft.com/office/drawing/2014/main" val="2458254104"/>
                  </a:ext>
                </a:extLst>
              </a:tr>
              <a:tr h="370840">
                <a:tc>
                  <a:txBody>
                    <a:bodyPr/>
                    <a:lstStyle/>
                    <a:p>
                      <a:r>
                        <a:rPr lang="es-EC" dirty="0"/>
                        <a:t>No probabilístico</a:t>
                      </a:r>
                    </a:p>
                  </a:txBody>
                  <a:tcPr/>
                </a:tc>
                <a:tc>
                  <a:txBody>
                    <a:bodyPr/>
                    <a:lstStyle/>
                    <a:p>
                      <a:r>
                        <a:rPr lang="es-EC" dirty="0"/>
                        <a:t>Por cuotas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a:ln>
                            <a:noFill/>
                          </a:ln>
                          <a:solidFill>
                            <a:prstClr val="black"/>
                          </a:solidFill>
                          <a:effectLst/>
                          <a:uLnTx/>
                          <a:uFillTx/>
                          <a:latin typeface="Calibri"/>
                          <a:ea typeface="+mn-ea"/>
                          <a:cs typeface="+mn-cs"/>
                        </a:rPr>
                        <a:t>❌</a:t>
                      </a:r>
                      <a:endParaRPr kumimoji="0" lang="es-EC"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dirty="0">
                          <a:ln>
                            <a:noFill/>
                          </a:ln>
                          <a:solidFill>
                            <a:prstClr val="black"/>
                          </a:solidFill>
                          <a:effectLst/>
                          <a:uLnTx/>
                          <a:uFillTx/>
                          <a:latin typeface="Calibri"/>
                          <a:ea typeface="+mn-ea"/>
                          <a:cs typeface="+mn-cs"/>
                        </a:rPr>
                        <a:t>❌</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C" sz="1800" b="0" i="0" u="none" strike="noStrike" kern="1200" cap="none" spc="0" normalizeH="0" baseline="0" noProof="0" dirty="0">
                          <a:ln>
                            <a:noFill/>
                          </a:ln>
                          <a:solidFill>
                            <a:prstClr val="black"/>
                          </a:solidFill>
                          <a:effectLst/>
                          <a:uLnTx/>
                          <a:uFillTx/>
                          <a:latin typeface="Calibri"/>
                          <a:ea typeface="+mn-ea"/>
                          <a:cs typeface="+mn-cs"/>
                        </a:rPr>
                        <a:t>✅</a:t>
                      </a:r>
                    </a:p>
                  </a:txBody>
                  <a:tcPr/>
                </a:tc>
                <a:extLst>
                  <a:ext uri="{0D108BD9-81ED-4DB2-BD59-A6C34878D82A}">
                    <a16:rowId xmlns:a16="http://schemas.microsoft.com/office/drawing/2014/main" val="1243716073"/>
                  </a:ext>
                </a:extLst>
              </a:tr>
            </a:tbl>
          </a:graphicData>
        </a:graphic>
      </p:graphicFrame>
    </p:spTree>
    <p:extLst>
      <p:ext uri="{BB962C8B-B14F-4D97-AF65-F5344CB8AC3E}">
        <p14:creationId xmlns:p14="http://schemas.microsoft.com/office/powerpoint/2010/main" val="23835402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Conclusión</a:t>
            </a:r>
            <a:endParaRPr b="1" dirty="0"/>
          </a:p>
        </p:txBody>
      </p:sp>
      <p:sp>
        <p:nvSpPr>
          <p:cNvPr id="3" name="Content Placeholder 2"/>
          <p:cNvSpPr>
            <a:spLocks noGrp="1"/>
          </p:cNvSpPr>
          <p:nvPr>
            <p:ph idx="1"/>
          </p:nvPr>
        </p:nvSpPr>
        <p:spPr>
          <a:xfrm>
            <a:off x="272143" y="1600200"/>
            <a:ext cx="8741227" cy="4525963"/>
          </a:xfrm>
        </p:spPr>
        <p:txBody>
          <a:bodyPr/>
          <a:lstStyle/>
          <a:p>
            <a:r>
              <a:rPr dirty="0"/>
              <a:t>La </a:t>
            </a:r>
            <a:r>
              <a:rPr dirty="0" err="1"/>
              <a:t>elección</a:t>
            </a:r>
            <a:r>
              <a:rPr dirty="0"/>
              <a:t> del </a:t>
            </a:r>
            <a:r>
              <a:rPr dirty="0" err="1"/>
              <a:t>método</a:t>
            </a:r>
            <a:r>
              <a:rPr dirty="0"/>
              <a:t> de </a:t>
            </a:r>
            <a:r>
              <a:rPr dirty="0" err="1"/>
              <a:t>muestreo</a:t>
            </a:r>
            <a:r>
              <a:rPr dirty="0"/>
              <a:t> </a:t>
            </a:r>
            <a:r>
              <a:rPr dirty="0" err="1"/>
              <a:t>depende</a:t>
            </a:r>
            <a:r>
              <a:rPr dirty="0"/>
              <a:t> del </a:t>
            </a:r>
            <a:r>
              <a:rPr dirty="0" err="1"/>
              <a:t>objetivo</a:t>
            </a:r>
            <a:r>
              <a:rPr dirty="0"/>
              <a:t>, </a:t>
            </a:r>
            <a:r>
              <a:rPr dirty="0" err="1"/>
              <a:t>tipo</a:t>
            </a:r>
            <a:r>
              <a:rPr dirty="0"/>
              <a:t> de </a:t>
            </a:r>
            <a:r>
              <a:rPr dirty="0" err="1"/>
              <a:t>estudio</a:t>
            </a:r>
            <a:r>
              <a:rPr dirty="0"/>
              <a:t> y </a:t>
            </a:r>
            <a:r>
              <a:rPr dirty="0" err="1"/>
              <a:t>recursos</a:t>
            </a:r>
            <a:r>
              <a:rPr dirty="0"/>
              <a:t>.</a:t>
            </a:r>
          </a:p>
          <a:p>
            <a:r>
              <a:rPr dirty="0"/>
              <a:t>Los </a:t>
            </a:r>
            <a:r>
              <a:rPr dirty="0" err="1"/>
              <a:t>muestreos</a:t>
            </a:r>
            <a:r>
              <a:rPr dirty="0"/>
              <a:t> </a:t>
            </a:r>
            <a:r>
              <a:rPr dirty="0" err="1"/>
              <a:t>probabilísticos</a:t>
            </a:r>
            <a:r>
              <a:rPr dirty="0"/>
              <a:t> </a:t>
            </a:r>
            <a:r>
              <a:rPr dirty="0" err="1"/>
              <a:t>permiten</a:t>
            </a:r>
            <a:r>
              <a:rPr dirty="0"/>
              <a:t> </a:t>
            </a:r>
            <a:r>
              <a:rPr dirty="0" err="1"/>
              <a:t>generalizar</a:t>
            </a:r>
            <a:r>
              <a:rPr dirty="0"/>
              <a:t> </a:t>
            </a:r>
            <a:r>
              <a:rPr dirty="0" err="1"/>
              <a:t>resultados</a:t>
            </a:r>
            <a:r>
              <a:rPr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Preguntas y Discusión</a:t>
            </a:r>
          </a:p>
        </p:txBody>
      </p:sp>
      <p:sp>
        <p:nvSpPr>
          <p:cNvPr id="3" name="Content Placeholder 2"/>
          <p:cNvSpPr>
            <a:spLocks noGrp="1"/>
          </p:cNvSpPr>
          <p:nvPr>
            <p:ph idx="1"/>
          </p:nvPr>
        </p:nvSpPr>
        <p:spPr/>
        <p:txBody>
          <a:bodyPr/>
          <a:lstStyle/>
          <a:p>
            <a:r>
              <a:t>• ¿Qué tipo de muestreo usarías en un estudio de salud pública?</a:t>
            </a:r>
          </a:p>
          <a:p>
            <a:r>
              <a:t>• ¿Cómo garantizar la representatividad de una muestra?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82B406-5197-40CD-A031-571148FE7F12}"/>
              </a:ext>
            </a:extLst>
          </p:cNvPr>
          <p:cNvSpPr>
            <a:spLocks noGrp="1"/>
          </p:cNvSpPr>
          <p:nvPr>
            <p:ph type="title"/>
          </p:nvPr>
        </p:nvSpPr>
        <p:spPr>
          <a:xfrm>
            <a:off x="457200" y="846138"/>
            <a:ext cx="8229600" cy="1143000"/>
          </a:xfrm>
        </p:spPr>
        <p:txBody>
          <a:bodyPr/>
          <a:lstStyle/>
          <a:p>
            <a:r>
              <a:rPr lang="es-EC" b="1"/>
              <a:t>Muestreo Probabilístico</a:t>
            </a:r>
            <a:endParaRPr lang="es-EC" dirty="0"/>
          </a:p>
        </p:txBody>
      </p:sp>
      <p:sp>
        <p:nvSpPr>
          <p:cNvPr id="3" name="Text Box 10">
            <a:extLst>
              <a:ext uri="{FF2B5EF4-FFF2-40B4-BE49-F238E27FC236}">
                <a16:creationId xmlns:a16="http://schemas.microsoft.com/office/drawing/2014/main" id="{EA5B4F37-59F6-486A-A9F0-F080CA868447}"/>
              </a:ext>
            </a:extLst>
          </p:cNvPr>
          <p:cNvSpPr txBox="1">
            <a:spLocks noChangeArrowheads="1"/>
          </p:cNvSpPr>
          <p:nvPr/>
        </p:nvSpPr>
        <p:spPr bwMode="auto">
          <a:xfrm>
            <a:off x="5290911" y="2420143"/>
            <a:ext cx="3095625" cy="201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50000"/>
              </a:spcBef>
              <a:buFontTx/>
              <a:buNone/>
            </a:pPr>
            <a:r>
              <a:rPr lang="es-MX" altLang="es-MX" sz="1800" b="0" dirty="0">
                <a:solidFill>
                  <a:srgbClr val="0000FF"/>
                </a:solidFill>
                <a:latin typeface="Albertus Extra Bold" pitchFamily="34" charset="0"/>
              </a:rPr>
              <a:t>Aleatorio simple</a:t>
            </a:r>
          </a:p>
          <a:p>
            <a:pPr eaLnBrk="1" hangingPunct="1">
              <a:spcBef>
                <a:spcPct val="50000"/>
              </a:spcBef>
              <a:buFontTx/>
              <a:buNone/>
            </a:pPr>
            <a:r>
              <a:rPr lang="es-MX" altLang="es-MX" sz="1800" b="0" dirty="0">
                <a:solidFill>
                  <a:srgbClr val="0000FF"/>
                </a:solidFill>
                <a:latin typeface="Albertus Extra Bold" pitchFamily="34" charset="0"/>
              </a:rPr>
              <a:t>Aleatorio sistemático</a:t>
            </a:r>
          </a:p>
          <a:p>
            <a:pPr eaLnBrk="1" hangingPunct="1">
              <a:spcBef>
                <a:spcPct val="50000"/>
              </a:spcBef>
              <a:buFontTx/>
              <a:buNone/>
            </a:pPr>
            <a:r>
              <a:rPr lang="es-MX" altLang="es-MX" sz="1800" b="0" dirty="0">
                <a:solidFill>
                  <a:srgbClr val="0000FF"/>
                </a:solidFill>
                <a:latin typeface="Albertus Extra Bold" pitchFamily="34" charset="0"/>
              </a:rPr>
              <a:t>Estratificado</a:t>
            </a:r>
          </a:p>
          <a:p>
            <a:pPr eaLnBrk="1" hangingPunct="1">
              <a:spcBef>
                <a:spcPct val="50000"/>
              </a:spcBef>
              <a:buFontTx/>
              <a:buNone/>
            </a:pPr>
            <a:r>
              <a:rPr lang="es-MX" altLang="es-MX" sz="1800" b="0" dirty="0">
                <a:solidFill>
                  <a:srgbClr val="0000FF"/>
                </a:solidFill>
                <a:latin typeface="Albertus Extra Bold" pitchFamily="34" charset="0"/>
              </a:rPr>
              <a:t>Conglomerados</a:t>
            </a:r>
          </a:p>
          <a:p>
            <a:pPr eaLnBrk="1" hangingPunct="1">
              <a:spcBef>
                <a:spcPct val="50000"/>
              </a:spcBef>
              <a:buFontTx/>
              <a:buNone/>
            </a:pPr>
            <a:r>
              <a:rPr lang="es-MX" altLang="es-MX" sz="1800" b="0" dirty="0">
                <a:solidFill>
                  <a:srgbClr val="0000FF"/>
                </a:solidFill>
                <a:latin typeface="Albertus Extra Bold" pitchFamily="34" charset="0"/>
              </a:rPr>
              <a:t>Área o polietápico</a:t>
            </a:r>
            <a:endParaRPr lang="es-ES" altLang="es-MX" sz="1800" b="0" dirty="0">
              <a:solidFill>
                <a:srgbClr val="0000FF"/>
              </a:solidFill>
              <a:latin typeface="Albertus Extra Bold" pitchFamily="34" charset="0"/>
            </a:endParaRPr>
          </a:p>
        </p:txBody>
      </p:sp>
      <p:sp>
        <p:nvSpPr>
          <p:cNvPr id="4" name="AutoShape 12">
            <a:extLst>
              <a:ext uri="{FF2B5EF4-FFF2-40B4-BE49-F238E27FC236}">
                <a16:creationId xmlns:a16="http://schemas.microsoft.com/office/drawing/2014/main" id="{973133AF-36EB-4B75-BA4C-8306983C7AAD}"/>
              </a:ext>
            </a:extLst>
          </p:cNvPr>
          <p:cNvSpPr>
            <a:spLocks/>
          </p:cNvSpPr>
          <p:nvPr/>
        </p:nvSpPr>
        <p:spPr bwMode="auto">
          <a:xfrm>
            <a:off x="5146448" y="2420143"/>
            <a:ext cx="144463" cy="2303463"/>
          </a:xfrm>
          <a:prstGeom prst="leftBrace">
            <a:avLst>
              <a:gd name="adj1" fmla="val 132875"/>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endParaRPr lang="es-MX" altLang="es-MX" sz="1800" b="0">
              <a:latin typeface="Arial" panose="020B0604020202020204" pitchFamily="34" charset="0"/>
            </a:endParaRPr>
          </a:p>
        </p:txBody>
      </p:sp>
      <p:sp>
        <p:nvSpPr>
          <p:cNvPr id="5" name="Rectangle 7">
            <a:extLst>
              <a:ext uri="{FF2B5EF4-FFF2-40B4-BE49-F238E27FC236}">
                <a16:creationId xmlns:a16="http://schemas.microsoft.com/office/drawing/2014/main" id="{4F89D28A-B326-49B0-994A-0311905F892D}"/>
              </a:ext>
            </a:extLst>
          </p:cNvPr>
          <p:cNvSpPr>
            <a:spLocks noChangeArrowheads="1"/>
          </p:cNvSpPr>
          <p:nvPr/>
        </p:nvSpPr>
        <p:spPr bwMode="auto">
          <a:xfrm>
            <a:off x="428852" y="2263773"/>
            <a:ext cx="4464050" cy="2605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marL="87313" indent="15875" algn="just" eaLnBrk="1" hangingPunct="1">
              <a:lnSpc>
                <a:spcPct val="80000"/>
              </a:lnSpc>
              <a:spcBef>
                <a:spcPct val="20000"/>
              </a:spcBef>
              <a:buFontTx/>
              <a:buNone/>
            </a:pPr>
            <a:r>
              <a:rPr lang="es-ES" altLang="es-MX" sz="1800" dirty="0">
                <a:latin typeface="Arial" panose="020B0604020202020204" pitchFamily="34" charset="0"/>
                <a:cs typeface="Arial" panose="020B0604020202020204" pitchFamily="34" charset="0"/>
              </a:rPr>
              <a:t>Llamados también al </a:t>
            </a:r>
            <a:r>
              <a:rPr lang="es-ES" altLang="es-MX" sz="1800" dirty="0">
                <a:solidFill>
                  <a:srgbClr val="FF0000"/>
                </a:solidFill>
                <a:latin typeface="Arial" panose="020B0604020202020204" pitchFamily="34" charset="0"/>
                <a:cs typeface="Arial" panose="020B0604020202020204" pitchFamily="34" charset="0"/>
              </a:rPr>
              <a:t>AZAR</a:t>
            </a:r>
            <a:r>
              <a:rPr lang="es-ES" altLang="es-MX" sz="1800" dirty="0">
                <a:latin typeface="Arial" panose="020B0604020202020204" pitchFamily="34" charset="0"/>
                <a:cs typeface="Arial" panose="020B0604020202020204" pitchFamily="34" charset="0"/>
              </a:rPr>
              <a:t>,  están basados en la ley de la probabilidad, donde cada elemento del universo tienen la misma oportunidad o probabilidad de ser seleccionado para la muestra, es decir, el requisito indispensable para  seleccionar una muestra en forma aleatoria es que todos los elementos que integran, tengan la misma probabilidad de formar parte de ella.</a:t>
            </a:r>
          </a:p>
          <a:p>
            <a:pPr eaLnBrk="1" hangingPunct="1">
              <a:lnSpc>
                <a:spcPct val="80000"/>
              </a:lnSpc>
              <a:spcBef>
                <a:spcPct val="20000"/>
              </a:spcBef>
              <a:buFontTx/>
              <a:buNone/>
            </a:pPr>
            <a:r>
              <a:rPr lang="es-ES" altLang="es-MX" sz="1800" dirty="0">
                <a:latin typeface="Comic Sans MS" panose="030F0702030302020204" pitchFamily="66" charset="0"/>
              </a:rPr>
              <a:t>        </a:t>
            </a:r>
          </a:p>
        </p:txBody>
      </p:sp>
    </p:spTree>
    <p:extLst>
      <p:ext uri="{BB962C8B-B14F-4D97-AF65-F5344CB8AC3E}">
        <p14:creationId xmlns:p14="http://schemas.microsoft.com/office/powerpoint/2010/main" val="3061408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Muestreo Aleatorio Simple (MAS)</a:t>
            </a:r>
          </a:p>
        </p:txBody>
      </p:sp>
      <p:sp>
        <p:nvSpPr>
          <p:cNvPr id="3" name="Content Placeholder 2"/>
          <p:cNvSpPr>
            <a:spLocks noGrp="1"/>
          </p:cNvSpPr>
          <p:nvPr>
            <p:ph idx="1"/>
          </p:nvPr>
        </p:nvSpPr>
        <p:spPr>
          <a:xfrm>
            <a:off x="370114" y="2590800"/>
            <a:ext cx="8316686" cy="4090535"/>
          </a:xfrm>
        </p:spPr>
        <p:txBody>
          <a:bodyPr/>
          <a:lstStyle/>
          <a:p>
            <a:r>
              <a:rPr dirty="0" err="1"/>
              <a:t>Cada</a:t>
            </a:r>
            <a:r>
              <a:rPr dirty="0"/>
              <a:t> </a:t>
            </a:r>
            <a:r>
              <a:rPr dirty="0" err="1"/>
              <a:t>individuo</a:t>
            </a:r>
            <a:r>
              <a:rPr dirty="0"/>
              <a:t> </a:t>
            </a:r>
            <a:r>
              <a:rPr dirty="0" err="1"/>
              <a:t>tiene</a:t>
            </a:r>
            <a:r>
              <a:rPr dirty="0"/>
              <a:t> </a:t>
            </a:r>
            <a:r>
              <a:rPr dirty="0" err="1"/>
              <a:t>igual</a:t>
            </a:r>
            <a:r>
              <a:rPr dirty="0"/>
              <a:t> </a:t>
            </a:r>
            <a:r>
              <a:rPr dirty="0" err="1"/>
              <a:t>probabilidad</a:t>
            </a:r>
            <a:r>
              <a:rPr dirty="0"/>
              <a:t> de ser </a:t>
            </a:r>
            <a:r>
              <a:rPr dirty="0" err="1"/>
              <a:t>elegido</a:t>
            </a:r>
            <a:r>
              <a:rPr dirty="0"/>
              <a:t>.</a:t>
            </a:r>
          </a:p>
          <a:p>
            <a:r>
              <a:rPr dirty="0" err="1"/>
              <a:t>Herramientas</a:t>
            </a:r>
            <a:r>
              <a:rPr dirty="0"/>
              <a:t>: </a:t>
            </a:r>
            <a:r>
              <a:rPr dirty="0" err="1"/>
              <a:t>tabla</a:t>
            </a:r>
            <a:r>
              <a:rPr dirty="0"/>
              <a:t> de </a:t>
            </a:r>
            <a:r>
              <a:rPr dirty="0" err="1"/>
              <a:t>números</a:t>
            </a:r>
            <a:r>
              <a:rPr dirty="0"/>
              <a:t> </a:t>
            </a:r>
            <a:r>
              <a:rPr dirty="0" err="1"/>
              <a:t>aleatorios</a:t>
            </a:r>
            <a:r>
              <a:rPr dirty="0"/>
              <a:t> o software.</a:t>
            </a:r>
          </a:p>
          <a:p>
            <a:r>
              <a:rPr dirty="0" err="1"/>
              <a:t>Ejemplo</a:t>
            </a:r>
            <a:r>
              <a:rPr dirty="0"/>
              <a:t>: </a:t>
            </a:r>
            <a:r>
              <a:rPr dirty="0" err="1"/>
              <a:t>sorteo</a:t>
            </a:r>
            <a:r>
              <a:rPr dirty="0"/>
              <a:t> de </a:t>
            </a:r>
            <a:r>
              <a:rPr dirty="0" err="1"/>
              <a:t>nombres</a:t>
            </a:r>
            <a:r>
              <a:rPr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1BA0BC20-9CEA-49A8-9BE2-966F2DA53C54}"/>
              </a:ext>
            </a:extLst>
          </p:cNvPr>
          <p:cNvSpPr>
            <a:spLocks noGrp="1" noChangeArrowheads="1"/>
          </p:cNvSpPr>
          <p:nvPr>
            <p:ph idx="1"/>
          </p:nvPr>
        </p:nvSpPr>
        <p:spPr>
          <a:xfrm>
            <a:off x="279400" y="782638"/>
            <a:ext cx="7777163" cy="1439862"/>
          </a:xfrm>
        </p:spPr>
        <p:txBody>
          <a:bodyPr rtlCol="0">
            <a:normAutofit/>
          </a:bodyPr>
          <a:lstStyle/>
          <a:p>
            <a:pPr eaLnBrk="1" fontAlgn="auto" hangingPunct="1">
              <a:lnSpc>
                <a:spcPct val="80000"/>
              </a:lnSpc>
              <a:spcAft>
                <a:spcPts val="0"/>
              </a:spcAft>
              <a:buFontTx/>
              <a:buNone/>
              <a:defRPr/>
            </a:pPr>
            <a:r>
              <a:rPr lang="es-ES" altLang="es-MX" sz="1800" dirty="0">
                <a:latin typeface="Comic Sans MS" pitchFamily="66" charset="0"/>
              </a:rPr>
              <a:t>   Todos los elementos que forman el universo tienen la misma    probabilidad de ser seleccionados.</a:t>
            </a:r>
          </a:p>
          <a:p>
            <a:pPr eaLnBrk="1" fontAlgn="auto" hangingPunct="1">
              <a:lnSpc>
                <a:spcPct val="80000"/>
              </a:lnSpc>
              <a:spcAft>
                <a:spcPts val="0"/>
              </a:spcAft>
              <a:buFontTx/>
              <a:buNone/>
              <a:defRPr/>
            </a:pPr>
            <a:r>
              <a:rPr lang="es-ES" altLang="es-MX" sz="1800" dirty="0">
                <a:latin typeface="Comic Sans MS" pitchFamily="66" charset="0"/>
              </a:rPr>
              <a:t>    La muestra se selecciona por medio del sorteo de los elementos.</a:t>
            </a:r>
          </a:p>
          <a:p>
            <a:pPr eaLnBrk="1" fontAlgn="auto" hangingPunct="1">
              <a:lnSpc>
                <a:spcPct val="80000"/>
              </a:lnSpc>
              <a:spcAft>
                <a:spcPts val="0"/>
              </a:spcAft>
              <a:buFontTx/>
              <a:buNone/>
              <a:defRPr/>
            </a:pPr>
            <a:endParaRPr lang="es-ES" altLang="es-MX" sz="1800" dirty="0">
              <a:latin typeface="Comic Sans MS" pitchFamily="66" charset="0"/>
            </a:endParaRPr>
          </a:p>
          <a:p>
            <a:pPr eaLnBrk="1" fontAlgn="auto" hangingPunct="1">
              <a:lnSpc>
                <a:spcPct val="80000"/>
              </a:lnSpc>
              <a:spcAft>
                <a:spcPts val="0"/>
              </a:spcAft>
              <a:buFontTx/>
              <a:buNone/>
              <a:defRPr/>
            </a:pPr>
            <a:r>
              <a:rPr lang="es-ES" altLang="es-MX" sz="1800" dirty="0">
                <a:latin typeface="Comic Sans MS" pitchFamily="66" charset="0"/>
              </a:rPr>
              <a:t>    Para realizar el sorteo de la muestra se  requiere:</a:t>
            </a:r>
          </a:p>
          <a:p>
            <a:pPr eaLnBrk="1" fontAlgn="auto" hangingPunct="1">
              <a:lnSpc>
                <a:spcPct val="80000"/>
              </a:lnSpc>
              <a:spcAft>
                <a:spcPts val="0"/>
              </a:spcAft>
              <a:buFontTx/>
              <a:buNone/>
              <a:defRPr/>
            </a:pPr>
            <a:endParaRPr lang="es-ES" altLang="es-MX" sz="1800" dirty="0">
              <a:latin typeface="Comic Sans MS" pitchFamily="66" charset="0"/>
            </a:endParaRPr>
          </a:p>
        </p:txBody>
      </p:sp>
      <p:pic>
        <p:nvPicPr>
          <p:cNvPr id="13315" name="Picture 5" descr="tombola">
            <a:extLst>
              <a:ext uri="{FF2B5EF4-FFF2-40B4-BE49-F238E27FC236}">
                <a16:creationId xmlns:a16="http://schemas.microsoft.com/office/drawing/2014/main" id="{A7E3C906-D182-48E0-AA74-527818A862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1688" y="2852738"/>
            <a:ext cx="17526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6">
            <a:extLst>
              <a:ext uri="{FF2B5EF4-FFF2-40B4-BE49-F238E27FC236}">
                <a16:creationId xmlns:a16="http://schemas.microsoft.com/office/drawing/2014/main" id="{F88EB93C-B0FD-4038-BEE9-7BEE8454825C}"/>
              </a:ext>
            </a:extLst>
          </p:cNvPr>
          <p:cNvSpPr>
            <a:spLocks noChangeArrowheads="1"/>
          </p:cNvSpPr>
          <p:nvPr/>
        </p:nvSpPr>
        <p:spPr bwMode="auto">
          <a:xfrm>
            <a:off x="395288" y="2289175"/>
            <a:ext cx="63373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r>
              <a:rPr lang="es-ES" altLang="es-MX" sz="1800" b="0">
                <a:solidFill>
                  <a:srgbClr val="0000FF"/>
                </a:solidFill>
                <a:latin typeface="Arial" panose="020B0604020202020204" pitchFamily="34" charset="0"/>
              </a:rPr>
              <a:t>1. Contar con  una lista de todos los elementos que integran el universo o población investigada.</a:t>
            </a:r>
          </a:p>
          <a:p>
            <a:pPr eaLnBrk="1" hangingPunct="1">
              <a:spcBef>
                <a:spcPct val="0"/>
              </a:spcBef>
              <a:buFontTx/>
              <a:buNone/>
            </a:pPr>
            <a:r>
              <a:rPr lang="es-ES" altLang="es-MX" sz="1800" b="0">
                <a:solidFill>
                  <a:srgbClr val="0000FF"/>
                </a:solidFill>
                <a:latin typeface="Arial" panose="020B0604020202020204" pitchFamily="34" charset="0"/>
              </a:rPr>
              <a:t>2. Se  enumeran todos los elementos</a:t>
            </a:r>
          </a:p>
          <a:p>
            <a:pPr eaLnBrk="1" hangingPunct="1">
              <a:spcBef>
                <a:spcPct val="0"/>
              </a:spcBef>
              <a:buFontTx/>
              <a:buNone/>
            </a:pPr>
            <a:r>
              <a:rPr lang="es-ES" altLang="es-MX" sz="1800" b="0">
                <a:solidFill>
                  <a:srgbClr val="0000FF"/>
                </a:solidFill>
                <a:latin typeface="Arial" panose="020B0604020202020204" pitchFamily="34" charset="0"/>
              </a:rPr>
              <a:t>3. Sortear los elementos, este sorteo puede ser a través de: </a:t>
            </a:r>
          </a:p>
          <a:p>
            <a:pPr eaLnBrk="1" hangingPunct="1">
              <a:spcBef>
                <a:spcPct val="0"/>
              </a:spcBef>
              <a:buFontTx/>
              <a:buNone/>
            </a:pPr>
            <a:r>
              <a:rPr lang="es-ES" altLang="es-MX" sz="1800" b="0">
                <a:latin typeface="Arial" panose="020B0604020202020204" pitchFamily="34" charset="0"/>
              </a:rPr>
              <a:t>a) Utilizar una tabla de números aleatorios </a:t>
            </a:r>
          </a:p>
          <a:p>
            <a:pPr eaLnBrk="1" hangingPunct="1">
              <a:spcBef>
                <a:spcPct val="0"/>
              </a:spcBef>
              <a:buFontTx/>
              <a:buNone/>
            </a:pPr>
            <a:r>
              <a:rPr lang="es-ES" altLang="es-MX" sz="1800" b="0">
                <a:latin typeface="Arial" panose="020B0604020202020204" pitchFamily="34" charset="0"/>
              </a:rPr>
              <a:t>b) Por medio de una tómbola</a:t>
            </a:r>
          </a:p>
          <a:p>
            <a:pPr eaLnBrk="1" hangingPunct="1">
              <a:spcBef>
                <a:spcPct val="0"/>
              </a:spcBef>
              <a:buFontTx/>
              <a:buNone/>
            </a:pPr>
            <a:r>
              <a:rPr lang="es-ES" altLang="es-MX" sz="1800" b="0">
                <a:latin typeface="Arial" panose="020B0604020202020204" pitchFamily="34" charset="0"/>
              </a:rPr>
              <a:t>c) Por medio de la calculadora con la función inverso ó  shift /ran ó ran/igual.</a:t>
            </a:r>
          </a:p>
        </p:txBody>
      </p:sp>
      <p:sp>
        <p:nvSpPr>
          <p:cNvPr id="13317" name="Rectangle 7">
            <a:extLst>
              <a:ext uri="{FF2B5EF4-FFF2-40B4-BE49-F238E27FC236}">
                <a16:creationId xmlns:a16="http://schemas.microsoft.com/office/drawing/2014/main" id="{92246470-DC60-430A-81B1-F8740542806C}"/>
              </a:ext>
            </a:extLst>
          </p:cNvPr>
          <p:cNvSpPr>
            <a:spLocks noChangeArrowheads="1"/>
          </p:cNvSpPr>
          <p:nvPr/>
        </p:nvSpPr>
        <p:spPr bwMode="auto">
          <a:xfrm>
            <a:off x="1258888" y="260350"/>
            <a:ext cx="6769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algn="ctr" eaLnBrk="1" hangingPunct="1">
              <a:spcBef>
                <a:spcPct val="0"/>
              </a:spcBef>
              <a:buFontTx/>
              <a:buNone/>
            </a:pPr>
            <a:r>
              <a:rPr lang="es-ES" altLang="es-MX" sz="2400">
                <a:solidFill>
                  <a:srgbClr val="FF0000"/>
                </a:solidFill>
                <a:latin typeface="Albertus Extra Bold" pitchFamily="34" charset="0"/>
              </a:rPr>
              <a:t>Muestreo aleatorio simple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1A6A5B1-DFFC-474B-9ED6-1E8E6DADDD37}"/>
              </a:ext>
            </a:extLst>
          </p:cNvPr>
          <p:cNvSpPr>
            <a:spLocks noChangeArrowheads="1"/>
          </p:cNvSpPr>
          <p:nvPr/>
        </p:nvSpPr>
        <p:spPr bwMode="auto">
          <a:xfrm>
            <a:off x="0" y="116649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0"/>
              </a:spcBef>
              <a:buFontTx/>
              <a:buNone/>
            </a:pPr>
            <a:endParaRPr lang="es-MX" altLang="es-MX" sz="1800" b="0">
              <a:latin typeface="Arial" panose="020B0604020202020204" pitchFamily="34" charset="0"/>
            </a:endParaRPr>
          </a:p>
        </p:txBody>
      </p:sp>
      <p:graphicFrame>
        <p:nvGraphicFramePr>
          <p:cNvPr id="23555" name="Group 3">
            <a:extLst>
              <a:ext uri="{FF2B5EF4-FFF2-40B4-BE49-F238E27FC236}">
                <a16:creationId xmlns:a16="http://schemas.microsoft.com/office/drawing/2014/main" id="{5CCD7E5D-AAFC-487F-A829-50C5A20A16DF}"/>
              </a:ext>
            </a:extLst>
          </p:cNvPr>
          <p:cNvGraphicFramePr>
            <a:graphicFrameLocks noGrp="1"/>
          </p:cNvGraphicFramePr>
          <p:nvPr>
            <p:ph/>
          </p:nvPr>
        </p:nvGraphicFramePr>
        <p:xfrm>
          <a:off x="107950" y="915988"/>
          <a:ext cx="8928099" cy="5786439"/>
        </p:xfrm>
        <a:graphic>
          <a:graphicData uri="http://schemas.openxmlformats.org/drawingml/2006/table">
            <a:tbl>
              <a:tblPr/>
              <a:tblGrid>
                <a:gridCol w="868079">
                  <a:extLst>
                    <a:ext uri="{9D8B030D-6E8A-4147-A177-3AD203B41FA5}">
                      <a16:colId xmlns:a16="http://schemas.microsoft.com/office/drawing/2014/main" val="20000"/>
                    </a:ext>
                  </a:extLst>
                </a:gridCol>
                <a:gridCol w="560215">
                  <a:extLst>
                    <a:ext uri="{9D8B030D-6E8A-4147-A177-3AD203B41FA5}">
                      <a16:colId xmlns:a16="http://schemas.microsoft.com/office/drawing/2014/main" val="20001"/>
                    </a:ext>
                  </a:extLst>
                </a:gridCol>
                <a:gridCol w="560214">
                  <a:extLst>
                    <a:ext uri="{9D8B030D-6E8A-4147-A177-3AD203B41FA5}">
                      <a16:colId xmlns:a16="http://schemas.microsoft.com/office/drawing/2014/main" val="20002"/>
                    </a:ext>
                  </a:extLst>
                </a:gridCol>
                <a:gridCol w="558531">
                  <a:extLst>
                    <a:ext uri="{9D8B030D-6E8A-4147-A177-3AD203B41FA5}">
                      <a16:colId xmlns:a16="http://schemas.microsoft.com/office/drawing/2014/main" val="20003"/>
                    </a:ext>
                  </a:extLst>
                </a:gridCol>
                <a:gridCol w="561897">
                  <a:extLst>
                    <a:ext uri="{9D8B030D-6E8A-4147-A177-3AD203B41FA5}">
                      <a16:colId xmlns:a16="http://schemas.microsoft.com/office/drawing/2014/main" val="20004"/>
                    </a:ext>
                  </a:extLst>
                </a:gridCol>
                <a:gridCol w="560215">
                  <a:extLst>
                    <a:ext uri="{9D8B030D-6E8A-4147-A177-3AD203B41FA5}">
                      <a16:colId xmlns:a16="http://schemas.microsoft.com/office/drawing/2014/main" val="20005"/>
                    </a:ext>
                  </a:extLst>
                </a:gridCol>
                <a:gridCol w="560214">
                  <a:extLst>
                    <a:ext uri="{9D8B030D-6E8A-4147-A177-3AD203B41FA5}">
                      <a16:colId xmlns:a16="http://schemas.microsoft.com/office/drawing/2014/main" val="20006"/>
                    </a:ext>
                  </a:extLst>
                </a:gridCol>
                <a:gridCol w="558531">
                  <a:extLst>
                    <a:ext uri="{9D8B030D-6E8A-4147-A177-3AD203B41FA5}">
                      <a16:colId xmlns:a16="http://schemas.microsoft.com/office/drawing/2014/main" val="20007"/>
                    </a:ext>
                  </a:extLst>
                </a:gridCol>
                <a:gridCol w="560215">
                  <a:extLst>
                    <a:ext uri="{9D8B030D-6E8A-4147-A177-3AD203B41FA5}">
                      <a16:colId xmlns:a16="http://schemas.microsoft.com/office/drawing/2014/main" val="20008"/>
                    </a:ext>
                  </a:extLst>
                </a:gridCol>
                <a:gridCol w="671248">
                  <a:extLst>
                    <a:ext uri="{9D8B030D-6E8A-4147-A177-3AD203B41FA5}">
                      <a16:colId xmlns:a16="http://schemas.microsoft.com/office/drawing/2014/main" val="20009"/>
                    </a:ext>
                  </a:extLst>
                </a:gridCol>
                <a:gridCol w="558531">
                  <a:extLst>
                    <a:ext uri="{9D8B030D-6E8A-4147-A177-3AD203B41FA5}">
                      <a16:colId xmlns:a16="http://schemas.microsoft.com/office/drawing/2014/main" val="20010"/>
                    </a:ext>
                  </a:extLst>
                </a:gridCol>
                <a:gridCol w="671249">
                  <a:extLst>
                    <a:ext uri="{9D8B030D-6E8A-4147-A177-3AD203B41FA5}">
                      <a16:colId xmlns:a16="http://schemas.microsoft.com/office/drawing/2014/main" val="20011"/>
                    </a:ext>
                  </a:extLst>
                </a:gridCol>
                <a:gridCol w="560214">
                  <a:extLst>
                    <a:ext uri="{9D8B030D-6E8A-4147-A177-3AD203B41FA5}">
                      <a16:colId xmlns:a16="http://schemas.microsoft.com/office/drawing/2014/main" val="20012"/>
                    </a:ext>
                  </a:extLst>
                </a:gridCol>
                <a:gridCol w="558531">
                  <a:extLst>
                    <a:ext uri="{9D8B030D-6E8A-4147-A177-3AD203B41FA5}">
                      <a16:colId xmlns:a16="http://schemas.microsoft.com/office/drawing/2014/main" val="20013"/>
                    </a:ext>
                  </a:extLst>
                </a:gridCol>
                <a:gridCol w="560215">
                  <a:extLst>
                    <a:ext uri="{9D8B030D-6E8A-4147-A177-3AD203B41FA5}">
                      <a16:colId xmlns:a16="http://schemas.microsoft.com/office/drawing/2014/main" val="20014"/>
                    </a:ext>
                  </a:extLst>
                </a:gridCol>
              </a:tblGrid>
              <a:tr h="2231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600" b="0" i="0" u="none" strike="noStrike" cap="none" normalizeH="0" baseline="0" dirty="0">
                          <a:ln>
                            <a:noFill/>
                          </a:ln>
                          <a:solidFill>
                            <a:schemeClr val="tx1"/>
                          </a:solidFill>
                          <a:effectLst/>
                          <a:latin typeface="Arial" charset="0"/>
                          <a:cs typeface="Times New Roman" pitchFamily="18" charset="0"/>
                        </a:rPr>
                        <a:t>Línea7columna</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14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10 480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15 011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01</a:t>
                      </a:r>
                      <a:r>
                        <a:rPr kumimoji="0" lang="es-ES" sz="600" b="0" i="0" u="none" strike="noStrike" cap="none" normalizeH="0" baseline="0">
                          <a:ln>
                            <a:noFill/>
                          </a:ln>
                          <a:solidFill>
                            <a:schemeClr val="tx1"/>
                          </a:solidFill>
                          <a:effectLst/>
                          <a:latin typeface="Arial" charset="0"/>
                          <a:ea typeface="Times New Roman" pitchFamily="18" charset="0"/>
                          <a:cs typeface="Arial" charset="0"/>
                        </a:rPr>
                        <a:t> 536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02</a:t>
                      </a:r>
                      <a:r>
                        <a:rPr kumimoji="0" lang="es-ES" sz="600" b="0" i="0" u="none" strike="noStrike" cap="none" normalizeH="0" baseline="0">
                          <a:ln>
                            <a:noFill/>
                          </a:ln>
                          <a:solidFill>
                            <a:schemeClr val="tx1"/>
                          </a:solidFill>
                          <a:effectLst/>
                          <a:latin typeface="Arial" charset="0"/>
                          <a:ea typeface="Times New Roman" pitchFamily="18" charset="0"/>
                          <a:cs typeface="Arial" charset="0"/>
                        </a:rPr>
                        <a:t> 011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81 647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91 646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69 179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14 194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62 590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36 207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20 969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99 570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91 291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90 700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22 368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46 573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25</a:t>
                      </a:r>
                      <a:r>
                        <a:rPr kumimoji="0" lang="es-ES" sz="600" b="0" i="0" u="none" strike="noStrike" cap="none" normalizeH="0" baseline="0">
                          <a:ln>
                            <a:noFill/>
                          </a:ln>
                          <a:solidFill>
                            <a:schemeClr val="tx1"/>
                          </a:solidFill>
                          <a:effectLst/>
                          <a:latin typeface="Arial" charset="0"/>
                          <a:ea typeface="Times New Roman" pitchFamily="18" charset="0"/>
                          <a:cs typeface="Arial" charset="0"/>
                        </a:rPr>
                        <a:t> 595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85</a:t>
                      </a:r>
                      <a:r>
                        <a:rPr kumimoji="0" lang="es-ES" sz="600" b="0" i="0" u="none" strike="noStrike" cap="none" normalizeH="0" baseline="0">
                          <a:ln>
                            <a:noFill/>
                          </a:ln>
                          <a:solidFill>
                            <a:schemeClr val="tx1"/>
                          </a:solidFill>
                          <a:effectLst/>
                          <a:latin typeface="Arial" charset="0"/>
                          <a:ea typeface="Times New Roman" pitchFamily="18" charset="0"/>
                          <a:cs typeface="Arial" charset="0"/>
                        </a:rPr>
                        <a:t> 393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30 995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89 198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27 982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53 402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93 965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34 095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52 866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19 174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39 615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99 505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24 130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48 360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22 </a:t>
                      </a:r>
                      <a:r>
                        <a:rPr kumimoji="0" lang="es-ES" sz="600" b="0" i="0" u="none" strike="noStrike" cap="none" normalizeH="0" baseline="0">
                          <a:ln>
                            <a:noFill/>
                          </a:ln>
                          <a:solidFill>
                            <a:schemeClr val="tx1"/>
                          </a:solidFill>
                          <a:effectLst/>
                          <a:latin typeface="Arial" charset="0"/>
                          <a:ea typeface="Times New Roman" pitchFamily="18" charset="0"/>
                          <a:cs typeface="Arial" charset="0"/>
                        </a:rPr>
                        <a:t>527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97</a:t>
                      </a:r>
                      <a:r>
                        <a:rPr kumimoji="0" lang="es-ES" sz="600" b="0" i="0" u="none" strike="noStrike" cap="none" normalizeH="0" baseline="0">
                          <a:ln>
                            <a:noFill/>
                          </a:ln>
                          <a:solidFill>
                            <a:schemeClr val="tx1"/>
                          </a:solidFill>
                          <a:effectLst/>
                          <a:latin typeface="Arial" charset="0"/>
                          <a:ea typeface="Times New Roman" pitchFamily="18" charset="0"/>
                          <a:cs typeface="Arial" charset="0"/>
                        </a:rPr>
                        <a:t> 265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76 393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64 809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15 179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24 830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49 340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32 081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30 680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19 655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63 348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58 629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14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42 167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93 093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06</a:t>
                      </a:r>
                      <a:r>
                        <a:rPr kumimoji="0" lang="es-ES" sz="600" b="0" i="0" u="none" strike="noStrike" cap="none" normalizeH="0" baseline="0">
                          <a:ln>
                            <a:noFill/>
                          </a:ln>
                          <a:solidFill>
                            <a:schemeClr val="tx1"/>
                          </a:solidFill>
                          <a:effectLst/>
                          <a:latin typeface="Arial" charset="0"/>
                          <a:ea typeface="Times New Roman" pitchFamily="18" charset="0"/>
                          <a:cs typeface="Arial" charset="0"/>
                        </a:rPr>
                        <a:t> 243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61</a:t>
                      </a:r>
                      <a:r>
                        <a:rPr kumimoji="0" lang="es-ES" sz="600" b="0" i="0" u="none" strike="noStrike" cap="none" normalizeH="0" baseline="0">
                          <a:ln>
                            <a:noFill/>
                          </a:ln>
                          <a:solidFill>
                            <a:schemeClr val="tx1"/>
                          </a:solidFill>
                          <a:effectLst/>
                          <a:latin typeface="Arial" charset="0"/>
                          <a:ea typeface="Times New Roman" pitchFamily="18" charset="0"/>
                          <a:cs typeface="Arial" charset="0"/>
                        </a:rPr>
                        <a:t> 680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07 856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16 376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39 440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53 537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71 341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57 004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00 849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74 917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97 758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16 379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37 570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39 975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81</a:t>
                      </a:r>
                      <a:r>
                        <a:rPr kumimoji="0" lang="es-ES" sz="600" b="0" i="0" u="none" strike="noStrike" cap="none" normalizeH="0" baseline="0">
                          <a:ln>
                            <a:noFill/>
                          </a:ln>
                          <a:solidFill>
                            <a:schemeClr val="tx1"/>
                          </a:solidFill>
                          <a:effectLst/>
                          <a:latin typeface="Arial" charset="0"/>
                          <a:ea typeface="Times New Roman" pitchFamily="18" charset="0"/>
                          <a:cs typeface="Arial" charset="0"/>
                        </a:rPr>
                        <a:t> 837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16</a:t>
                      </a:r>
                      <a:r>
                        <a:rPr kumimoji="0" lang="es-ES" sz="600" b="0" i="0" u="none" strike="noStrike" cap="none" normalizeH="0" baseline="0">
                          <a:ln>
                            <a:noFill/>
                          </a:ln>
                          <a:solidFill>
                            <a:schemeClr val="tx1"/>
                          </a:solidFill>
                          <a:effectLst/>
                          <a:latin typeface="Arial" charset="0"/>
                          <a:ea typeface="Times New Roman" pitchFamily="18" charset="0"/>
                          <a:cs typeface="Arial" charset="0"/>
                        </a:rPr>
                        <a:t> 656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06 121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91 782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60 468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81 305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49 684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60 672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14 110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06 927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01 263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54 613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77 921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06 907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11</a:t>
                      </a:r>
                      <a:r>
                        <a:rPr kumimoji="0" lang="es-ES" sz="600" b="0" i="0" u="none" strike="noStrike" cap="none" normalizeH="0" baseline="0">
                          <a:ln>
                            <a:noFill/>
                          </a:ln>
                          <a:solidFill>
                            <a:schemeClr val="tx1"/>
                          </a:solidFill>
                          <a:effectLst/>
                          <a:latin typeface="Arial" charset="0"/>
                          <a:ea typeface="Times New Roman" pitchFamily="18" charset="0"/>
                          <a:cs typeface="Arial" charset="0"/>
                        </a:rPr>
                        <a:t> 008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42</a:t>
                      </a:r>
                      <a:r>
                        <a:rPr kumimoji="0" lang="es-ES" sz="600" b="0" i="0" u="none" strike="noStrike" cap="none" normalizeH="0" baseline="0">
                          <a:ln>
                            <a:noFill/>
                          </a:ln>
                          <a:solidFill>
                            <a:schemeClr val="tx1"/>
                          </a:solidFill>
                          <a:effectLst/>
                          <a:latin typeface="Arial" charset="0"/>
                          <a:ea typeface="Times New Roman" pitchFamily="18" charset="0"/>
                          <a:cs typeface="Arial" charset="0"/>
                        </a:rPr>
                        <a:t> 751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27 756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53 498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18 602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70 659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90 655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15 053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21 916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81 825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44 394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42 880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214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99 562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72 905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56 </a:t>
                      </a:r>
                      <a:r>
                        <a:rPr kumimoji="0" lang="es-ES" sz="600" b="0" i="0" u="none" strike="noStrike" cap="none" normalizeH="0" baseline="0">
                          <a:ln>
                            <a:noFill/>
                          </a:ln>
                          <a:solidFill>
                            <a:schemeClr val="tx1"/>
                          </a:solidFill>
                          <a:effectLst/>
                          <a:latin typeface="Arial" charset="0"/>
                          <a:ea typeface="Times New Roman" pitchFamily="18" charset="0"/>
                          <a:cs typeface="Arial" charset="0"/>
                        </a:rPr>
                        <a:t>420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69</a:t>
                      </a:r>
                      <a:r>
                        <a:rPr kumimoji="0" lang="es-ES" sz="600" b="0" i="0" u="none" strike="noStrike" cap="none" normalizeH="0" baseline="0">
                          <a:ln>
                            <a:noFill/>
                          </a:ln>
                          <a:solidFill>
                            <a:schemeClr val="tx1"/>
                          </a:solidFill>
                          <a:effectLst/>
                          <a:latin typeface="Arial" charset="0"/>
                          <a:ea typeface="Times New Roman" pitchFamily="18" charset="0"/>
                          <a:cs typeface="Arial" charset="0"/>
                        </a:rPr>
                        <a:t> 994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98 872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31 016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71 194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18 738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44 013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48 840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63 213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21 069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10 634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12 952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96 301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91 977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05</a:t>
                      </a:r>
                      <a:r>
                        <a:rPr kumimoji="0" lang="es-ES" sz="600" b="0" i="0" u="none" strike="noStrike" cap="none" normalizeH="0" baseline="0">
                          <a:ln>
                            <a:noFill/>
                          </a:ln>
                          <a:solidFill>
                            <a:schemeClr val="tx1"/>
                          </a:solidFill>
                          <a:effectLst/>
                          <a:latin typeface="Arial" charset="0"/>
                          <a:ea typeface="Times New Roman" pitchFamily="18" charset="0"/>
                          <a:cs typeface="Arial" charset="0"/>
                        </a:rPr>
                        <a:t> 463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07</a:t>
                      </a:r>
                      <a:r>
                        <a:rPr kumimoji="0" lang="es-ES" sz="600" b="0" i="0" u="none" strike="noStrike" cap="none" normalizeH="0" baseline="0">
                          <a:ln>
                            <a:noFill/>
                          </a:ln>
                          <a:solidFill>
                            <a:schemeClr val="tx1"/>
                          </a:solidFill>
                          <a:effectLst/>
                          <a:latin typeface="Arial" charset="0"/>
                          <a:ea typeface="Times New Roman" pitchFamily="18" charset="0"/>
                          <a:cs typeface="Arial" charset="0"/>
                        </a:rPr>
                        <a:t> 972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18 876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20 922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94 595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56 869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69 014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60 045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18 425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84 903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42 508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32 307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89 579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14 342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63</a:t>
                      </a:r>
                      <a:r>
                        <a:rPr kumimoji="0" lang="es-ES" sz="600" b="0" i="0" u="none" strike="noStrike" cap="none" normalizeH="0" baseline="0">
                          <a:ln>
                            <a:noFill/>
                          </a:ln>
                          <a:solidFill>
                            <a:schemeClr val="tx1"/>
                          </a:solidFill>
                          <a:effectLst/>
                          <a:latin typeface="Arial" charset="0"/>
                          <a:ea typeface="Times New Roman" pitchFamily="18" charset="0"/>
                          <a:cs typeface="Arial" charset="0"/>
                        </a:rPr>
                        <a:t> 661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10</a:t>
                      </a:r>
                      <a:r>
                        <a:rPr kumimoji="0" lang="es-ES" sz="600" b="0" i="0" u="none" strike="noStrike" cap="none" normalizeH="0" baseline="0">
                          <a:ln>
                            <a:noFill/>
                          </a:ln>
                          <a:solidFill>
                            <a:schemeClr val="tx1"/>
                          </a:solidFill>
                          <a:effectLst/>
                          <a:latin typeface="Arial" charset="0"/>
                          <a:ea typeface="Times New Roman" pitchFamily="18" charset="0"/>
                          <a:cs typeface="Arial" charset="0"/>
                        </a:rPr>
                        <a:t> 281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17 453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18 103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57 740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84 378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25 331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12 566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58 678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44 947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05 585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56 941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214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10</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85 475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36 857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53</a:t>
                      </a:r>
                      <a:r>
                        <a:rPr kumimoji="0" lang="es-ES" sz="600" b="0" i="0" u="none" strike="noStrike" cap="none" normalizeH="0" baseline="0">
                          <a:ln>
                            <a:noFill/>
                          </a:ln>
                          <a:solidFill>
                            <a:schemeClr val="tx1"/>
                          </a:solidFill>
                          <a:effectLst/>
                          <a:latin typeface="Arial" charset="0"/>
                          <a:ea typeface="Times New Roman" pitchFamily="18" charset="0"/>
                          <a:cs typeface="Arial" charset="0"/>
                        </a:rPr>
                        <a:t> 342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53 </a:t>
                      </a:r>
                      <a:r>
                        <a:rPr kumimoji="0" lang="es-ES" sz="600" b="0" i="0" u="none" strike="noStrike" cap="none" normalizeH="0" baseline="0">
                          <a:ln>
                            <a:noFill/>
                          </a:ln>
                          <a:solidFill>
                            <a:schemeClr val="tx1"/>
                          </a:solidFill>
                          <a:effectLst/>
                          <a:latin typeface="Arial" charset="0"/>
                          <a:ea typeface="Times New Roman" pitchFamily="18" charset="0"/>
                          <a:cs typeface="Arial" charset="0"/>
                        </a:rPr>
                        <a:t>988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53 060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59 533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38 867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62 300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08 158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17 983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16 439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11 458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18 593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64 952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11</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28 918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69 578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88</a:t>
                      </a:r>
                      <a:r>
                        <a:rPr kumimoji="0" lang="es-ES" sz="600" b="0" i="0" u="none" strike="noStrike" cap="none" normalizeH="0" baseline="0">
                          <a:ln>
                            <a:noFill/>
                          </a:ln>
                          <a:solidFill>
                            <a:schemeClr val="tx1"/>
                          </a:solidFill>
                          <a:effectLst/>
                          <a:latin typeface="Arial" charset="0"/>
                          <a:ea typeface="Times New Roman" pitchFamily="18" charset="0"/>
                          <a:cs typeface="Arial" charset="0"/>
                        </a:rPr>
                        <a:t> 231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33</a:t>
                      </a:r>
                      <a:r>
                        <a:rPr kumimoji="0" lang="es-ES" sz="600" b="0" i="0" u="none" strike="noStrike" cap="none" normalizeH="0" baseline="0">
                          <a:ln>
                            <a:noFill/>
                          </a:ln>
                          <a:solidFill>
                            <a:schemeClr val="tx1"/>
                          </a:solidFill>
                          <a:effectLst/>
                          <a:latin typeface="Arial" charset="0"/>
                          <a:ea typeface="Times New Roman" pitchFamily="18" charset="0"/>
                          <a:cs typeface="Arial" charset="0"/>
                        </a:rPr>
                        <a:t> 276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70 997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79 936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56 865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05 859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90 106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31 595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01 547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85 590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91 610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78 188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12</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63 553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40 961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48</a:t>
                      </a:r>
                      <a:r>
                        <a:rPr kumimoji="0" lang="es-ES" sz="600" b="0" i="0" u="none" strike="noStrike" cap="none" normalizeH="0" baseline="0">
                          <a:ln>
                            <a:noFill/>
                          </a:ln>
                          <a:solidFill>
                            <a:schemeClr val="tx1"/>
                          </a:solidFill>
                          <a:effectLst/>
                          <a:latin typeface="Arial" charset="0"/>
                          <a:ea typeface="Times New Roman" pitchFamily="18" charset="0"/>
                          <a:cs typeface="Arial" charset="0"/>
                        </a:rPr>
                        <a:t> 235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03</a:t>
                      </a:r>
                      <a:r>
                        <a:rPr kumimoji="0" lang="es-ES" sz="600" b="0" i="0" u="none" strike="noStrike" cap="none" normalizeH="0" baseline="0">
                          <a:ln>
                            <a:noFill/>
                          </a:ln>
                          <a:solidFill>
                            <a:schemeClr val="tx1"/>
                          </a:solidFill>
                          <a:effectLst/>
                          <a:latin typeface="Arial" charset="0"/>
                          <a:ea typeface="Times New Roman" pitchFamily="18" charset="0"/>
                          <a:cs typeface="Arial" charset="0"/>
                        </a:rPr>
                        <a:t> 427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dirty="0">
                          <a:ln>
                            <a:noFill/>
                          </a:ln>
                          <a:solidFill>
                            <a:schemeClr val="tx1"/>
                          </a:solidFill>
                          <a:effectLst/>
                          <a:latin typeface="Arial" charset="0"/>
                          <a:ea typeface="Times New Roman" pitchFamily="18" charset="0"/>
                          <a:cs typeface="Arial" charset="0"/>
                        </a:rPr>
                        <a:t>49 626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69 445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18 663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72 695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52 180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20 847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12 234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90 511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33 703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90 822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214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13</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09 429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93 969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52 </a:t>
                      </a:r>
                      <a:r>
                        <a:rPr kumimoji="0" lang="es-ES" sz="600" b="0" i="0" u="none" strike="noStrike" cap="none" normalizeH="0" baseline="0">
                          <a:ln>
                            <a:noFill/>
                          </a:ln>
                          <a:solidFill>
                            <a:schemeClr val="tx1"/>
                          </a:solidFill>
                          <a:effectLst/>
                          <a:latin typeface="Arial" charset="0"/>
                          <a:ea typeface="Times New Roman" pitchFamily="18" charset="0"/>
                          <a:cs typeface="Arial" charset="0"/>
                        </a:rPr>
                        <a:t>636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92 </a:t>
                      </a:r>
                      <a:r>
                        <a:rPr kumimoji="0" lang="es-ES" sz="600" b="0" i="0" u="none" strike="noStrike" cap="none" normalizeH="0" baseline="0">
                          <a:ln>
                            <a:noFill/>
                          </a:ln>
                          <a:solidFill>
                            <a:schemeClr val="tx1"/>
                          </a:solidFill>
                          <a:effectLst/>
                          <a:latin typeface="Arial" charset="0"/>
                          <a:ea typeface="Times New Roman" pitchFamily="18" charset="0"/>
                          <a:cs typeface="Arial" charset="0"/>
                        </a:rPr>
                        <a:t>737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88 974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33 488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36 320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17 617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30 015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08 272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84 115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27 156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30 613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74 952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14</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10 365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61 129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87</a:t>
                      </a:r>
                      <a:r>
                        <a:rPr kumimoji="0" lang="es-ES" sz="600" b="0" i="0" u="none" strike="noStrike" cap="none" normalizeH="0" baseline="0">
                          <a:ln>
                            <a:noFill/>
                          </a:ln>
                          <a:solidFill>
                            <a:schemeClr val="tx1"/>
                          </a:solidFill>
                          <a:effectLst/>
                          <a:latin typeface="Arial" charset="0"/>
                          <a:ea typeface="Times New Roman" pitchFamily="18" charset="0"/>
                          <a:cs typeface="Arial" charset="0"/>
                        </a:rPr>
                        <a:t> 529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85</a:t>
                      </a:r>
                      <a:r>
                        <a:rPr kumimoji="0" lang="es-ES" sz="600" b="0" i="0" u="none" strike="noStrike" cap="none" normalizeH="0" baseline="0">
                          <a:ln>
                            <a:noFill/>
                          </a:ln>
                          <a:solidFill>
                            <a:schemeClr val="tx1"/>
                          </a:solidFill>
                          <a:effectLst/>
                          <a:latin typeface="Arial" charset="0"/>
                          <a:ea typeface="Times New Roman" pitchFamily="18" charset="0"/>
                          <a:cs typeface="Arial" charset="0"/>
                        </a:rPr>
                        <a:t> 689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48 237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52 267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67 689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93 394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01 511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26 358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85 104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20 285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29 975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89 868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214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15</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07 119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97 336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71 </a:t>
                      </a:r>
                      <a:r>
                        <a:rPr kumimoji="0" lang="es-ES" sz="600" b="0" i="0" u="none" strike="noStrike" cap="none" normalizeH="0" baseline="0">
                          <a:ln>
                            <a:noFill/>
                          </a:ln>
                          <a:solidFill>
                            <a:schemeClr val="tx1"/>
                          </a:solidFill>
                          <a:effectLst/>
                          <a:latin typeface="Arial" charset="0"/>
                          <a:ea typeface="Times New Roman" pitchFamily="18" charset="0"/>
                          <a:cs typeface="Arial" charset="0"/>
                        </a:rPr>
                        <a:t>048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08</a:t>
                      </a:r>
                      <a:r>
                        <a:rPr kumimoji="0" lang="es-ES" sz="600" b="0" i="0" u="none" strike="noStrike" cap="none" normalizeH="0" baseline="0">
                          <a:ln>
                            <a:noFill/>
                          </a:ln>
                          <a:solidFill>
                            <a:schemeClr val="tx1"/>
                          </a:solidFill>
                          <a:effectLst/>
                          <a:latin typeface="Arial" charset="0"/>
                          <a:ea typeface="Times New Roman" pitchFamily="18" charset="0"/>
                          <a:cs typeface="Arial" charset="0"/>
                        </a:rPr>
                        <a:t> 178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77 233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13 916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47 564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81 056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97 735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85 977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29 872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74 461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28 551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90 707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16</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51 085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12 765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51</a:t>
                      </a:r>
                      <a:r>
                        <a:rPr kumimoji="0" lang="es-ES" sz="600" b="0" i="0" u="none" strike="noStrike" cap="none" normalizeH="0" baseline="0">
                          <a:ln>
                            <a:noFill/>
                          </a:ln>
                          <a:solidFill>
                            <a:schemeClr val="tx1"/>
                          </a:solidFill>
                          <a:effectLst/>
                          <a:latin typeface="Arial" charset="0"/>
                          <a:ea typeface="Times New Roman" pitchFamily="18" charset="0"/>
                          <a:cs typeface="Arial" charset="0"/>
                        </a:rPr>
                        <a:t> 821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51</a:t>
                      </a:r>
                      <a:r>
                        <a:rPr kumimoji="0" lang="es-ES" sz="600" b="0" i="0" u="none" strike="noStrike" cap="none" normalizeH="0" baseline="0">
                          <a:ln>
                            <a:noFill/>
                          </a:ln>
                          <a:solidFill>
                            <a:schemeClr val="tx1"/>
                          </a:solidFill>
                          <a:effectLst/>
                          <a:latin typeface="Arial" charset="0"/>
                          <a:ea typeface="Times New Roman" pitchFamily="18" charset="0"/>
                          <a:cs typeface="Arial" charset="0"/>
                        </a:rPr>
                        <a:t> 259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77 452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16 308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60 756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92 144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49 442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53 900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70 960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63 990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75 601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40 719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17</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02 368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21 382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52</a:t>
                      </a:r>
                      <a:r>
                        <a:rPr kumimoji="0" lang="es-ES" sz="600" b="0" i="0" u="none" strike="noStrike" cap="none" normalizeH="0" baseline="0">
                          <a:ln>
                            <a:noFill/>
                          </a:ln>
                          <a:solidFill>
                            <a:schemeClr val="tx1"/>
                          </a:solidFill>
                          <a:effectLst/>
                          <a:latin typeface="Arial" charset="0"/>
                          <a:ea typeface="Times New Roman" pitchFamily="18" charset="0"/>
                          <a:cs typeface="Arial" charset="0"/>
                        </a:rPr>
                        <a:t> 404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60</a:t>
                      </a:r>
                      <a:r>
                        <a:rPr kumimoji="0" lang="es-ES" sz="600" b="0" i="0" u="none" strike="noStrike" cap="none" normalizeH="0" baseline="0">
                          <a:ln>
                            <a:noFill/>
                          </a:ln>
                          <a:solidFill>
                            <a:schemeClr val="tx1"/>
                          </a:solidFill>
                          <a:effectLst/>
                          <a:latin typeface="Arial" charset="0"/>
                          <a:ea typeface="Times New Roman" pitchFamily="18" charset="0"/>
                          <a:cs typeface="Arial" charset="0"/>
                        </a:rPr>
                        <a:t> 268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89 368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19 885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55 822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44 819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01 188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65 255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64 835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44 919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05 944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55 157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214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18</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01 011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54 092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33</a:t>
                      </a:r>
                      <a:r>
                        <a:rPr kumimoji="0" lang="es-ES" sz="600" b="0" i="0" u="none" strike="noStrike" cap="none" normalizeH="0" baseline="0">
                          <a:ln>
                            <a:noFill/>
                          </a:ln>
                          <a:solidFill>
                            <a:schemeClr val="tx1"/>
                          </a:solidFill>
                          <a:effectLst/>
                          <a:latin typeface="Arial" charset="0"/>
                          <a:ea typeface="Times New Roman" pitchFamily="18" charset="0"/>
                          <a:cs typeface="Arial" charset="0"/>
                        </a:rPr>
                        <a:t> 362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94</a:t>
                      </a:r>
                      <a:r>
                        <a:rPr kumimoji="0" lang="es-ES" sz="600" b="0" i="0" u="none" strike="noStrike" cap="none" normalizeH="0" baseline="0">
                          <a:ln>
                            <a:noFill/>
                          </a:ln>
                          <a:solidFill>
                            <a:schemeClr val="tx1"/>
                          </a:solidFill>
                          <a:effectLst/>
                          <a:latin typeface="Arial" charset="0"/>
                          <a:ea typeface="Times New Roman" pitchFamily="18" charset="0"/>
                          <a:cs typeface="Arial" charset="0"/>
                        </a:rPr>
                        <a:t> 904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31 273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04 146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18 594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29 852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71 585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85 030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51 132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01 915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92 747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64 951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19</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52 162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53 916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46 </a:t>
                      </a:r>
                      <a:r>
                        <a:rPr kumimoji="0" lang="es-ES" sz="600" b="0" i="0" u="none" strike="noStrike" cap="none" normalizeH="0" baseline="0">
                          <a:ln>
                            <a:noFill/>
                          </a:ln>
                          <a:solidFill>
                            <a:schemeClr val="tx1"/>
                          </a:solidFill>
                          <a:effectLst/>
                          <a:latin typeface="Arial" charset="0"/>
                          <a:ea typeface="Times New Roman" pitchFamily="18" charset="0"/>
                          <a:cs typeface="Arial" charset="0"/>
                        </a:rPr>
                        <a:t>369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58</a:t>
                      </a:r>
                      <a:r>
                        <a:rPr kumimoji="0" lang="es-ES" sz="600" b="0" i="0" u="none" strike="noStrike" cap="none" normalizeH="0" baseline="0">
                          <a:ln>
                            <a:noFill/>
                          </a:ln>
                          <a:solidFill>
                            <a:schemeClr val="tx1"/>
                          </a:solidFill>
                          <a:effectLst/>
                          <a:latin typeface="Arial" charset="0"/>
                          <a:ea typeface="Times New Roman" pitchFamily="18" charset="0"/>
                          <a:cs typeface="Arial" charset="0"/>
                        </a:rPr>
                        <a:t> 586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23 216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14 513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83 149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98 736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23 495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64 350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94 738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17 752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35 156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35 749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20</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07 056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97 628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33 </a:t>
                      </a:r>
                      <a:r>
                        <a:rPr kumimoji="0" lang="es-ES" sz="600" b="0" i="0" u="none" strike="noStrike" cap="none" normalizeH="0" baseline="0">
                          <a:ln>
                            <a:noFill/>
                          </a:ln>
                          <a:solidFill>
                            <a:schemeClr val="tx1"/>
                          </a:solidFill>
                          <a:effectLst/>
                          <a:latin typeface="Arial" charset="0"/>
                          <a:ea typeface="Times New Roman" pitchFamily="18" charset="0"/>
                          <a:cs typeface="Arial" charset="0"/>
                        </a:rPr>
                        <a:t>787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09</a:t>
                      </a:r>
                      <a:r>
                        <a:rPr kumimoji="0" lang="es-ES" sz="600" b="0" i="0" u="none" strike="noStrike" cap="none" normalizeH="0" baseline="0">
                          <a:ln>
                            <a:noFill/>
                          </a:ln>
                          <a:solidFill>
                            <a:schemeClr val="tx1"/>
                          </a:solidFill>
                          <a:effectLst/>
                          <a:latin typeface="Arial" charset="0"/>
                          <a:ea typeface="Times New Roman" pitchFamily="18" charset="0"/>
                          <a:cs typeface="Arial" charset="0"/>
                        </a:rPr>
                        <a:t> 998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42 698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06 691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78 988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13 602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51 851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46 104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88 916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19 509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25 625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58 104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214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21</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48 663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91 245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85</a:t>
                      </a:r>
                      <a:r>
                        <a:rPr kumimoji="0" lang="es-ES" sz="600" b="0" i="0" u="none" strike="noStrike" cap="none" normalizeH="0" baseline="0">
                          <a:ln>
                            <a:noFill/>
                          </a:ln>
                          <a:solidFill>
                            <a:schemeClr val="tx1"/>
                          </a:solidFill>
                          <a:effectLst/>
                          <a:latin typeface="Arial" charset="0"/>
                          <a:ea typeface="Times New Roman" pitchFamily="18" charset="0"/>
                          <a:cs typeface="Arial" charset="0"/>
                        </a:rPr>
                        <a:t> 828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14</a:t>
                      </a:r>
                      <a:r>
                        <a:rPr kumimoji="0" lang="es-ES" sz="600" b="0" i="0" u="none" strike="noStrike" cap="none" normalizeH="0" baseline="0">
                          <a:ln>
                            <a:noFill/>
                          </a:ln>
                          <a:solidFill>
                            <a:schemeClr val="tx1"/>
                          </a:solidFill>
                          <a:effectLst/>
                          <a:latin typeface="Arial" charset="0"/>
                          <a:ea typeface="Times New Roman" pitchFamily="18" charset="0"/>
                          <a:cs typeface="Arial" charset="0"/>
                        </a:rPr>
                        <a:t> 346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09 172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30 168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90 229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04 734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59 193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22 178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30 421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61 666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99 904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32 812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22</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54 164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58 492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22</a:t>
                      </a:r>
                      <a:r>
                        <a:rPr kumimoji="0" lang="es-ES" sz="600" b="0" i="0" u="none" strike="noStrike" cap="none" normalizeH="0" baseline="0">
                          <a:ln>
                            <a:noFill/>
                          </a:ln>
                          <a:solidFill>
                            <a:schemeClr val="tx1"/>
                          </a:solidFill>
                          <a:effectLst/>
                          <a:latin typeface="Arial" charset="0"/>
                          <a:ea typeface="Times New Roman" pitchFamily="18" charset="0"/>
                          <a:cs typeface="Arial" charset="0"/>
                        </a:rPr>
                        <a:t> 421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74</a:t>
                      </a:r>
                      <a:r>
                        <a:rPr kumimoji="0" lang="es-ES" sz="600" b="0" i="0" u="none" strike="noStrike" cap="none" normalizeH="0" baseline="0">
                          <a:ln>
                            <a:noFill/>
                          </a:ln>
                          <a:solidFill>
                            <a:schemeClr val="tx1"/>
                          </a:solidFill>
                          <a:effectLst/>
                          <a:latin typeface="Arial" charset="0"/>
                          <a:ea typeface="Times New Roman" pitchFamily="18" charset="0"/>
                          <a:cs typeface="Arial" charset="0"/>
                        </a:rPr>
                        <a:t> 103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47 070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25 806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76 468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26 384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58 151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06 646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21 524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15 227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96 909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44 592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2"/>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23</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32 639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32 363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05</a:t>
                      </a:r>
                      <a:r>
                        <a:rPr kumimoji="0" lang="es-ES" sz="600" b="0" i="0" u="none" strike="noStrike" cap="none" normalizeH="0" baseline="0">
                          <a:ln>
                            <a:noFill/>
                          </a:ln>
                          <a:solidFill>
                            <a:schemeClr val="tx1"/>
                          </a:solidFill>
                          <a:effectLst/>
                          <a:latin typeface="Arial" charset="0"/>
                          <a:ea typeface="Times New Roman" pitchFamily="18" charset="0"/>
                          <a:cs typeface="Arial" charset="0"/>
                        </a:rPr>
                        <a:t> 597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24</a:t>
                      </a:r>
                      <a:r>
                        <a:rPr kumimoji="0" lang="es-ES" sz="600" b="0" i="0" u="none" strike="noStrike" cap="none" normalizeH="0" baseline="0">
                          <a:ln>
                            <a:noFill/>
                          </a:ln>
                          <a:solidFill>
                            <a:schemeClr val="tx1"/>
                          </a:solidFill>
                          <a:effectLst/>
                          <a:latin typeface="Arial" charset="0"/>
                          <a:ea typeface="Times New Roman" pitchFamily="18" charset="0"/>
                          <a:cs typeface="Arial" charset="0"/>
                        </a:rPr>
                        <a:t> 200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13 363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38 005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94 342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28 728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35 806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06 912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17 012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64 161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18 296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22 851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3"/>
                  </a:ext>
                </a:extLst>
              </a:tr>
              <a:tr h="2214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24</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29 334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27 001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87</a:t>
                      </a:r>
                      <a:r>
                        <a:rPr kumimoji="0" lang="es-ES" sz="600" b="0" i="0" u="none" strike="noStrike" cap="none" normalizeH="0" baseline="0">
                          <a:ln>
                            <a:noFill/>
                          </a:ln>
                          <a:solidFill>
                            <a:schemeClr val="tx1"/>
                          </a:solidFill>
                          <a:effectLst/>
                          <a:latin typeface="Arial" charset="0"/>
                          <a:ea typeface="Times New Roman" pitchFamily="18" charset="0"/>
                          <a:cs typeface="Arial" charset="0"/>
                        </a:rPr>
                        <a:t> 637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87</a:t>
                      </a:r>
                      <a:r>
                        <a:rPr kumimoji="0" lang="es-ES" sz="600" b="0" i="0" u="none" strike="noStrike" cap="none" normalizeH="0" baseline="0">
                          <a:ln>
                            <a:noFill/>
                          </a:ln>
                          <a:solidFill>
                            <a:schemeClr val="tx1"/>
                          </a:solidFill>
                          <a:effectLst/>
                          <a:latin typeface="Arial" charset="0"/>
                          <a:ea typeface="Times New Roman" pitchFamily="18" charset="0"/>
                          <a:cs typeface="Arial" charset="0"/>
                        </a:rPr>
                        <a:t> 308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58 731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00 256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45 834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15 398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46 557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41 135</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10 367</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07 684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36 188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18 510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4"/>
                  </a:ext>
                </a:extLst>
              </a:tr>
              <a:tr h="223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25</a:t>
                      </a:r>
                    </a:p>
                  </a:txBody>
                  <a:tcPr marL="91431" marR="91431"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02 488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33 062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28</a:t>
                      </a:r>
                      <a:r>
                        <a:rPr kumimoji="0" lang="es-ES" sz="600" b="0" i="0" u="none" strike="noStrike" cap="none" normalizeH="0" baseline="0">
                          <a:ln>
                            <a:noFill/>
                          </a:ln>
                          <a:solidFill>
                            <a:schemeClr val="tx1"/>
                          </a:solidFill>
                          <a:effectLst/>
                          <a:latin typeface="Arial" charset="0"/>
                          <a:ea typeface="Times New Roman" pitchFamily="18" charset="0"/>
                          <a:cs typeface="Arial" charset="0"/>
                        </a:rPr>
                        <a:t> 834</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1" i="0" u="none" strike="noStrike" cap="none" normalizeH="0" baseline="0">
                          <a:ln>
                            <a:noFill/>
                          </a:ln>
                          <a:solidFill>
                            <a:schemeClr val="tx1"/>
                          </a:solidFill>
                          <a:effectLst/>
                          <a:latin typeface="Arial" charset="0"/>
                          <a:ea typeface="Times New Roman" pitchFamily="18" charset="0"/>
                          <a:cs typeface="Arial" charset="0"/>
                        </a:rPr>
                        <a:t>07</a:t>
                      </a:r>
                      <a:r>
                        <a:rPr kumimoji="0" lang="es-ES" sz="600" b="0" i="0" u="none" strike="noStrike" cap="none" normalizeH="0" baseline="0">
                          <a:ln>
                            <a:noFill/>
                          </a:ln>
                          <a:solidFill>
                            <a:schemeClr val="tx1"/>
                          </a:solidFill>
                          <a:effectLst/>
                          <a:latin typeface="Arial" charset="0"/>
                          <a:ea typeface="Times New Roman" pitchFamily="18" charset="0"/>
                          <a:cs typeface="Arial" charset="0"/>
                        </a:rPr>
                        <a:t> 351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19 731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92 420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60 952</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61 280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50 001</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67 658</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32 586</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86 679</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a:ln>
                            <a:noFill/>
                          </a:ln>
                          <a:solidFill>
                            <a:schemeClr val="tx1"/>
                          </a:solidFill>
                          <a:effectLst/>
                          <a:latin typeface="Arial" charset="0"/>
                          <a:ea typeface="Times New Roman" pitchFamily="18" charset="0"/>
                          <a:cs typeface="Arial" charset="0"/>
                        </a:rPr>
                        <a:t>50 720</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600" b="0" i="0" u="none" strike="noStrike" cap="none" normalizeH="0" baseline="0" dirty="0">
                          <a:ln>
                            <a:noFill/>
                          </a:ln>
                          <a:solidFill>
                            <a:schemeClr val="tx1"/>
                          </a:solidFill>
                          <a:effectLst/>
                          <a:latin typeface="Arial" charset="0"/>
                          <a:ea typeface="Times New Roman" pitchFamily="18" charset="0"/>
                          <a:cs typeface="Arial" charset="0"/>
                        </a:rPr>
                        <a:t>94 953</a:t>
                      </a:r>
                    </a:p>
                  </a:txBody>
                  <a:tcPr marL="91431" marR="914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5"/>
                  </a:ext>
                </a:extLst>
              </a:tr>
            </a:tbl>
          </a:graphicData>
        </a:graphic>
      </p:graphicFrame>
      <p:sp>
        <p:nvSpPr>
          <p:cNvPr id="14774" name="Text Box 438">
            <a:extLst>
              <a:ext uri="{FF2B5EF4-FFF2-40B4-BE49-F238E27FC236}">
                <a16:creationId xmlns:a16="http://schemas.microsoft.com/office/drawing/2014/main" id="{8001815D-586B-4DE2-BB1E-81794AC8CA19}"/>
              </a:ext>
            </a:extLst>
          </p:cNvPr>
          <p:cNvSpPr txBox="1">
            <a:spLocks noChangeArrowheads="1"/>
          </p:cNvSpPr>
          <p:nvPr/>
        </p:nvSpPr>
        <p:spPr bwMode="auto">
          <a:xfrm>
            <a:off x="2700338" y="549275"/>
            <a:ext cx="41767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eaLnBrk="0" fontAlgn="base" hangingPunct="0">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eaLnBrk="1" hangingPunct="1">
              <a:spcBef>
                <a:spcPct val="50000"/>
              </a:spcBef>
              <a:buFontTx/>
              <a:buNone/>
            </a:pPr>
            <a:r>
              <a:rPr lang="es-MX" altLang="es-MX" sz="1800" b="0">
                <a:latin typeface="Arial" panose="020B0604020202020204" pitchFamily="34" charset="0"/>
              </a:rPr>
              <a:t>TABLA DE NÚMEROS ALEATORIOS</a:t>
            </a:r>
            <a:endParaRPr lang="es-ES" altLang="es-MX" sz="1800" b="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A5254325-EBEE-4E18-AF1F-02049AB106D7}"/>
              </a:ext>
            </a:extLst>
          </p:cNvPr>
          <p:cNvSpPr>
            <a:spLocks noGrp="1" noChangeArrowheads="1"/>
          </p:cNvSpPr>
          <p:nvPr>
            <p:ph idx="1"/>
          </p:nvPr>
        </p:nvSpPr>
        <p:spPr>
          <a:xfrm>
            <a:off x="468313" y="692150"/>
            <a:ext cx="8351837" cy="3889375"/>
          </a:xfrm>
        </p:spPr>
        <p:txBody>
          <a:bodyPr rtlCol="0">
            <a:normAutofit fontScale="62500" lnSpcReduction="20000"/>
          </a:bodyPr>
          <a:lstStyle/>
          <a:p>
            <a:pPr algn="ctr" eaLnBrk="1" fontAlgn="auto" hangingPunct="1">
              <a:spcAft>
                <a:spcPts val="0"/>
              </a:spcAft>
              <a:buFontTx/>
              <a:buNone/>
              <a:defRPr/>
            </a:pPr>
            <a:r>
              <a:rPr lang="es-ES" altLang="es-MX" sz="2000">
                <a:solidFill>
                  <a:srgbClr val="FF0000"/>
                </a:solidFill>
                <a:latin typeface="Albertus Extra Bold" pitchFamily="34" charset="0"/>
              </a:rPr>
              <a:t>Muestreo Aleatorio Sistemático</a:t>
            </a:r>
          </a:p>
          <a:p>
            <a:pPr eaLnBrk="1" fontAlgn="auto" hangingPunct="1">
              <a:spcAft>
                <a:spcPts val="0"/>
              </a:spcAft>
              <a:buFontTx/>
              <a:buNone/>
              <a:defRPr/>
            </a:pPr>
            <a:endParaRPr lang="es-ES" altLang="es-MX" sz="2400">
              <a:latin typeface="Comic Sans MS" pitchFamily="66" charset="0"/>
            </a:endParaRPr>
          </a:p>
          <a:p>
            <a:pPr eaLnBrk="1" fontAlgn="auto" hangingPunct="1">
              <a:spcAft>
                <a:spcPts val="0"/>
              </a:spcAft>
              <a:buFontTx/>
              <a:buNone/>
              <a:defRPr/>
            </a:pPr>
            <a:r>
              <a:rPr lang="es-ES" altLang="es-MX">
                <a:latin typeface="Comic Sans MS" pitchFamily="66" charset="0"/>
              </a:rPr>
              <a:t>Para realizar el sorteo de la muestra se  requiere:</a:t>
            </a:r>
          </a:p>
          <a:p>
            <a:pPr eaLnBrk="1" fontAlgn="auto" hangingPunct="1">
              <a:spcAft>
                <a:spcPts val="0"/>
              </a:spcAft>
              <a:buFontTx/>
              <a:buNone/>
              <a:defRPr/>
            </a:pPr>
            <a:endParaRPr lang="es-ES" altLang="es-MX">
              <a:latin typeface="Comic Sans MS" pitchFamily="66" charset="0"/>
            </a:endParaRPr>
          </a:p>
          <a:p>
            <a:pPr eaLnBrk="1" fontAlgn="auto" hangingPunct="1">
              <a:spcAft>
                <a:spcPts val="0"/>
              </a:spcAft>
              <a:buFontTx/>
              <a:buNone/>
              <a:defRPr/>
            </a:pPr>
            <a:r>
              <a:rPr lang="es-ES" altLang="es-MX">
                <a:latin typeface="Comic Sans MS" pitchFamily="66" charset="0"/>
              </a:rPr>
              <a:t>1.  Contar con  una lista de todos los elementos que integran el universo o población investigada.</a:t>
            </a:r>
          </a:p>
          <a:p>
            <a:pPr eaLnBrk="1" fontAlgn="auto" hangingPunct="1">
              <a:spcAft>
                <a:spcPts val="0"/>
              </a:spcAft>
              <a:buFontTx/>
              <a:buNone/>
              <a:defRPr/>
            </a:pPr>
            <a:r>
              <a:rPr lang="es-ES" altLang="es-MX">
                <a:latin typeface="Comic Sans MS" pitchFamily="66" charset="0"/>
              </a:rPr>
              <a:t>2. Enumeran todos los elementos</a:t>
            </a:r>
          </a:p>
          <a:p>
            <a:pPr eaLnBrk="1" fontAlgn="auto" hangingPunct="1">
              <a:spcAft>
                <a:spcPts val="0"/>
              </a:spcAft>
              <a:buFontTx/>
              <a:buNone/>
              <a:defRPr/>
            </a:pPr>
            <a:r>
              <a:rPr lang="es-ES" altLang="es-MX">
                <a:latin typeface="Comic Sans MS" pitchFamily="66" charset="0"/>
              </a:rPr>
              <a:t>3. Sortear los elementos, Por medio del salto sistemático este se obtiene dividiendo el tamaño del universo, entre el tamaño de la muestra y de acuerdo al salto obtenido se van seleccionando a las persona de la lista.</a:t>
            </a:r>
          </a:p>
          <a:p>
            <a:pPr eaLnBrk="1" fontAlgn="auto" hangingPunct="1">
              <a:spcAft>
                <a:spcPts val="0"/>
              </a:spcAft>
              <a:buFontTx/>
              <a:buNone/>
              <a:defRPr/>
            </a:pPr>
            <a:endParaRPr lang="es-MX" altLang="es-MX">
              <a:latin typeface="Comic Sans MS" pitchFamily="66" charset="0"/>
            </a:endParaRPr>
          </a:p>
          <a:p>
            <a:pPr eaLnBrk="1" fontAlgn="auto" hangingPunct="1">
              <a:spcAft>
                <a:spcPts val="0"/>
              </a:spcAft>
              <a:buFontTx/>
              <a:buNone/>
              <a:defRPr/>
            </a:pPr>
            <a:r>
              <a:rPr lang="es-MX" altLang="es-MX">
                <a:latin typeface="Comic Sans MS" pitchFamily="66" charset="0"/>
              </a:rPr>
              <a:t>Ejemplo: 49/20= 2.45     </a:t>
            </a:r>
            <a:r>
              <a:rPr lang="es-MX" altLang="es-MX">
                <a:solidFill>
                  <a:srgbClr val="FF0000"/>
                </a:solidFill>
                <a:latin typeface="Comic Sans MS" pitchFamily="66" charset="0"/>
              </a:rPr>
              <a:t>El salto será de 2</a:t>
            </a:r>
            <a:endParaRPr lang="es-ES" altLang="es-MX">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Muestreo Sistemático</a:t>
            </a:r>
          </a:p>
        </p:txBody>
      </p:sp>
      <p:sp>
        <p:nvSpPr>
          <p:cNvPr id="3" name="Content Placeholder 2"/>
          <p:cNvSpPr>
            <a:spLocks noGrp="1"/>
          </p:cNvSpPr>
          <p:nvPr>
            <p:ph idx="1"/>
          </p:nvPr>
        </p:nvSpPr>
        <p:spPr/>
        <p:txBody>
          <a:bodyPr/>
          <a:lstStyle/>
          <a:p>
            <a:r>
              <a:rPr dirty="0"/>
              <a:t>Se </a:t>
            </a:r>
            <a:r>
              <a:rPr dirty="0" err="1"/>
              <a:t>elige</a:t>
            </a:r>
            <a:r>
              <a:rPr dirty="0"/>
              <a:t> </a:t>
            </a:r>
            <a:r>
              <a:rPr dirty="0" err="1"/>
              <a:t>cada</a:t>
            </a:r>
            <a:r>
              <a:rPr dirty="0"/>
              <a:t> 'k-</a:t>
            </a:r>
            <a:r>
              <a:rPr dirty="0" err="1"/>
              <a:t>ésimo</a:t>
            </a:r>
            <a:r>
              <a:rPr dirty="0"/>
              <a:t>' </a:t>
            </a:r>
            <a:r>
              <a:rPr dirty="0" err="1"/>
              <a:t>individuo</a:t>
            </a:r>
            <a:r>
              <a:rPr dirty="0"/>
              <a:t>.</a:t>
            </a:r>
          </a:p>
          <a:p>
            <a:r>
              <a:rPr dirty="0" err="1"/>
              <a:t>Fórmula</a:t>
            </a:r>
            <a:r>
              <a:rPr dirty="0"/>
              <a:t>: k = N / n</a:t>
            </a:r>
          </a:p>
          <a:p>
            <a:r>
              <a:rPr dirty="0" err="1"/>
              <a:t>Requiere</a:t>
            </a:r>
            <a:r>
              <a:rPr dirty="0"/>
              <a:t> una </a:t>
            </a:r>
            <a:r>
              <a:rPr dirty="0" err="1"/>
              <a:t>lista</a:t>
            </a:r>
            <a:r>
              <a:rPr dirty="0"/>
              <a:t> </a:t>
            </a:r>
            <a:r>
              <a:rPr dirty="0" err="1"/>
              <a:t>ordenada</a:t>
            </a:r>
            <a:r>
              <a:rPr dirty="0"/>
              <a:t> de la población.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131</TotalTime>
  <Words>2917</Words>
  <Application>Microsoft Office PowerPoint</Application>
  <PresentationFormat>Presentación en pantalla (4:3)</PresentationFormat>
  <Paragraphs>767</Paragraphs>
  <Slides>32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32</vt:i4>
      </vt:variant>
    </vt:vector>
  </HeadingPairs>
  <TitlesOfParts>
    <vt:vector size="41" baseType="lpstr">
      <vt:lpstr>Albertus Extra Bold</vt:lpstr>
      <vt:lpstr>Arial</vt:lpstr>
      <vt:lpstr>Arial MT</vt:lpstr>
      <vt:lpstr>Calibri</vt:lpstr>
      <vt:lpstr>Comic Sans MS</vt:lpstr>
      <vt:lpstr>Eras Bold ITC</vt:lpstr>
      <vt:lpstr>Franklin Gothic Book</vt:lpstr>
      <vt:lpstr>Wingdings 2</vt:lpstr>
      <vt:lpstr>Office Theme</vt:lpstr>
      <vt:lpstr>Métodos de Muestreo</vt:lpstr>
      <vt:lpstr>Introducción</vt:lpstr>
      <vt:lpstr>Clasificación General</vt:lpstr>
      <vt:lpstr>Muestreo Probabilístico</vt:lpstr>
      <vt:lpstr>Muestreo Aleatorio Simple (MAS)</vt:lpstr>
      <vt:lpstr>Presentación de PowerPoint</vt:lpstr>
      <vt:lpstr>Presentación de PowerPoint</vt:lpstr>
      <vt:lpstr>Presentación de PowerPoint</vt:lpstr>
      <vt:lpstr>Muestreo Sistemático</vt:lpstr>
      <vt:lpstr>Muestreo Estratificado</vt:lpstr>
      <vt:lpstr>Muestreo Estratificado:</vt:lpstr>
      <vt:lpstr>Presentación de PowerPoint</vt:lpstr>
      <vt:lpstr>Presentación de PowerPoint</vt:lpstr>
      <vt:lpstr>Presentación de PowerPoint</vt:lpstr>
      <vt:lpstr>Presentación de PowerPoint</vt:lpstr>
      <vt:lpstr>Presentación de PowerPoint</vt:lpstr>
      <vt:lpstr>Muestreo por Conglomerados</vt:lpstr>
      <vt:lpstr>Presentación de PowerPoint</vt:lpstr>
      <vt:lpstr>Presentación de PowerPoint</vt:lpstr>
      <vt:lpstr>Presentación de PowerPoint</vt:lpstr>
      <vt:lpstr>Presentación de PowerPoint</vt:lpstr>
      <vt:lpstr>Muestreo No probabilístico</vt:lpstr>
      <vt:lpstr>Muestreo por Conveniencia</vt:lpstr>
      <vt:lpstr>Presentación de PowerPoint</vt:lpstr>
      <vt:lpstr>Muestreo Intencional (por Juicio)</vt:lpstr>
      <vt:lpstr>Muestreo Bola de Nieve</vt:lpstr>
      <vt:lpstr>Muestreo por Cuotas</vt:lpstr>
      <vt:lpstr>Presentación de PowerPoint</vt:lpstr>
      <vt:lpstr>Comparación General</vt:lpstr>
      <vt:lpstr>Presentación de PowerPoint</vt:lpstr>
      <vt:lpstr>Conclusión</vt:lpstr>
      <vt:lpstr>Preguntas y Discusión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Métodos de Muestreo</dc:title>
  <dc:subject/>
  <dc:creator/>
  <cp:keywords/>
  <dc:description>generated using python-pptx</dc:description>
  <cp:lastModifiedBy>Felix Falconi</cp:lastModifiedBy>
  <cp:revision>18</cp:revision>
  <dcterms:created xsi:type="dcterms:W3CDTF">2013-01-27T09:14:16Z</dcterms:created>
  <dcterms:modified xsi:type="dcterms:W3CDTF">2025-04-14T15:16:55Z</dcterms:modified>
  <cp:category/>
</cp:coreProperties>
</file>