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362" r:id="rId3"/>
    <p:sldId id="392" r:id="rId4"/>
    <p:sldId id="470" r:id="rId5"/>
    <p:sldId id="471" r:id="rId6"/>
    <p:sldId id="393" r:id="rId7"/>
    <p:sldId id="394" r:id="rId8"/>
    <p:sldId id="395" r:id="rId9"/>
    <p:sldId id="547" r:id="rId10"/>
    <p:sldId id="548" r:id="rId11"/>
    <p:sldId id="549" r:id="rId12"/>
    <p:sldId id="550" r:id="rId13"/>
    <p:sldId id="551" r:id="rId14"/>
    <p:sldId id="552" r:id="rId15"/>
    <p:sldId id="635" r:id="rId16"/>
    <p:sldId id="554" r:id="rId17"/>
    <p:sldId id="555" r:id="rId18"/>
    <p:sldId id="556" r:id="rId19"/>
    <p:sldId id="553" r:id="rId20"/>
    <p:sldId id="558" r:id="rId21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44AAAF-E600-40DD-A9AB-7A70869A69B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C"/>
        </a:p>
      </dgm:t>
    </dgm:pt>
    <dgm:pt modelId="{9650B4A1-D33D-4B87-8267-745929B98EAA}">
      <dgm:prSet/>
      <dgm:spPr/>
      <dgm:t>
        <a:bodyPr/>
        <a:lstStyle/>
        <a:p>
          <a:pPr rtl="0"/>
          <a:r>
            <a:rPr kumimoji="1" lang="en-US"/>
            <a:t>Instalaciones</a:t>
          </a:r>
          <a:endParaRPr lang="es-EC"/>
        </a:p>
      </dgm:t>
    </dgm:pt>
    <dgm:pt modelId="{82B5F6CB-B8C6-4197-8E0A-A6EADB98B154}" type="parTrans" cxnId="{F516C884-D599-43C3-B0A4-857131EC0680}">
      <dgm:prSet/>
      <dgm:spPr/>
      <dgm:t>
        <a:bodyPr/>
        <a:lstStyle/>
        <a:p>
          <a:endParaRPr lang="es-EC"/>
        </a:p>
      </dgm:t>
    </dgm:pt>
    <dgm:pt modelId="{CE0E504A-8E9D-40AC-AC70-A6E1B6339C7C}" type="sibTrans" cxnId="{F516C884-D599-43C3-B0A4-857131EC0680}">
      <dgm:prSet/>
      <dgm:spPr/>
      <dgm:t>
        <a:bodyPr/>
        <a:lstStyle/>
        <a:p>
          <a:endParaRPr lang="es-EC"/>
        </a:p>
      </dgm:t>
    </dgm:pt>
    <dgm:pt modelId="{2356AF49-245A-4C32-B934-E550F5F855D1}">
      <dgm:prSet/>
      <dgm:spPr/>
      <dgm:t>
        <a:bodyPr/>
        <a:lstStyle/>
        <a:p>
          <a:pPr rtl="0"/>
          <a:r>
            <a:rPr kumimoji="1" lang="en-US"/>
            <a:t>Recursos financieros</a:t>
          </a:r>
          <a:endParaRPr lang="es-EC"/>
        </a:p>
      </dgm:t>
    </dgm:pt>
    <dgm:pt modelId="{BF4D4EC7-CB8F-4549-901F-25129A0CAA06}" type="parTrans" cxnId="{B6F55C04-8E75-49D3-AE02-573A9DC7E773}">
      <dgm:prSet/>
      <dgm:spPr/>
      <dgm:t>
        <a:bodyPr/>
        <a:lstStyle/>
        <a:p>
          <a:endParaRPr lang="es-EC"/>
        </a:p>
      </dgm:t>
    </dgm:pt>
    <dgm:pt modelId="{6A420E46-FB44-4BC5-947B-84105FBD2C91}" type="sibTrans" cxnId="{B6F55C04-8E75-49D3-AE02-573A9DC7E773}">
      <dgm:prSet/>
      <dgm:spPr/>
      <dgm:t>
        <a:bodyPr/>
        <a:lstStyle/>
        <a:p>
          <a:endParaRPr lang="es-EC"/>
        </a:p>
      </dgm:t>
    </dgm:pt>
    <dgm:pt modelId="{A1AC0F3E-06A0-4C7B-A902-AC4FBACD97DD}">
      <dgm:prSet/>
      <dgm:spPr/>
      <dgm:t>
        <a:bodyPr/>
        <a:lstStyle/>
        <a:p>
          <a:pPr rtl="0"/>
          <a:r>
            <a:rPr kumimoji="1" lang="en-US"/>
            <a:t>Recursos Humanos</a:t>
          </a:r>
          <a:endParaRPr lang="es-EC"/>
        </a:p>
      </dgm:t>
    </dgm:pt>
    <dgm:pt modelId="{B2F7A32D-B2A3-49A9-AF3D-933894F1296A}" type="parTrans" cxnId="{F104CE61-6369-4037-B45D-7C55A7580FA3}">
      <dgm:prSet/>
      <dgm:spPr/>
      <dgm:t>
        <a:bodyPr/>
        <a:lstStyle/>
        <a:p>
          <a:endParaRPr lang="es-EC"/>
        </a:p>
      </dgm:t>
    </dgm:pt>
    <dgm:pt modelId="{11AD98C8-5F1A-4FC7-998F-92D85FA2D153}" type="sibTrans" cxnId="{F104CE61-6369-4037-B45D-7C55A7580FA3}">
      <dgm:prSet/>
      <dgm:spPr/>
      <dgm:t>
        <a:bodyPr/>
        <a:lstStyle/>
        <a:p>
          <a:endParaRPr lang="es-EC"/>
        </a:p>
      </dgm:t>
    </dgm:pt>
    <dgm:pt modelId="{80E8768B-3B5B-4FE0-9FD8-B45CB1667F46}">
      <dgm:prSet/>
      <dgm:spPr/>
      <dgm:t>
        <a:bodyPr/>
        <a:lstStyle/>
        <a:p>
          <a:pPr rtl="0"/>
          <a:r>
            <a:rPr kumimoji="1" lang="en-US"/>
            <a:t>Producto</a:t>
          </a:r>
          <a:endParaRPr lang="es-EC"/>
        </a:p>
      </dgm:t>
    </dgm:pt>
    <dgm:pt modelId="{FC8E7C4A-84B7-42A0-9042-A4859D0BC036}" type="parTrans" cxnId="{74382C50-F6FC-458F-A032-1801D5112B27}">
      <dgm:prSet/>
      <dgm:spPr/>
      <dgm:t>
        <a:bodyPr/>
        <a:lstStyle/>
        <a:p>
          <a:endParaRPr lang="es-EC"/>
        </a:p>
      </dgm:t>
    </dgm:pt>
    <dgm:pt modelId="{93F5B57A-1C49-48DD-98E3-3BE63AED3A8A}" type="sibTrans" cxnId="{74382C50-F6FC-458F-A032-1801D5112B27}">
      <dgm:prSet/>
      <dgm:spPr/>
      <dgm:t>
        <a:bodyPr/>
        <a:lstStyle/>
        <a:p>
          <a:endParaRPr lang="es-EC"/>
        </a:p>
      </dgm:t>
    </dgm:pt>
    <dgm:pt modelId="{9AD05852-2EDF-4931-9237-209770682D04}">
      <dgm:prSet/>
      <dgm:spPr/>
      <dgm:t>
        <a:bodyPr/>
        <a:lstStyle/>
        <a:p>
          <a:pPr rtl="0"/>
          <a:r>
            <a:rPr kumimoji="1" lang="en-US"/>
            <a:t>Precio</a:t>
          </a:r>
          <a:endParaRPr lang="es-EC"/>
        </a:p>
      </dgm:t>
    </dgm:pt>
    <dgm:pt modelId="{AC9D1DD1-2F26-4931-9713-D8AD23EB0633}" type="parTrans" cxnId="{E9070035-C51F-4219-92B4-9CA8EE225D56}">
      <dgm:prSet/>
      <dgm:spPr/>
      <dgm:t>
        <a:bodyPr/>
        <a:lstStyle/>
        <a:p>
          <a:endParaRPr lang="es-EC"/>
        </a:p>
      </dgm:t>
    </dgm:pt>
    <dgm:pt modelId="{A423042C-88FF-467A-8E1B-21F42CE52526}" type="sibTrans" cxnId="{E9070035-C51F-4219-92B4-9CA8EE225D56}">
      <dgm:prSet/>
      <dgm:spPr/>
      <dgm:t>
        <a:bodyPr/>
        <a:lstStyle/>
        <a:p>
          <a:endParaRPr lang="es-EC"/>
        </a:p>
      </dgm:t>
    </dgm:pt>
    <dgm:pt modelId="{C71A3B98-8DD3-401E-B468-304EF6DF8A2F}">
      <dgm:prSet/>
      <dgm:spPr/>
      <dgm:t>
        <a:bodyPr/>
        <a:lstStyle/>
        <a:p>
          <a:pPr rtl="0"/>
          <a:r>
            <a:rPr kumimoji="1" lang="en-US"/>
            <a:t>Plaza</a:t>
          </a:r>
          <a:endParaRPr lang="es-EC"/>
        </a:p>
      </dgm:t>
    </dgm:pt>
    <dgm:pt modelId="{BEBB930B-5E28-45E0-97F8-451F79A985D9}" type="parTrans" cxnId="{BF542AE3-5FBE-45D2-BD15-42D2DC2A815F}">
      <dgm:prSet/>
      <dgm:spPr/>
      <dgm:t>
        <a:bodyPr/>
        <a:lstStyle/>
        <a:p>
          <a:endParaRPr lang="es-EC"/>
        </a:p>
      </dgm:t>
    </dgm:pt>
    <dgm:pt modelId="{E20D90F3-0758-4539-BCB1-3ABD50EB13CC}" type="sibTrans" cxnId="{BF542AE3-5FBE-45D2-BD15-42D2DC2A815F}">
      <dgm:prSet/>
      <dgm:spPr/>
      <dgm:t>
        <a:bodyPr/>
        <a:lstStyle/>
        <a:p>
          <a:endParaRPr lang="es-EC"/>
        </a:p>
      </dgm:t>
    </dgm:pt>
    <dgm:pt modelId="{D5C572DA-8DEC-44ED-B226-13AED4DFC4C6}">
      <dgm:prSet/>
      <dgm:spPr/>
      <dgm:t>
        <a:bodyPr/>
        <a:lstStyle/>
        <a:p>
          <a:pPr rtl="0"/>
          <a:r>
            <a:rPr kumimoji="1" lang="en-US"/>
            <a:t>Publicidad</a:t>
          </a:r>
          <a:endParaRPr lang="es-EC"/>
        </a:p>
      </dgm:t>
    </dgm:pt>
    <dgm:pt modelId="{6D70CF8D-A409-46F3-9941-2874835BCC1A}" type="parTrans" cxnId="{88BE45A1-3DCC-422E-A78F-79B99AAB679B}">
      <dgm:prSet/>
      <dgm:spPr/>
      <dgm:t>
        <a:bodyPr/>
        <a:lstStyle/>
        <a:p>
          <a:endParaRPr lang="es-EC"/>
        </a:p>
      </dgm:t>
    </dgm:pt>
    <dgm:pt modelId="{658793F7-A6E7-48CE-B283-6153A319A3C3}" type="sibTrans" cxnId="{88BE45A1-3DCC-422E-A78F-79B99AAB679B}">
      <dgm:prSet/>
      <dgm:spPr/>
      <dgm:t>
        <a:bodyPr/>
        <a:lstStyle/>
        <a:p>
          <a:endParaRPr lang="es-EC"/>
        </a:p>
      </dgm:t>
    </dgm:pt>
    <dgm:pt modelId="{D34D27AF-6414-48A6-8315-750B8458B88B}" type="pres">
      <dgm:prSet presAssocID="{6744AAAF-E600-40DD-A9AB-7A70869A69BA}" presName="linear" presStyleCnt="0">
        <dgm:presLayoutVars>
          <dgm:animLvl val="lvl"/>
          <dgm:resizeHandles val="exact"/>
        </dgm:presLayoutVars>
      </dgm:prSet>
      <dgm:spPr/>
    </dgm:pt>
    <dgm:pt modelId="{86D7FE06-CBDA-4F2B-85AF-84D44D902901}" type="pres">
      <dgm:prSet presAssocID="{9650B4A1-D33D-4B87-8267-745929B98EAA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578BBFF2-E872-4B3E-B1F0-1BFA64AE2115}" type="pres">
      <dgm:prSet presAssocID="{CE0E504A-8E9D-40AC-AC70-A6E1B6339C7C}" presName="spacer" presStyleCnt="0"/>
      <dgm:spPr/>
    </dgm:pt>
    <dgm:pt modelId="{2B001C5D-2771-4AE3-9488-55DD0FFED9D4}" type="pres">
      <dgm:prSet presAssocID="{2356AF49-245A-4C32-B934-E550F5F855D1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B3CB2BC3-3FE4-4A9A-8EA8-28F14045F7E6}" type="pres">
      <dgm:prSet presAssocID="{6A420E46-FB44-4BC5-947B-84105FBD2C91}" presName="spacer" presStyleCnt="0"/>
      <dgm:spPr/>
    </dgm:pt>
    <dgm:pt modelId="{D713B53A-5BF7-4F92-9D1C-3C2A35F6B2F4}" type="pres">
      <dgm:prSet presAssocID="{A1AC0F3E-06A0-4C7B-A902-AC4FBACD97DD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6A36EA42-460F-4E71-A2BC-DB69A594BB5F}" type="pres">
      <dgm:prSet presAssocID="{11AD98C8-5F1A-4FC7-998F-92D85FA2D153}" presName="spacer" presStyleCnt="0"/>
      <dgm:spPr/>
    </dgm:pt>
    <dgm:pt modelId="{D2167AAA-168D-4EF4-8492-5DCBF9CADF3F}" type="pres">
      <dgm:prSet presAssocID="{80E8768B-3B5B-4FE0-9FD8-B45CB1667F46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F6614A74-1C0A-4F8E-A66C-8384C8FA4670}" type="pres">
      <dgm:prSet presAssocID="{93F5B57A-1C49-48DD-98E3-3BE63AED3A8A}" presName="spacer" presStyleCnt="0"/>
      <dgm:spPr/>
    </dgm:pt>
    <dgm:pt modelId="{F6B40E26-C409-44A1-AA2F-906C32C7790F}" type="pres">
      <dgm:prSet presAssocID="{9AD05852-2EDF-4931-9237-209770682D04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B2C706DD-8638-4D53-B049-B0B06D189144}" type="pres">
      <dgm:prSet presAssocID="{A423042C-88FF-467A-8E1B-21F42CE52526}" presName="spacer" presStyleCnt="0"/>
      <dgm:spPr/>
    </dgm:pt>
    <dgm:pt modelId="{00CDE99E-F31D-467D-AD14-54F1401ABB9C}" type="pres">
      <dgm:prSet presAssocID="{C71A3B98-8DD3-401E-B468-304EF6DF8A2F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0E649EAA-8258-464E-B166-F050FB152DFD}" type="pres">
      <dgm:prSet presAssocID="{E20D90F3-0758-4539-BCB1-3ABD50EB13CC}" presName="spacer" presStyleCnt="0"/>
      <dgm:spPr/>
    </dgm:pt>
    <dgm:pt modelId="{BACDB16F-7A54-41DC-BC7A-BBD471AE4066}" type="pres">
      <dgm:prSet presAssocID="{D5C572DA-8DEC-44ED-B226-13AED4DFC4C6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B6F55C04-8E75-49D3-AE02-573A9DC7E773}" srcId="{6744AAAF-E600-40DD-A9AB-7A70869A69BA}" destId="{2356AF49-245A-4C32-B934-E550F5F855D1}" srcOrd="1" destOrd="0" parTransId="{BF4D4EC7-CB8F-4549-901F-25129A0CAA06}" sibTransId="{6A420E46-FB44-4BC5-947B-84105FBD2C91}"/>
    <dgm:cxn modelId="{3EB4640A-0110-4FA3-9F65-B4BCD7B711CA}" type="presOf" srcId="{2356AF49-245A-4C32-B934-E550F5F855D1}" destId="{2B001C5D-2771-4AE3-9488-55DD0FFED9D4}" srcOrd="0" destOrd="0" presId="urn:microsoft.com/office/officeart/2005/8/layout/vList2"/>
    <dgm:cxn modelId="{E9070035-C51F-4219-92B4-9CA8EE225D56}" srcId="{6744AAAF-E600-40DD-A9AB-7A70869A69BA}" destId="{9AD05852-2EDF-4931-9237-209770682D04}" srcOrd="4" destOrd="0" parTransId="{AC9D1DD1-2F26-4931-9713-D8AD23EB0633}" sibTransId="{A423042C-88FF-467A-8E1B-21F42CE52526}"/>
    <dgm:cxn modelId="{8EB70B37-0908-4C00-A861-6294FB5BDE05}" type="presOf" srcId="{9AD05852-2EDF-4931-9237-209770682D04}" destId="{F6B40E26-C409-44A1-AA2F-906C32C7790F}" srcOrd="0" destOrd="0" presId="urn:microsoft.com/office/officeart/2005/8/layout/vList2"/>
    <dgm:cxn modelId="{F104CE61-6369-4037-B45D-7C55A7580FA3}" srcId="{6744AAAF-E600-40DD-A9AB-7A70869A69BA}" destId="{A1AC0F3E-06A0-4C7B-A902-AC4FBACD97DD}" srcOrd="2" destOrd="0" parTransId="{B2F7A32D-B2A3-49A9-AF3D-933894F1296A}" sibTransId="{11AD98C8-5F1A-4FC7-998F-92D85FA2D153}"/>
    <dgm:cxn modelId="{E5537A69-811C-4D55-B245-BA4E0C21B7D7}" type="presOf" srcId="{C71A3B98-8DD3-401E-B468-304EF6DF8A2F}" destId="{00CDE99E-F31D-467D-AD14-54F1401ABB9C}" srcOrd="0" destOrd="0" presId="urn:microsoft.com/office/officeart/2005/8/layout/vList2"/>
    <dgm:cxn modelId="{97F0476F-1AE6-482F-870C-91BEF249207B}" type="presOf" srcId="{80E8768B-3B5B-4FE0-9FD8-B45CB1667F46}" destId="{D2167AAA-168D-4EF4-8492-5DCBF9CADF3F}" srcOrd="0" destOrd="0" presId="urn:microsoft.com/office/officeart/2005/8/layout/vList2"/>
    <dgm:cxn modelId="{74382C50-F6FC-458F-A032-1801D5112B27}" srcId="{6744AAAF-E600-40DD-A9AB-7A70869A69BA}" destId="{80E8768B-3B5B-4FE0-9FD8-B45CB1667F46}" srcOrd="3" destOrd="0" parTransId="{FC8E7C4A-84B7-42A0-9042-A4859D0BC036}" sibTransId="{93F5B57A-1C49-48DD-98E3-3BE63AED3A8A}"/>
    <dgm:cxn modelId="{EC1CED7F-2A08-4F70-A2AB-C5D8A48CACF3}" type="presOf" srcId="{9650B4A1-D33D-4B87-8267-745929B98EAA}" destId="{86D7FE06-CBDA-4F2B-85AF-84D44D902901}" srcOrd="0" destOrd="0" presId="urn:microsoft.com/office/officeart/2005/8/layout/vList2"/>
    <dgm:cxn modelId="{F516C884-D599-43C3-B0A4-857131EC0680}" srcId="{6744AAAF-E600-40DD-A9AB-7A70869A69BA}" destId="{9650B4A1-D33D-4B87-8267-745929B98EAA}" srcOrd="0" destOrd="0" parTransId="{82B5F6CB-B8C6-4197-8E0A-A6EADB98B154}" sibTransId="{CE0E504A-8E9D-40AC-AC70-A6E1B6339C7C}"/>
    <dgm:cxn modelId="{0FA17D9D-2AAA-4B31-89C2-0A7D77020797}" type="presOf" srcId="{A1AC0F3E-06A0-4C7B-A902-AC4FBACD97DD}" destId="{D713B53A-5BF7-4F92-9D1C-3C2A35F6B2F4}" srcOrd="0" destOrd="0" presId="urn:microsoft.com/office/officeart/2005/8/layout/vList2"/>
    <dgm:cxn modelId="{88BE45A1-3DCC-422E-A78F-79B99AAB679B}" srcId="{6744AAAF-E600-40DD-A9AB-7A70869A69BA}" destId="{D5C572DA-8DEC-44ED-B226-13AED4DFC4C6}" srcOrd="6" destOrd="0" parTransId="{6D70CF8D-A409-46F3-9941-2874835BCC1A}" sibTransId="{658793F7-A6E7-48CE-B283-6153A319A3C3}"/>
    <dgm:cxn modelId="{EBB39FB7-6AC2-42AC-8EDF-B77D17B03E57}" type="presOf" srcId="{6744AAAF-E600-40DD-A9AB-7A70869A69BA}" destId="{D34D27AF-6414-48A6-8315-750B8458B88B}" srcOrd="0" destOrd="0" presId="urn:microsoft.com/office/officeart/2005/8/layout/vList2"/>
    <dgm:cxn modelId="{BF542AE3-5FBE-45D2-BD15-42D2DC2A815F}" srcId="{6744AAAF-E600-40DD-A9AB-7A70869A69BA}" destId="{C71A3B98-8DD3-401E-B468-304EF6DF8A2F}" srcOrd="5" destOrd="0" parTransId="{BEBB930B-5E28-45E0-97F8-451F79A985D9}" sibTransId="{E20D90F3-0758-4539-BCB1-3ABD50EB13CC}"/>
    <dgm:cxn modelId="{04F696EE-C605-4745-92E5-0204831BBDF1}" type="presOf" srcId="{D5C572DA-8DEC-44ED-B226-13AED4DFC4C6}" destId="{BACDB16F-7A54-41DC-BC7A-BBD471AE4066}" srcOrd="0" destOrd="0" presId="urn:microsoft.com/office/officeart/2005/8/layout/vList2"/>
    <dgm:cxn modelId="{8BF0C5EC-3427-479C-AF31-B19AE4E9BCD5}" type="presParOf" srcId="{D34D27AF-6414-48A6-8315-750B8458B88B}" destId="{86D7FE06-CBDA-4F2B-85AF-84D44D902901}" srcOrd="0" destOrd="0" presId="urn:microsoft.com/office/officeart/2005/8/layout/vList2"/>
    <dgm:cxn modelId="{DCE285ED-3E5F-4124-AB2E-03FFFDF7115E}" type="presParOf" srcId="{D34D27AF-6414-48A6-8315-750B8458B88B}" destId="{578BBFF2-E872-4B3E-B1F0-1BFA64AE2115}" srcOrd="1" destOrd="0" presId="urn:microsoft.com/office/officeart/2005/8/layout/vList2"/>
    <dgm:cxn modelId="{FCF3DE4A-1A1E-4E78-950D-176332725CDD}" type="presParOf" srcId="{D34D27AF-6414-48A6-8315-750B8458B88B}" destId="{2B001C5D-2771-4AE3-9488-55DD0FFED9D4}" srcOrd="2" destOrd="0" presId="urn:microsoft.com/office/officeart/2005/8/layout/vList2"/>
    <dgm:cxn modelId="{5DFA68CD-459E-4246-9C90-D3671AD9E4A3}" type="presParOf" srcId="{D34D27AF-6414-48A6-8315-750B8458B88B}" destId="{B3CB2BC3-3FE4-4A9A-8EA8-28F14045F7E6}" srcOrd="3" destOrd="0" presId="urn:microsoft.com/office/officeart/2005/8/layout/vList2"/>
    <dgm:cxn modelId="{0E8D1A51-57E7-4D64-B311-F921761482DD}" type="presParOf" srcId="{D34D27AF-6414-48A6-8315-750B8458B88B}" destId="{D713B53A-5BF7-4F92-9D1C-3C2A35F6B2F4}" srcOrd="4" destOrd="0" presId="urn:microsoft.com/office/officeart/2005/8/layout/vList2"/>
    <dgm:cxn modelId="{A0C4D6F2-AAA2-44BB-8F58-0768E938382D}" type="presParOf" srcId="{D34D27AF-6414-48A6-8315-750B8458B88B}" destId="{6A36EA42-460F-4E71-A2BC-DB69A594BB5F}" srcOrd="5" destOrd="0" presId="urn:microsoft.com/office/officeart/2005/8/layout/vList2"/>
    <dgm:cxn modelId="{F7C7F167-BD69-4B02-9771-D0D332204890}" type="presParOf" srcId="{D34D27AF-6414-48A6-8315-750B8458B88B}" destId="{D2167AAA-168D-4EF4-8492-5DCBF9CADF3F}" srcOrd="6" destOrd="0" presId="urn:microsoft.com/office/officeart/2005/8/layout/vList2"/>
    <dgm:cxn modelId="{D1FF9F23-C3B6-4D4B-9EC8-BD008C26B237}" type="presParOf" srcId="{D34D27AF-6414-48A6-8315-750B8458B88B}" destId="{F6614A74-1C0A-4F8E-A66C-8384C8FA4670}" srcOrd="7" destOrd="0" presId="urn:microsoft.com/office/officeart/2005/8/layout/vList2"/>
    <dgm:cxn modelId="{5073993D-C5FD-4334-9A0B-B23F1E8A0954}" type="presParOf" srcId="{D34D27AF-6414-48A6-8315-750B8458B88B}" destId="{F6B40E26-C409-44A1-AA2F-906C32C7790F}" srcOrd="8" destOrd="0" presId="urn:microsoft.com/office/officeart/2005/8/layout/vList2"/>
    <dgm:cxn modelId="{AED1C53C-6433-4C27-B139-780837D79756}" type="presParOf" srcId="{D34D27AF-6414-48A6-8315-750B8458B88B}" destId="{B2C706DD-8638-4D53-B049-B0B06D189144}" srcOrd="9" destOrd="0" presId="urn:microsoft.com/office/officeart/2005/8/layout/vList2"/>
    <dgm:cxn modelId="{AA86F3FB-879F-429E-98C7-BD177CF3BC6D}" type="presParOf" srcId="{D34D27AF-6414-48A6-8315-750B8458B88B}" destId="{00CDE99E-F31D-467D-AD14-54F1401ABB9C}" srcOrd="10" destOrd="0" presId="urn:microsoft.com/office/officeart/2005/8/layout/vList2"/>
    <dgm:cxn modelId="{9A67DC32-038C-4317-B30C-DC4D5123E43F}" type="presParOf" srcId="{D34D27AF-6414-48A6-8315-750B8458B88B}" destId="{0E649EAA-8258-464E-B166-F050FB152DFD}" srcOrd="11" destOrd="0" presId="urn:microsoft.com/office/officeart/2005/8/layout/vList2"/>
    <dgm:cxn modelId="{D3EE8485-617B-47FC-9EB3-EED4A64EAD3F}" type="presParOf" srcId="{D34D27AF-6414-48A6-8315-750B8458B88B}" destId="{BACDB16F-7A54-41DC-BC7A-BBD471AE4066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8532142-E60C-4CB0-9403-877DCFCA672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91298686-E177-4ADF-BC19-37710B89864B}">
      <dgm:prSet custT="1"/>
      <dgm:spPr/>
      <dgm:t>
        <a:bodyPr/>
        <a:lstStyle/>
        <a:p>
          <a:r>
            <a:rPr lang="es-MX" sz="3600" dirty="0"/>
            <a:t>- 2.5 organizaciones que son débiles en lo interno, </a:t>
          </a:r>
        </a:p>
        <a:p>
          <a:r>
            <a:rPr lang="es-MX" sz="3600" dirty="0"/>
            <a:t>+2.5 indican una posición interna fuerte. </a:t>
          </a:r>
          <a:endParaRPr lang="es-EC" sz="3600" dirty="0"/>
        </a:p>
      </dgm:t>
    </dgm:pt>
    <dgm:pt modelId="{75246D04-7567-4BFA-B9C9-3DF8B4E44645}" type="parTrans" cxnId="{7B7F2880-FC12-46A1-9FCB-35A26231BFE6}">
      <dgm:prSet/>
      <dgm:spPr/>
      <dgm:t>
        <a:bodyPr/>
        <a:lstStyle/>
        <a:p>
          <a:endParaRPr lang="es-EC" sz="3600"/>
        </a:p>
      </dgm:t>
    </dgm:pt>
    <dgm:pt modelId="{45F937F6-07F3-49CA-8763-DD32181C9C87}" type="sibTrans" cxnId="{7B7F2880-FC12-46A1-9FCB-35A26231BFE6}">
      <dgm:prSet/>
      <dgm:spPr/>
      <dgm:t>
        <a:bodyPr/>
        <a:lstStyle/>
        <a:p>
          <a:endParaRPr lang="es-EC" sz="3600"/>
        </a:p>
      </dgm:t>
    </dgm:pt>
    <dgm:pt modelId="{86443980-3B0E-448C-B442-E9494F2B73F4}" type="pres">
      <dgm:prSet presAssocID="{18532142-E60C-4CB0-9403-877DCFCA6722}" presName="linear" presStyleCnt="0">
        <dgm:presLayoutVars>
          <dgm:animLvl val="lvl"/>
          <dgm:resizeHandles val="exact"/>
        </dgm:presLayoutVars>
      </dgm:prSet>
      <dgm:spPr/>
    </dgm:pt>
    <dgm:pt modelId="{D85A2E42-31EB-4506-A799-3C795972B31B}" type="pres">
      <dgm:prSet presAssocID="{91298686-E177-4ADF-BC19-37710B89864B}" presName="parentText" presStyleLbl="node1" presStyleIdx="0" presStyleCnt="1" custLinFactNeighborX="1800" custLinFactNeighborY="-624">
        <dgm:presLayoutVars>
          <dgm:chMax val="0"/>
          <dgm:bulletEnabled val="1"/>
        </dgm:presLayoutVars>
      </dgm:prSet>
      <dgm:spPr/>
    </dgm:pt>
  </dgm:ptLst>
  <dgm:cxnLst>
    <dgm:cxn modelId="{4C0C5350-FD24-4ECC-98FB-F03C2C0D779C}" type="presOf" srcId="{18532142-E60C-4CB0-9403-877DCFCA6722}" destId="{86443980-3B0E-448C-B442-E9494F2B73F4}" srcOrd="0" destOrd="0" presId="urn:microsoft.com/office/officeart/2005/8/layout/vList2"/>
    <dgm:cxn modelId="{7B7F2880-FC12-46A1-9FCB-35A26231BFE6}" srcId="{18532142-E60C-4CB0-9403-877DCFCA6722}" destId="{91298686-E177-4ADF-BC19-37710B89864B}" srcOrd="0" destOrd="0" parTransId="{75246D04-7567-4BFA-B9C9-3DF8B4E44645}" sibTransId="{45F937F6-07F3-49CA-8763-DD32181C9C87}"/>
    <dgm:cxn modelId="{92141B8B-B314-4EAD-AFB8-EC7E41F7D1D2}" type="presOf" srcId="{91298686-E177-4ADF-BC19-37710B89864B}" destId="{D85A2E42-31EB-4506-A799-3C795972B31B}" srcOrd="0" destOrd="0" presId="urn:microsoft.com/office/officeart/2005/8/layout/vList2"/>
    <dgm:cxn modelId="{A8081BD7-7DA9-4D44-A4B1-37D9BB1BE55B}" type="presParOf" srcId="{86443980-3B0E-448C-B442-E9494F2B73F4}" destId="{D85A2E42-31EB-4506-A799-3C795972B31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8532142-E60C-4CB0-9403-877DCFCA672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91298686-E177-4ADF-BC19-37710B89864B}">
      <dgm:prSet custT="1"/>
      <dgm:spPr/>
      <dgm:t>
        <a:bodyPr/>
        <a:lstStyle/>
        <a:p>
          <a:r>
            <a:rPr lang="es-EC" sz="2800" dirty="0"/>
            <a:t>En grupo. Identifique los factores críticos de éxito mas importantes de una empresa, desarrolle la matriz de evaluación del factor interno y desarrolle un análisis.</a:t>
          </a:r>
        </a:p>
      </dgm:t>
    </dgm:pt>
    <dgm:pt modelId="{75246D04-7567-4BFA-B9C9-3DF8B4E44645}" type="parTrans" cxnId="{7B7F2880-FC12-46A1-9FCB-35A26231BFE6}">
      <dgm:prSet/>
      <dgm:spPr/>
      <dgm:t>
        <a:bodyPr/>
        <a:lstStyle/>
        <a:p>
          <a:endParaRPr lang="es-EC" sz="3600"/>
        </a:p>
      </dgm:t>
    </dgm:pt>
    <dgm:pt modelId="{45F937F6-07F3-49CA-8763-DD32181C9C87}" type="sibTrans" cxnId="{7B7F2880-FC12-46A1-9FCB-35A26231BFE6}">
      <dgm:prSet/>
      <dgm:spPr/>
      <dgm:t>
        <a:bodyPr/>
        <a:lstStyle/>
        <a:p>
          <a:endParaRPr lang="es-EC" sz="3600"/>
        </a:p>
      </dgm:t>
    </dgm:pt>
    <dgm:pt modelId="{86443980-3B0E-448C-B442-E9494F2B73F4}" type="pres">
      <dgm:prSet presAssocID="{18532142-E60C-4CB0-9403-877DCFCA6722}" presName="linear" presStyleCnt="0">
        <dgm:presLayoutVars>
          <dgm:animLvl val="lvl"/>
          <dgm:resizeHandles val="exact"/>
        </dgm:presLayoutVars>
      </dgm:prSet>
      <dgm:spPr/>
    </dgm:pt>
    <dgm:pt modelId="{D85A2E42-31EB-4506-A799-3C795972B31B}" type="pres">
      <dgm:prSet presAssocID="{91298686-E177-4ADF-BC19-37710B89864B}" presName="parentText" presStyleLbl="node1" presStyleIdx="0" presStyleCnt="1" custLinFactNeighborX="1800" custLinFactNeighborY="-624">
        <dgm:presLayoutVars>
          <dgm:chMax val="0"/>
          <dgm:bulletEnabled val="1"/>
        </dgm:presLayoutVars>
      </dgm:prSet>
      <dgm:spPr/>
    </dgm:pt>
  </dgm:ptLst>
  <dgm:cxnLst>
    <dgm:cxn modelId="{39E4876B-AF10-44BA-BE68-BADA9A15769A}" type="presOf" srcId="{91298686-E177-4ADF-BC19-37710B89864B}" destId="{D85A2E42-31EB-4506-A799-3C795972B31B}" srcOrd="0" destOrd="0" presId="urn:microsoft.com/office/officeart/2005/8/layout/vList2"/>
    <dgm:cxn modelId="{139A1472-2C4C-443A-88BE-C1022D1777BC}" type="presOf" srcId="{18532142-E60C-4CB0-9403-877DCFCA6722}" destId="{86443980-3B0E-448C-B442-E9494F2B73F4}" srcOrd="0" destOrd="0" presId="urn:microsoft.com/office/officeart/2005/8/layout/vList2"/>
    <dgm:cxn modelId="{7B7F2880-FC12-46A1-9FCB-35A26231BFE6}" srcId="{18532142-E60C-4CB0-9403-877DCFCA6722}" destId="{91298686-E177-4ADF-BC19-37710B89864B}" srcOrd="0" destOrd="0" parTransId="{75246D04-7567-4BFA-B9C9-3DF8B4E44645}" sibTransId="{45F937F6-07F3-49CA-8763-DD32181C9C87}"/>
    <dgm:cxn modelId="{C1178843-FF1F-4326-BD75-2C0FB81AF978}" type="presParOf" srcId="{86443980-3B0E-448C-B442-E9494F2B73F4}" destId="{D85A2E42-31EB-4506-A799-3C795972B31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AC8068-FC3B-4249-8377-0DF3807E3F4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39364E17-A284-41A2-A2B1-E1A488705B4B}">
      <dgm:prSet/>
      <dgm:spPr/>
      <dgm:t>
        <a:bodyPr/>
        <a:lstStyle/>
        <a:p>
          <a:pPr rtl="0"/>
          <a:r>
            <a:rPr lang="es-EC" dirty="0"/>
            <a:t>¿Usa la empresa conceptos de la administración estratégica?</a:t>
          </a:r>
          <a:br>
            <a:rPr lang="es-EC" dirty="0"/>
          </a:br>
          <a:r>
            <a:rPr lang="es-EC" dirty="0"/>
            <a:t>¿Son los objetivos y las metas de la compañía alcanzables y lo saben todos?</a:t>
          </a:r>
          <a:br>
            <a:rPr lang="es-EC" dirty="0"/>
          </a:br>
          <a:r>
            <a:rPr lang="es-EC" dirty="0"/>
            <a:t>¿Planifican con eficacia los gerentes de todos los niveles de la jerarquía?</a:t>
          </a:r>
          <a:br>
            <a:rPr lang="es-EC" dirty="0"/>
          </a:br>
          <a:r>
            <a:rPr lang="es-EC" dirty="0"/>
            <a:t>¿Son buenos los gerentes en su autoridad? ¿Es la estructura de la organización apropiada? </a:t>
          </a:r>
          <a:br>
            <a:rPr lang="es-EC" dirty="0"/>
          </a:br>
          <a:r>
            <a:rPr lang="es-EC" dirty="0"/>
            <a:t>¿Son claras las descripciones del puesto y las especificaciones del trabajo?</a:t>
          </a:r>
          <a:br>
            <a:rPr lang="es-EC" dirty="0"/>
          </a:br>
          <a:r>
            <a:rPr lang="es-EC" dirty="0"/>
            <a:t>¿Es alto el ánimo de los empleados en general?</a:t>
          </a:r>
          <a:br>
            <a:rPr lang="es-EC" dirty="0"/>
          </a:br>
          <a:r>
            <a:rPr lang="es-EC" dirty="0"/>
            <a:t>¿Es alta la rotación de empleados y el ausentismo?</a:t>
          </a:r>
          <a:br>
            <a:rPr lang="es-EC" dirty="0"/>
          </a:br>
          <a:r>
            <a:rPr lang="es-EC" dirty="0"/>
            <a:t>¿Son efectivos los mecanismos de control?</a:t>
          </a:r>
          <a:br>
            <a:rPr lang="es-EC" dirty="0"/>
          </a:br>
          <a:r>
            <a:rPr lang="es-EC" dirty="0"/>
            <a:t>¿Aplican correctamente el proceso administrativo en el área de mantenimiento?</a:t>
          </a:r>
        </a:p>
      </dgm:t>
    </dgm:pt>
    <dgm:pt modelId="{1471B095-E163-4A72-92B4-B9468AEE771B}" type="parTrans" cxnId="{6CBC9BBA-8255-4286-B3AF-70C0533B8327}">
      <dgm:prSet/>
      <dgm:spPr/>
      <dgm:t>
        <a:bodyPr/>
        <a:lstStyle/>
        <a:p>
          <a:endParaRPr lang="es-EC"/>
        </a:p>
      </dgm:t>
    </dgm:pt>
    <dgm:pt modelId="{6C02157C-0944-44F5-B013-C57388A06EBC}" type="sibTrans" cxnId="{6CBC9BBA-8255-4286-B3AF-70C0533B8327}">
      <dgm:prSet/>
      <dgm:spPr/>
      <dgm:t>
        <a:bodyPr/>
        <a:lstStyle/>
        <a:p>
          <a:endParaRPr lang="es-EC"/>
        </a:p>
      </dgm:t>
    </dgm:pt>
    <dgm:pt modelId="{D30C265B-370F-40EE-84B2-70AF9190593B}" type="pres">
      <dgm:prSet presAssocID="{4AAC8068-FC3B-4249-8377-0DF3807E3F43}" presName="linear" presStyleCnt="0">
        <dgm:presLayoutVars>
          <dgm:animLvl val="lvl"/>
          <dgm:resizeHandles val="exact"/>
        </dgm:presLayoutVars>
      </dgm:prSet>
      <dgm:spPr/>
    </dgm:pt>
    <dgm:pt modelId="{7E500D3B-5D11-4BE2-A038-7087382D7AF8}" type="pres">
      <dgm:prSet presAssocID="{39364E17-A284-41A2-A2B1-E1A488705B4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55AD217-294B-4226-8C6D-1A9A6CE3841A}" type="presOf" srcId="{4AAC8068-FC3B-4249-8377-0DF3807E3F43}" destId="{D30C265B-370F-40EE-84B2-70AF9190593B}" srcOrd="0" destOrd="0" presId="urn:microsoft.com/office/officeart/2005/8/layout/vList2"/>
    <dgm:cxn modelId="{6CBC9BBA-8255-4286-B3AF-70C0533B8327}" srcId="{4AAC8068-FC3B-4249-8377-0DF3807E3F43}" destId="{39364E17-A284-41A2-A2B1-E1A488705B4B}" srcOrd="0" destOrd="0" parTransId="{1471B095-E163-4A72-92B4-B9468AEE771B}" sibTransId="{6C02157C-0944-44F5-B013-C57388A06EBC}"/>
    <dgm:cxn modelId="{B42A73CC-B086-4E79-B798-CED1FB33B5E5}" type="presOf" srcId="{39364E17-A284-41A2-A2B1-E1A488705B4B}" destId="{7E500D3B-5D11-4BE2-A038-7087382D7AF8}" srcOrd="0" destOrd="0" presId="urn:microsoft.com/office/officeart/2005/8/layout/vList2"/>
    <dgm:cxn modelId="{9031F46C-6BA5-4300-B0A3-C60272A81737}" type="presParOf" srcId="{D30C265B-370F-40EE-84B2-70AF9190593B}" destId="{7E500D3B-5D11-4BE2-A038-7087382D7AF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ACCBF8-79CC-4177-994F-4549BBEBE63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519E8E88-E064-433E-97B1-525007C07469}">
      <dgm:prSet/>
      <dgm:spPr/>
      <dgm:t>
        <a:bodyPr/>
        <a:lstStyle/>
        <a:p>
          <a:pPr rtl="0"/>
          <a:r>
            <a:rPr lang="es-EC" dirty="0"/>
            <a:t>¿Se realizó un estudio de mercado con fuentes primarias para determinar la DPI?</a:t>
          </a:r>
          <a:br>
            <a:rPr lang="es-EC" dirty="0"/>
          </a:br>
          <a:r>
            <a:rPr lang="es-EC" dirty="0"/>
            <a:t>¿Se realizó un estudio de mercado con fuentes secundarias para determinar la DPI?</a:t>
          </a:r>
          <a:br>
            <a:rPr lang="es-EC" dirty="0"/>
          </a:br>
          <a:r>
            <a:rPr lang="es-EC" dirty="0"/>
            <a:t>¿Existe una demanda Potencial insatisfecha (DPI)?</a:t>
          </a:r>
          <a:br>
            <a:rPr lang="es-EC" dirty="0"/>
          </a:br>
          <a:r>
            <a:rPr lang="es-EC" dirty="0"/>
            <a:t>¿Está en buen posicionamiento la organización frene a sus competidores?</a:t>
          </a:r>
          <a:br>
            <a:rPr lang="es-EC" dirty="0"/>
          </a:br>
          <a:r>
            <a:rPr lang="es-EC" dirty="0"/>
            <a:t>¿Ha ido aumentando la parte del mercado que corresponde a la empresa?</a:t>
          </a:r>
          <a:br>
            <a:rPr lang="es-EC" dirty="0"/>
          </a:br>
          <a:r>
            <a:rPr lang="es-EC" dirty="0"/>
            <a:t>¿Son confiables los canales presentes de distribución y tienen costos efectivos?</a:t>
          </a:r>
          <a:br>
            <a:rPr lang="es-EC" dirty="0"/>
          </a:br>
          <a:r>
            <a:rPr lang="es-EC" dirty="0"/>
            <a:t>¿Cuenta la empresa con una organización eficaz para las ventas?</a:t>
          </a:r>
          <a:br>
            <a:rPr lang="es-EC" dirty="0"/>
          </a:br>
          <a:r>
            <a:rPr lang="es-EC" dirty="0"/>
            <a:t>¿Son buenos la calidad del producto y el servicio al cliente?</a:t>
          </a:r>
          <a:br>
            <a:rPr lang="es-EC" dirty="0"/>
          </a:br>
          <a:r>
            <a:rPr lang="es-EC" dirty="0"/>
            <a:t>¿Tienen los productos y los servicios precios buenos para la clientela?</a:t>
          </a:r>
          <a:br>
            <a:rPr lang="es-EC" dirty="0"/>
          </a:br>
          <a:r>
            <a:rPr lang="es-EC" dirty="0"/>
            <a:t>¿Cuenta la empresa con una estrategia eficaz para promociones y publicidad?</a:t>
          </a:r>
        </a:p>
      </dgm:t>
    </dgm:pt>
    <dgm:pt modelId="{05840A56-7004-4359-984C-6FD46DF5583E}" type="parTrans" cxnId="{7FCBA72B-1766-4269-AB97-F03024A7758F}">
      <dgm:prSet/>
      <dgm:spPr/>
      <dgm:t>
        <a:bodyPr/>
        <a:lstStyle/>
        <a:p>
          <a:endParaRPr lang="es-EC"/>
        </a:p>
      </dgm:t>
    </dgm:pt>
    <dgm:pt modelId="{B493995F-D021-4E1A-8F68-F66280200418}" type="sibTrans" cxnId="{7FCBA72B-1766-4269-AB97-F03024A7758F}">
      <dgm:prSet/>
      <dgm:spPr/>
      <dgm:t>
        <a:bodyPr/>
        <a:lstStyle/>
        <a:p>
          <a:endParaRPr lang="es-EC"/>
        </a:p>
      </dgm:t>
    </dgm:pt>
    <dgm:pt modelId="{5C389B43-26FB-4FAE-8E8D-ABBFF661FCB2}" type="pres">
      <dgm:prSet presAssocID="{C8ACCBF8-79CC-4177-994F-4549BBEBE631}" presName="linear" presStyleCnt="0">
        <dgm:presLayoutVars>
          <dgm:animLvl val="lvl"/>
          <dgm:resizeHandles val="exact"/>
        </dgm:presLayoutVars>
      </dgm:prSet>
      <dgm:spPr/>
    </dgm:pt>
    <dgm:pt modelId="{49A9D74F-1601-420E-8389-D4196F708F45}" type="pres">
      <dgm:prSet presAssocID="{519E8E88-E064-433E-97B1-525007C07469}" presName="parentText" presStyleLbl="node1" presStyleIdx="0" presStyleCnt="1" custLinFactNeighborX="-3788" custLinFactNeighborY="367">
        <dgm:presLayoutVars>
          <dgm:chMax val="0"/>
          <dgm:bulletEnabled val="1"/>
        </dgm:presLayoutVars>
      </dgm:prSet>
      <dgm:spPr/>
    </dgm:pt>
  </dgm:ptLst>
  <dgm:cxnLst>
    <dgm:cxn modelId="{7FCBA72B-1766-4269-AB97-F03024A7758F}" srcId="{C8ACCBF8-79CC-4177-994F-4549BBEBE631}" destId="{519E8E88-E064-433E-97B1-525007C07469}" srcOrd="0" destOrd="0" parTransId="{05840A56-7004-4359-984C-6FD46DF5583E}" sibTransId="{B493995F-D021-4E1A-8F68-F66280200418}"/>
    <dgm:cxn modelId="{5B8DCBAE-FC5A-4D68-9E98-B59E9BFEC525}" type="presOf" srcId="{519E8E88-E064-433E-97B1-525007C07469}" destId="{49A9D74F-1601-420E-8389-D4196F708F45}" srcOrd="0" destOrd="0" presId="urn:microsoft.com/office/officeart/2005/8/layout/vList2"/>
    <dgm:cxn modelId="{52159FCD-6A1C-40BB-89EC-115C0F56A924}" type="presOf" srcId="{C8ACCBF8-79CC-4177-994F-4549BBEBE631}" destId="{5C389B43-26FB-4FAE-8E8D-ABBFF661FCB2}" srcOrd="0" destOrd="0" presId="urn:microsoft.com/office/officeart/2005/8/layout/vList2"/>
    <dgm:cxn modelId="{72C675C8-4FC9-41C3-8BFA-6F55E0B6CCEE}" type="presParOf" srcId="{5C389B43-26FB-4FAE-8E8D-ABBFF661FCB2}" destId="{49A9D74F-1601-420E-8389-D4196F708F4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462674-7C64-443A-A75A-39D6F36C4FE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C"/>
        </a:p>
      </dgm:t>
    </dgm:pt>
    <dgm:pt modelId="{B6F2D172-4FCF-47D5-AD5B-DB9C38F72B5E}">
      <dgm:prSet/>
      <dgm:spPr/>
      <dgm:t>
        <a:bodyPr/>
        <a:lstStyle/>
        <a:p>
          <a:pPr rtl="0"/>
          <a:r>
            <a:rPr lang="es-EC" dirty="0"/>
            <a:t>¿Han determinado el punto de equilibrio, para determinar su productividad?</a:t>
          </a:r>
          <a:br>
            <a:rPr lang="es-EC" dirty="0"/>
          </a:br>
          <a:r>
            <a:rPr lang="es-EC" dirty="0"/>
            <a:t>¿Sus redes LAN se realizó una evaluación de proyectos para su instalación?</a:t>
          </a:r>
          <a:br>
            <a:rPr lang="es-EC" dirty="0"/>
          </a:br>
          <a:r>
            <a:rPr lang="es-EC" dirty="0"/>
            <a:t>¿Son confiables los </a:t>
          </a:r>
          <a:r>
            <a:rPr lang="es-EC" dirty="0" err="1"/>
            <a:t>outsorcingues</a:t>
          </a:r>
          <a:r>
            <a:rPr lang="es-EC" dirty="0"/>
            <a:t> y la demás vaina?</a:t>
          </a:r>
          <a:br>
            <a:rPr lang="es-EC" dirty="0"/>
          </a:br>
          <a:r>
            <a:rPr lang="es-EC" dirty="0"/>
            <a:t>¿Están en buenas condiciones las instalaciones, el equipo computo en las oficinas?</a:t>
          </a:r>
          <a:br>
            <a:rPr lang="es-EC" dirty="0"/>
          </a:br>
          <a:r>
            <a:rPr lang="es-EC" dirty="0"/>
            <a:t>¿Son eficaces los procedimientos y las políticas para el control del inventario?</a:t>
          </a:r>
          <a:br>
            <a:rPr lang="es-EC" dirty="0"/>
          </a:br>
          <a:r>
            <a:rPr lang="es-EC" dirty="0"/>
            <a:t>¿Son eficaces los procedimientos y las políticas para el control de calidad?</a:t>
          </a:r>
          <a:br>
            <a:rPr lang="es-EC" dirty="0"/>
          </a:br>
          <a:r>
            <a:rPr lang="es-EC" dirty="0"/>
            <a:t>¿Cuenta la empresa con competencias tecnológicas?</a:t>
          </a:r>
          <a:br>
            <a:rPr lang="es-EC" dirty="0"/>
          </a:br>
          <a:r>
            <a:rPr lang="es-EC" dirty="0"/>
            <a:t>¿Su nivel de servicio rebasa el 50% de eficiencia en producción?</a:t>
          </a:r>
          <a:br>
            <a:rPr lang="es-EC" dirty="0"/>
          </a:br>
          <a:r>
            <a:rPr lang="es-EC" dirty="0"/>
            <a:t>¿Producen lo necesario para satisfacer la Demanda Potencial Insatisfecha?</a:t>
          </a:r>
        </a:p>
      </dgm:t>
    </dgm:pt>
    <dgm:pt modelId="{A280BD2B-A70C-4C7E-AD5B-91EEC35DAE98}" type="parTrans" cxnId="{43359BF9-C769-428D-9741-0FED38311115}">
      <dgm:prSet/>
      <dgm:spPr/>
      <dgm:t>
        <a:bodyPr/>
        <a:lstStyle/>
        <a:p>
          <a:endParaRPr lang="es-EC"/>
        </a:p>
      </dgm:t>
    </dgm:pt>
    <dgm:pt modelId="{22C224F7-C2DA-49C6-9F78-F68DDF778A10}" type="sibTrans" cxnId="{43359BF9-C769-428D-9741-0FED38311115}">
      <dgm:prSet/>
      <dgm:spPr/>
      <dgm:t>
        <a:bodyPr/>
        <a:lstStyle/>
        <a:p>
          <a:endParaRPr lang="es-EC"/>
        </a:p>
      </dgm:t>
    </dgm:pt>
    <dgm:pt modelId="{A0E7A503-102E-46DF-9FDD-CDB85AC377EC}" type="pres">
      <dgm:prSet presAssocID="{F9462674-7C64-443A-A75A-39D6F36C4FE9}" presName="linear" presStyleCnt="0">
        <dgm:presLayoutVars>
          <dgm:animLvl val="lvl"/>
          <dgm:resizeHandles val="exact"/>
        </dgm:presLayoutVars>
      </dgm:prSet>
      <dgm:spPr/>
    </dgm:pt>
    <dgm:pt modelId="{AD5792A7-213F-4FE2-BE62-5FBC651BFFFE}" type="pres">
      <dgm:prSet presAssocID="{B6F2D172-4FCF-47D5-AD5B-DB9C38F72B5E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8B38587-6D6C-4792-9FD5-C2E82D7BF301}" type="presOf" srcId="{F9462674-7C64-443A-A75A-39D6F36C4FE9}" destId="{A0E7A503-102E-46DF-9FDD-CDB85AC377EC}" srcOrd="0" destOrd="0" presId="urn:microsoft.com/office/officeart/2005/8/layout/vList2"/>
    <dgm:cxn modelId="{7FC539F3-81C9-480E-943B-C5854E9C5BCE}" type="presOf" srcId="{B6F2D172-4FCF-47D5-AD5B-DB9C38F72B5E}" destId="{AD5792A7-213F-4FE2-BE62-5FBC651BFFFE}" srcOrd="0" destOrd="0" presId="urn:microsoft.com/office/officeart/2005/8/layout/vList2"/>
    <dgm:cxn modelId="{43359BF9-C769-428D-9741-0FED38311115}" srcId="{F9462674-7C64-443A-A75A-39D6F36C4FE9}" destId="{B6F2D172-4FCF-47D5-AD5B-DB9C38F72B5E}" srcOrd="0" destOrd="0" parTransId="{A280BD2B-A70C-4C7E-AD5B-91EEC35DAE98}" sibTransId="{22C224F7-C2DA-49C6-9F78-F68DDF778A10}"/>
    <dgm:cxn modelId="{5EAA974C-A5C0-47D8-8AEE-3C3BA4296C9F}" type="presParOf" srcId="{A0E7A503-102E-46DF-9FDD-CDB85AC377EC}" destId="{AD5792A7-213F-4FE2-BE62-5FBC651BFFF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F54582-42EB-4EC2-A95B-A0DBADE8680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9926B818-91B6-41E4-9359-1641FEEF7BC9}">
      <dgm:prSet/>
      <dgm:spPr/>
      <dgm:t>
        <a:bodyPr/>
        <a:lstStyle/>
        <a:p>
          <a:pPr rtl="0"/>
          <a:r>
            <a:rPr lang="es-EC" dirty="0"/>
            <a:t>¿Usan los gerentes de la empresa el sistema de información para tomar decisiones?</a:t>
          </a:r>
          <a:br>
            <a:rPr lang="es-EC" dirty="0"/>
          </a:br>
          <a:r>
            <a:rPr lang="es-EC" dirty="0"/>
            <a:t>¿Existe en la empresa el puesto de gerente de información?</a:t>
          </a:r>
          <a:br>
            <a:rPr lang="es-EC" dirty="0"/>
          </a:br>
          <a:r>
            <a:rPr lang="es-EC" dirty="0"/>
            <a:t>¿Se actualizan con regularidad los datos del sistema de información?</a:t>
          </a:r>
          <a:br>
            <a:rPr lang="es-EC" dirty="0"/>
          </a:br>
          <a:r>
            <a:rPr lang="es-EC" dirty="0"/>
            <a:t>¿Contribuyen todos los gerentes de las áreas funcionales de le empresa?</a:t>
          </a:r>
          <a:br>
            <a:rPr lang="es-EC" dirty="0"/>
          </a:br>
          <a:r>
            <a:rPr lang="es-EC" dirty="0"/>
            <a:t>¿Existen claves eficaces para entrar en el sistema de información de la empresa?</a:t>
          </a:r>
          <a:br>
            <a:rPr lang="es-EC" dirty="0"/>
          </a:br>
          <a:r>
            <a:rPr lang="es-EC" dirty="0"/>
            <a:t>¿Conocen los estrategas de la empresa los sistemas de información de empresas rivales?</a:t>
          </a:r>
          <a:br>
            <a:rPr lang="es-EC" dirty="0"/>
          </a:br>
          <a:r>
            <a:rPr lang="es-EC" dirty="0"/>
            <a:t>¿Es fácil usar el sistema de información?</a:t>
          </a:r>
          <a:br>
            <a:rPr lang="es-EC" dirty="0"/>
          </a:br>
          <a:r>
            <a:rPr lang="es-EC" dirty="0"/>
            <a:t>¿Los usuarios del sistema de información conocen las ventajas competitivas?</a:t>
          </a:r>
          <a:br>
            <a:rPr lang="es-EC" dirty="0"/>
          </a:br>
          <a:r>
            <a:rPr lang="es-EC" dirty="0"/>
            <a:t>¿Se ofrecen talleres de capacitación de cómputo a los trabajadores?</a:t>
          </a:r>
          <a:br>
            <a:rPr lang="es-EC" dirty="0"/>
          </a:br>
          <a:r>
            <a:rPr lang="es-EC" dirty="0"/>
            <a:t>¿Se mejora constantemente el contenido de información aunque sea relleno?</a:t>
          </a:r>
        </a:p>
      </dgm:t>
    </dgm:pt>
    <dgm:pt modelId="{D6F85226-7988-4796-B3DD-706B8F88FCD1}" type="parTrans" cxnId="{D7D34E74-1FDB-4F3F-A74A-F4486CDD3EC7}">
      <dgm:prSet/>
      <dgm:spPr/>
      <dgm:t>
        <a:bodyPr/>
        <a:lstStyle/>
        <a:p>
          <a:endParaRPr lang="es-EC"/>
        </a:p>
      </dgm:t>
    </dgm:pt>
    <dgm:pt modelId="{30DD73AD-DD1D-4EDE-93D2-E385FD3B0FE5}" type="sibTrans" cxnId="{D7D34E74-1FDB-4F3F-A74A-F4486CDD3EC7}">
      <dgm:prSet/>
      <dgm:spPr/>
      <dgm:t>
        <a:bodyPr/>
        <a:lstStyle/>
        <a:p>
          <a:endParaRPr lang="es-EC"/>
        </a:p>
      </dgm:t>
    </dgm:pt>
    <dgm:pt modelId="{756FD839-2C56-4814-AFE2-3937F7366938}" type="pres">
      <dgm:prSet presAssocID="{8EF54582-42EB-4EC2-A95B-A0DBADE86800}" presName="linear" presStyleCnt="0">
        <dgm:presLayoutVars>
          <dgm:animLvl val="lvl"/>
          <dgm:resizeHandles val="exact"/>
        </dgm:presLayoutVars>
      </dgm:prSet>
      <dgm:spPr/>
    </dgm:pt>
    <dgm:pt modelId="{2A6281AD-7203-487F-8016-5E5BDE6055DD}" type="pres">
      <dgm:prSet presAssocID="{9926B818-91B6-41E4-9359-1641FEEF7BC9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7D34E74-1FDB-4F3F-A74A-F4486CDD3EC7}" srcId="{8EF54582-42EB-4EC2-A95B-A0DBADE86800}" destId="{9926B818-91B6-41E4-9359-1641FEEF7BC9}" srcOrd="0" destOrd="0" parTransId="{D6F85226-7988-4796-B3DD-706B8F88FCD1}" sibTransId="{30DD73AD-DD1D-4EDE-93D2-E385FD3B0FE5}"/>
    <dgm:cxn modelId="{D56F568A-13E6-4A80-B1EE-10F757B96783}" type="presOf" srcId="{9926B818-91B6-41E4-9359-1641FEEF7BC9}" destId="{2A6281AD-7203-487F-8016-5E5BDE6055DD}" srcOrd="0" destOrd="0" presId="urn:microsoft.com/office/officeart/2005/8/layout/vList2"/>
    <dgm:cxn modelId="{9B2B16C5-33E2-4341-839D-A6E47B209C30}" type="presOf" srcId="{8EF54582-42EB-4EC2-A95B-A0DBADE86800}" destId="{756FD839-2C56-4814-AFE2-3937F7366938}" srcOrd="0" destOrd="0" presId="urn:microsoft.com/office/officeart/2005/8/layout/vList2"/>
    <dgm:cxn modelId="{3075BFE3-8D33-4A23-99B2-F3CF3F94E005}" type="presParOf" srcId="{756FD839-2C56-4814-AFE2-3937F7366938}" destId="{2A6281AD-7203-487F-8016-5E5BDE6055D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CEECF26-B5EA-4AAD-B9D7-0688D105D44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C"/>
        </a:p>
      </dgm:t>
    </dgm:pt>
    <dgm:pt modelId="{7B136E55-23D4-4AAA-B25C-68C6E53A12B0}">
      <dgm:prSet/>
      <dgm:spPr/>
      <dgm:t>
        <a:bodyPr/>
        <a:lstStyle/>
        <a:p>
          <a:pPr rtl="0"/>
          <a:r>
            <a:rPr lang="es-EC" dirty="0"/>
            <a:t>¿En la liquidez para sus deudas y crecimiento de sus instalaciones están tablas?</a:t>
          </a:r>
          <a:br>
            <a:rPr lang="es-EC" dirty="0"/>
          </a:br>
          <a:r>
            <a:rPr lang="es-EC" dirty="0"/>
            <a:t>¿Puede la empresa reunir el capital que necesita a corto plazo?</a:t>
          </a:r>
          <a:br>
            <a:rPr lang="es-EC" dirty="0"/>
          </a:br>
          <a:r>
            <a:rPr lang="es-EC" dirty="0"/>
            <a:t>¿Puede la empresa reunir el capital que necesita a largo plazo?</a:t>
          </a:r>
          <a:br>
            <a:rPr lang="es-EC" dirty="0"/>
          </a:br>
          <a:r>
            <a:rPr lang="es-EC" dirty="0"/>
            <a:t>¿Toman en Cuenta las variables macroeconómicas tomadas de la DPI?</a:t>
          </a:r>
          <a:br>
            <a:rPr lang="es-EC" dirty="0"/>
          </a:br>
          <a:r>
            <a:rPr lang="es-EC" dirty="0"/>
            <a:t>¿Cuenta la empresa con capital de trabajo suficiente y necesario?</a:t>
          </a:r>
          <a:br>
            <a:rPr lang="es-EC" dirty="0"/>
          </a:br>
          <a:r>
            <a:rPr lang="es-EC" dirty="0"/>
            <a:t>¿Son eficaces los procedimientos para presupuestar el capital?</a:t>
          </a:r>
          <a:br>
            <a:rPr lang="es-EC" dirty="0"/>
          </a:br>
          <a:r>
            <a:rPr lang="es-EC" dirty="0"/>
            <a:t>¿Son razonables las políticas para pagar dividendos?</a:t>
          </a:r>
          <a:br>
            <a:rPr lang="es-EC" dirty="0"/>
          </a:br>
          <a:r>
            <a:rPr lang="es-EC" dirty="0"/>
            <a:t>¿Han realizados correctamente sus proyecciones financieras?</a:t>
          </a:r>
          <a:br>
            <a:rPr lang="es-EC" dirty="0"/>
          </a:br>
          <a:r>
            <a:rPr lang="es-EC" dirty="0"/>
            <a:t>¿Tiene la empresa buenas relaciones con sus inversionistas y accionistas?</a:t>
          </a:r>
          <a:br>
            <a:rPr lang="es-EC" dirty="0"/>
          </a:br>
          <a:r>
            <a:rPr lang="es-EC" dirty="0"/>
            <a:t>¿Han hecho la prueba del ácido?</a:t>
          </a:r>
        </a:p>
      </dgm:t>
    </dgm:pt>
    <dgm:pt modelId="{DFB6563C-358D-43E0-BB4F-9813F5CD7ECB}" type="parTrans" cxnId="{39D10231-9721-4722-BA9B-FBA9E5A9E85E}">
      <dgm:prSet/>
      <dgm:spPr/>
      <dgm:t>
        <a:bodyPr/>
        <a:lstStyle/>
        <a:p>
          <a:endParaRPr lang="es-EC"/>
        </a:p>
      </dgm:t>
    </dgm:pt>
    <dgm:pt modelId="{6527CFED-A735-4457-A4CA-718B8E9DD595}" type="sibTrans" cxnId="{39D10231-9721-4722-BA9B-FBA9E5A9E85E}">
      <dgm:prSet/>
      <dgm:spPr/>
      <dgm:t>
        <a:bodyPr/>
        <a:lstStyle/>
        <a:p>
          <a:endParaRPr lang="es-EC"/>
        </a:p>
      </dgm:t>
    </dgm:pt>
    <dgm:pt modelId="{24B154B0-D88C-4696-A19A-851D9F8875C4}" type="pres">
      <dgm:prSet presAssocID="{6CEECF26-B5EA-4AAD-B9D7-0688D105D449}" presName="linear" presStyleCnt="0">
        <dgm:presLayoutVars>
          <dgm:animLvl val="lvl"/>
          <dgm:resizeHandles val="exact"/>
        </dgm:presLayoutVars>
      </dgm:prSet>
      <dgm:spPr/>
    </dgm:pt>
    <dgm:pt modelId="{34973C04-DDEB-49F2-9EB6-2F341BB1912B}" type="pres">
      <dgm:prSet presAssocID="{7B136E55-23D4-4AAA-B25C-68C6E53A12B0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9D10231-9721-4722-BA9B-FBA9E5A9E85E}" srcId="{6CEECF26-B5EA-4AAD-B9D7-0688D105D449}" destId="{7B136E55-23D4-4AAA-B25C-68C6E53A12B0}" srcOrd="0" destOrd="0" parTransId="{DFB6563C-358D-43E0-BB4F-9813F5CD7ECB}" sibTransId="{6527CFED-A735-4457-A4CA-718B8E9DD595}"/>
    <dgm:cxn modelId="{CFE242CD-7920-4707-ACDD-0CAD544267EB}" type="presOf" srcId="{6CEECF26-B5EA-4AAD-B9D7-0688D105D449}" destId="{24B154B0-D88C-4696-A19A-851D9F8875C4}" srcOrd="0" destOrd="0" presId="urn:microsoft.com/office/officeart/2005/8/layout/vList2"/>
    <dgm:cxn modelId="{E8F582D3-F899-41E3-B430-B7ACDD86C1C5}" type="presOf" srcId="{7B136E55-23D4-4AAA-B25C-68C6E53A12B0}" destId="{34973C04-DDEB-49F2-9EB6-2F341BB1912B}" srcOrd="0" destOrd="0" presId="urn:microsoft.com/office/officeart/2005/8/layout/vList2"/>
    <dgm:cxn modelId="{4A6F704A-21DF-4CBA-89C6-E9BA37996241}" type="presParOf" srcId="{24B154B0-D88C-4696-A19A-851D9F8875C4}" destId="{34973C04-DDEB-49F2-9EB6-2F341BB1912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8532142-E60C-4CB0-9403-877DCFCA672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EC"/>
        </a:p>
      </dgm:t>
    </dgm:pt>
    <dgm:pt modelId="{B63C5A83-50A6-484B-848A-E1497D8F0038}">
      <dgm:prSet/>
      <dgm:spPr/>
      <dgm:t>
        <a:bodyPr/>
        <a:lstStyle/>
        <a:p>
          <a:pPr rtl="0"/>
          <a:r>
            <a:rPr lang="es-EC" dirty="0"/>
            <a:t>¿Son expertos en la Investigación de Operaciones para determinar sus variables?</a:t>
          </a:r>
          <a:br>
            <a:rPr lang="es-EC" dirty="0"/>
          </a:br>
          <a:r>
            <a:rPr lang="es-EC" dirty="0"/>
            <a:t>¿Cuenta la empresa con instalaciones para I y D?</a:t>
          </a:r>
          <a:br>
            <a:rPr lang="es-EC" dirty="0"/>
          </a:br>
          <a:r>
            <a:rPr lang="es-EC" dirty="0"/>
            <a:t>¿se usan empresas externas de I y D, ¿tienen éstas costos efectivos?</a:t>
          </a:r>
          <a:br>
            <a:rPr lang="es-EC" dirty="0"/>
          </a:br>
          <a:r>
            <a:rPr lang="es-EC" dirty="0"/>
            <a:t>¿Está bien preparado el personal de I y D de la organización?</a:t>
          </a:r>
          <a:br>
            <a:rPr lang="es-EC" dirty="0"/>
          </a:br>
          <a:r>
            <a:rPr lang="es-EC" dirty="0"/>
            <a:t>¿Están bien asignados los recursos para I y D?</a:t>
          </a:r>
          <a:br>
            <a:rPr lang="es-EC" dirty="0"/>
          </a:br>
          <a:r>
            <a:rPr lang="es-EC" dirty="0"/>
            <a:t>¿Son adecuados los sistemas de cómputo y de administración de información?</a:t>
          </a:r>
          <a:br>
            <a:rPr lang="es-EC" dirty="0"/>
          </a:br>
          <a:r>
            <a:rPr lang="es-EC" dirty="0"/>
            <a:t>¿Es eficaz la comunicación entre I y D y otras unidades de la organización?</a:t>
          </a:r>
          <a:br>
            <a:rPr lang="es-EC" dirty="0"/>
          </a:br>
          <a:r>
            <a:rPr lang="es-EC" dirty="0"/>
            <a:t>¿Son tecnológicamente competitivos los productos presentes?</a:t>
          </a:r>
          <a:br>
            <a:rPr lang="es-EC" dirty="0"/>
          </a:br>
          <a:r>
            <a:rPr lang="es-EC" dirty="0"/>
            <a:t>¿Utilizan la Investigación de Operaciones como herramienta de Investigación?</a:t>
          </a:r>
          <a:br>
            <a:rPr lang="es-EC" dirty="0"/>
          </a:br>
          <a:r>
            <a:rPr lang="es-EC" dirty="0"/>
            <a:t>¿Utilizan la Investigación de Mercado como herramienta de Investigación?</a:t>
          </a:r>
        </a:p>
      </dgm:t>
    </dgm:pt>
    <dgm:pt modelId="{E5FFFEC3-8E26-40FE-9AE0-972EDDD62A61}" type="parTrans" cxnId="{AB0EA37F-363A-4A53-97D9-239A54E2D81C}">
      <dgm:prSet/>
      <dgm:spPr/>
      <dgm:t>
        <a:bodyPr/>
        <a:lstStyle/>
        <a:p>
          <a:endParaRPr lang="es-EC"/>
        </a:p>
      </dgm:t>
    </dgm:pt>
    <dgm:pt modelId="{9B756F03-E69A-4AE5-BC22-47C121A48A58}" type="sibTrans" cxnId="{AB0EA37F-363A-4A53-97D9-239A54E2D81C}">
      <dgm:prSet/>
      <dgm:spPr/>
      <dgm:t>
        <a:bodyPr/>
        <a:lstStyle/>
        <a:p>
          <a:endParaRPr lang="es-EC"/>
        </a:p>
      </dgm:t>
    </dgm:pt>
    <dgm:pt modelId="{86443980-3B0E-448C-B442-E9494F2B73F4}" type="pres">
      <dgm:prSet presAssocID="{18532142-E60C-4CB0-9403-877DCFCA6722}" presName="linear" presStyleCnt="0">
        <dgm:presLayoutVars>
          <dgm:animLvl val="lvl"/>
          <dgm:resizeHandles val="exact"/>
        </dgm:presLayoutVars>
      </dgm:prSet>
      <dgm:spPr/>
    </dgm:pt>
    <dgm:pt modelId="{73BEADA2-79E2-4AA6-851E-B30F13D406B9}" type="pres">
      <dgm:prSet presAssocID="{B63C5A83-50A6-484B-848A-E1497D8F0038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61DF9166-D155-4390-8379-E9B3A0699E6A}" type="presOf" srcId="{18532142-E60C-4CB0-9403-877DCFCA6722}" destId="{86443980-3B0E-448C-B442-E9494F2B73F4}" srcOrd="0" destOrd="0" presId="urn:microsoft.com/office/officeart/2005/8/layout/vList2"/>
    <dgm:cxn modelId="{AB0EA37F-363A-4A53-97D9-239A54E2D81C}" srcId="{18532142-E60C-4CB0-9403-877DCFCA6722}" destId="{B63C5A83-50A6-484B-848A-E1497D8F0038}" srcOrd="0" destOrd="0" parTransId="{E5FFFEC3-8E26-40FE-9AE0-972EDDD62A61}" sibTransId="{9B756F03-E69A-4AE5-BC22-47C121A48A58}"/>
    <dgm:cxn modelId="{30712290-D1D8-4638-B4D0-6FA8B619E938}" type="presOf" srcId="{B63C5A83-50A6-484B-848A-E1497D8F0038}" destId="{73BEADA2-79E2-4AA6-851E-B30F13D406B9}" srcOrd="0" destOrd="0" presId="urn:microsoft.com/office/officeart/2005/8/layout/vList2"/>
    <dgm:cxn modelId="{14F1A112-FA43-401B-AE47-5FD86CB7662E}" type="presParOf" srcId="{86443980-3B0E-448C-B442-E9494F2B73F4}" destId="{73BEADA2-79E2-4AA6-851E-B30F13D406B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8532142-E60C-4CB0-9403-877DCFCA672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B63C5A83-50A6-484B-848A-E1497D8F0038}">
      <dgm:prSet custT="1"/>
      <dgm:spPr/>
      <dgm:t>
        <a:bodyPr/>
        <a:lstStyle/>
        <a:p>
          <a:pPr rtl="0"/>
          <a:r>
            <a:rPr lang="es-EC" sz="3200" dirty="0"/>
            <a:t>RESUME Y EVALUA LAS FUERZAS Y DEBILIDADES MAS IMPORTANTES DENTRO DE LAS AREAS FUNCIONALES DE UN NEGOCIO Y EVALUA LAS RELACIONES ENTRE DICHAS AREAS.</a:t>
          </a:r>
        </a:p>
      </dgm:t>
    </dgm:pt>
    <dgm:pt modelId="{E5FFFEC3-8E26-40FE-9AE0-972EDDD62A61}" type="parTrans" cxnId="{AB0EA37F-363A-4A53-97D9-239A54E2D81C}">
      <dgm:prSet/>
      <dgm:spPr/>
      <dgm:t>
        <a:bodyPr/>
        <a:lstStyle/>
        <a:p>
          <a:endParaRPr lang="es-EC"/>
        </a:p>
      </dgm:t>
    </dgm:pt>
    <dgm:pt modelId="{9B756F03-E69A-4AE5-BC22-47C121A48A58}" type="sibTrans" cxnId="{AB0EA37F-363A-4A53-97D9-239A54E2D81C}">
      <dgm:prSet/>
      <dgm:spPr/>
      <dgm:t>
        <a:bodyPr/>
        <a:lstStyle/>
        <a:p>
          <a:endParaRPr lang="es-EC"/>
        </a:p>
      </dgm:t>
    </dgm:pt>
    <dgm:pt modelId="{86443980-3B0E-448C-B442-E9494F2B73F4}" type="pres">
      <dgm:prSet presAssocID="{18532142-E60C-4CB0-9403-877DCFCA6722}" presName="linear" presStyleCnt="0">
        <dgm:presLayoutVars>
          <dgm:animLvl val="lvl"/>
          <dgm:resizeHandles val="exact"/>
        </dgm:presLayoutVars>
      </dgm:prSet>
      <dgm:spPr/>
    </dgm:pt>
    <dgm:pt modelId="{73BEADA2-79E2-4AA6-851E-B30F13D406B9}" type="pres">
      <dgm:prSet presAssocID="{B63C5A83-50A6-484B-848A-E1497D8F0038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BCA35961-648C-450A-B9F5-48903A86870B}" type="presOf" srcId="{B63C5A83-50A6-484B-848A-E1497D8F0038}" destId="{73BEADA2-79E2-4AA6-851E-B30F13D406B9}" srcOrd="0" destOrd="0" presId="urn:microsoft.com/office/officeart/2005/8/layout/vList2"/>
    <dgm:cxn modelId="{23766663-0DC2-474B-819C-811530C825E2}" type="presOf" srcId="{18532142-E60C-4CB0-9403-877DCFCA6722}" destId="{86443980-3B0E-448C-B442-E9494F2B73F4}" srcOrd="0" destOrd="0" presId="urn:microsoft.com/office/officeart/2005/8/layout/vList2"/>
    <dgm:cxn modelId="{AB0EA37F-363A-4A53-97D9-239A54E2D81C}" srcId="{18532142-E60C-4CB0-9403-877DCFCA6722}" destId="{B63C5A83-50A6-484B-848A-E1497D8F0038}" srcOrd="0" destOrd="0" parTransId="{E5FFFEC3-8E26-40FE-9AE0-972EDDD62A61}" sibTransId="{9B756F03-E69A-4AE5-BC22-47C121A48A58}"/>
    <dgm:cxn modelId="{BA7B7820-5267-4485-8EF4-0D2507EDACC0}" type="presParOf" srcId="{86443980-3B0E-448C-B442-E9494F2B73F4}" destId="{73BEADA2-79E2-4AA6-851E-B30F13D406B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8532142-E60C-4CB0-9403-877DCFCA672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935A4D44-04D1-4A30-9B2D-DE835335402B}">
      <dgm:prSet/>
      <dgm:spPr/>
      <dgm:t>
        <a:bodyPr/>
        <a:lstStyle/>
        <a:p>
          <a:r>
            <a:rPr lang="es-MX" dirty="0"/>
            <a:t>1. Haga una lista. 5 A 10 tanto fuerzas como debilidades. Primero anote las fuerzas y después las debilidades. Sea lo mas especifico posible y use porcentajes, razones y cifras comparativas.</a:t>
          </a:r>
          <a:endParaRPr lang="es-EC" dirty="0"/>
        </a:p>
      </dgm:t>
    </dgm:pt>
    <dgm:pt modelId="{2BDFF1D1-4114-4F0C-9AB4-86CD00AD03D1}" type="parTrans" cxnId="{A335291B-8822-432A-96C3-A3F7E8420985}">
      <dgm:prSet/>
      <dgm:spPr/>
      <dgm:t>
        <a:bodyPr/>
        <a:lstStyle/>
        <a:p>
          <a:endParaRPr lang="es-EC"/>
        </a:p>
      </dgm:t>
    </dgm:pt>
    <dgm:pt modelId="{9FAC6110-ED4F-4B37-A8C7-6001335B8CAC}" type="sibTrans" cxnId="{A335291B-8822-432A-96C3-A3F7E8420985}">
      <dgm:prSet/>
      <dgm:spPr/>
      <dgm:t>
        <a:bodyPr/>
        <a:lstStyle/>
        <a:p>
          <a:endParaRPr lang="es-EC"/>
        </a:p>
      </dgm:t>
    </dgm:pt>
    <dgm:pt modelId="{CB38F0E3-7560-423B-A19C-CA32B44F9072}">
      <dgm:prSet/>
      <dgm:spPr/>
      <dgm:t>
        <a:bodyPr/>
        <a:lstStyle/>
        <a:p>
          <a:r>
            <a:rPr lang="es-MX" dirty="0"/>
            <a:t>2.	Asigne un </a:t>
          </a:r>
          <a:r>
            <a:rPr lang="es-MX" b="1" dirty="0"/>
            <a:t>PESO</a:t>
          </a:r>
          <a:r>
            <a:rPr lang="es-MX" dirty="0"/>
            <a:t> entre 0.0 (no importante) a 1.0 (absolutamente importante). Los factores que se consideren que repercutirán mas en el desempeño dela organización deben llevar los pesos mas altos. El total de todos los pesos debe sumar1.0.(</a:t>
          </a:r>
          <a:r>
            <a:rPr lang="es-EC" b="0" i="0" dirty="0"/>
            <a:t>importancia relativa del mismo para alcanzar el éxito de la empresa)</a:t>
          </a:r>
          <a:endParaRPr lang="es-EC" dirty="0"/>
        </a:p>
      </dgm:t>
    </dgm:pt>
    <dgm:pt modelId="{039476DF-B407-4B78-8DFB-065A05A5FA82}" type="parTrans" cxnId="{D98B8685-10EF-4CE5-B062-E60AE273BC71}">
      <dgm:prSet/>
      <dgm:spPr/>
      <dgm:t>
        <a:bodyPr/>
        <a:lstStyle/>
        <a:p>
          <a:endParaRPr lang="es-EC"/>
        </a:p>
      </dgm:t>
    </dgm:pt>
    <dgm:pt modelId="{44BB7D60-5065-4AEF-93F9-74E015BDDAB1}" type="sibTrans" cxnId="{D98B8685-10EF-4CE5-B062-E60AE273BC71}">
      <dgm:prSet/>
      <dgm:spPr/>
      <dgm:t>
        <a:bodyPr/>
        <a:lstStyle/>
        <a:p>
          <a:endParaRPr lang="es-EC"/>
        </a:p>
      </dgm:t>
    </dgm:pt>
    <dgm:pt modelId="{B685174F-D7B1-4684-89C7-A9AF4A277296}">
      <dgm:prSet/>
      <dgm:spPr/>
      <dgm:t>
        <a:bodyPr/>
        <a:lstStyle/>
        <a:p>
          <a:r>
            <a:rPr lang="es-MX" dirty="0"/>
            <a:t>3.	Asigne una </a:t>
          </a:r>
          <a:r>
            <a:rPr lang="es-MX" b="1" dirty="0"/>
            <a:t>CALIFICACIÓN</a:t>
          </a:r>
          <a:r>
            <a:rPr lang="es-MX" dirty="0"/>
            <a:t> entre 1 y 4 a cada uno de los factores a efecto de indicar si el factor representa una debilidad mayor (1), una debilidad menor (2), una fuerza menor (3) o una fuerza mayor (4). </a:t>
          </a:r>
          <a:endParaRPr lang="es-EC" dirty="0"/>
        </a:p>
      </dgm:t>
    </dgm:pt>
    <dgm:pt modelId="{A7C51DD1-C31F-4D24-96C5-0A3A90566BEC}" type="parTrans" cxnId="{3BDE763E-DF46-4B55-84CB-5304A687D738}">
      <dgm:prSet/>
      <dgm:spPr/>
      <dgm:t>
        <a:bodyPr/>
        <a:lstStyle/>
        <a:p>
          <a:endParaRPr lang="es-EC"/>
        </a:p>
      </dgm:t>
    </dgm:pt>
    <dgm:pt modelId="{B44AB662-B489-4380-9FB1-9ECE2ABB6590}" type="sibTrans" cxnId="{3BDE763E-DF46-4B55-84CB-5304A687D738}">
      <dgm:prSet/>
      <dgm:spPr/>
      <dgm:t>
        <a:bodyPr/>
        <a:lstStyle/>
        <a:p>
          <a:endParaRPr lang="es-EC"/>
        </a:p>
      </dgm:t>
    </dgm:pt>
    <dgm:pt modelId="{F6AD4DCC-F538-431F-B754-FBE65ED155DC}">
      <dgm:prSet/>
      <dgm:spPr/>
      <dgm:t>
        <a:bodyPr/>
        <a:lstStyle/>
        <a:p>
          <a:r>
            <a:rPr lang="es-MX" dirty="0"/>
            <a:t>4.	</a:t>
          </a:r>
          <a:r>
            <a:rPr lang="es-MX" b="1" dirty="0"/>
            <a:t>TOTAL PONDERADO: </a:t>
          </a:r>
          <a:r>
            <a:rPr lang="es-MX" dirty="0"/>
            <a:t>Multiplique el peso de cada factor por su calificación correspondiente para determinar una calificación ponderada para cada variable.</a:t>
          </a:r>
          <a:endParaRPr lang="es-EC" dirty="0"/>
        </a:p>
      </dgm:t>
    </dgm:pt>
    <dgm:pt modelId="{8887A074-1C5F-4DD3-85CB-0106FDDC8163}" type="parTrans" cxnId="{E70C3A86-AB4F-47D5-A006-A8EEB697F21E}">
      <dgm:prSet/>
      <dgm:spPr/>
      <dgm:t>
        <a:bodyPr/>
        <a:lstStyle/>
        <a:p>
          <a:endParaRPr lang="es-EC"/>
        </a:p>
      </dgm:t>
    </dgm:pt>
    <dgm:pt modelId="{0B0CADB7-1091-4597-AF16-0AB75396F1B2}" type="sibTrans" cxnId="{E70C3A86-AB4F-47D5-A006-A8EEB697F21E}">
      <dgm:prSet/>
      <dgm:spPr/>
      <dgm:t>
        <a:bodyPr/>
        <a:lstStyle/>
        <a:p>
          <a:endParaRPr lang="es-EC"/>
        </a:p>
      </dgm:t>
    </dgm:pt>
    <dgm:pt modelId="{833E651C-455F-46A5-A3D6-50EB48ECA26E}">
      <dgm:prSet/>
      <dgm:spPr/>
      <dgm:t>
        <a:bodyPr/>
        <a:lstStyle/>
        <a:p>
          <a:r>
            <a:rPr lang="es-MX" dirty="0"/>
            <a:t>5.	</a:t>
          </a:r>
          <a:r>
            <a:rPr lang="es-MX" b="1" dirty="0"/>
            <a:t>TOTAL: </a:t>
          </a:r>
          <a:r>
            <a:rPr lang="es-MX" dirty="0"/>
            <a:t>Sume las calificaciones ponderadas de cada variable para determinar el total ponderado de la organización entera.</a:t>
          </a:r>
          <a:endParaRPr lang="es-EC" dirty="0"/>
        </a:p>
      </dgm:t>
    </dgm:pt>
    <dgm:pt modelId="{1B2CCD59-4238-4C18-A6DB-AF3AD5CD7713}" type="parTrans" cxnId="{67310345-1030-4379-B644-76F5E81326B0}">
      <dgm:prSet/>
      <dgm:spPr/>
      <dgm:t>
        <a:bodyPr/>
        <a:lstStyle/>
        <a:p>
          <a:endParaRPr lang="es-EC"/>
        </a:p>
      </dgm:t>
    </dgm:pt>
    <dgm:pt modelId="{3FE1C950-693F-4A0C-8011-D996FAF3F519}" type="sibTrans" cxnId="{67310345-1030-4379-B644-76F5E81326B0}">
      <dgm:prSet/>
      <dgm:spPr/>
      <dgm:t>
        <a:bodyPr/>
        <a:lstStyle/>
        <a:p>
          <a:endParaRPr lang="es-EC"/>
        </a:p>
      </dgm:t>
    </dgm:pt>
    <dgm:pt modelId="{86443980-3B0E-448C-B442-E9494F2B73F4}" type="pres">
      <dgm:prSet presAssocID="{18532142-E60C-4CB0-9403-877DCFCA6722}" presName="linear" presStyleCnt="0">
        <dgm:presLayoutVars>
          <dgm:animLvl val="lvl"/>
          <dgm:resizeHandles val="exact"/>
        </dgm:presLayoutVars>
      </dgm:prSet>
      <dgm:spPr/>
    </dgm:pt>
    <dgm:pt modelId="{FE597EB9-5750-44DE-B94F-928BDAA91C1C}" type="pres">
      <dgm:prSet presAssocID="{935A4D44-04D1-4A30-9B2D-DE835335402B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8732E9F-ED5B-4099-9EE9-A27F80E450F8}" type="pres">
      <dgm:prSet presAssocID="{9FAC6110-ED4F-4B37-A8C7-6001335B8CAC}" presName="spacer" presStyleCnt="0"/>
      <dgm:spPr/>
    </dgm:pt>
    <dgm:pt modelId="{62F40403-891D-4BC3-8545-A736A7B36113}" type="pres">
      <dgm:prSet presAssocID="{CB38F0E3-7560-423B-A19C-CA32B44F907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7EC78B4-2E65-4F83-BA19-7289FB3BD49F}" type="pres">
      <dgm:prSet presAssocID="{44BB7D60-5065-4AEF-93F9-74E015BDDAB1}" presName="spacer" presStyleCnt="0"/>
      <dgm:spPr/>
    </dgm:pt>
    <dgm:pt modelId="{469E0E68-1D40-4C85-89D6-4D35DEE63A71}" type="pres">
      <dgm:prSet presAssocID="{B685174F-D7B1-4684-89C7-A9AF4A27729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D899645E-487E-4EFB-913E-AE9F97C5B94F}" type="pres">
      <dgm:prSet presAssocID="{B44AB662-B489-4380-9FB1-9ECE2ABB6590}" presName="spacer" presStyleCnt="0"/>
      <dgm:spPr/>
    </dgm:pt>
    <dgm:pt modelId="{9C0B061C-D2C4-47CC-BD1D-49FD409121D3}" type="pres">
      <dgm:prSet presAssocID="{F6AD4DCC-F538-431F-B754-FBE65ED155DC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5408F60-04DE-4F28-B502-F0742DF8AC0E}" type="pres">
      <dgm:prSet presAssocID="{0B0CADB7-1091-4597-AF16-0AB75396F1B2}" presName="spacer" presStyleCnt="0"/>
      <dgm:spPr/>
    </dgm:pt>
    <dgm:pt modelId="{A4D20BF9-2524-4D9F-A97B-8573626FFBCC}" type="pres">
      <dgm:prSet presAssocID="{833E651C-455F-46A5-A3D6-50EB48ECA26E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2C60E501-55DB-42AD-80D5-BE19D3C9011A}" type="presOf" srcId="{833E651C-455F-46A5-A3D6-50EB48ECA26E}" destId="{A4D20BF9-2524-4D9F-A97B-8573626FFBCC}" srcOrd="0" destOrd="0" presId="urn:microsoft.com/office/officeart/2005/8/layout/vList2"/>
    <dgm:cxn modelId="{A335291B-8822-432A-96C3-A3F7E8420985}" srcId="{18532142-E60C-4CB0-9403-877DCFCA6722}" destId="{935A4D44-04D1-4A30-9B2D-DE835335402B}" srcOrd="0" destOrd="0" parTransId="{2BDFF1D1-4114-4F0C-9AB4-86CD00AD03D1}" sibTransId="{9FAC6110-ED4F-4B37-A8C7-6001335B8CAC}"/>
    <dgm:cxn modelId="{52D4351D-44C2-403D-942C-0EDBD5C07961}" type="presOf" srcId="{CB38F0E3-7560-423B-A19C-CA32B44F9072}" destId="{62F40403-891D-4BC3-8545-A736A7B36113}" srcOrd="0" destOrd="0" presId="urn:microsoft.com/office/officeart/2005/8/layout/vList2"/>
    <dgm:cxn modelId="{EA1A0E22-8550-4AAD-A91F-3E7586082630}" type="presOf" srcId="{F6AD4DCC-F538-431F-B754-FBE65ED155DC}" destId="{9C0B061C-D2C4-47CC-BD1D-49FD409121D3}" srcOrd="0" destOrd="0" presId="urn:microsoft.com/office/officeart/2005/8/layout/vList2"/>
    <dgm:cxn modelId="{3BDE763E-DF46-4B55-84CB-5304A687D738}" srcId="{18532142-E60C-4CB0-9403-877DCFCA6722}" destId="{B685174F-D7B1-4684-89C7-A9AF4A277296}" srcOrd="2" destOrd="0" parTransId="{A7C51DD1-C31F-4D24-96C5-0A3A90566BEC}" sibTransId="{B44AB662-B489-4380-9FB1-9ECE2ABB6590}"/>
    <dgm:cxn modelId="{67310345-1030-4379-B644-76F5E81326B0}" srcId="{18532142-E60C-4CB0-9403-877DCFCA6722}" destId="{833E651C-455F-46A5-A3D6-50EB48ECA26E}" srcOrd="4" destOrd="0" parTransId="{1B2CCD59-4238-4C18-A6DB-AF3AD5CD7713}" sibTransId="{3FE1C950-693F-4A0C-8011-D996FAF3F519}"/>
    <dgm:cxn modelId="{D98B8685-10EF-4CE5-B062-E60AE273BC71}" srcId="{18532142-E60C-4CB0-9403-877DCFCA6722}" destId="{CB38F0E3-7560-423B-A19C-CA32B44F9072}" srcOrd="1" destOrd="0" parTransId="{039476DF-B407-4B78-8DFB-065A05A5FA82}" sibTransId="{44BB7D60-5065-4AEF-93F9-74E015BDDAB1}"/>
    <dgm:cxn modelId="{E70C3A86-AB4F-47D5-A006-A8EEB697F21E}" srcId="{18532142-E60C-4CB0-9403-877DCFCA6722}" destId="{F6AD4DCC-F538-431F-B754-FBE65ED155DC}" srcOrd="3" destOrd="0" parTransId="{8887A074-1C5F-4DD3-85CB-0106FDDC8163}" sibTransId="{0B0CADB7-1091-4597-AF16-0AB75396F1B2}"/>
    <dgm:cxn modelId="{0F84B0B3-33A9-4A5B-B308-546938F2A8B7}" type="presOf" srcId="{18532142-E60C-4CB0-9403-877DCFCA6722}" destId="{86443980-3B0E-448C-B442-E9494F2B73F4}" srcOrd="0" destOrd="0" presId="urn:microsoft.com/office/officeart/2005/8/layout/vList2"/>
    <dgm:cxn modelId="{9AA539E2-6113-4B93-AA01-C27F0B692FD3}" type="presOf" srcId="{935A4D44-04D1-4A30-9B2D-DE835335402B}" destId="{FE597EB9-5750-44DE-B94F-928BDAA91C1C}" srcOrd="0" destOrd="0" presId="urn:microsoft.com/office/officeart/2005/8/layout/vList2"/>
    <dgm:cxn modelId="{341BABE9-E84D-4F44-A7D8-2E0FE0E8D4A2}" type="presOf" srcId="{B685174F-D7B1-4684-89C7-A9AF4A277296}" destId="{469E0E68-1D40-4C85-89D6-4D35DEE63A71}" srcOrd="0" destOrd="0" presId="urn:microsoft.com/office/officeart/2005/8/layout/vList2"/>
    <dgm:cxn modelId="{BCC9A8C1-F830-4D0B-A077-68164DC87FD2}" type="presParOf" srcId="{86443980-3B0E-448C-B442-E9494F2B73F4}" destId="{FE597EB9-5750-44DE-B94F-928BDAA91C1C}" srcOrd="0" destOrd="0" presId="urn:microsoft.com/office/officeart/2005/8/layout/vList2"/>
    <dgm:cxn modelId="{DD6DD658-BE58-4753-97A0-70E5A9753667}" type="presParOf" srcId="{86443980-3B0E-448C-B442-E9494F2B73F4}" destId="{18732E9F-ED5B-4099-9EE9-A27F80E450F8}" srcOrd="1" destOrd="0" presId="urn:microsoft.com/office/officeart/2005/8/layout/vList2"/>
    <dgm:cxn modelId="{1AD89CBE-A5EE-4481-9D8F-522F2740D867}" type="presParOf" srcId="{86443980-3B0E-448C-B442-E9494F2B73F4}" destId="{62F40403-891D-4BC3-8545-A736A7B36113}" srcOrd="2" destOrd="0" presId="urn:microsoft.com/office/officeart/2005/8/layout/vList2"/>
    <dgm:cxn modelId="{75090105-4175-49A1-9C01-97D8E04A04F3}" type="presParOf" srcId="{86443980-3B0E-448C-B442-E9494F2B73F4}" destId="{17EC78B4-2E65-4F83-BA19-7289FB3BD49F}" srcOrd="3" destOrd="0" presId="urn:microsoft.com/office/officeart/2005/8/layout/vList2"/>
    <dgm:cxn modelId="{55CB811A-31B3-404E-9C2F-B9E4BE58AFA5}" type="presParOf" srcId="{86443980-3B0E-448C-B442-E9494F2B73F4}" destId="{469E0E68-1D40-4C85-89D6-4D35DEE63A71}" srcOrd="4" destOrd="0" presId="urn:microsoft.com/office/officeart/2005/8/layout/vList2"/>
    <dgm:cxn modelId="{3E3BAD2F-ACF0-4F7A-B71A-378E8A9BE808}" type="presParOf" srcId="{86443980-3B0E-448C-B442-E9494F2B73F4}" destId="{D899645E-487E-4EFB-913E-AE9F97C5B94F}" srcOrd="5" destOrd="0" presId="urn:microsoft.com/office/officeart/2005/8/layout/vList2"/>
    <dgm:cxn modelId="{FDAF62B5-9F5D-4487-869E-769426BBA38F}" type="presParOf" srcId="{86443980-3B0E-448C-B442-E9494F2B73F4}" destId="{9C0B061C-D2C4-47CC-BD1D-49FD409121D3}" srcOrd="6" destOrd="0" presId="urn:microsoft.com/office/officeart/2005/8/layout/vList2"/>
    <dgm:cxn modelId="{4B646DD8-F23C-4067-BC3D-E6545F0BE5D1}" type="presParOf" srcId="{86443980-3B0E-448C-B442-E9494F2B73F4}" destId="{05408F60-04DE-4F28-B502-F0742DF8AC0E}" srcOrd="7" destOrd="0" presId="urn:microsoft.com/office/officeart/2005/8/layout/vList2"/>
    <dgm:cxn modelId="{8DBF7229-1D19-4456-8857-45C3343CD6A9}" type="presParOf" srcId="{86443980-3B0E-448C-B442-E9494F2B73F4}" destId="{A4D20BF9-2524-4D9F-A97B-8573626FFBC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D7FE06-CBDA-4F2B-85AF-84D44D902901}">
      <dsp:nvSpPr>
        <dsp:cNvPr id="0" name=""/>
        <dsp:cNvSpPr/>
      </dsp:nvSpPr>
      <dsp:spPr>
        <a:xfrm>
          <a:off x="0" y="20474"/>
          <a:ext cx="7772400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200" kern="1200"/>
            <a:t>Instalaciones</a:t>
          </a:r>
          <a:endParaRPr lang="es-EC" sz="2200" kern="1200"/>
        </a:p>
      </dsp:txBody>
      <dsp:txXfrm>
        <a:off x="25759" y="46233"/>
        <a:ext cx="7720882" cy="476152"/>
      </dsp:txXfrm>
    </dsp:sp>
    <dsp:sp modelId="{2B001C5D-2771-4AE3-9488-55DD0FFED9D4}">
      <dsp:nvSpPr>
        <dsp:cNvPr id="0" name=""/>
        <dsp:cNvSpPr/>
      </dsp:nvSpPr>
      <dsp:spPr>
        <a:xfrm>
          <a:off x="0" y="611504"/>
          <a:ext cx="7772400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200" kern="1200"/>
            <a:t>Recursos financieros</a:t>
          </a:r>
          <a:endParaRPr lang="es-EC" sz="2200" kern="1200"/>
        </a:p>
      </dsp:txBody>
      <dsp:txXfrm>
        <a:off x="25759" y="637263"/>
        <a:ext cx="7720882" cy="476152"/>
      </dsp:txXfrm>
    </dsp:sp>
    <dsp:sp modelId="{D713B53A-5BF7-4F92-9D1C-3C2A35F6B2F4}">
      <dsp:nvSpPr>
        <dsp:cNvPr id="0" name=""/>
        <dsp:cNvSpPr/>
      </dsp:nvSpPr>
      <dsp:spPr>
        <a:xfrm>
          <a:off x="0" y="1202534"/>
          <a:ext cx="7772400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200" kern="1200"/>
            <a:t>Recursos Humanos</a:t>
          </a:r>
          <a:endParaRPr lang="es-EC" sz="2200" kern="1200"/>
        </a:p>
      </dsp:txBody>
      <dsp:txXfrm>
        <a:off x="25759" y="1228293"/>
        <a:ext cx="7720882" cy="476152"/>
      </dsp:txXfrm>
    </dsp:sp>
    <dsp:sp modelId="{D2167AAA-168D-4EF4-8492-5DCBF9CADF3F}">
      <dsp:nvSpPr>
        <dsp:cNvPr id="0" name=""/>
        <dsp:cNvSpPr/>
      </dsp:nvSpPr>
      <dsp:spPr>
        <a:xfrm>
          <a:off x="0" y="1793565"/>
          <a:ext cx="7772400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200" kern="1200"/>
            <a:t>Producto</a:t>
          </a:r>
          <a:endParaRPr lang="es-EC" sz="2200" kern="1200"/>
        </a:p>
      </dsp:txBody>
      <dsp:txXfrm>
        <a:off x="25759" y="1819324"/>
        <a:ext cx="7720882" cy="476152"/>
      </dsp:txXfrm>
    </dsp:sp>
    <dsp:sp modelId="{F6B40E26-C409-44A1-AA2F-906C32C7790F}">
      <dsp:nvSpPr>
        <dsp:cNvPr id="0" name=""/>
        <dsp:cNvSpPr/>
      </dsp:nvSpPr>
      <dsp:spPr>
        <a:xfrm>
          <a:off x="0" y="2384595"/>
          <a:ext cx="7772400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200" kern="1200"/>
            <a:t>Precio</a:t>
          </a:r>
          <a:endParaRPr lang="es-EC" sz="2200" kern="1200"/>
        </a:p>
      </dsp:txBody>
      <dsp:txXfrm>
        <a:off x="25759" y="2410354"/>
        <a:ext cx="7720882" cy="476152"/>
      </dsp:txXfrm>
    </dsp:sp>
    <dsp:sp modelId="{00CDE99E-F31D-467D-AD14-54F1401ABB9C}">
      <dsp:nvSpPr>
        <dsp:cNvPr id="0" name=""/>
        <dsp:cNvSpPr/>
      </dsp:nvSpPr>
      <dsp:spPr>
        <a:xfrm>
          <a:off x="0" y="2975625"/>
          <a:ext cx="7772400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200" kern="1200"/>
            <a:t>Plaza</a:t>
          </a:r>
          <a:endParaRPr lang="es-EC" sz="2200" kern="1200"/>
        </a:p>
      </dsp:txBody>
      <dsp:txXfrm>
        <a:off x="25759" y="3001384"/>
        <a:ext cx="7720882" cy="476152"/>
      </dsp:txXfrm>
    </dsp:sp>
    <dsp:sp modelId="{BACDB16F-7A54-41DC-BC7A-BBD471AE4066}">
      <dsp:nvSpPr>
        <dsp:cNvPr id="0" name=""/>
        <dsp:cNvSpPr/>
      </dsp:nvSpPr>
      <dsp:spPr>
        <a:xfrm>
          <a:off x="0" y="3566655"/>
          <a:ext cx="7772400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200" kern="1200"/>
            <a:t>Publicidad</a:t>
          </a:r>
          <a:endParaRPr lang="es-EC" sz="2200" kern="1200"/>
        </a:p>
      </dsp:txBody>
      <dsp:txXfrm>
        <a:off x="25759" y="3592414"/>
        <a:ext cx="7720882" cy="4761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5A2E42-31EB-4506-A799-3C795972B31B}">
      <dsp:nvSpPr>
        <dsp:cNvPr id="0" name=""/>
        <dsp:cNvSpPr/>
      </dsp:nvSpPr>
      <dsp:spPr>
        <a:xfrm>
          <a:off x="0" y="1422114"/>
          <a:ext cx="8676456" cy="28138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600" kern="1200" dirty="0"/>
            <a:t>- 2.5 organizaciones que son débiles en lo interno, 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600" kern="1200" dirty="0"/>
            <a:t>+2.5 indican una posición interna fuerte. </a:t>
          </a:r>
          <a:endParaRPr lang="es-EC" sz="3600" kern="1200" dirty="0"/>
        </a:p>
      </dsp:txBody>
      <dsp:txXfrm>
        <a:off x="137361" y="1559475"/>
        <a:ext cx="8401734" cy="253912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5A2E42-31EB-4506-A799-3C795972B31B}">
      <dsp:nvSpPr>
        <dsp:cNvPr id="0" name=""/>
        <dsp:cNvSpPr/>
      </dsp:nvSpPr>
      <dsp:spPr>
        <a:xfrm>
          <a:off x="0" y="1845609"/>
          <a:ext cx="8676456" cy="19773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800" kern="1200" dirty="0"/>
            <a:t>En grupo. Identifique los factores críticos de éxito mas importantes de una empresa, desarrolle la matriz de evaluación del factor interno y desarrolle un análisis.</a:t>
          </a:r>
        </a:p>
      </dsp:txBody>
      <dsp:txXfrm>
        <a:off x="96524" y="1942133"/>
        <a:ext cx="8483408" cy="17842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500D3B-5D11-4BE2-A038-7087382D7AF8}">
      <dsp:nvSpPr>
        <dsp:cNvPr id="0" name=""/>
        <dsp:cNvSpPr/>
      </dsp:nvSpPr>
      <dsp:spPr>
        <a:xfrm>
          <a:off x="0" y="77576"/>
          <a:ext cx="8352928" cy="5110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100" kern="1200" dirty="0"/>
            <a:t>¿Usa la empresa conceptos de la administración estratégica?</a:t>
          </a:r>
          <a:br>
            <a:rPr lang="es-EC" sz="2100" kern="1200" dirty="0"/>
          </a:br>
          <a:r>
            <a:rPr lang="es-EC" sz="2100" kern="1200" dirty="0"/>
            <a:t>¿Son los objetivos y las metas de la compañía alcanzables y lo saben todos?</a:t>
          </a:r>
          <a:br>
            <a:rPr lang="es-EC" sz="2100" kern="1200" dirty="0"/>
          </a:br>
          <a:r>
            <a:rPr lang="es-EC" sz="2100" kern="1200" dirty="0"/>
            <a:t>¿Planifican con eficacia los gerentes de todos los niveles de la jerarquía?</a:t>
          </a:r>
          <a:br>
            <a:rPr lang="es-EC" sz="2100" kern="1200" dirty="0"/>
          </a:br>
          <a:r>
            <a:rPr lang="es-EC" sz="2100" kern="1200" dirty="0"/>
            <a:t>¿Son buenos los gerentes en su autoridad? ¿Es la estructura de la organización apropiada? </a:t>
          </a:r>
          <a:br>
            <a:rPr lang="es-EC" sz="2100" kern="1200" dirty="0"/>
          </a:br>
          <a:r>
            <a:rPr lang="es-EC" sz="2100" kern="1200" dirty="0"/>
            <a:t>¿Son claras las descripciones del puesto y las especificaciones del trabajo?</a:t>
          </a:r>
          <a:br>
            <a:rPr lang="es-EC" sz="2100" kern="1200" dirty="0"/>
          </a:br>
          <a:r>
            <a:rPr lang="es-EC" sz="2100" kern="1200" dirty="0"/>
            <a:t>¿Es alto el ánimo de los empleados en general?</a:t>
          </a:r>
          <a:br>
            <a:rPr lang="es-EC" sz="2100" kern="1200" dirty="0"/>
          </a:br>
          <a:r>
            <a:rPr lang="es-EC" sz="2100" kern="1200" dirty="0"/>
            <a:t>¿Es alta la rotación de empleados y el ausentismo?</a:t>
          </a:r>
          <a:br>
            <a:rPr lang="es-EC" sz="2100" kern="1200" dirty="0"/>
          </a:br>
          <a:r>
            <a:rPr lang="es-EC" sz="2100" kern="1200" dirty="0"/>
            <a:t>¿Son efectivos los mecanismos de control?</a:t>
          </a:r>
          <a:br>
            <a:rPr lang="es-EC" sz="2100" kern="1200" dirty="0"/>
          </a:br>
          <a:r>
            <a:rPr lang="es-EC" sz="2100" kern="1200" dirty="0"/>
            <a:t>¿Aplican correctamente el proceso administrativo en el área de mantenimiento?</a:t>
          </a:r>
        </a:p>
      </dsp:txBody>
      <dsp:txXfrm>
        <a:off x="249477" y="327053"/>
        <a:ext cx="7853974" cy="46116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A9D74F-1601-420E-8389-D4196F708F45}">
      <dsp:nvSpPr>
        <dsp:cNvPr id="0" name=""/>
        <dsp:cNvSpPr/>
      </dsp:nvSpPr>
      <dsp:spPr>
        <a:xfrm>
          <a:off x="0" y="72025"/>
          <a:ext cx="8604448" cy="580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000" kern="1200" dirty="0"/>
            <a:t>¿Se realizó un estudio de mercado con fuentes primarias para determinar la DPI?</a:t>
          </a:r>
          <a:br>
            <a:rPr lang="es-EC" sz="2000" kern="1200" dirty="0"/>
          </a:br>
          <a:r>
            <a:rPr lang="es-EC" sz="2000" kern="1200" dirty="0"/>
            <a:t>¿Se realizó un estudio de mercado con fuentes secundarias para determinar la DPI?</a:t>
          </a:r>
          <a:br>
            <a:rPr lang="es-EC" sz="2000" kern="1200" dirty="0"/>
          </a:br>
          <a:r>
            <a:rPr lang="es-EC" sz="2000" kern="1200" dirty="0"/>
            <a:t>¿Existe una demanda Potencial insatisfecha (DPI)?</a:t>
          </a:r>
          <a:br>
            <a:rPr lang="es-EC" sz="2000" kern="1200" dirty="0"/>
          </a:br>
          <a:r>
            <a:rPr lang="es-EC" sz="2000" kern="1200" dirty="0"/>
            <a:t>¿Está en buen posicionamiento la organización frene a sus competidores?</a:t>
          </a:r>
          <a:br>
            <a:rPr lang="es-EC" sz="2000" kern="1200" dirty="0"/>
          </a:br>
          <a:r>
            <a:rPr lang="es-EC" sz="2000" kern="1200" dirty="0"/>
            <a:t>¿Ha ido aumentando la parte del mercado que corresponde a la empresa?</a:t>
          </a:r>
          <a:br>
            <a:rPr lang="es-EC" sz="2000" kern="1200" dirty="0"/>
          </a:br>
          <a:r>
            <a:rPr lang="es-EC" sz="2000" kern="1200" dirty="0"/>
            <a:t>¿Son confiables los canales presentes de distribución y tienen costos efectivos?</a:t>
          </a:r>
          <a:br>
            <a:rPr lang="es-EC" sz="2000" kern="1200" dirty="0"/>
          </a:br>
          <a:r>
            <a:rPr lang="es-EC" sz="2000" kern="1200" dirty="0"/>
            <a:t>¿Cuenta la empresa con una organización eficaz para las ventas?</a:t>
          </a:r>
          <a:br>
            <a:rPr lang="es-EC" sz="2000" kern="1200" dirty="0"/>
          </a:br>
          <a:r>
            <a:rPr lang="es-EC" sz="2000" kern="1200" dirty="0"/>
            <a:t>¿Son buenos la calidad del producto y el servicio al cliente?</a:t>
          </a:r>
          <a:br>
            <a:rPr lang="es-EC" sz="2000" kern="1200" dirty="0"/>
          </a:br>
          <a:r>
            <a:rPr lang="es-EC" sz="2000" kern="1200" dirty="0"/>
            <a:t>¿Tienen los productos y los servicios precios buenos para la clientela?</a:t>
          </a:r>
          <a:br>
            <a:rPr lang="es-EC" sz="2000" kern="1200" dirty="0"/>
          </a:br>
          <a:r>
            <a:rPr lang="es-EC" sz="2000" kern="1200" dirty="0"/>
            <a:t>¿Cuenta la empresa con una estrategia eficaz para promociones y publicidad?</a:t>
          </a:r>
        </a:p>
      </dsp:txBody>
      <dsp:txXfrm>
        <a:off x="283289" y="355314"/>
        <a:ext cx="8037870" cy="52366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5792A7-213F-4FE2-BE62-5FBC651BFFFE}">
      <dsp:nvSpPr>
        <dsp:cNvPr id="0" name=""/>
        <dsp:cNvSpPr/>
      </dsp:nvSpPr>
      <dsp:spPr>
        <a:xfrm>
          <a:off x="0" y="48919"/>
          <a:ext cx="8612832" cy="566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200" kern="1200" dirty="0"/>
            <a:t>¿Han determinado el punto de equilibrio, para determinar su productividad?</a:t>
          </a:r>
          <a:br>
            <a:rPr lang="es-EC" sz="2200" kern="1200" dirty="0"/>
          </a:br>
          <a:r>
            <a:rPr lang="es-EC" sz="2200" kern="1200" dirty="0"/>
            <a:t>¿Sus redes LAN se realizó una evaluación de proyectos para su instalación?</a:t>
          </a:r>
          <a:br>
            <a:rPr lang="es-EC" sz="2200" kern="1200" dirty="0"/>
          </a:br>
          <a:r>
            <a:rPr lang="es-EC" sz="2200" kern="1200" dirty="0"/>
            <a:t>¿Son confiables los </a:t>
          </a:r>
          <a:r>
            <a:rPr lang="es-EC" sz="2200" kern="1200" dirty="0" err="1"/>
            <a:t>outsorcingues</a:t>
          </a:r>
          <a:r>
            <a:rPr lang="es-EC" sz="2200" kern="1200" dirty="0"/>
            <a:t> y la demás vaina?</a:t>
          </a:r>
          <a:br>
            <a:rPr lang="es-EC" sz="2200" kern="1200" dirty="0"/>
          </a:br>
          <a:r>
            <a:rPr lang="es-EC" sz="2200" kern="1200" dirty="0"/>
            <a:t>¿Están en buenas condiciones las instalaciones, el equipo computo en las oficinas?</a:t>
          </a:r>
          <a:br>
            <a:rPr lang="es-EC" sz="2200" kern="1200" dirty="0"/>
          </a:br>
          <a:r>
            <a:rPr lang="es-EC" sz="2200" kern="1200" dirty="0"/>
            <a:t>¿Son eficaces los procedimientos y las políticas para el control del inventario?</a:t>
          </a:r>
          <a:br>
            <a:rPr lang="es-EC" sz="2200" kern="1200" dirty="0"/>
          </a:br>
          <a:r>
            <a:rPr lang="es-EC" sz="2200" kern="1200" dirty="0"/>
            <a:t>¿Son eficaces los procedimientos y las políticas para el control de calidad?</a:t>
          </a:r>
          <a:br>
            <a:rPr lang="es-EC" sz="2200" kern="1200" dirty="0"/>
          </a:br>
          <a:r>
            <a:rPr lang="es-EC" sz="2200" kern="1200" dirty="0"/>
            <a:t>¿Cuenta la empresa con competencias tecnológicas?</a:t>
          </a:r>
          <a:br>
            <a:rPr lang="es-EC" sz="2200" kern="1200" dirty="0"/>
          </a:br>
          <a:r>
            <a:rPr lang="es-EC" sz="2200" kern="1200" dirty="0"/>
            <a:t>¿Su nivel de servicio rebasa el 50% de eficiencia en producción?</a:t>
          </a:r>
          <a:br>
            <a:rPr lang="es-EC" sz="2200" kern="1200" dirty="0"/>
          </a:br>
          <a:r>
            <a:rPr lang="es-EC" sz="2200" kern="1200" dirty="0"/>
            <a:t>¿Producen lo necesario para satisfacer la Demanda Potencial Insatisfecha?</a:t>
          </a:r>
        </a:p>
      </dsp:txBody>
      <dsp:txXfrm>
        <a:off x="276435" y="325354"/>
        <a:ext cx="8059962" cy="51099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6281AD-7203-487F-8016-5E5BDE6055DD}">
      <dsp:nvSpPr>
        <dsp:cNvPr id="0" name=""/>
        <dsp:cNvSpPr/>
      </dsp:nvSpPr>
      <dsp:spPr>
        <a:xfrm>
          <a:off x="0" y="109043"/>
          <a:ext cx="9144000" cy="580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000" kern="1200" dirty="0"/>
            <a:t>¿Usan los gerentes de la empresa el sistema de información para tomar decisiones?</a:t>
          </a:r>
          <a:br>
            <a:rPr lang="es-EC" sz="2000" kern="1200" dirty="0"/>
          </a:br>
          <a:r>
            <a:rPr lang="es-EC" sz="2000" kern="1200" dirty="0"/>
            <a:t>¿Existe en la empresa el puesto de gerente de información?</a:t>
          </a:r>
          <a:br>
            <a:rPr lang="es-EC" sz="2000" kern="1200" dirty="0"/>
          </a:br>
          <a:r>
            <a:rPr lang="es-EC" sz="2000" kern="1200" dirty="0"/>
            <a:t>¿Se actualizan con regularidad los datos del sistema de información?</a:t>
          </a:r>
          <a:br>
            <a:rPr lang="es-EC" sz="2000" kern="1200" dirty="0"/>
          </a:br>
          <a:r>
            <a:rPr lang="es-EC" sz="2000" kern="1200" dirty="0"/>
            <a:t>¿Contribuyen todos los gerentes de las áreas funcionales de le empresa?</a:t>
          </a:r>
          <a:br>
            <a:rPr lang="es-EC" sz="2000" kern="1200" dirty="0"/>
          </a:br>
          <a:r>
            <a:rPr lang="es-EC" sz="2000" kern="1200" dirty="0"/>
            <a:t>¿Existen claves eficaces para entrar en el sistema de información de la empresa?</a:t>
          </a:r>
          <a:br>
            <a:rPr lang="es-EC" sz="2000" kern="1200" dirty="0"/>
          </a:br>
          <a:r>
            <a:rPr lang="es-EC" sz="2000" kern="1200" dirty="0"/>
            <a:t>¿Conocen los estrategas de la empresa los sistemas de información de empresas rivales?</a:t>
          </a:r>
          <a:br>
            <a:rPr lang="es-EC" sz="2000" kern="1200" dirty="0"/>
          </a:br>
          <a:r>
            <a:rPr lang="es-EC" sz="2000" kern="1200" dirty="0"/>
            <a:t>¿Es fácil usar el sistema de información?</a:t>
          </a:r>
          <a:br>
            <a:rPr lang="es-EC" sz="2000" kern="1200" dirty="0"/>
          </a:br>
          <a:r>
            <a:rPr lang="es-EC" sz="2000" kern="1200" dirty="0"/>
            <a:t>¿Los usuarios del sistema de información conocen las ventajas competitivas?</a:t>
          </a:r>
          <a:br>
            <a:rPr lang="es-EC" sz="2000" kern="1200" dirty="0"/>
          </a:br>
          <a:r>
            <a:rPr lang="es-EC" sz="2000" kern="1200" dirty="0"/>
            <a:t>¿Se ofrecen talleres de capacitación de cómputo a los trabajadores?</a:t>
          </a:r>
          <a:br>
            <a:rPr lang="es-EC" sz="2000" kern="1200" dirty="0"/>
          </a:br>
          <a:r>
            <a:rPr lang="es-EC" sz="2000" kern="1200" dirty="0"/>
            <a:t>¿Se mejora constantemente el contenido de información aunque sea relleno?</a:t>
          </a:r>
        </a:p>
      </dsp:txBody>
      <dsp:txXfrm>
        <a:off x="283289" y="392332"/>
        <a:ext cx="8577422" cy="523662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973C04-DDEB-49F2-9EB6-2F341BB1912B}">
      <dsp:nvSpPr>
        <dsp:cNvPr id="0" name=""/>
        <dsp:cNvSpPr/>
      </dsp:nvSpPr>
      <dsp:spPr>
        <a:xfrm>
          <a:off x="0" y="24847"/>
          <a:ext cx="8977436" cy="5405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100" kern="1200" dirty="0"/>
            <a:t>¿En la liquidez para sus deudas y crecimiento de sus instalaciones están tablas?</a:t>
          </a:r>
          <a:br>
            <a:rPr lang="es-EC" sz="2100" kern="1200" dirty="0"/>
          </a:br>
          <a:r>
            <a:rPr lang="es-EC" sz="2100" kern="1200" dirty="0"/>
            <a:t>¿Puede la empresa reunir el capital que necesita a corto plazo?</a:t>
          </a:r>
          <a:br>
            <a:rPr lang="es-EC" sz="2100" kern="1200" dirty="0"/>
          </a:br>
          <a:r>
            <a:rPr lang="es-EC" sz="2100" kern="1200" dirty="0"/>
            <a:t>¿Puede la empresa reunir el capital que necesita a largo plazo?</a:t>
          </a:r>
          <a:br>
            <a:rPr lang="es-EC" sz="2100" kern="1200" dirty="0"/>
          </a:br>
          <a:r>
            <a:rPr lang="es-EC" sz="2100" kern="1200" dirty="0"/>
            <a:t>¿Toman en Cuenta las variables macroeconómicas tomadas de la DPI?</a:t>
          </a:r>
          <a:br>
            <a:rPr lang="es-EC" sz="2100" kern="1200" dirty="0"/>
          </a:br>
          <a:r>
            <a:rPr lang="es-EC" sz="2100" kern="1200" dirty="0"/>
            <a:t>¿Cuenta la empresa con capital de trabajo suficiente y necesario?</a:t>
          </a:r>
          <a:br>
            <a:rPr lang="es-EC" sz="2100" kern="1200" dirty="0"/>
          </a:br>
          <a:r>
            <a:rPr lang="es-EC" sz="2100" kern="1200" dirty="0"/>
            <a:t>¿Son eficaces los procedimientos para presupuestar el capital?</a:t>
          </a:r>
          <a:br>
            <a:rPr lang="es-EC" sz="2100" kern="1200" dirty="0"/>
          </a:br>
          <a:r>
            <a:rPr lang="es-EC" sz="2100" kern="1200" dirty="0"/>
            <a:t>¿Son razonables las políticas para pagar dividendos?</a:t>
          </a:r>
          <a:br>
            <a:rPr lang="es-EC" sz="2100" kern="1200" dirty="0"/>
          </a:br>
          <a:r>
            <a:rPr lang="es-EC" sz="2100" kern="1200" dirty="0"/>
            <a:t>¿Han realizados correctamente sus proyecciones financieras?</a:t>
          </a:r>
          <a:br>
            <a:rPr lang="es-EC" sz="2100" kern="1200" dirty="0"/>
          </a:br>
          <a:r>
            <a:rPr lang="es-EC" sz="2100" kern="1200" dirty="0"/>
            <a:t>¿Tiene la empresa buenas relaciones con sus inversionistas y accionistas?</a:t>
          </a:r>
          <a:br>
            <a:rPr lang="es-EC" sz="2100" kern="1200" dirty="0"/>
          </a:br>
          <a:r>
            <a:rPr lang="es-EC" sz="2100" kern="1200" dirty="0"/>
            <a:t>¿Han hecho la prueba del ácido?</a:t>
          </a:r>
        </a:p>
      </dsp:txBody>
      <dsp:txXfrm>
        <a:off x="263870" y="288717"/>
        <a:ext cx="8449696" cy="487766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BEADA2-79E2-4AA6-851E-B30F13D406B9}">
      <dsp:nvSpPr>
        <dsp:cNvPr id="0" name=""/>
        <dsp:cNvSpPr/>
      </dsp:nvSpPr>
      <dsp:spPr>
        <a:xfrm>
          <a:off x="0" y="54291"/>
          <a:ext cx="8676456" cy="514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000" kern="1200" dirty="0"/>
            <a:t>¿Son expertos en la Investigación de Operaciones para determinar sus variables?</a:t>
          </a:r>
          <a:br>
            <a:rPr lang="es-EC" sz="2000" kern="1200" dirty="0"/>
          </a:br>
          <a:r>
            <a:rPr lang="es-EC" sz="2000" kern="1200" dirty="0"/>
            <a:t>¿Cuenta la empresa con instalaciones para I y D?</a:t>
          </a:r>
          <a:br>
            <a:rPr lang="es-EC" sz="2000" kern="1200" dirty="0"/>
          </a:br>
          <a:r>
            <a:rPr lang="es-EC" sz="2000" kern="1200" dirty="0"/>
            <a:t>¿se usan empresas externas de I y D, ¿tienen éstas costos efectivos?</a:t>
          </a:r>
          <a:br>
            <a:rPr lang="es-EC" sz="2000" kern="1200" dirty="0"/>
          </a:br>
          <a:r>
            <a:rPr lang="es-EC" sz="2000" kern="1200" dirty="0"/>
            <a:t>¿Está bien preparado el personal de I y D de la organización?</a:t>
          </a:r>
          <a:br>
            <a:rPr lang="es-EC" sz="2000" kern="1200" dirty="0"/>
          </a:br>
          <a:r>
            <a:rPr lang="es-EC" sz="2000" kern="1200" dirty="0"/>
            <a:t>¿Están bien asignados los recursos para I y D?</a:t>
          </a:r>
          <a:br>
            <a:rPr lang="es-EC" sz="2000" kern="1200" dirty="0"/>
          </a:br>
          <a:r>
            <a:rPr lang="es-EC" sz="2000" kern="1200" dirty="0"/>
            <a:t>¿Son adecuados los sistemas de cómputo y de administración de información?</a:t>
          </a:r>
          <a:br>
            <a:rPr lang="es-EC" sz="2000" kern="1200" dirty="0"/>
          </a:br>
          <a:r>
            <a:rPr lang="es-EC" sz="2000" kern="1200" dirty="0"/>
            <a:t>¿Es eficaz la comunicación entre I y D y otras unidades de la organización?</a:t>
          </a:r>
          <a:br>
            <a:rPr lang="es-EC" sz="2000" kern="1200" dirty="0"/>
          </a:br>
          <a:r>
            <a:rPr lang="es-EC" sz="2000" kern="1200" dirty="0"/>
            <a:t>¿Son tecnológicamente competitivos los productos presentes?</a:t>
          </a:r>
          <a:br>
            <a:rPr lang="es-EC" sz="2000" kern="1200" dirty="0"/>
          </a:br>
          <a:r>
            <a:rPr lang="es-EC" sz="2000" kern="1200" dirty="0"/>
            <a:t>¿Utilizan la Investigación de Operaciones como herramienta de Investigación?</a:t>
          </a:r>
          <a:br>
            <a:rPr lang="es-EC" sz="2000" kern="1200" dirty="0"/>
          </a:br>
          <a:r>
            <a:rPr lang="es-EC" sz="2000" kern="1200" dirty="0"/>
            <a:t>¿Utilizan la Investigación de Mercado como herramienta de Investigación?</a:t>
          </a:r>
        </a:p>
      </dsp:txBody>
      <dsp:txXfrm>
        <a:off x="251305" y="305596"/>
        <a:ext cx="8173846" cy="464539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BEADA2-79E2-4AA6-851E-B30F13D406B9}">
      <dsp:nvSpPr>
        <dsp:cNvPr id="0" name=""/>
        <dsp:cNvSpPr/>
      </dsp:nvSpPr>
      <dsp:spPr>
        <a:xfrm>
          <a:off x="0" y="1221366"/>
          <a:ext cx="8676456" cy="28138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3200" kern="1200" dirty="0"/>
            <a:t>RESUME Y EVALUA LAS FUERZAS Y DEBILIDADES MAS IMPORTANTES DENTRO DE LAS AREAS FUNCIONALES DE UN NEGOCIO Y EVALUA LAS RELACIONES ENTRE DICHAS AREAS.</a:t>
          </a:r>
        </a:p>
      </dsp:txBody>
      <dsp:txXfrm>
        <a:off x="137361" y="1358727"/>
        <a:ext cx="8401734" cy="253912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597EB9-5750-44DE-B94F-928BDAA91C1C}">
      <dsp:nvSpPr>
        <dsp:cNvPr id="0" name=""/>
        <dsp:cNvSpPr/>
      </dsp:nvSpPr>
      <dsp:spPr>
        <a:xfrm>
          <a:off x="0" y="6562"/>
          <a:ext cx="8676456" cy="1151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1. Haga una lista. 5 A 10 tanto fuerzas como debilidades. Primero anote las fuerzas y después las debilidades. Sea lo mas especifico posible y use porcentajes, razones y cifras comparativas.</a:t>
          </a:r>
          <a:endParaRPr lang="es-EC" sz="1600" kern="1200" dirty="0"/>
        </a:p>
      </dsp:txBody>
      <dsp:txXfrm>
        <a:off x="56201" y="62763"/>
        <a:ext cx="8564054" cy="1038877"/>
      </dsp:txXfrm>
    </dsp:sp>
    <dsp:sp modelId="{62F40403-891D-4BC3-8545-A736A7B36113}">
      <dsp:nvSpPr>
        <dsp:cNvPr id="0" name=""/>
        <dsp:cNvSpPr/>
      </dsp:nvSpPr>
      <dsp:spPr>
        <a:xfrm>
          <a:off x="0" y="1203922"/>
          <a:ext cx="8676456" cy="1151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2.	Asigne un </a:t>
          </a:r>
          <a:r>
            <a:rPr lang="es-MX" sz="1600" b="1" kern="1200" dirty="0"/>
            <a:t>PESO</a:t>
          </a:r>
          <a:r>
            <a:rPr lang="es-MX" sz="1600" kern="1200" dirty="0"/>
            <a:t> entre 0.0 (no importante) a 1.0 (absolutamente importante). Los factores que se consideren que repercutirán mas en el desempeño dela organización deben llevar los pesos mas altos. El total de todos los pesos debe sumar1.0.(</a:t>
          </a:r>
          <a:r>
            <a:rPr lang="es-EC" sz="1600" b="0" i="0" kern="1200" dirty="0"/>
            <a:t>importancia relativa del mismo para alcanzar el éxito de la empresa)</a:t>
          </a:r>
          <a:endParaRPr lang="es-EC" sz="1600" kern="1200" dirty="0"/>
        </a:p>
      </dsp:txBody>
      <dsp:txXfrm>
        <a:off x="56201" y="1260123"/>
        <a:ext cx="8564054" cy="1038877"/>
      </dsp:txXfrm>
    </dsp:sp>
    <dsp:sp modelId="{469E0E68-1D40-4C85-89D6-4D35DEE63A71}">
      <dsp:nvSpPr>
        <dsp:cNvPr id="0" name=""/>
        <dsp:cNvSpPr/>
      </dsp:nvSpPr>
      <dsp:spPr>
        <a:xfrm>
          <a:off x="0" y="2401282"/>
          <a:ext cx="8676456" cy="1151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3.	Asigne una </a:t>
          </a:r>
          <a:r>
            <a:rPr lang="es-MX" sz="1600" b="1" kern="1200" dirty="0"/>
            <a:t>CALIFICACIÓN</a:t>
          </a:r>
          <a:r>
            <a:rPr lang="es-MX" sz="1600" kern="1200" dirty="0"/>
            <a:t> entre 1 y 4 a cada uno de los factores a efecto de indicar si el factor representa una debilidad mayor (1), una debilidad menor (2), una fuerza menor (3) o una fuerza mayor (4). </a:t>
          </a:r>
          <a:endParaRPr lang="es-EC" sz="1600" kern="1200" dirty="0"/>
        </a:p>
      </dsp:txBody>
      <dsp:txXfrm>
        <a:off x="56201" y="2457483"/>
        <a:ext cx="8564054" cy="1038877"/>
      </dsp:txXfrm>
    </dsp:sp>
    <dsp:sp modelId="{9C0B061C-D2C4-47CC-BD1D-49FD409121D3}">
      <dsp:nvSpPr>
        <dsp:cNvPr id="0" name=""/>
        <dsp:cNvSpPr/>
      </dsp:nvSpPr>
      <dsp:spPr>
        <a:xfrm>
          <a:off x="0" y="3598642"/>
          <a:ext cx="8676456" cy="1151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4.	</a:t>
          </a:r>
          <a:r>
            <a:rPr lang="es-MX" sz="1600" b="1" kern="1200" dirty="0"/>
            <a:t>TOTAL PONDERADO: </a:t>
          </a:r>
          <a:r>
            <a:rPr lang="es-MX" sz="1600" kern="1200" dirty="0"/>
            <a:t>Multiplique el peso de cada factor por su calificación correspondiente para determinar una calificación ponderada para cada variable.</a:t>
          </a:r>
          <a:endParaRPr lang="es-EC" sz="1600" kern="1200" dirty="0"/>
        </a:p>
      </dsp:txBody>
      <dsp:txXfrm>
        <a:off x="56201" y="3654843"/>
        <a:ext cx="8564054" cy="1038877"/>
      </dsp:txXfrm>
    </dsp:sp>
    <dsp:sp modelId="{A4D20BF9-2524-4D9F-A97B-8573626FFBCC}">
      <dsp:nvSpPr>
        <dsp:cNvPr id="0" name=""/>
        <dsp:cNvSpPr/>
      </dsp:nvSpPr>
      <dsp:spPr>
        <a:xfrm>
          <a:off x="0" y="4796002"/>
          <a:ext cx="8676456" cy="1151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5.	</a:t>
          </a:r>
          <a:r>
            <a:rPr lang="es-MX" sz="1600" b="1" kern="1200" dirty="0"/>
            <a:t>TOTAL: </a:t>
          </a:r>
          <a:r>
            <a:rPr lang="es-MX" sz="1600" kern="1200" dirty="0"/>
            <a:t>Sume las calificaciones ponderadas de cada variable para determinar el total ponderado de la organización entera.</a:t>
          </a:r>
          <a:endParaRPr lang="es-EC" sz="1600" kern="1200" dirty="0"/>
        </a:p>
      </dsp:txBody>
      <dsp:txXfrm>
        <a:off x="56201" y="4852203"/>
        <a:ext cx="8564054" cy="10388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7EFAFF-A323-4B99-9568-0C68F179A340}" type="datetimeFigureOut">
              <a:rPr lang="es-ES_tradnl" smtClean="0"/>
              <a:t>12/07/2020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9C25DAB-06B9-4C27-8201-B0F13857BA6E}" type="slidenum">
              <a:rPr lang="es-ES_tradnl" smtClean="0"/>
              <a:t>‹Nº›</a:t>
            </a:fld>
            <a:endParaRPr lang="es-ES_tradnl"/>
          </a:p>
        </p:txBody>
      </p:sp>
      <p:grpSp>
        <p:nvGrpSpPr>
          <p:cNvPr id="8" name="Group 7"/>
          <p:cNvGrpSpPr/>
          <p:nvPr/>
        </p:nvGrpSpPr>
        <p:grpSpPr>
          <a:xfrm>
            <a:off x="1592135" y="2887530"/>
            <a:ext cx="9038813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7788" y="1387737"/>
            <a:ext cx="9036424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767862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774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FAFF-A323-4B99-9568-0C68F179A340}" type="datetimeFigureOut">
              <a:rPr lang="es-ES_tradnl" smtClean="0"/>
              <a:t>12/07/2020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25DAB-06B9-4C27-8201-B0F13857BA6E}" type="slidenum">
              <a:rPr lang="es-ES_tradnl" smtClean="0"/>
              <a:t>‹Nº›</a:t>
            </a:fld>
            <a:endParaRPr lang="es-ES_tradnl"/>
          </a:p>
        </p:txBody>
      </p:sp>
      <p:grpSp>
        <p:nvGrpSpPr>
          <p:cNvPr id="11" name="Group 10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40583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22081" y="559399"/>
            <a:ext cx="2237591" cy="556676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7985" y="849855"/>
            <a:ext cx="7343889" cy="502382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FAFF-A323-4B99-9568-0C68F179A340}" type="datetimeFigureOut">
              <a:rPr lang="es-ES_tradnl" smtClean="0"/>
              <a:t>12/07/2020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25DAB-06B9-4C27-8201-B0F13857BA6E}" type="slidenum">
              <a:rPr lang="es-ES_tradnl" smtClean="0"/>
              <a:t>‹Nº›</a:t>
            </a:fld>
            <a:endParaRPr lang="es-ES_tradnl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6125426" y="2880824"/>
            <a:ext cx="5480154" cy="923330"/>
            <a:chOff x="1815339" y="1496875"/>
            <a:chExt cx="5480154" cy="692497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496875"/>
              <a:ext cx="877163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3560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F98BCB0-5E27-4FC6-B1F4-4D580C82280F}" type="datetimeFigureOut">
              <a:rPr lang="es-EC" smtClean="0"/>
              <a:t>12/7/2020</a:t>
            </a:fld>
            <a:endParaRPr lang="es-EC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C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01741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CF98BCB0-5E27-4FC6-B1F4-4D580C82280F}" type="datetimeFigureOut">
              <a:rPr lang="es-EC" smtClean="0"/>
              <a:t>12/7/2020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249754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CF98BCB0-5E27-4FC6-B1F4-4D580C82280F}" type="datetimeFigureOut">
              <a:rPr lang="es-EC" smtClean="0"/>
              <a:t>12/7/2020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2665692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CF98BCB0-5E27-4FC6-B1F4-4D580C82280F}" type="datetimeFigureOut">
              <a:rPr lang="es-EC" smtClean="0"/>
              <a:t>12/7/2020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84231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CF98BCB0-5E27-4FC6-B1F4-4D580C82280F}" type="datetimeFigureOut">
              <a:rPr lang="es-EC" smtClean="0"/>
              <a:t>12/7/2020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201994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8BCB0-5E27-4FC6-B1F4-4D580C82280F}" type="datetimeFigureOut">
              <a:rPr lang="es-EC" smtClean="0"/>
              <a:t>12/7/2020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384043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CF98BCB0-5E27-4FC6-B1F4-4D580C82280F}" type="datetimeFigureOut">
              <a:rPr lang="es-EC" smtClean="0"/>
              <a:t>12/7/2020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559156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CF98BCB0-5E27-4FC6-B1F4-4D580C82280F}" type="datetimeFigureOut">
              <a:rPr lang="es-EC" smtClean="0"/>
              <a:t>12/7/2020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314738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FAFF-A323-4B99-9568-0C68F179A340}" type="datetimeFigureOut">
              <a:rPr lang="es-ES_tradnl" smtClean="0"/>
              <a:t>12/07/2020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25DAB-06B9-4C27-8201-B0F13857BA6E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190734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CF98BCB0-5E27-4FC6-B1F4-4D580C82280F}" type="datetimeFigureOut">
              <a:rPr lang="es-EC" smtClean="0"/>
              <a:t>12/7/2020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72096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8BCB0-5E27-4FC6-B1F4-4D580C82280F}" type="datetimeFigureOut">
              <a:rPr lang="es-EC" smtClean="0"/>
              <a:t>12/7/2020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244561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8BCB0-5E27-4FC6-B1F4-4D580C82280F}" type="datetimeFigureOut">
              <a:rPr lang="es-EC" smtClean="0"/>
              <a:t>12/7/2020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386768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s-MX" noProof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4176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563446" y="2887579"/>
            <a:ext cx="9038813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54" y="1204857"/>
            <a:ext cx="10339617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2331" y="3767317"/>
            <a:ext cx="10312996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FAFF-A323-4B99-9568-0C68F179A340}" type="datetimeFigureOut">
              <a:rPr lang="es-ES_tradnl" smtClean="0"/>
              <a:t>12/07/2020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25DAB-06B9-4C27-8201-B0F13857BA6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908706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FAFF-A323-4B99-9568-0C68F179A340}" type="datetimeFigureOut">
              <a:rPr lang="es-ES_tradnl" smtClean="0"/>
              <a:t>12/07/2020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25DAB-06B9-4C27-8201-B0F13857BA6E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240280"/>
            <a:ext cx="5071872" cy="387705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6193535" y="2240280"/>
            <a:ext cx="5071872" cy="387705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09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2080" y="2240280"/>
            <a:ext cx="458992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7984" y="2947595"/>
            <a:ext cx="5071872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9741" y="2240280"/>
            <a:ext cx="4596384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944368"/>
            <a:ext cx="50663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FAFF-A323-4B99-9568-0C68F179A340}" type="datetimeFigureOut">
              <a:rPr lang="es-ES_tradnl" smtClean="0"/>
              <a:t>12/07/2020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25DAB-06B9-4C27-8201-B0F13857BA6E}" type="slidenum">
              <a:rPr lang="es-ES_tradnl" smtClean="0"/>
              <a:t>‹Nº›</a:t>
            </a:fld>
            <a:endParaRPr lang="es-ES_tradnl"/>
          </a:p>
        </p:txBody>
      </p:sp>
      <p:grpSp>
        <p:nvGrpSpPr>
          <p:cNvPr id="14" name="Group 13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3707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FAFF-A323-4B99-9568-0C68F179A340}" type="datetimeFigureOut">
              <a:rPr lang="es-ES_tradnl" smtClean="0"/>
              <a:t>12/07/2020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25DAB-06B9-4C27-8201-B0F13857BA6E}" type="slidenum">
              <a:rPr lang="es-ES_tradnl" smtClean="0"/>
              <a:t>‹Nº›</a:t>
            </a:fld>
            <a:endParaRPr lang="es-ES_tradnl"/>
          </a:p>
        </p:txBody>
      </p:sp>
      <p:grpSp>
        <p:nvGrpSpPr>
          <p:cNvPr id="10" name="Group 9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58408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FAFF-A323-4B99-9568-0C68F179A340}" type="datetimeFigureOut">
              <a:rPr lang="es-ES_tradnl" smtClean="0"/>
              <a:t>12/07/2020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25DAB-06B9-4C27-8201-B0F13857BA6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29939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2773" y="1678196"/>
            <a:ext cx="4563311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2669" y="559399"/>
            <a:ext cx="5488889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2773" y="3603813"/>
            <a:ext cx="4548967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FAFF-A323-4B99-9568-0C68F179A340}" type="datetimeFigureOut">
              <a:rPr lang="es-ES_tradnl" smtClean="0"/>
              <a:t>12/07/2020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25DAB-06B9-4C27-8201-B0F13857BA6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420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642" y="4668819"/>
            <a:ext cx="10356028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911723" y="666965"/>
            <a:ext cx="6362875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986" y="5324306"/>
            <a:ext cx="10341685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FAFF-A323-4B99-9568-0C68F179A340}" type="datetimeFigureOut">
              <a:rPr lang="es-ES_tradnl" smtClean="0"/>
              <a:t>12/07/2020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25DAB-06B9-4C27-8201-B0F13857BA6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2682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7987" y="570156"/>
            <a:ext cx="10341684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2330" y="2248348"/>
            <a:ext cx="10327340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504" y="61614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17EFAFF-A323-4B99-9568-0C68F179A340}" type="datetimeFigureOut">
              <a:rPr lang="es-ES_tradnl" smtClean="0"/>
              <a:t>12/07/2020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16144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52352" y="61614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9C25DAB-06B9-4C27-8201-B0F13857BA6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7480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F98BCB0-5E27-4FC6-B1F4-4D580C82280F}" type="datetimeFigureOut">
              <a:rPr lang="es-EC" smtClean="0"/>
              <a:t>12/7/2020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C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25B1390-133A-4A24-9B6B-176489CBAD42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021571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_tradnl" dirty="0"/>
              <a:t>PLANIFICACION ESTRATEGICA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999656" y="3789040"/>
            <a:ext cx="6172200" cy="685800"/>
          </a:xfrm>
        </p:spPr>
        <p:txBody>
          <a:bodyPr/>
          <a:lstStyle/>
          <a:p>
            <a:pPr algn="ctr"/>
            <a:r>
              <a:rPr lang="es-ES_tradnl" dirty="0"/>
              <a:t>Dr. Pablo Fierro López PhD.</a:t>
            </a:r>
          </a:p>
        </p:txBody>
      </p:sp>
    </p:spTree>
    <p:extLst>
      <p:ext uri="{BB962C8B-B14F-4D97-AF65-F5344CB8AC3E}">
        <p14:creationId xmlns:p14="http://schemas.microsoft.com/office/powerpoint/2010/main" val="127462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/>
          </p:nvPr>
        </p:nvGraphicFramePr>
        <p:xfrm>
          <a:off x="1775520" y="836712"/>
          <a:ext cx="8612832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1549152" y="0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kumimoji="1" lang="en-US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/>
              </a:rPr>
              <a:t>VARIABLES INTERNAS: PRODUCCION </a:t>
            </a:r>
          </a:p>
        </p:txBody>
      </p:sp>
    </p:spTree>
    <p:extLst>
      <p:ext uri="{BB962C8B-B14F-4D97-AF65-F5344CB8AC3E}">
        <p14:creationId xmlns:p14="http://schemas.microsoft.com/office/powerpoint/2010/main" val="573359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/>
          </p:nvPr>
        </p:nvGraphicFramePr>
        <p:xfrm>
          <a:off x="1524000" y="836712"/>
          <a:ext cx="9144000" cy="602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1524000" y="0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kumimoji="1" lang="en-US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/>
              </a:rPr>
              <a:t>VARIABLES INTERNAS: </a:t>
            </a:r>
            <a:r>
              <a:rPr lang="es-EC" sz="2800" dirty="0">
                <a:solidFill>
                  <a:prstClr val="white"/>
                </a:solidFill>
                <a:latin typeface="Century Gothic"/>
              </a:rPr>
              <a:t>SISTEMAS DE INFORMACIÓN COMPUTARIZADOS.</a:t>
            </a:r>
          </a:p>
        </p:txBody>
      </p:sp>
    </p:spTree>
    <p:extLst>
      <p:ext uri="{BB962C8B-B14F-4D97-AF65-F5344CB8AC3E}">
        <p14:creationId xmlns:p14="http://schemas.microsoft.com/office/powerpoint/2010/main" val="945182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/>
          </p:nvPr>
        </p:nvGraphicFramePr>
        <p:xfrm>
          <a:off x="1550462" y="908720"/>
          <a:ext cx="8977436" cy="5455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1494090" y="0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kumimoji="1" lang="en-US" sz="3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/>
              </a:rPr>
              <a:t>VARIABLES INTERNAS  FINANZAS</a:t>
            </a:r>
          </a:p>
        </p:txBody>
      </p:sp>
    </p:spTree>
    <p:extLst>
      <p:ext uri="{BB962C8B-B14F-4D97-AF65-F5344CB8AC3E}">
        <p14:creationId xmlns:p14="http://schemas.microsoft.com/office/powerpoint/2010/main" val="4263666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>
            <p:extLst/>
          </p:nvPr>
        </p:nvGraphicFramePr>
        <p:xfrm>
          <a:off x="1991544" y="1340768"/>
          <a:ext cx="8676456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1859672" y="332656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kumimoji="1" lang="en-US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/>
              </a:rPr>
              <a:t>VARIABLES INTERNAS: </a:t>
            </a:r>
            <a:r>
              <a:rPr lang="es-EC" sz="2800" dirty="0">
                <a:solidFill>
                  <a:prstClr val="white"/>
                </a:solidFill>
                <a:latin typeface="Century Gothic"/>
              </a:rPr>
              <a:t>INVESTIGACIÓN Y DESARROLLO</a:t>
            </a:r>
            <a:endParaRPr kumimoji="1" lang="en-US" sz="2800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892594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783632" y="2060849"/>
            <a:ext cx="6840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3600" b="1" dirty="0">
                <a:solidFill>
                  <a:prstClr val="white"/>
                </a:solidFill>
                <a:latin typeface="Century Gothic"/>
              </a:rPr>
              <a:t>MATRIZ EVALUACION DE FACTOR INTERNO EFI</a:t>
            </a:r>
          </a:p>
        </p:txBody>
      </p:sp>
    </p:spTree>
    <p:extLst>
      <p:ext uri="{BB962C8B-B14F-4D97-AF65-F5344CB8AC3E}">
        <p14:creationId xmlns:p14="http://schemas.microsoft.com/office/powerpoint/2010/main" val="3230315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>
            <p:extLst/>
          </p:nvPr>
        </p:nvGraphicFramePr>
        <p:xfrm>
          <a:off x="1991544" y="1340768"/>
          <a:ext cx="8676456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1859672" y="332656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r>
              <a:rPr lang="es-EC" sz="2800" dirty="0">
                <a:solidFill>
                  <a:prstClr val="white"/>
                </a:solidFill>
                <a:latin typeface="Century Gothic"/>
              </a:rPr>
              <a:t>MATRIZ DE EVALUACION DEL FACTOR INTERNO (EFI)</a:t>
            </a:r>
          </a:p>
        </p:txBody>
      </p:sp>
    </p:spTree>
    <p:extLst>
      <p:ext uri="{BB962C8B-B14F-4D97-AF65-F5344CB8AC3E}">
        <p14:creationId xmlns:p14="http://schemas.microsoft.com/office/powerpoint/2010/main" val="3826082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>
            <p:extLst/>
          </p:nvPr>
        </p:nvGraphicFramePr>
        <p:xfrm>
          <a:off x="1703512" y="904156"/>
          <a:ext cx="8676456" cy="59538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1703512" y="188640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r>
              <a:rPr lang="es-EC" sz="2800" b="1" dirty="0">
                <a:solidFill>
                  <a:prstClr val="white"/>
                </a:solidFill>
                <a:latin typeface="Century Gothic"/>
              </a:rPr>
              <a:t>DESARROLLO MATRIZ EFI</a:t>
            </a:r>
          </a:p>
        </p:txBody>
      </p:sp>
    </p:spTree>
    <p:extLst>
      <p:ext uri="{BB962C8B-B14F-4D97-AF65-F5344CB8AC3E}">
        <p14:creationId xmlns:p14="http://schemas.microsoft.com/office/powerpoint/2010/main" val="39526272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>
            <p:extLst/>
          </p:nvPr>
        </p:nvGraphicFramePr>
        <p:xfrm>
          <a:off x="1703512" y="904156"/>
          <a:ext cx="8676456" cy="5693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1859672" y="332656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r>
              <a:rPr lang="es-EC" sz="4000" dirty="0">
                <a:solidFill>
                  <a:prstClr val="white"/>
                </a:solidFill>
                <a:latin typeface="Century Gothic"/>
              </a:rPr>
              <a:t>CALIFICACION DE LA MATRIZ EFI</a:t>
            </a:r>
          </a:p>
        </p:txBody>
      </p:sp>
    </p:spTree>
    <p:extLst>
      <p:ext uri="{BB962C8B-B14F-4D97-AF65-F5344CB8AC3E}">
        <p14:creationId xmlns:p14="http://schemas.microsoft.com/office/powerpoint/2010/main" val="3397647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/>
          </p:nvPr>
        </p:nvGraphicFramePr>
        <p:xfrm>
          <a:off x="2266752" y="1700808"/>
          <a:ext cx="8208912" cy="49166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9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2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6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3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76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Factores críticos para el éxito 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Peso 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Calificación 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Total ponderado 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Fuerzas 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C" sz="1200">
                          <a:effectLst/>
                        </a:rPr>
                        <a:t>  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C" sz="1200">
                          <a:effectLst/>
                        </a:rPr>
                        <a:t>  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C" sz="1200">
                          <a:effectLst/>
                        </a:rPr>
                        <a:t>  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1.	Razón presente que subió a 2.52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.06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4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.24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2.	Margen de utilidad subió a 6.94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.16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4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.64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3.	La moral de los empleados es alta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.18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4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.72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4.	Sistema nuevo de informática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.08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3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.24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58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5.	La participación del mercado ha subido a 24%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.12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3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.36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4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Debilidades 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C" sz="1200">
                          <a:effectLst/>
                        </a:rPr>
                        <a:t>  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C" sz="1200">
                          <a:effectLst/>
                        </a:rPr>
                        <a:t>  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C" sz="1200">
                          <a:effectLst/>
                        </a:rPr>
                        <a:t>  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4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1.	demandas legales sin resolver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.05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2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.10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4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2.	Capacidad de la planta ha bajado a 74%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.15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2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.30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58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3.	Falta de sistema para la administración estratégica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.06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1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.08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41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4.	El gasto para I y D ha subido el 31%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.08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1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.08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58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5.	Los incentivos para distribuidores no han sido eficaces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.06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1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.06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416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Total 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1.00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C" sz="1200">
                          <a:effectLst/>
                        </a:rPr>
                        <a:t>  </a:t>
                      </a:r>
                      <a:endParaRPr lang="es-EC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2.80</a:t>
                      </a:r>
                      <a:endParaRPr lang="es-EC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2279576" y="188641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3600" dirty="0">
                <a:solidFill>
                  <a:prstClr val="white"/>
                </a:solidFill>
                <a:latin typeface="Century Gothic"/>
              </a:rPr>
              <a:t>EJEMPLO EJERCICIO CON 10 FACTORES EN LA MATRI EFI:</a:t>
            </a:r>
          </a:p>
        </p:txBody>
      </p:sp>
    </p:spTree>
    <p:extLst>
      <p:ext uri="{BB962C8B-B14F-4D97-AF65-F5344CB8AC3E}">
        <p14:creationId xmlns:p14="http://schemas.microsoft.com/office/powerpoint/2010/main" val="10240927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agrama"/>
          <p:cNvGraphicFramePr/>
          <p:nvPr>
            <p:extLst/>
          </p:nvPr>
        </p:nvGraphicFramePr>
        <p:xfrm>
          <a:off x="1703512" y="904156"/>
          <a:ext cx="8676456" cy="5693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1859672" y="332656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r>
              <a:rPr lang="es-EC" sz="4000" dirty="0">
                <a:solidFill>
                  <a:prstClr val="white"/>
                </a:solidFill>
                <a:latin typeface="Century Gothic"/>
              </a:rPr>
              <a:t>EJERCICIO</a:t>
            </a:r>
          </a:p>
        </p:txBody>
      </p:sp>
    </p:spTree>
    <p:extLst>
      <p:ext uri="{BB962C8B-B14F-4D97-AF65-F5344CB8AC3E}">
        <p14:creationId xmlns:p14="http://schemas.microsoft.com/office/powerpoint/2010/main" val="1624187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2209800" y="2996952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algn="just">
              <a:spcBef>
                <a:spcPct val="20000"/>
              </a:spcBef>
              <a:buClr>
                <a:srgbClr val="E40059"/>
              </a:buClr>
              <a:buSzPct val="80000"/>
            </a:pP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El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conocimiento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de los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factores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internos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positivos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(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Fortalezas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)  y los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factores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internos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negativos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(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Debilidades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) de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una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organización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,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permiten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conocer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el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terreno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propio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sobre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el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cual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estamos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caminando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y saber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cuales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son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las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fuerzas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impulsadoras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que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contribuyen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postivamente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a la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gestión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de la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empresa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y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cuales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son los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obstáculos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o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problemas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que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impiden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el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adecuado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desempeño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.</a:t>
            </a:r>
          </a:p>
          <a:p>
            <a:pPr marL="342900" indent="-342900" algn="just">
              <a:spcBef>
                <a:spcPct val="20000"/>
              </a:spcBef>
              <a:buClr>
                <a:srgbClr val="E40059"/>
              </a:buClr>
              <a:buSzPct val="80000"/>
            </a:pP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A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diferencia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del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entorno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externo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,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las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variables del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entorno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interno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si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podemos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 </a:t>
            </a:r>
            <a:r>
              <a:rPr kumimoji="1" lang="en-US" dirty="0" err="1">
                <a:solidFill>
                  <a:prstClr val="white"/>
                </a:solidFill>
                <a:latin typeface="Arial" charset="0"/>
              </a:rPr>
              <a:t>controlarlas</a:t>
            </a:r>
            <a:r>
              <a:rPr kumimoji="1" lang="en-US" dirty="0">
                <a:solidFill>
                  <a:prstClr val="white"/>
                </a:solidFill>
                <a:latin typeface="Arial" charset="0"/>
              </a:rPr>
              <a:t>.</a:t>
            </a:r>
          </a:p>
          <a:p>
            <a:pPr marL="342900" indent="-342900" algn="just">
              <a:spcBef>
                <a:spcPct val="20000"/>
              </a:spcBef>
              <a:buClr>
                <a:srgbClr val="E40059"/>
              </a:buClr>
              <a:buSzPct val="80000"/>
            </a:pPr>
            <a:endParaRPr kumimoji="1" lang="en-US" dirty="0">
              <a:solidFill>
                <a:prstClr val="white"/>
              </a:solidFill>
              <a:latin typeface="Arial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E40059"/>
              </a:buClr>
              <a:buSzPct val="80000"/>
            </a:pPr>
            <a:endParaRPr kumimoji="1" lang="en-US" dirty="0">
              <a:solidFill>
                <a:prstClr val="white"/>
              </a:solidFill>
              <a:latin typeface="Arial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E40059"/>
              </a:buClr>
              <a:buSzPct val="80000"/>
            </a:pPr>
            <a:endParaRPr kumimoji="1" lang="en-US" dirty="0">
              <a:solidFill>
                <a:prstClr val="white"/>
              </a:solidFill>
              <a:latin typeface="Arial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E40059"/>
              </a:buClr>
              <a:buSzPct val="80000"/>
            </a:pPr>
            <a:endParaRPr kumimoji="1" lang="en-US" dirty="0">
              <a:solidFill>
                <a:prstClr val="white"/>
              </a:solidFill>
              <a:latin typeface="Arial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E40059"/>
              </a:buClr>
              <a:buSzPct val="80000"/>
            </a:pPr>
            <a:endParaRPr kumimoji="1" lang="en-US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1600200" y="152400"/>
            <a:ext cx="2895600" cy="5794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u="sng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/>
              </a:rPr>
              <a:t>PASO 5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1828800" y="1229591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kumimoji="1" lang="en-US" sz="540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/>
              </a:rPr>
              <a:t>ANALISIS DEL ENTORNO INTERNO</a:t>
            </a:r>
          </a:p>
        </p:txBody>
      </p:sp>
    </p:spTree>
    <p:extLst>
      <p:ext uri="{BB962C8B-B14F-4D97-AF65-F5344CB8AC3E}">
        <p14:creationId xmlns:p14="http://schemas.microsoft.com/office/powerpoint/2010/main" val="252277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0" y="1979614"/>
            <a:ext cx="3582988" cy="3971925"/>
          </a:xfrm>
          <a:ln w="57150">
            <a:solidFill>
              <a:schemeClr val="tx1"/>
            </a:solidFill>
          </a:ln>
        </p:spPr>
        <p:txBody>
          <a:bodyPr/>
          <a:lstStyle/>
          <a:p>
            <a:pPr marL="0" indent="0" algn="just">
              <a:lnSpc>
                <a:spcPct val="80000"/>
              </a:lnSpc>
              <a:buClr>
                <a:schemeClr val="tx1"/>
              </a:buClr>
              <a:buNone/>
              <a:defRPr/>
            </a:pPr>
            <a:endParaRPr lang="es-ES" sz="1600" b="1" dirty="0"/>
          </a:p>
          <a:p>
            <a:pPr marL="0" indent="0" algn="just">
              <a:lnSpc>
                <a:spcPct val="150000"/>
              </a:lnSpc>
              <a:buClr>
                <a:schemeClr val="tx1"/>
              </a:buClr>
              <a:buNone/>
              <a:defRPr/>
            </a:pPr>
            <a:r>
              <a:rPr lang="es-ES" sz="1200" b="1" dirty="0"/>
              <a:t>Los INVOLUCRADOS INTERNOS, son personas, grupos, áreas o departamentos  internos, vinculados con la gestión de la institución.</a:t>
            </a:r>
          </a:p>
          <a:p>
            <a:pPr marL="0" indent="0" algn="just">
              <a:lnSpc>
                <a:spcPct val="150000"/>
              </a:lnSpc>
              <a:buClr>
                <a:schemeClr val="tx1"/>
              </a:buClr>
              <a:buNone/>
              <a:defRPr/>
            </a:pPr>
            <a:endParaRPr lang="es-ES" sz="1200" b="1" dirty="0"/>
          </a:p>
          <a:p>
            <a:pPr marL="0" indent="0" algn="just">
              <a:lnSpc>
                <a:spcPct val="150000"/>
              </a:lnSpc>
              <a:buClr>
                <a:schemeClr val="tx1"/>
              </a:buClr>
              <a:buNone/>
              <a:defRPr/>
            </a:pPr>
            <a:r>
              <a:rPr lang="es-ES" sz="1200" b="1" dirty="0"/>
              <a:t>Las demandas de este sector también son importantes para la planificación, sus puntos de vista deben ser considerados ya que servirán de base para la formulación de objetivos y estrategias.</a:t>
            </a:r>
          </a:p>
          <a:p>
            <a:pPr marL="0" indent="0" algn="just">
              <a:lnSpc>
                <a:spcPct val="150000"/>
              </a:lnSpc>
              <a:buClr>
                <a:schemeClr val="tx1"/>
              </a:buClr>
              <a:buNone/>
              <a:defRPr/>
            </a:pPr>
            <a:endParaRPr lang="es-ES" sz="1200" b="1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172200" y="2000251"/>
            <a:ext cx="3811588" cy="3971925"/>
          </a:xfrm>
          <a:ln w="57150" cap="flat"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lnSpc>
                <a:spcPct val="105000"/>
              </a:lnSpc>
              <a:buClr>
                <a:schemeClr val="tx1"/>
              </a:buClr>
              <a:buFontTx/>
              <a:buChar char=" "/>
              <a:defRPr/>
            </a:pPr>
            <a:endParaRPr lang="es-ES" sz="1600" b="1" dirty="0"/>
          </a:p>
          <a:p>
            <a:pPr algn="ctr" eaLnBrk="1" hangingPunct="1">
              <a:lnSpc>
                <a:spcPct val="150000"/>
              </a:lnSpc>
              <a:buClr>
                <a:schemeClr val="tx1"/>
              </a:buClr>
              <a:buFontTx/>
              <a:buChar char=" "/>
              <a:defRPr/>
            </a:pPr>
            <a:r>
              <a:rPr lang="es-ES" sz="1400" b="1" dirty="0"/>
              <a:t>EJEMPLO</a:t>
            </a:r>
          </a:p>
          <a:p>
            <a:pPr algn="ctr" eaLnBrk="1" hangingPunct="1">
              <a:lnSpc>
                <a:spcPct val="150000"/>
              </a:lnSpc>
              <a:buClr>
                <a:schemeClr val="tx1"/>
              </a:buClr>
              <a:buFontTx/>
              <a:buChar char=" "/>
              <a:defRPr/>
            </a:pPr>
            <a:r>
              <a:rPr lang="es-ES" sz="1400" b="1" dirty="0"/>
              <a:t>DEMANDAS INTERNAS</a:t>
            </a:r>
          </a:p>
          <a:p>
            <a:pPr algn="just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endParaRPr lang="es-ES" sz="1400" b="1" dirty="0"/>
          </a:p>
          <a:p>
            <a:pPr algn="just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s-ES" sz="1400" b="1" dirty="0"/>
              <a:t>Comunicación efectiva</a:t>
            </a:r>
          </a:p>
          <a:p>
            <a:pPr algn="just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s-ES" sz="1400" b="1" dirty="0"/>
              <a:t>Agradable ambiente de trabajo</a:t>
            </a:r>
          </a:p>
          <a:p>
            <a:pPr algn="just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s-ES" sz="1400" b="1" dirty="0"/>
              <a:t>Participación</a:t>
            </a:r>
          </a:p>
          <a:p>
            <a:pPr algn="just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s-ES" sz="1400" b="1" dirty="0"/>
              <a:t>Capacitación permanente</a:t>
            </a:r>
          </a:p>
          <a:p>
            <a:pPr algn="just" eaLnBrk="1" hangingPunct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s-ES" sz="1400" b="1" dirty="0"/>
              <a:t>Adecuada remunerac</a:t>
            </a:r>
            <a:r>
              <a:rPr lang="es-ES" sz="1600" b="1" dirty="0"/>
              <a:t>ión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238375" y="428625"/>
            <a:ext cx="7772400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 cmpd="sng">
            <a:solidFill>
              <a:schemeClr val="tx1"/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2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DIAGNÓSTICO DE LA SITUACIÓN ACTUAL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595688" y="1214438"/>
            <a:ext cx="4857750" cy="609600"/>
          </a:xfrm>
          <a:prstGeom prst="rect">
            <a:avLst/>
          </a:prstGeom>
          <a:solidFill>
            <a:schemeClr val="bg1">
              <a:lumMod val="50000"/>
            </a:schemeClr>
          </a:solidFill>
          <a:ln w="28575">
            <a:solidFill>
              <a:schemeClr val="tx1"/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ANÁLISIS DE INVOLUCRADOS</a:t>
            </a:r>
          </a:p>
          <a:p>
            <a:pPr algn="ctr">
              <a:defRPr/>
            </a:pPr>
            <a:r>
              <a:rPr lang="es-ES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INTERNOS</a:t>
            </a:r>
            <a:endParaRPr lang="es-ES" b="1" i="1" dirty="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685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4" y="1857375"/>
            <a:ext cx="7775575" cy="4572000"/>
          </a:xfrm>
          <a:ln w="57150">
            <a:solidFill>
              <a:schemeClr val="tx1"/>
            </a:solidFill>
          </a:ln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  <a:defRPr/>
            </a:pPr>
            <a:r>
              <a:rPr lang="es-ES_tradnl" sz="1400" b="1" dirty="0"/>
              <a:t>Las fortalezas (factores internos positivos) son fuerzas impulsoras que contribuyen positivamente a la gestión de la institución; las debilidades (factores internos negativos) en cambio, son fuerzas obstaculizantes o problemas que impiden el adecuado desempeño.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endParaRPr lang="es-ES_tradnl" sz="1400" b="1" dirty="0"/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s-ES_tradnl" sz="1400" b="1" dirty="0"/>
              <a:t>El análisis organizacional permite identificar las fortalezas para impulsarlas y las debilidades para eliminarlas.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endParaRPr lang="es-ES_tradnl" sz="1400" b="1" dirty="0"/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s-ES_tradnl" sz="1400" b="1" dirty="0"/>
              <a:t>Para el análisis organizacional es conveniente elaborar una matriz de evaluación de factores internos.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381250" y="142875"/>
            <a:ext cx="7772400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 cmpd="sng">
            <a:solidFill>
              <a:schemeClr val="tx1"/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2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DIAGNÓSTICO DE LA SITUACIÓN ACTUAL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667125" y="857250"/>
            <a:ext cx="4857750" cy="609600"/>
          </a:xfrm>
          <a:prstGeom prst="rect">
            <a:avLst/>
          </a:prstGeom>
          <a:solidFill>
            <a:schemeClr val="bg1">
              <a:lumMod val="50000"/>
            </a:schemeClr>
          </a:solidFill>
          <a:ln w="28575">
            <a:solidFill>
              <a:schemeClr val="tx1"/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ANÁLISIS ORGANIZACIONAL</a:t>
            </a:r>
          </a:p>
        </p:txBody>
      </p:sp>
    </p:spTree>
    <p:extLst>
      <p:ext uri="{BB962C8B-B14F-4D97-AF65-F5344CB8AC3E}">
        <p14:creationId xmlns:p14="http://schemas.microsoft.com/office/powerpoint/2010/main" val="1116628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2209800" y="1371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algn="just">
              <a:spcBef>
                <a:spcPct val="20000"/>
              </a:spcBef>
              <a:buClr>
                <a:srgbClr val="E40059"/>
              </a:buClr>
              <a:buSzPct val="80000"/>
            </a:pPr>
            <a:r>
              <a:rPr kumimoji="1" lang="en-US">
                <a:solidFill>
                  <a:prstClr val="white"/>
                </a:solidFill>
                <a:latin typeface="Arial" charset="0"/>
              </a:rPr>
              <a:t>FORTALEZAS:</a:t>
            </a:r>
          </a:p>
          <a:p>
            <a:pPr marL="342900" indent="-342900" algn="just">
              <a:spcBef>
                <a:spcPct val="20000"/>
              </a:spcBef>
              <a:buClr>
                <a:srgbClr val="E40059"/>
              </a:buClr>
              <a:buSzPct val="80000"/>
            </a:pPr>
            <a:r>
              <a:rPr kumimoji="1" lang="en-US">
                <a:solidFill>
                  <a:prstClr val="white"/>
                </a:solidFill>
                <a:latin typeface="Arial" charset="0"/>
              </a:rPr>
              <a:t>Es un recurso de tipo interno que posee la institución en mejores condiciones que su competencia y que le hacen tener ventaja sobre los demás. La institución puede emplear estos elementos para aprovechar las oportunidaes o para que la protegan de las amenzas.</a:t>
            </a:r>
          </a:p>
          <a:p>
            <a:pPr marL="342900" indent="-342900" algn="just">
              <a:spcBef>
                <a:spcPct val="20000"/>
              </a:spcBef>
              <a:buClr>
                <a:srgbClr val="E40059"/>
              </a:buClr>
              <a:buSzPct val="80000"/>
            </a:pPr>
            <a:endParaRPr kumimoji="1" lang="en-US">
              <a:solidFill>
                <a:prstClr val="white"/>
              </a:solidFill>
              <a:latin typeface="Arial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E40059"/>
              </a:buClr>
              <a:buSzPct val="80000"/>
            </a:pPr>
            <a:endParaRPr kumimoji="1" lang="en-US">
              <a:solidFill>
                <a:prstClr val="white"/>
              </a:solidFill>
              <a:latin typeface="Arial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E40059"/>
              </a:buClr>
              <a:buSzPct val="80000"/>
            </a:pPr>
            <a:endParaRPr kumimoji="1" lang="en-US">
              <a:solidFill>
                <a:prstClr val="white"/>
              </a:solidFill>
              <a:latin typeface="Arial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E40059"/>
              </a:buClr>
              <a:buSzPct val="80000"/>
            </a:pPr>
            <a:endParaRPr kumimoji="1" lang="en-US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129028" name="Rectangle 4"/>
          <p:cNvSpPr>
            <a:spLocks noChangeArrowheads="1"/>
          </p:cNvSpPr>
          <p:nvPr/>
        </p:nvSpPr>
        <p:spPr bwMode="auto">
          <a:xfrm>
            <a:off x="1676400" y="228600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kumimoji="1"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/>
              </a:rPr>
              <a:t>FORTALEZAS -  DEBILIDADES</a:t>
            </a:r>
          </a:p>
        </p:txBody>
      </p:sp>
      <p:graphicFrame>
        <p:nvGraphicFramePr>
          <p:cNvPr id="83972" name="Object 1024"/>
          <p:cNvGraphicFramePr>
            <a:graphicFrameLocks noChangeAspect="1"/>
          </p:cNvGraphicFramePr>
          <p:nvPr/>
        </p:nvGraphicFramePr>
        <p:xfrm>
          <a:off x="5410201" y="4114801"/>
          <a:ext cx="3717925" cy="257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lip" r:id="rId3" imgW="3717956" imgH="2575711" progId="MS_ClipArt_Gallery.5">
                  <p:embed/>
                </p:oleObj>
              </mc:Choice>
              <mc:Fallback>
                <p:oleObj name="Clip" r:id="rId3" imgW="3717956" imgH="2575711" progId="MS_ClipArt_Gallery.5">
                  <p:embed/>
                  <p:pic>
                    <p:nvPicPr>
                      <p:cNvPr id="83972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1" y="4114801"/>
                        <a:ext cx="3717925" cy="257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4801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2209800" y="1371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algn="just">
              <a:spcBef>
                <a:spcPct val="20000"/>
              </a:spcBef>
              <a:buClr>
                <a:srgbClr val="E40059"/>
              </a:buClr>
              <a:buSzPct val="80000"/>
            </a:pPr>
            <a:r>
              <a:rPr kumimoji="1" lang="en-US">
                <a:solidFill>
                  <a:prstClr val="white"/>
                </a:solidFill>
                <a:latin typeface="Arial" charset="0"/>
              </a:rPr>
              <a:t>DEBILIDADES:</a:t>
            </a:r>
          </a:p>
          <a:p>
            <a:pPr marL="342900" indent="-342900" algn="just">
              <a:spcBef>
                <a:spcPct val="20000"/>
              </a:spcBef>
              <a:buClr>
                <a:srgbClr val="E40059"/>
              </a:buClr>
              <a:buSzPct val="80000"/>
            </a:pPr>
            <a:r>
              <a:rPr kumimoji="1" lang="en-US">
                <a:solidFill>
                  <a:prstClr val="white"/>
                </a:solidFill>
                <a:latin typeface="Arial" charset="0"/>
              </a:rPr>
              <a:t>Las debilidades son manifestaciones que denotan un problema, obstáculo, dificultad, o insatisfacción de necesidades, y en las cuales nos encontramos en desventaja sobre la competencia</a:t>
            </a:r>
          </a:p>
          <a:p>
            <a:pPr marL="342900" indent="-342900" algn="just">
              <a:spcBef>
                <a:spcPct val="20000"/>
              </a:spcBef>
              <a:buClr>
                <a:srgbClr val="E40059"/>
              </a:buClr>
              <a:buSzPct val="80000"/>
            </a:pPr>
            <a:endParaRPr kumimoji="1" lang="en-US">
              <a:solidFill>
                <a:prstClr val="white"/>
              </a:solidFill>
              <a:latin typeface="Arial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E40059"/>
              </a:buClr>
              <a:buSzPct val="80000"/>
            </a:pPr>
            <a:endParaRPr kumimoji="1" lang="en-US">
              <a:solidFill>
                <a:prstClr val="white"/>
              </a:solidFill>
              <a:latin typeface="Arial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E40059"/>
              </a:buClr>
              <a:buSzPct val="80000"/>
            </a:pPr>
            <a:endParaRPr kumimoji="1" lang="en-US">
              <a:solidFill>
                <a:prstClr val="white"/>
              </a:solidFill>
              <a:latin typeface="Arial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E40059"/>
              </a:buClr>
              <a:buSzPct val="80000"/>
            </a:pPr>
            <a:endParaRPr kumimoji="1" lang="en-US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130051" name="Rectangle 3"/>
          <p:cNvSpPr>
            <a:spLocks noChangeArrowheads="1"/>
          </p:cNvSpPr>
          <p:nvPr/>
        </p:nvSpPr>
        <p:spPr bwMode="auto">
          <a:xfrm>
            <a:off x="1676400" y="228600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kumimoji="1"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/>
              </a:rPr>
              <a:t>FORTALEZAS -  DEBILIDADES</a:t>
            </a:r>
          </a:p>
        </p:txBody>
      </p:sp>
      <p:graphicFrame>
        <p:nvGraphicFramePr>
          <p:cNvPr id="84996" name="Object 1024"/>
          <p:cNvGraphicFramePr>
            <a:graphicFrameLocks noChangeAspect="1"/>
          </p:cNvGraphicFramePr>
          <p:nvPr/>
        </p:nvGraphicFramePr>
        <p:xfrm>
          <a:off x="5240338" y="3759201"/>
          <a:ext cx="5046662" cy="274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Clip" r:id="rId3" imgW="4057461" imgH="2207537" progId="MS_ClipArt_Gallery.5">
                  <p:embed/>
                </p:oleObj>
              </mc:Choice>
              <mc:Fallback>
                <p:oleObj name="Clip" r:id="rId3" imgW="4057461" imgH="2207537" progId="MS_ClipArt_Gallery.5">
                  <p:embed/>
                  <p:pic>
                    <p:nvPicPr>
                      <p:cNvPr id="84996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0338" y="3759201"/>
                        <a:ext cx="5046662" cy="2746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7951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/>
        </p:nvGraphicFramePr>
        <p:xfrm>
          <a:off x="2209800" y="19812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1600200" y="609600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kumimoji="1"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/>
              </a:rPr>
              <a:t>VARIABLES INTERNAS CONTROLABLES</a:t>
            </a:r>
          </a:p>
        </p:txBody>
      </p:sp>
    </p:spTree>
    <p:extLst>
      <p:ext uri="{BB962C8B-B14F-4D97-AF65-F5344CB8AC3E}">
        <p14:creationId xmlns:p14="http://schemas.microsoft.com/office/powerpoint/2010/main" val="2844565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/>
          </p:nvPr>
        </p:nvGraphicFramePr>
        <p:xfrm>
          <a:off x="1847528" y="1475656"/>
          <a:ext cx="8352928" cy="5265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1612784" y="332656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kumimoji="1" lang="en-US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/>
              </a:rPr>
              <a:t>VARIABLES INTERNAS: ADMINISTRACION</a:t>
            </a:r>
          </a:p>
        </p:txBody>
      </p:sp>
    </p:spTree>
    <p:extLst>
      <p:ext uri="{BB962C8B-B14F-4D97-AF65-F5344CB8AC3E}">
        <p14:creationId xmlns:p14="http://schemas.microsoft.com/office/powerpoint/2010/main" val="1016966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/>
          </p:nvPr>
        </p:nvGraphicFramePr>
        <p:xfrm>
          <a:off x="1736273" y="620688"/>
          <a:ext cx="8604448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1491177" y="-243408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kumimoji="1" lang="en-US" sz="320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/>
              </a:rPr>
              <a:t>VARIABLES INTERNAS: MARKETING</a:t>
            </a:r>
          </a:p>
        </p:txBody>
      </p:sp>
    </p:spTree>
    <p:extLst>
      <p:ext uri="{BB962C8B-B14F-4D97-AF65-F5344CB8AC3E}">
        <p14:creationId xmlns:p14="http://schemas.microsoft.com/office/powerpoint/2010/main" val="22690128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Cartoné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arton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on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687</Words>
  <Application>Microsoft Office PowerPoint</Application>
  <PresentationFormat>Panorámica</PresentationFormat>
  <Paragraphs>133</Paragraphs>
  <Slides>19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9" baseType="lpstr">
      <vt:lpstr>Arial</vt:lpstr>
      <vt:lpstr>Book Antiqua</vt:lpstr>
      <vt:lpstr>Calibri</vt:lpstr>
      <vt:lpstr>Century Gothic</vt:lpstr>
      <vt:lpstr>Verdana</vt:lpstr>
      <vt:lpstr>Wingdings</vt:lpstr>
      <vt:lpstr>Wingdings 2</vt:lpstr>
      <vt:lpstr>Cartoné</vt:lpstr>
      <vt:lpstr>Brío</vt:lpstr>
      <vt:lpstr>Clip</vt:lpstr>
      <vt:lpstr>PLANIFICACION ESTRATEGICA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PLANIFICACION ESTRATEGICA</dc:title>
  <dc:creator>PABLO ENRIQUE FIERRO LOPEZ</dc:creator>
  <cp:lastModifiedBy>PABLO ENRIQUE FIERRO LOPEZ</cp:lastModifiedBy>
  <cp:revision>1</cp:revision>
  <dcterms:created xsi:type="dcterms:W3CDTF">2020-07-13T02:24:22Z</dcterms:created>
  <dcterms:modified xsi:type="dcterms:W3CDTF">2020-07-13T02:34:32Z</dcterms:modified>
</cp:coreProperties>
</file>