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633" r:id="rId2"/>
    <p:sldId id="359" r:id="rId3"/>
    <p:sldId id="360" r:id="rId4"/>
    <p:sldId id="361" r:id="rId5"/>
    <p:sldId id="642" r:id="rId6"/>
    <p:sldId id="365" r:id="rId7"/>
    <p:sldId id="367" r:id="rId8"/>
    <p:sldId id="358" r:id="rId9"/>
    <p:sldId id="368" r:id="rId10"/>
    <p:sldId id="370" r:id="rId11"/>
    <p:sldId id="374" r:id="rId12"/>
    <p:sldId id="565" r:id="rId13"/>
    <p:sldId id="372" r:id="rId14"/>
    <p:sldId id="373" r:id="rId15"/>
    <p:sldId id="387" r:id="rId16"/>
    <p:sldId id="388" r:id="rId17"/>
    <p:sldId id="567" r:id="rId18"/>
    <p:sldId id="378" r:id="rId19"/>
    <p:sldId id="379" r:id="rId20"/>
    <p:sldId id="380" r:id="rId21"/>
    <p:sldId id="369" r:id="rId22"/>
    <p:sldId id="573" r:id="rId23"/>
    <p:sldId id="575" r:id="rId24"/>
    <p:sldId id="576" r:id="rId25"/>
    <p:sldId id="577" r:id="rId26"/>
    <p:sldId id="578" r:id="rId27"/>
    <p:sldId id="579" r:id="rId28"/>
    <p:sldId id="580" r:id="rId2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01247-BC04-48BD-91A0-2D7C134485A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FDBC1BD-8018-4222-8B63-9EFDB169E6E8}">
      <dgm:prSet/>
      <dgm:spPr/>
      <dgm:t>
        <a:bodyPr/>
        <a:lstStyle/>
        <a:p>
          <a:pPr rtl="0"/>
          <a:r>
            <a:rPr lang="es-EC" dirty="0"/>
            <a:t>ANALISIS SECTORIAL</a:t>
          </a:r>
        </a:p>
      </dgm:t>
    </dgm:pt>
    <dgm:pt modelId="{DF415F53-9032-4327-B8D9-820AD0BCC1DC}" type="parTrans" cxnId="{20E343FB-D705-4349-8E5D-61F97DC0DC5B}">
      <dgm:prSet/>
      <dgm:spPr/>
      <dgm:t>
        <a:bodyPr/>
        <a:lstStyle/>
        <a:p>
          <a:endParaRPr lang="es-EC"/>
        </a:p>
      </dgm:t>
    </dgm:pt>
    <dgm:pt modelId="{2CEBA2FA-A266-4303-9060-94B2BBADABA6}" type="sibTrans" cxnId="{20E343FB-D705-4349-8E5D-61F97DC0DC5B}">
      <dgm:prSet/>
      <dgm:spPr/>
      <dgm:t>
        <a:bodyPr/>
        <a:lstStyle/>
        <a:p>
          <a:endParaRPr lang="es-EC"/>
        </a:p>
      </dgm:t>
    </dgm:pt>
    <dgm:pt modelId="{7DCE4131-71DC-4482-9459-7998FA5A16DF}">
      <dgm:prSet/>
      <dgm:spPr/>
      <dgm:t>
        <a:bodyPr/>
        <a:lstStyle/>
        <a:p>
          <a:pPr rtl="0"/>
          <a:r>
            <a:rPr lang="es-ES" dirty="0"/>
            <a:t>El análisis sectorial se debe elaborar con base en cuatro dimensiones:</a:t>
          </a:r>
          <a:endParaRPr lang="es-EC" dirty="0"/>
        </a:p>
      </dgm:t>
    </dgm:pt>
    <dgm:pt modelId="{0A94E55B-B517-4AB6-9BEF-083FE6B90EF2}" type="parTrans" cxnId="{1EFE5EF9-F808-43EB-84C5-520671027DF2}">
      <dgm:prSet/>
      <dgm:spPr/>
      <dgm:t>
        <a:bodyPr/>
        <a:lstStyle/>
        <a:p>
          <a:endParaRPr lang="es-EC"/>
        </a:p>
      </dgm:t>
    </dgm:pt>
    <dgm:pt modelId="{37F6A88A-F6E9-406B-B43F-05F40AF48332}" type="sibTrans" cxnId="{1EFE5EF9-F808-43EB-84C5-520671027DF2}">
      <dgm:prSet/>
      <dgm:spPr/>
      <dgm:t>
        <a:bodyPr/>
        <a:lstStyle/>
        <a:p>
          <a:endParaRPr lang="es-EC"/>
        </a:p>
      </dgm:t>
    </dgm:pt>
    <dgm:pt modelId="{0D3A9640-EEE7-41E0-8399-97BE1B546009}">
      <dgm:prSet/>
      <dgm:spPr/>
      <dgm:t>
        <a:bodyPr/>
        <a:lstStyle/>
        <a:p>
          <a:pPr rtl="0"/>
          <a:r>
            <a:rPr lang="es-ES" dirty="0"/>
            <a:t>La dimensión de los </a:t>
          </a:r>
          <a:r>
            <a:rPr lang="es-ES" dirty="0">
              <a:solidFill>
                <a:srgbClr val="FF0000"/>
              </a:solidFill>
            </a:rPr>
            <a:t>grupos estratégicos</a:t>
          </a:r>
          <a:r>
            <a:rPr lang="es-ES" dirty="0"/>
            <a:t>, que permitirá que una organización dirija sus esfuerzos contra compe­tidores específicos.</a:t>
          </a:r>
          <a:endParaRPr lang="es-EC" dirty="0"/>
        </a:p>
      </dgm:t>
    </dgm:pt>
    <dgm:pt modelId="{C93A92BB-934E-40E1-ADCD-55E611756951}" type="parTrans" cxnId="{EEE19909-2DDA-4252-B231-C48DA198C902}">
      <dgm:prSet/>
      <dgm:spPr/>
      <dgm:t>
        <a:bodyPr/>
        <a:lstStyle/>
        <a:p>
          <a:endParaRPr lang="es-EC"/>
        </a:p>
      </dgm:t>
    </dgm:pt>
    <dgm:pt modelId="{F8A0072E-DBC0-405E-9B16-77B0CAC12520}" type="sibTrans" cxnId="{EEE19909-2DDA-4252-B231-C48DA198C902}">
      <dgm:prSet/>
      <dgm:spPr/>
      <dgm:t>
        <a:bodyPr/>
        <a:lstStyle/>
        <a:p>
          <a:endParaRPr lang="es-EC"/>
        </a:p>
      </dgm:t>
    </dgm:pt>
    <dgm:pt modelId="{3173B5DF-6B6E-4891-9A0F-EE0DE93BDC3A}">
      <dgm:prSet/>
      <dgm:spPr/>
      <dgm:t>
        <a:bodyPr/>
        <a:lstStyle/>
        <a:p>
          <a:pPr rtl="0"/>
          <a:r>
            <a:rPr lang="es-ES" dirty="0"/>
            <a:t>La dirección de la </a:t>
          </a:r>
          <a:r>
            <a:rPr lang="es-ES" dirty="0">
              <a:solidFill>
                <a:srgbClr val="FF0000"/>
              </a:solidFill>
            </a:rPr>
            <a:t>evolución sectorial</a:t>
          </a:r>
          <a:r>
            <a:rPr lang="es-ES" dirty="0"/>
            <a:t> mientras pasa por las diferentes etapas de la competencia a lo largo de una curva de cambios.</a:t>
          </a:r>
          <a:endParaRPr lang="es-EC" dirty="0"/>
        </a:p>
      </dgm:t>
    </dgm:pt>
    <dgm:pt modelId="{28B191EF-7C44-496F-8232-A8BF016FF94A}" type="parTrans" cxnId="{17173737-2796-48B9-A980-19837CB6DB24}">
      <dgm:prSet/>
      <dgm:spPr/>
      <dgm:t>
        <a:bodyPr/>
        <a:lstStyle/>
        <a:p>
          <a:endParaRPr lang="es-EC"/>
        </a:p>
      </dgm:t>
    </dgm:pt>
    <dgm:pt modelId="{8F0FAE0F-5B1B-4CBC-BDB4-33A0EDFDE8E5}" type="sibTrans" cxnId="{17173737-2796-48B9-A980-19837CB6DB24}">
      <dgm:prSet/>
      <dgm:spPr/>
      <dgm:t>
        <a:bodyPr/>
        <a:lstStyle/>
        <a:p>
          <a:endParaRPr lang="es-EC"/>
        </a:p>
      </dgm:t>
    </dgm:pt>
    <dgm:pt modelId="{7460527F-EE1C-429F-9BE3-BF8883DC4875}">
      <dgm:prSet/>
      <dgm:spPr/>
      <dgm:t>
        <a:bodyPr/>
        <a:lstStyle/>
        <a:p>
          <a:pPr rtl="0"/>
          <a:r>
            <a:rPr lang="es-ES" dirty="0"/>
            <a:t>El </a:t>
          </a:r>
          <a:r>
            <a:rPr lang="es-ES" dirty="0">
              <a:solidFill>
                <a:srgbClr val="FF0000"/>
              </a:solidFill>
            </a:rPr>
            <a:t>nivel de estabilidad del entorno</a:t>
          </a:r>
          <a:r>
            <a:rPr lang="es-ES" dirty="0"/>
            <a:t>, considerando los grados de turbulencia y las diferentes economías de es­cala que pueden coexistir dentro de los sectores donde operan los grupos estratégicos.</a:t>
          </a:r>
          <a:endParaRPr lang="es-EC" dirty="0"/>
        </a:p>
      </dgm:t>
    </dgm:pt>
    <dgm:pt modelId="{AF9BA51F-5B94-4888-B3A4-427E8F77B371}" type="parTrans" cxnId="{35976422-45B4-47C5-A891-6E4E89D8753E}">
      <dgm:prSet/>
      <dgm:spPr/>
      <dgm:t>
        <a:bodyPr/>
        <a:lstStyle/>
        <a:p>
          <a:endParaRPr lang="es-EC"/>
        </a:p>
      </dgm:t>
    </dgm:pt>
    <dgm:pt modelId="{9C0E4CE7-48FE-4C74-9BA4-36C1492946BB}" type="sibTrans" cxnId="{35976422-45B4-47C5-A891-6E4E89D8753E}">
      <dgm:prSet/>
      <dgm:spPr/>
      <dgm:t>
        <a:bodyPr/>
        <a:lstStyle/>
        <a:p>
          <a:endParaRPr lang="es-EC"/>
        </a:p>
      </dgm:t>
    </dgm:pt>
    <dgm:pt modelId="{1103B494-2F22-40CC-BD92-754852642F7A}">
      <dgm:prSet/>
      <dgm:spPr/>
      <dgm:t>
        <a:bodyPr/>
        <a:lstStyle/>
        <a:p>
          <a:pPr rtl="0"/>
          <a:r>
            <a:rPr lang="es-ES" dirty="0"/>
            <a:t>La dimensión de la composición de las </a:t>
          </a:r>
          <a:r>
            <a:rPr lang="es-ES" dirty="0">
              <a:solidFill>
                <a:srgbClr val="FF0000"/>
              </a:solidFill>
            </a:rPr>
            <a:t>fuerzas de la competencia</a:t>
          </a:r>
          <a:r>
            <a:rPr lang="es-ES" dirty="0"/>
            <a:t> que actúan en el sector.</a:t>
          </a:r>
          <a:endParaRPr lang="es-EC" dirty="0"/>
        </a:p>
      </dgm:t>
    </dgm:pt>
    <dgm:pt modelId="{A2FF5C9C-5C70-4081-9A75-0929071BD571}" type="parTrans" cxnId="{68FA9715-96C8-498F-B03C-BE54AE648DAC}">
      <dgm:prSet/>
      <dgm:spPr/>
      <dgm:t>
        <a:bodyPr/>
        <a:lstStyle/>
        <a:p>
          <a:endParaRPr lang="es-EC"/>
        </a:p>
      </dgm:t>
    </dgm:pt>
    <dgm:pt modelId="{6BE0BFB3-6DB8-4F49-96C0-F9259F23893D}" type="sibTrans" cxnId="{68FA9715-96C8-498F-B03C-BE54AE648DAC}">
      <dgm:prSet/>
      <dgm:spPr/>
      <dgm:t>
        <a:bodyPr/>
        <a:lstStyle/>
        <a:p>
          <a:endParaRPr lang="es-EC"/>
        </a:p>
      </dgm:t>
    </dgm:pt>
    <dgm:pt modelId="{8466A73D-9974-4045-BEFB-8B83243CC7F2}" type="pres">
      <dgm:prSet presAssocID="{56101247-BC04-48BD-91A0-2D7C134485A8}" presName="Name0" presStyleCnt="0">
        <dgm:presLayoutVars>
          <dgm:dir/>
          <dgm:animLvl val="lvl"/>
          <dgm:resizeHandles val="exact"/>
        </dgm:presLayoutVars>
      </dgm:prSet>
      <dgm:spPr/>
    </dgm:pt>
    <dgm:pt modelId="{70E2F6E6-91AB-4470-8F53-7F0334D7038F}" type="pres">
      <dgm:prSet presAssocID="{AFDBC1BD-8018-4222-8B63-9EFDB169E6E8}" presName="composite" presStyleCnt="0"/>
      <dgm:spPr/>
    </dgm:pt>
    <dgm:pt modelId="{67C9BD93-76F0-44E2-B971-266C6A9A4B3F}" type="pres">
      <dgm:prSet presAssocID="{AFDBC1BD-8018-4222-8B63-9EFDB169E6E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072D683-E837-4C51-9FD8-05E1DF6DADB5}" type="pres">
      <dgm:prSet presAssocID="{AFDBC1BD-8018-4222-8B63-9EFDB169E6E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EE19909-2DDA-4252-B231-C48DA198C902}" srcId="{7DCE4131-71DC-4482-9459-7998FA5A16DF}" destId="{0D3A9640-EEE7-41E0-8399-97BE1B546009}" srcOrd="0" destOrd="0" parTransId="{C93A92BB-934E-40E1-ADCD-55E611756951}" sibTransId="{F8A0072E-DBC0-405E-9B16-77B0CAC12520}"/>
    <dgm:cxn modelId="{68FA9715-96C8-498F-B03C-BE54AE648DAC}" srcId="{7DCE4131-71DC-4482-9459-7998FA5A16DF}" destId="{1103B494-2F22-40CC-BD92-754852642F7A}" srcOrd="3" destOrd="0" parTransId="{A2FF5C9C-5C70-4081-9A75-0929071BD571}" sibTransId="{6BE0BFB3-6DB8-4F49-96C0-F9259F23893D}"/>
    <dgm:cxn modelId="{35976422-45B4-47C5-A891-6E4E89D8753E}" srcId="{7DCE4131-71DC-4482-9459-7998FA5A16DF}" destId="{7460527F-EE1C-429F-9BE3-BF8883DC4875}" srcOrd="2" destOrd="0" parTransId="{AF9BA51F-5B94-4888-B3A4-427E8F77B371}" sibTransId="{9C0E4CE7-48FE-4C74-9BA4-36C1492946BB}"/>
    <dgm:cxn modelId="{F3121631-FC32-4EBF-A437-E982D62D7CEC}" type="presOf" srcId="{1103B494-2F22-40CC-BD92-754852642F7A}" destId="{B072D683-E837-4C51-9FD8-05E1DF6DADB5}" srcOrd="0" destOrd="4" presId="urn:microsoft.com/office/officeart/2005/8/layout/hList1"/>
    <dgm:cxn modelId="{17173737-2796-48B9-A980-19837CB6DB24}" srcId="{7DCE4131-71DC-4482-9459-7998FA5A16DF}" destId="{3173B5DF-6B6E-4891-9A0F-EE0DE93BDC3A}" srcOrd="1" destOrd="0" parTransId="{28B191EF-7C44-496F-8232-A8BF016FF94A}" sibTransId="{8F0FAE0F-5B1B-4CBC-BDB4-33A0EDFDE8E5}"/>
    <dgm:cxn modelId="{9AA54F52-A0DF-4407-9DDA-951BE7FCECA8}" type="presOf" srcId="{7460527F-EE1C-429F-9BE3-BF8883DC4875}" destId="{B072D683-E837-4C51-9FD8-05E1DF6DADB5}" srcOrd="0" destOrd="3" presId="urn:microsoft.com/office/officeart/2005/8/layout/hList1"/>
    <dgm:cxn modelId="{AA27B38D-320F-4BBF-8B09-310A66B7A05C}" type="presOf" srcId="{56101247-BC04-48BD-91A0-2D7C134485A8}" destId="{8466A73D-9974-4045-BEFB-8B83243CC7F2}" srcOrd="0" destOrd="0" presId="urn:microsoft.com/office/officeart/2005/8/layout/hList1"/>
    <dgm:cxn modelId="{4E34F29F-51EA-463F-B23E-26A7F17C2312}" type="presOf" srcId="{7DCE4131-71DC-4482-9459-7998FA5A16DF}" destId="{B072D683-E837-4C51-9FD8-05E1DF6DADB5}" srcOrd="0" destOrd="0" presId="urn:microsoft.com/office/officeart/2005/8/layout/hList1"/>
    <dgm:cxn modelId="{449906B2-CF31-443F-93CE-215039D8996E}" type="presOf" srcId="{0D3A9640-EEE7-41E0-8399-97BE1B546009}" destId="{B072D683-E837-4C51-9FD8-05E1DF6DADB5}" srcOrd="0" destOrd="1" presId="urn:microsoft.com/office/officeart/2005/8/layout/hList1"/>
    <dgm:cxn modelId="{59059CD9-1577-4277-BEF4-B8C484287A20}" type="presOf" srcId="{AFDBC1BD-8018-4222-8B63-9EFDB169E6E8}" destId="{67C9BD93-76F0-44E2-B971-266C6A9A4B3F}" srcOrd="0" destOrd="0" presId="urn:microsoft.com/office/officeart/2005/8/layout/hList1"/>
    <dgm:cxn modelId="{D0284CE7-BC63-43CA-93F3-C9B1CB8A3C47}" type="presOf" srcId="{3173B5DF-6B6E-4891-9A0F-EE0DE93BDC3A}" destId="{B072D683-E837-4C51-9FD8-05E1DF6DADB5}" srcOrd="0" destOrd="2" presId="urn:microsoft.com/office/officeart/2005/8/layout/hList1"/>
    <dgm:cxn modelId="{1EFE5EF9-F808-43EB-84C5-520671027DF2}" srcId="{AFDBC1BD-8018-4222-8B63-9EFDB169E6E8}" destId="{7DCE4131-71DC-4482-9459-7998FA5A16DF}" srcOrd="0" destOrd="0" parTransId="{0A94E55B-B517-4AB6-9BEF-083FE6B90EF2}" sibTransId="{37F6A88A-F6E9-406B-B43F-05F40AF48332}"/>
    <dgm:cxn modelId="{20E343FB-D705-4349-8E5D-61F97DC0DC5B}" srcId="{56101247-BC04-48BD-91A0-2D7C134485A8}" destId="{AFDBC1BD-8018-4222-8B63-9EFDB169E6E8}" srcOrd="0" destOrd="0" parTransId="{DF415F53-9032-4327-B8D9-820AD0BCC1DC}" sibTransId="{2CEBA2FA-A266-4303-9060-94B2BBADABA6}"/>
    <dgm:cxn modelId="{AF83A700-42DE-40E9-96B5-830E64DAB349}" type="presParOf" srcId="{8466A73D-9974-4045-BEFB-8B83243CC7F2}" destId="{70E2F6E6-91AB-4470-8F53-7F0334D7038F}" srcOrd="0" destOrd="0" presId="urn:microsoft.com/office/officeart/2005/8/layout/hList1"/>
    <dgm:cxn modelId="{53BC5333-0163-49F5-A856-5BAAC5772416}" type="presParOf" srcId="{70E2F6E6-91AB-4470-8F53-7F0334D7038F}" destId="{67C9BD93-76F0-44E2-B971-266C6A9A4B3F}" srcOrd="0" destOrd="0" presId="urn:microsoft.com/office/officeart/2005/8/layout/hList1"/>
    <dgm:cxn modelId="{F7190166-3852-4C6E-B743-917FBD1FC36D}" type="presParOf" srcId="{70E2F6E6-91AB-4470-8F53-7F0334D7038F}" destId="{B072D683-E837-4C51-9FD8-05E1DF6DA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B162F5-7C52-4AEF-980B-28D7302720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4B9A04-D08B-4BFA-B024-D76F55FF50FD}">
      <dgm:prSet/>
      <dgm:spPr/>
      <dgm:t>
        <a:bodyPr/>
        <a:lstStyle/>
        <a:p>
          <a:r>
            <a:rPr lang="es-EC" dirty="0"/>
            <a:t>4. </a:t>
          </a:r>
          <a:r>
            <a:rPr lang="es-EC" b="1" dirty="0"/>
            <a:t>PESO PONDERADO</a:t>
          </a:r>
          <a:r>
            <a:rPr lang="es-EC" dirty="0"/>
            <a:t>: Multiplicar la ponderación asignada a cada factor clave por la clasificación correspondiente otorgada a cada empresa.</a:t>
          </a:r>
        </a:p>
      </dgm:t>
    </dgm:pt>
    <dgm:pt modelId="{98E312F0-B896-4778-9B56-7BD0ECE35D77}" type="parTrans" cxnId="{AEF85548-EF43-4FB0-8B15-BA4815AD058B}">
      <dgm:prSet/>
      <dgm:spPr/>
      <dgm:t>
        <a:bodyPr/>
        <a:lstStyle/>
        <a:p>
          <a:endParaRPr lang="es-EC"/>
        </a:p>
      </dgm:t>
    </dgm:pt>
    <dgm:pt modelId="{EDCEAF31-FE5D-4AEF-90AD-9685319815E7}" type="sibTrans" cxnId="{AEF85548-EF43-4FB0-8B15-BA4815AD058B}">
      <dgm:prSet/>
      <dgm:spPr/>
      <dgm:t>
        <a:bodyPr/>
        <a:lstStyle/>
        <a:p>
          <a:endParaRPr lang="es-EC"/>
        </a:p>
      </dgm:t>
    </dgm:pt>
    <dgm:pt modelId="{0B75FF81-1983-4ADD-8862-45462C15481E}">
      <dgm:prSet/>
      <dgm:spPr/>
      <dgm:t>
        <a:bodyPr/>
        <a:lstStyle/>
        <a:p>
          <a:r>
            <a:rPr lang="es-EC" dirty="0"/>
            <a:t>5. </a:t>
          </a:r>
          <a:r>
            <a:rPr lang="es-EC" b="1" dirty="0"/>
            <a:t>TOTAL</a:t>
          </a:r>
          <a:r>
            <a:rPr lang="es-EC" dirty="0"/>
            <a:t>: Sumar la columna de resultados ponderados para cada empresa. </a:t>
          </a:r>
        </a:p>
      </dgm:t>
    </dgm:pt>
    <dgm:pt modelId="{3A45E339-367D-44DB-9207-907E4623DC2C}" type="parTrans" cxnId="{28F56790-3915-4389-B45F-0A0A2C128863}">
      <dgm:prSet/>
      <dgm:spPr/>
      <dgm:t>
        <a:bodyPr/>
        <a:lstStyle/>
        <a:p>
          <a:endParaRPr lang="es-EC"/>
        </a:p>
      </dgm:t>
    </dgm:pt>
    <dgm:pt modelId="{109657F2-9A41-4293-BBE1-D26A357D69EA}" type="sibTrans" cxnId="{28F56790-3915-4389-B45F-0A0A2C128863}">
      <dgm:prSet/>
      <dgm:spPr/>
      <dgm:t>
        <a:bodyPr/>
        <a:lstStyle/>
        <a:p>
          <a:endParaRPr lang="es-EC"/>
        </a:p>
      </dgm:t>
    </dgm:pt>
    <dgm:pt modelId="{2E4E675B-9349-47F1-B235-4B5519EC1BCB}">
      <dgm:prSet/>
      <dgm:spPr/>
      <dgm:t>
        <a:bodyPr/>
        <a:lstStyle/>
        <a:p>
          <a:r>
            <a:rPr lang="es-EC"/>
            <a:t>El </a:t>
          </a:r>
          <a:r>
            <a:rPr lang="es-EC" dirty="0"/>
            <a:t>más alto indicara al competidor más amenazador y el menor al más débil.</a:t>
          </a:r>
        </a:p>
      </dgm:t>
    </dgm:pt>
    <dgm:pt modelId="{9402E4C6-D62E-4E77-A915-B5EBB6D91C75}" type="parTrans" cxnId="{C80BA3BE-0B3A-47DC-A1AD-87118122623B}">
      <dgm:prSet/>
      <dgm:spPr/>
      <dgm:t>
        <a:bodyPr/>
        <a:lstStyle/>
        <a:p>
          <a:endParaRPr lang="es-EC"/>
        </a:p>
      </dgm:t>
    </dgm:pt>
    <dgm:pt modelId="{C816C923-7945-4D15-A4FF-03A9DF8E2CA5}" type="sibTrans" cxnId="{C80BA3BE-0B3A-47DC-A1AD-87118122623B}">
      <dgm:prSet/>
      <dgm:spPr/>
      <dgm:t>
        <a:bodyPr/>
        <a:lstStyle/>
        <a:p>
          <a:endParaRPr lang="es-EC"/>
        </a:p>
      </dgm:t>
    </dgm:pt>
    <dgm:pt modelId="{35F5AC5D-629F-46A8-B1FB-743827BE33DF}" type="pres">
      <dgm:prSet presAssocID="{58B162F5-7C52-4AEF-980B-28D7302720EA}" presName="linear" presStyleCnt="0">
        <dgm:presLayoutVars>
          <dgm:animLvl val="lvl"/>
          <dgm:resizeHandles val="exact"/>
        </dgm:presLayoutVars>
      </dgm:prSet>
      <dgm:spPr/>
    </dgm:pt>
    <dgm:pt modelId="{40102B49-5499-4CAA-A86A-9D0420C90822}" type="pres">
      <dgm:prSet presAssocID="{234B9A04-D08B-4BFA-B024-D76F55FF50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9CACA8A-5C1A-4E82-9DF9-C3B3FED57217}" type="pres">
      <dgm:prSet presAssocID="{EDCEAF31-FE5D-4AEF-90AD-9685319815E7}" presName="spacer" presStyleCnt="0"/>
      <dgm:spPr/>
    </dgm:pt>
    <dgm:pt modelId="{45059C47-6B86-4D40-BDF3-DA0DE1019A60}" type="pres">
      <dgm:prSet presAssocID="{0B75FF81-1983-4ADD-8862-45462C1548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B60D579-4956-46BE-971C-1A70C8B474FE}" type="pres">
      <dgm:prSet presAssocID="{0B75FF81-1983-4ADD-8862-45462C1548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F876B44-5133-4E85-B8AF-0FD318B5D107}" type="presOf" srcId="{58B162F5-7C52-4AEF-980B-28D7302720EA}" destId="{35F5AC5D-629F-46A8-B1FB-743827BE33DF}" srcOrd="0" destOrd="0" presId="urn:microsoft.com/office/officeart/2005/8/layout/vList2"/>
    <dgm:cxn modelId="{AEF85548-EF43-4FB0-8B15-BA4815AD058B}" srcId="{58B162F5-7C52-4AEF-980B-28D7302720EA}" destId="{234B9A04-D08B-4BFA-B024-D76F55FF50FD}" srcOrd="0" destOrd="0" parTransId="{98E312F0-B896-4778-9B56-7BD0ECE35D77}" sibTransId="{EDCEAF31-FE5D-4AEF-90AD-9685319815E7}"/>
    <dgm:cxn modelId="{4332258A-554E-4500-9253-63EC00A37D6F}" type="presOf" srcId="{234B9A04-D08B-4BFA-B024-D76F55FF50FD}" destId="{40102B49-5499-4CAA-A86A-9D0420C90822}" srcOrd="0" destOrd="0" presId="urn:microsoft.com/office/officeart/2005/8/layout/vList2"/>
    <dgm:cxn modelId="{28F56790-3915-4389-B45F-0A0A2C128863}" srcId="{58B162F5-7C52-4AEF-980B-28D7302720EA}" destId="{0B75FF81-1983-4ADD-8862-45462C15481E}" srcOrd="1" destOrd="0" parTransId="{3A45E339-367D-44DB-9207-907E4623DC2C}" sibTransId="{109657F2-9A41-4293-BBE1-D26A357D69EA}"/>
    <dgm:cxn modelId="{BDDB4D91-6B43-48AA-A9D6-51457DC4A0F5}" type="presOf" srcId="{2E4E675B-9349-47F1-B235-4B5519EC1BCB}" destId="{2B60D579-4956-46BE-971C-1A70C8B474FE}" srcOrd="0" destOrd="0" presId="urn:microsoft.com/office/officeart/2005/8/layout/vList2"/>
    <dgm:cxn modelId="{C80BA3BE-0B3A-47DC-A1AD-87118122623B}" srcId="{0B75FF81-1983-4ADD-8862-45462C15481E}" destId="{2E4E675B-9349-47F1-B235-4B5519EC1BCB}" srcOrd="0" destOrd="0" parTransId="{9402E4C6-D62E-4E77-A915-B5EBB6D91C75}" sibTransId="{C816C923-7945-4D15-A4FF-03A9DF8E2CA5}"/>
    <dgm:cxn modelId="{ED11B0F2-3813-4C3D-8DCB-A0D4AB5C1C4B}" type="presOf" srcId="{0B75FF81-1983-4ADD-8862-45462C15481E}" destId="{45059C47-6B86-4D40-BDF3-DA0DE1019A60}" srcOrd="0" destOrd="0" presId="urn:microsoft.com/office/officeart/2005/8/layout/vList2"/>
    <dgm:cxn modelId="{1B97FD3A-C6DF-4336-8195-2D969390A16C}" type="presParOf" srcId="{35F5AC5D-629F-46A8-B1FB-743827BE33DF}" destId="{40102B49-5499-4CAA-A86A-9D0420C90822}" srcOrd="0" destOrd="0" presId="urn:microsoft.com/office/officeart/2005/8/layout/vList2"/>
    <dgm:cxn modelId="{CFCACFE9-FE3F-4531-85BD-1B5DD1BA6053}" type="presParOf" srcId="{35F5AC5D-629F-46A8-B1FB-743827BE33DF}" destId="{89CACA8A-5C1A-4E82-9DF9-C3B3FED57217}" srcOrd="1" destOrd="0" presId="urn:microsoft.com/office/officeart/2005/8/layout/vList2"/>
    <dgm:cxn modelId="{EAF36A63-FFF4-4E21-A229-E1587533A824}" type="presParOf" srcId="{35F5AC5D-629F-46A8-B1FB-743827BE33DF}" destId="{45059C47-6B86-4D40-BDF3-DA0DE1019A60}" srcOrd="2" destOrd="0" presId="urn:microsoft.com/office/officeart/2005/8/layout/vList2"/>
    <dgm:cxn modelId="{41BFE8DE-77E7-4125-84F3-83C35F7BCB3F}" type="presParOf" srcId="{35F5AC5D-629F-46A8-B1FB-743827BE33DF}" destId="{2B60D579-4956-46BE-971C-1A70C8B474F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936724-3D55-46A8-B4D8-5A06D6A22E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7BD51F2-0BBA-414A-931C-2C314AB1B70D}">
      <dgm:prSet/>
      <dgm:spPr/>
      <dgm:t>
        <a:bodyPr/>
        <a:lstStyle/>
        <a:p>
          <a:pPr rtl="0"/>
          <a:r>
            <a:rPr lang="es-EC"/>
            <a:t>GRUPOS ESTRATEGICOS</a:t>
          </a:r>
        </a:p>
      </dgm:t>
    </dgm:pt>
    <dgm:pt modelId="{58568AB3-15D5-4C10-B625-0AE35966EBF1}" type="parTrans" cxnId="{8DE3D7A1-D444-4DA2-8B49-3ACBB9E69280}">
      <dgm:prSet/>
      <dgm:spPr/>
      <dgm:t>
        <a:bodyPr/>
        <a:lstStyle/>
        <a:p>
          <a:endParaRPr lang="es-EC"/>
        </a:p>
      </dgm:t>
    </dgm:pt>
    <dgm:pt modelId="{CFF02CAE-8D3E-4502-880F-DD0D0D7946CE}" type="sibTrans" cxnId="{8DE3D7A1-D444-4DA2-8B49-3ACBB9E69280}">
      <dgm:prSet/>
      <dgm:spPr/>
      <dgm:t>
        <a:bodyPr/>
        <a:lstStyle/>
        <a:p>
          <a:endParaRPr lang="es-EC"/>
        </a:p>
      </dgm:t>
    </dgm:pt>
    <dgm:pt modelId="{B3CA2E07-149F-49BF-9417-BE685AE749C3}">
      <dgm:prSet/>
      <dgm:spPr/>
      <dgm:t>
        <a:bodyPr/>
        <a:lstStyle/>
        <a:p>
          <a:pPr rtl="0"/>
          <a:r>
            <a:rPr lang="es-ES" dirty="0"/>
            <a:t>Un paso fundamental del análisis sectorial, la cual busca identificar a grupos de organizaciones que optaron por decisiones similares, con miras a constituir un grupo estratégico. </a:t>
          </a:r>
          <a:endParaRPr lang="es-EC" dirty="0"/>
        </a:p>
      </dgm:t>
    </dgm:pt>
    <dgm:pt modelId="{A02AE2E0-A947-4FED-96FE-5E6186D283F6}" type="parTrans" cxnId="{2C19A15E-0B4B-42D2-A102-D4C7B6908679}">
      <dgm:prSet/>
      <dgm:spPr/>
      <dgm:t>
        <a:bodyPr/>
        <a:lstStyle/>
        <a:p>
          <a:endParaRPr lang="es-EC"/>
        </a:p>
      </dgm:t>
    </dgm:pt>
    <dgm:pt modelId="{937B88A2-6431-42C5-8499-760C4E4620BA}" type="sibTrans" cxnId="{2C19A15E-0B4B-42D2-A102-D4C7B6908679}">
      <dgm:prSet/>
      <dgm:spPr/>
      <dgm:t>
        <a:bodyPr/>
        <a:lstStyle/>
        <a:p>
          <a:endParaRPr lang="es-EC"/>
        </a:p>
      </dgm:t>
    </dgm:pt>
    <dgm:pt modelId="{EF50E51D-0AB7-44AB-B554-323266447814}" type="pres">
      <dgm:prSet presAssocID="{C1936724-3D55-46A8-B4D8-5A06D6A22E43}" presName="linear" presStyleCnt="0">
        <dgm:presLayoutVars>
          <dgm:animLvl val="lvl"/>
          <dgm:resizeHandles val="exact"/>
        </dgm:presLayoutVars>
      </dgm:prSet>
      <dgm:spPr/>
    </dgm:pt>
    <dgm:pt modelId="{8AD1135B-A971-498B-BB33-1DE8146AA71D}" type="pres">
      <dgm:prSet presAssocID="{37BD51F2-0BBA-414A-931C-2C314AB1B70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FDD42AF-48A1-4D8D-997B-6120E77485F8}" type="pres">
      <dgm:prSet presAssocID="{37BD51F2-0BBA-414A-931C-2C314AB1B70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FD42D22-D4EA-4E78-9CE1-79DE62707C70}" type="presOf" srcId="{37BD51F2-0BBA-414A-931C-2C314AB1B70D}" destId="{8AD1135B-A971-498B-BB33-1DE8146AA71D}" srcOrd="0" destOrd="0" presId="urn:microsoft.com/office/officeart/2005/8/layout/vList2"/>
    <dgm:cxn modelId="{2C19A15E-0B4B-42D2-A102-D4C7B6908679}" srcId="{37BD51F2-0BBA-414A-931C-2C314AB1B70D}" destId="{B3CA2E07-149F-49BF-9417-BE685AE749C3}" srcOrd="0" destOrd="0" parTransId="{A02AE2E0-A947-4FED-96FE-5E6186D283F6}" sibTransId="{937B88A2-6431-42C5-8499-760C4E4620BA}"/>
    <dgm:cxn modelId="{8DE3D7A1-D444-4DA2-8B49-3ACBB9E69280}" srcId="{C1936724-3D55-46A8-B4D8-5A06D6A22E43}" destId="{37BD51F2-0BBA-414A-931C-2C314AB1B70D}" srcOrd="0" destOrd="0" parTransId="{58568AB3-15D5-4C10-B625-0AE35966EBF1}" sibTransId="{CFF02CAE-8D3E-4502-880F-DD0D0D7946CE}"/>
    <dgm:cxn modelId="{F75AD2F2-3882-4881-BD01-D4FC90D87B3B}" type="presOf" srcId="{B3CA2E07-149F-49BF-9417-BE685AE749C3}" destId="{5FDD42AF-48A1-4D8D-997B-6120E77485F8}" srcOrd="0" destOrd="0" presId="urn:microsoft.com/office/officeart/2005/8/layout/vList2"/>
    <dgm:cxn modelId="{0D17B6F3-CA78-41D0-B637-91A0B5C11F91}" type="presOf" srcId="{C1936724-3D55-46A8-B4D8-5A06D6A22E43}" destId="{EF50E51D-0AB7-44AB-B554-323266447814}" srcOrd="0" destOrd="0" presId="urn:microsoft.com/office/officeart/2005/8/layout/vList2"/>
    <dgm:cxn modelId="{05DAA307-4C1D-45AE-B18F-CD308C2C88AC}" type="presParOf" srcId="{EF50E51D-0AB7-44AB-B554-323266447814}" destId="{8AD1135B-A971-498B-BB33-1DE8146AA71D}" srcOrd="0" destOrd="0" presId="urn:microsoft.com/office/officeart/2005/8/layout/vList2"/>
    <dgm:cxn modelId="{DE4B61AE-306E-4767-B50B-7675E7998694}" type="presParOf" srcId="{EF50E51D-0AB7-44AB-B554-323266447814}" destId="{5FDD42AF-48A1-4D8D-997B-6120E77485F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936724-3D55-46A8-B4D8-5A06D6A22E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7BD51F2-0BBA-414A-931C-2C314AB1B70D}">
      <dgm:prSet/>
      <dgm:spPr/>
      <dgm:t>
        <a:bodyPr/>
        <a:lstStyle/>
        <a:p>
          <a:pPr algn="just" rtl="0"/>
          <a:r>
            <a:rPr lang="es-EC" dirty="0"/>
            <a:t>GRUPOS ESTRATEGICOS (LECTURA)</a:t>
          </a:r>
        </a:p>
      </dgm:t>
    </dgm:pt>
    <dgm:pt modelId="{58568AB3-15D5-4C10-B625-0AE35966EBF1}" type="parTrans" cxnId="{8DE3D7A1-D444-4DA2-8B49-3ACBB9E69280}">
      <dgm:prSet/>
      <dgm:spPr/>
      <dgm:t>
        <a:bodyPr/>
        <a:lstStyle/>
        <a:p>
          <a:pPr algn="just"/>
          <a:endParaRPr lang="es-EC"/>
        </a:p>
      </dgm:t>
    </dgm:pt>
    <dgm:pt modelId="{CFF02CAE-8D3E-4502-880F-DD0D0D7946CE}" type="sibTrans" cxnId="{8DE3D7A1-D444-4DA2-8B49-3ACBB9E69280}">
      <dgm:prSet/>
      <dgm:spPr/>
      <dgm:t>
        <a:bodyPr/>
        <a:lstStyle/>
        <a:p>
          <a:pPr algn="just"/>
          <a:endParaRPr lang="es-EC"/>
        </a:p>
      </dgm:t>
    </dgm:pt>
    <dgm:pt modelId="{B3CA2E07-149F-49BF-9417-BE685AE749C3}">
      <dgm:prSet/>
      <dgm:spPr/>
      <dgm:t>
        <a:bodyPr/>
        <a:lstStyle/>
        <a:p>
          <a:pPr algn="just" rtl="0"/>
          <a:r>
            <a:rPr lang="es-ES" dirty="0"/>
            <a:t>Grupos estratégicos por países</a:t>
          </a:r>
          <a:endParaRPr lang="es-EC" dirty="0"/>
        </a:p>
      </dgm:t>
    </dgm:pt>
    <dgm:pt modelId="{A02AE2E0-A947-4FED-96FE-5E6186D283F6}" type="parTrans" cxnId="{2C19A15E-0B4B-42D2-A102-D4C7B6908679}">
      <dgm:prSet/>
      <dgm:spPr/>
      <dgm:t>
        <a:bodyPr/>
        <a:lstStyle/>
        <a:p>
          <a:pPr algn="just"/>
          <a:endParaRPr lang="es-EC"/>
        </a:p>
      </dgm:t>
    </dgm:pt>
    <dgm:pt modelId="{937B88A2-6431-42C5-8499-760C4E4620BA}" type="sibTrans" cxnId="{2C19A15E-0B4B-42D2-A102-D4C7B6908679}">
      <dgm:prSet/>
      <dgm:spPr/>
      <dgm:t>
        <a:bodyPr/>
        <a:lstStyle/>
        <a:p>
          <a:pPr algn="just"/>
          <a:endParaRPr lang="es-EC"/>
        </a:p>
      </dgm:t>
    </dgm:pt>
    <dgm:pt modelId="{479D81D0-3B19-4D7E-ACD3-6546D5E90A6C}">
      <dgm:prSet/>
      <dgm:spPr/>
      <dgm:t>
        <a:bodyPr/>
        <a:lstStyle/>
        <a:p>
          <a:pPr algn="just"/>
          <a:r>
            <a:rPr lang="es-ES" dirty="0"/>
            <a:t>	En las expansiones globales, muchas organizaciones presen­tan una clara incapacidad para entender las diferencias que existen en los grupos estratégicos que actúan en un país y esa limitación es una de las causas que con frecuencia pro­vocan su fracaso cuando entran en nuevos mercados por medio de adquisiciones. Esto fue lo que sucedió en el caso de la organización minorista holandesa Ahold, que adqui­rió las organizaciones tradicionales </a:t>
          </a:r>
          <a:r>
            <a:rPr lang="es-ES" dirty="0" err="1"/>
            <a:t>Paes</a:t>
          </a:r>
          <a:r>
            <a:rPr lang="es-ES" dirty="0"/>
            <a:t> </a:t>
          </a:r>
          <a:r>
            <a:rPr lang="es-ES" dirty="0" err="1"/>
            <a:t>Mendonga</a:t>
          </a:r>
          <a:r>
            <a:rPr lang="es-ES" dirty="0"/>
            <a:t> y </a:t>
          </a:r>
          <a:r>
            <a:rPr lang="es-ES" dirty="0" err="1"/>
            <a:t>Bom</a:t>
          </a:r>
          <a:r>
            <a:rPr lang="es-ES" dirty="0"/>
            <a:t>- </a:t>
          </a:r>
          <a:r>
            <a:rPr lang="es-ES" dirty="0" err="1"/>
            <a:t>prego</a:t>
          </a:r>
          <a:r>
            <a:rPr lang="es-ES" dirty="0"/>
            <a:t>, ubicadas en el nordeste de Brasil. Ahold no fue hábil para lidiar con el mercado de bajo ingreso característico del mercado que cubrían las organizaciones que adquirió y ahora está dejando espacio a organizaciones que tienen un cono­cimiento específico para lidiar con ese mercado, como Casas Bahía y </a:t>
          </a:r>
          <a:r>
            <a:rPr lang="es-ES" dirty="0" err="1"/>
            <a:t>Lojas</a:t>
          </a:r>
          <a:r>
            <a:rPr lang="es-ES" dirty="0"/>
            <a:t> </a:t>
          </a:r>
          <a:r>
            <a:rPr lang="es-ES" dirty="0" err="1"/>
            <a:t>Marabrás</a:t>
          </a:r>
          <a:r>
            <a:rPr lang="es-ES" dirty="0"/>
            <a:t>, cuyas estrategias de financiamiento son muy favorables para los clientes de bajos ingresos. Para que una organización adopte una estrategia liberal de crédi­to, con normas aceptadas por esos clientes, debe adaptar su enfoque a la estrategia propuesta. En los bancos ha ocurrido lo mismo: Bradesco, un banco con larga experiencia en servir a empleados asalariados, ha ocupado el espacio que han de­jado los bancos extranjeros, como el español Bilbao Vizcaya, que recientemente trató, pero no pudo, sustentar una posi­ción competitiva en el mercado brasileño.</a:t>
          </a:r>
          <a:endParaRPr lang="es-EC" dirty="0"/>
        </a:p>
      </dgm:t>
    </dgm:pt>
    <dgm:pt modelId="{8BB2755D-637B-418A-AE3A-DCC191D21B2E}" type="parTrans" cxnId="{CBD63753-5F6A-4108-B583-92125E65C0DD}">
      <dgm:prSet/>
      <dgm:spPr/>
      <dgm:t>
        <a:bodyPr/>
        <a:lstStyle/>
        <a:p>
          <a:pPr algn="just"/>
          <a:endParaRPr lang="es-EC"/>
        </a:p>
      </dgm:t>
    </dgm:pt>
    <dgm:pt modelId="{89734F33-3AC5-490F-9900-62AA9616EA45}" type="sibTrans" cxnId="{CBD63753-5F6A-4108-B583-92125E65C0DD}">
      <dgm:prSet/>
      <dgm:spPr/>
      <dgm:t>
        <a:bodyPr/>
        <a:lstStyle/>
        <a:p>
          <a:pPr algn="just"/>
          <a:endParaRPr lang="es-EC"/>
        </a:p>
      </dgm:t>
    </dgm:pt>
    <dgm:pt modelId="{EF50E51D-0AB7-44AB-B554-323266447814}" type="pres">
      <dgm:prSet presAssocID="{C1936724-3D55-46A8-B4D8-5A06D6A22E43}" presName="linear" presStyleCnt="0">
        <dgm:presLayoutVars>
          <dgm:animLvl val="lvl"/>
          <dgm:resizeHandles val="exact"/>
        </dgm:presLayoutVars>
      </dgm:prSet>
      <dgm:spPr/>
    </dgm:pt>
    <dgm:pt modelId="{8AD1135B-A971-498B-BB33-1DE8146AA71D}" type="pres">
      <dgm:prSet presAssocID="{37BD51F2-0BBA-414A-931C-2C314AB1B70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FDD42AF-48A1-4D8D-997B-6120E77485F8}" type="pres">
      <dgm:prSet presAssocID="{37BD51F2-0BBA-414A-931C-2C314AB1B70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C19A15E-0B4B-42D2-A102-D4C7B6908679}" srcId="{37BD51F2-0BBA-414A-931C-2C314AB1B70D}" destId="{B3CA2E07-149F-49BF-9417-BE685AE749C3}" srcOrd="0" destOrd="0" parTransId="{A02AE2E0-A947-4FED-96FE-5E6186D283F6}" sibTransId="{937B88A2-6431-42C5-8499-760C4E4620BA}"/>
    <dgm:cxn modelId="{CBD63753-5F6A-4108-B583-92125E65C0DD}" srcId="{B3CA2E07-149F-49BF-9417-BE685AE749C3}" destId="{479D81D0-3B19-4D7E-ACD3-6546D5E90A6C}" srcOrd="0" destOrd="0" parTransId="{8BB2755D-637B-418A-AE3A-DCC191D21B2E}" sibTransId="{89734F33-3AC5-490F-9900-62AA9616EA45}"/>
    <dgm:cxn modelId="{C0ADEB53-D3CE-456F-A848-4A470541C0DE}" type="presOf" srcId="{B3CA2E07-149F-49BF-9417-BE685AE749C3}" destId="{5FDD42AF-48A1-4D8D-997B-6120E77485F8}" srcOrd="0" destOrd="0" presId="urn:microsoft.com/office/officeart/2005/8/layout/vList2"/>
    <dgm:cxn modelId="{C56D279F-72F0-41DD-8348-F0BE2805C832}" type="presOf" srcId="{C1936724-3D55-46A8-B4D8-5A06D6A22E43}" destId="{EF50E51D-0AB7-44AB-B554-323266447814}" srcOrd="0" destOrd="0" presId="urn:microsoft.com/office/officeart/2005/8/layout/vList2"/>
    <dgm:cxn modelId="{8DE3D7A1-D444-4DA2-8B49-3ACBB9E69280}" srcId="{C1936724-3D55-46A8-B4D8-5A06D6A22E43}" destId="{37BD51F2-0BBA-414A-931C-2C314AB1B70D}" srcOrd="0" destOrd="0" parTransId="{58568AB3-15D5-4C10-B625-0AE35966EBF1}" sibTransId="{CFF02CAE-8D3E-4502-880F-DD0D0D7946CE}"/>
    <dgm:cxn modelId="{689DBAB0-A447-4149-A682-5542F69FA271}" type="presOf" srcId="{479D81D0-3B19-4D7E-ACD3-6546D5E90A6C}" destId="{5FDD42AF-48A1-4D8D-997B-6120E77485F8}" srcOrd="0" destOrd="1" presId="urn:microsoft.com/office/officeart/2005/8/layout/vList2"/>
    <dgm:cxn modelId="{2A7044EA-43AD-4414-915E-52AF09769145}" type="presOf" srcId="{37BD51F2-0BBA-414A-931C-2C314AB1B70D}" destId="{8AD1135B-A971-498B-BB33-1DE8146AA71D}" srcOrd="0" destOrd="0" presId="urn:microsoft.com/office/officeart/2005/8/layout/vList2"/>
    <dgm:cxn modelId="{738CAA01-1A87-42C0-BD0E-AF525FFDD6E1}" type="presParOf" srcId="{EF50E51D-0AB7-44AB-B554-323266447814}" destId="{8AD1135B-A971-498B-BB33-1DE8146AA71D}" srcOrd="0" destOrd="0" presId="urn:microsoft.com/office/officeart/2005/8/layout/vList2"/>
    <dgm:cxn modelId="{2D97C8F3-7731-476D-BEB6-3F8BC6E8A3BE}" type="presParOf" srcId="{EF50E51D-0AB7-44AB-B554-323266447814}" destId="{5FDD42AF-48A1-4D8D-997B-6120E77485F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3B1161-1A8A-4BF9-8FC5-2B2EB8379F6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A58947F-3D15-4B04-AF50-612CE854D234}">
      <dgm:prSet/>
      <dgm:spPr/>
      <dgm:t>
        <a:bodyPr/>
        <a:lstStyle/>
        <a:p>
          <a:pPr rtl="0"/>
          <a:r>
            <a:rPr lang="es-EC"/>
            <a:t>EVOLUCION SECTORIAL</a:t>
          </a:r>
        </a:p>
      </dgm:t>
    </dgm:pt>
    <dgm:pt modelId="{B8A16A62-BBF9-48F2-A032-1F18F094980C}" type="parTrans" cxnId="{DFAA4624-4C8C-4893-AA5E-BF8B156EE562}">
      <dgm:prSet/>
      <dgm:spPr/>
      <dgm:t>
        <a:bodyPr/>
        <a:lstStyle/>
        <a:p>
          <a:endParaRPr lang="es-EC"/>
        </a:p>
      </dgm:t>
    </dgm:pt>
    <dgm:pt modelId="{7F3F595F-7AB2-4247-95F3-C4BF0AE40EDF}" type="sibTrans" cxnId="{DFAA4624-4C8C-4893-AA5E-BF8B156EE562}">
      <dgm:prSet/>
      <dgm:spPr/>
      <dgm:t>
        <a:bodyPr/>
        <a:lstStyle/>
        <a:p>
          <a:endParaRPr lang="es-EC"/>
        </a:p>
      </dgm:t>
    </dgm:pt>
    <dgm:pt modelId="{BAEADDF1-0111-4C0E-801B-D8461F1652AB}">
      <dgm:prSet/>
      <dgm:spPr/>
      <dgm:t>
        <a:bodyPr/>
        <a:lstStyle/>
        <a:p>
          <a:pPr rtl="0"/>
          <a:r>
            <a:rPr lang="es-ES" dirty="0"/>
            <a:t>El concepto del ciclo de vida de los productos se pue­de asociar al intento por anticipar la evolución sectorial. La hipótesis plantea que, a semejanza de lo que ocurre con la tesis respecto de los productos, los sectores pasan por cuatro etapas de competencia:</a:t>
          </a:r>
          <a:endParaRPr lang="es-EC" dirty="0"/>
        </a:p>
      </dgm:t>
    </dgm:pt>
    <dgm:pt modelId="{78FDB7A4-C8CE-40DE-9ED9-89EF5AD486D1}" type="parTrans" cxnId="{9C0B8E44-3BDB-410B-8E68-482A113579EB}">
      <dgm:prSet/>
      <dgm:spPr/>
      <dgm:t>
        <a:bodyPr/>
        <a:lstStyle/>
        <a:p>
          <a:endParaRPr lang="es-EC"/>
        </a:p>
      </dgm:t>
    </dgm:pt>
    <dgm:pt modelId="{D9B4788F-3DDE-4D57-B40F-E1273439254B}" type="sibTrans" cxnId="{9C0B8E44-3BDB-410B-8E68-482A113579EB}">
      <dgm:prSet/>
      <dgm:spPr/>
      <dgm:t>
        <a:bodyPr/>
        <a:lstStyle/>
        <a:p>
          <a:endParaRPr lang="es-EC"/>
        </a:p>
      </dgm:t>
    </dgm:pt>
    <dgm:pt modelId="{BDC38BEE-E7CD-48D4-A07C-2F9C82C74BF0}">
      <dgm:prSet/>
      <dgm:spPr/>
      <dgm:t>
        <a:bodyPr/>
        <a:lstStyle/>
        <a:p>
          <a:pPr rtl="0"/>
          <a:r>
            <a:rPr lang="es-ES"/>
            <a:t>Emergencia.</a:t>
          </a:r>
          <a:endParaRPr lang="es-EC"/>
        </a:p>
      </dgm:t>
    </dgm:pt>
    <dgm:pt modelId="{B4BC65EF-2CDD-4D4F-A4CC-D5EB9DC0767A}" type="parTrans" cxnId="{6492A812-8044-4687-9C6C-1A677D8C29DF}">
      <dgm:prSet/>
      <dgm:spPr/>
      <dgm:t>
        <a:bodyPr/>
        <a:lstStyle/>
        <a:p>
          <a:endParaRPr lang="es-EC"/>
        </a:p>
      </dgm:t>
    </dgm:pt>
    <dgm:pt modelId="{B7BBDD64-F560-47B5-AC68-C67381EA3377}" type="sibTrans" cxnId="{6492A812-8044-4687-9C6C-1A677D8C29DF}">
      <dgm:prSet/>
      <dgm:spPr/>
      <dgm:t>
        <a:bodyPr/>
        <a:lstStyle/>
        <a:p>
          <a:endParaRPr lang="es-EC"/>
        </a:p>
      </dgm:t>
    </dgm:pt>
    <dgm:pt modelId="{67085E93-66F4-4C4D-998A-5F4243DAF004}">
      <dgm:prSet/>
      <dgm:spPr/>
      <dgm:t>
        <a:bodyPr/>
        <a:lstStyle/>
        <a:p>
          <a:pPr rtl="0"/>
          <a:r>
            <a:rPr lang="es-ES"/>
            <a:t>Transición.</a:t>
          </a:r>
          <a:endParaRPr lang="es-EC"/>
        </a:p>
      </dgm:t>
    </dgm:pt>
    <dgm:pt modelId="{460CC9ED-74CB-46B9-AE1D-DF71E2E3AF32}" type="parTrans" cxnId="{255E3B3D-C8AC-476C-8C83-7D9300F1CD99}">
      <dgm:prSet/>
      <dgm:spPr/>
      <dgm:t>
        <a:bodyPr/>
        <a:lstStyle/>
        <a:p>
          <a:endParaRPr lang="es-EC"/>
        </a:p>
      </dgm:t>
    </dgm:pt>
    <dgm:pt modelId="{18A0CF07-ABD9-4533-A131-CDBA35886AB1}" type="sibTrans" cxnId="{255E3B3D-C8AC-476C-8C83-7D9300F1CD99}">
      <dgm:prSet/>
      <dgm:spPr/>
      <dgm:t>
        <a:bodyPr/>
        <a:lstStyle/>
        <a:p>
          <a:endParaRPr lang="es-EC"/>
        </a:p>
      </dgm:t>
    </dgm:pt>
    <dgm:pt modelId="{2AC27C67-CD80-40FF-A866-6495282778AE}">
      <dgm:prSet/>
      <dgm:spPr/>
      <dgm:t>
        <a:bodyPr/>
        <a:lstStyle/>
        <a:p>
          <a:pPr rtl="0"/>
          <a:r>
            <a:rPr lang="es-ES"/>
            <a:t>Madurez.</a:t>
          </a:r>
          <a:endParaRPr lang="es-EC"/>
        </a:p>
      </dgm:t>
    </dgm:pt>
    <dgm:pt modelId="{5E1E9362-461A-49D5-8251-679105AA7D51}" type="parTrans" cxnId="{3844C29E-CA32-46E9-B4DD-820659B2585E}">
      <dgm:prSet/>
      <dgm:spPr/>
      <dgm:t>
        <a:bodyPr/>
        <a:lstStyle/>
        <a:p>
          <a:endParaRPr lang="es-EC"/>
        </a:p>
      </dgm:t>
    </dgm:pt>
    <dgm:pt modelId="{594D315F-B7F9-4B8F-A143-D1ACB8036795}" type="sibTrans" cxnId="{3844C29E-CA32-46E9-B4DD-820659B2585E}">
      <dgm:prSet/>
      <dgm:spPr/>
      <dgm:t>
        <a:bodyPr/>
        <a:lstStyle/>
        <a:p>
          <a:endParaRPr lang="es-EC"/>
        </a:p>
      </dgm:t>
    </dgm:pt>
    <dgm:pt modelId="{2DFEB571-E972-4CBF-8A90-41638664FC13}">
      <dgm:prSet/>
      <dgm:spPr/>
      <dgm:t>
        <a:bodyPr/>
        <a:lstStyle/>
        <a:p>
          <a:pPr rtl="0"/>
          <a:r>
            <a:rPr lang="es-ES"/>
            <a:t>Descenso.</a:t>
          </a:r>
          <a:endParaRPr lang="es-EC"/>
        </a:p>
      </dgm:t>
    </dgm:pt>
    <dgm:pt modelId="{43204842-9A84-4833-B814-90C47A807F46}" type="parTrans" cxnId="{9D6B757A-8DCA-4722-A19D-3215251E1BB2}">
      <dgm:prSet/>
      <dgm:spPr/>
      <dgm:t>
        <a:bodyPr/>
        <a:lstStyle/>
        <a:p>
          <a:endParaRPr lang="es-EC"/>
        </a:p>
      </dgm:t>
    </dgm:pt>
    <dgm:pt modelId="{E837805E-A7D4-4C3E-BFA8-B50FF43BCF55}" type="sibTrans" cxnId="{9D6B757A-8DCA-4722-A19D-3215251E1BB2}">
      <dgm:prSet/>
      <dgm:spPr/>
      <dgm:t>
        <a:bodyPr/>
        <a:lstStyle/>
        <a:p>
          <a:endParaRPr lang="es-EC"/>
        </a:p>
      </dgm:t>
    </dgm:pt>
    <dgm:pt modelId="{F372785E-954A-4BB0-BCD9-6D231BA6125F}" type="pres">
      <dgm:prSet presAssocID="{223B1161-1A8A-4BF9-8FC5-2B2EB8379F6C}" presName="linear" presStyleCnt="0">
        <dgm:presLayoutVars>
          <dgm:animLvl val="lvl"/>
          <dgm:resizeHandles val="exact"/>
        </dgm:presLayoutVars>
      </dgm:prSet>
      <dgm:spPr/>
    </dgm:pt>
    <dgm:pt modelId="{25188FC7-95D5-4EF6-86D9-27147C25DE59}" type="pres">
      <dgm:prSet presAssocID="{8A58947F-3D15-4B04-AF50-612CE854D23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95BA45D-0292-479D-8995-CEDD6B786391}" type="pres">
      <dgm:prSet presAssocID="{8A58947F-3D15-4B04-AF50-612CE854D23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492A812-8044-4687-9C6C-1A677D8C29DF}" srcId="{BAEADDF1-0111-4C0E-801B-D8461F1652AB}" destId="{BDC38BEE-E7CD-48D4-A07C-2F9C82C74BF0}" srcOrd="0" destOrd="0" parTransId="{B4BC65EF-2CDD-4D4F-A4CC-D5EB9DC0767A}" sibTransId="{B7BBDD64-F560-47B5-AC68-C67381EA3377}"/>
    <dgm:cxn modelId="{DFAA4624-4C8C-4893-AA5E-BF8B156EE562}" srcId="{223B1161-1A8A-4BF9-8FC5-2B2EB8379F6C}" destId="{8A58947F-3D15-4B04-AF50-612CE854D234}" srcOrd="0" destOrd="0" parTransId="{B8A16A62-BBF9-48F2-A032-1F18F094980C}" sibTransId="{7F3F595F-7AB2-4247-95F3-C4BF0AE40EDF}"/>
    <dgm:cxn modelId="{255E3B3D-C8AC-476C-8C83-7D9300F1CD99}" srcId="{BAEADDF1-0111-4C0E-801B-D8461F1652AB}" destId="{67085E93-66F4-4C4D-998A-5F4243DAF004}" srcOrd="1" destOrd="0" parTransId="{460CC9ED-74CB-46B9-AE1D-DF71E2E3AF32}" sibTransId="{18A0CF07-ABD9-4533-A131-CDBA35886AB1}"/>
    <dgm:cxn modelId="{9C0B8E44-3BDB-410B-8E68-482A113579EB}" srcId="{8A58947F-3D15-4B04-AF50-612CE854D234}" destId="{BAEADDF1-0111-4C0E-801B-D8461F1652AB}" srcOrd="0" destOrd="0" parTransId="{78FDB7A4-C8CE-40DE-9ED9-89EF5AD486D1}" sibTransId="{D9B4788F-3DDE-4D57-B40F-E1273439254B}"/>
    <dgm:cxn modelId="{7F261F65-A79B-4162-85DE-F1244A0D58F1}" type="presOf" srcId="{223B1161-1A8A-4BF9-8FC5-2B2EB8379F6C}" destId="{F372785E-954A-4BB0-BCD9-6D231BA6125F}" srcOrd="0" destOrd="0" presId="urn:microsoft.com/office/officeart/2005/8/layout/vList2"/>
    <dgm:cxn modelId="{FD02AF46-38D9-43A7-8054-9A93A29ECC21}" type="presOf" srcId="{67085E93-66F4-4C4D-998A-5F4243DAF004}" destId="{395BA45D-0292-479D-8995-CEDD6B786391}" srcOrd="0" destOrd="2" presId="urn:microsoft.com/office/officeart/2005/8/layout/vList2"/>
    <dgm:cxn modelId="{10B2C147-C1BE-457B-ACC4-D52490FAAED5}" type="presOf" srcId="{2DFEB571-E972-4CBF-8A90-41638664FC13}" destId="{395BA45D-0292-479D-8995-CEDD6B786391}" srcOrd="0" destOrd="4" presId="urn:microsoft.com/office/officeart/2005/8/layout/vList2"/>
    <dgm:cxn modelId="{B8DA436F-CC05-4A18-A2AF-FE401C34ABC6}" type="presOf" srcId="{8A58947F-3D15-4B04-AF50-612CE854D234}" destId="{25188FC7-95D5-4EF6-86D9-27147C25DE59}" srcOrd="0" destOrd="0" presId="urn:microsoft.com/office/officeart/2005/8/layout/vList2"/>
    <dgm:cxn modelId="{712E816F-2A31-4FD1-A134-63DFF0005FAE}" type="presOf" srcId="{BDC38BEE-E7CD-48D4-A07C-2F9C82C74BF0}" destId="{395BA45D-0292-479D-8995-CEDD6B786391}" srcOrd="0" destOrd="1" presId="urn:microsoft.com/office/officeart/2005/8/layout/vList2"/>
    <dgm:cxn modelId="{9D6B757A-8DCA-4722-A19D-3215251E1BB2}" srcId="{BAEADDF1-0111-4C0E-801B-D8461F1652AB}" destId="{2DFEB571-E972-4CBF-8A90-41638664FC13}" srcOrd="3" destOrd="0" parTransId="{43204842-9A84-4833-B814-90C47A807F46}" sibTransId="{E837805E-A7D4-4C3E-BFA8-B50FF43BCF55}"/>
    <dgm:cxn modelId="{3844C29E-CA32-46E9-B4DD-820659B2585E}" srcId="{BAEADDF1-0111-4C0E-801B-D8461F1652AB}" destId="{2AC27C67-CD80-40FF-A866-6495282778AE}" srcOrd="2" destOrd="0" parTransId="{5E1E9362-461A-49D5-8251-679105AA7D51}" sibTransId="{594D315F-B7F9-4B8F-A143-D1ACB8036795}"/>
    <dgm:cxn modelId="{A5A33BCB-99F7-46F7-8AD1-7B54DD6C3512}" type="presOf" srcId="{BAEADDF1-0111-4C0E-801B-D8461F1652AB}" destId="{395BA45D-0292-479D-8995-CEDD6B786391}" srcOrd="0" destOrd="0" presId="urn:microsoft.com/office/officeart/2005/8/layout/vList2"/>
    <dgm:cxn modelId="{312CC4D3-F531-4C54-9F66-3BEEC603733B}" type="presOf" srcId="{2AC27C67-CD80-40FF-A866-6495282778AE}" destId="{395BA45D-0292-479D-8995-CEDD6B786391}" srcOrd="0" destOrd="3" presId="urn:microsoft.com/office/officeart/2005/8/layout/vList2"/>
    <dgm:cxn modelId="{93852FF8-C7F8-4A88-92CB-53DFE5C808BC}" type="presParOf" srcId="{F372785E-954A-4BB0-BCD9-6D231BA6125F}" destId="{25188FC7-95D5-4EF6-86D9-27147C25DE59}" srcOrd="0" destOrd="0" presId="urn:microsoft.com/office/officeart/2005/8/layout/vList2"/>
    <dgm:cxn modelId="{D0D7FD6B-9F31-4BCF-9637-E2BC4B93320E}" type="presParOf" srcId="{F372785E-954A-4BB0-BCD9-6D231BA6125F}" destId="{395BA45D-0292-479D-8995-CEDD6B78639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AED648-C5C8-45B4-9F2B-B91443DB5B7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7A124BB-A6E2-4B83-A953-0E127B716A60}">
      <dgm:prSet/>
      <dgm:spPr/>
      <dgm:t>
        <a:bodyPr/>
        <a:lstStyle/>
        <a:p>
          <a:pPr rtl="0"/>
          <a:r>
            <a:rPr lang="es-ES" dirty="0"/>
            <a:t>El entorno de las relaciones incluye un conjunto de factores competitivos: </a:t>
          </a:r>
        </a:p>
        <a:p>
          <a:pPr rtl="0"/>
          <a:r>
            <a:rPr lang="es-ES" dirty="0"/>
            <a:t>1. la amenaza de nuevas organizaciones participantes, </a:t>
          </a:r>
        </a:p>
        <a:p>
          <a:pPr rtl="0"/>
          <a:r>
            <a:rPr lang="es-ES" dirty="0"/>
            <a:t>2. los proveedores y </a:t>
          </a:r>
        </a:p>
        <a:p>
          <a:pPr rtl="0"/>
          <a:r>
            <a:rPr lang="es-ES" dirty="0"/>
            <a:t>3.el poder de negociación de los compradores, </a:t>
          </a:r>
        </a:p>
        <a:p>
          <a:pPr rtl="0"/>
          <a:r>
            <a:rPr lang="es-ES" dirty="0"/>
            <a:t>4.los productos sustitutos y </a:t>
          </a:r>
        </a:p>
        <a:p>
          <a:pPr rtl="0"/>
          <a:r>
            <a:rPr lang="es-ES" dirty="0"/>
            <a:t>5.el grado de in­tensidad de la rivalidad entre competidores, el cual ejerce influencia directa en la organización, en sus acciones y reac­ciones comparativas. </a:t>
          </a:r>
          <a:endParaRPr lang="es-EC" dirty="0"/>
        </a:p>
      </dgm:t>
    </dgm:pt>
    <dgm:pt modelId="{E9F3FAF8-482F-4A1C-9D67-CA3D2F2BED5C}" type="parTrans" cxnId="{AED5CE8C-CA8D-4A18-AE66-93CD3FF1031A}">
      <dgm:prSet/>
      <dgm:spPr/>
      <dgm:t>
        <a:bodyPr/>
        <a:lstStyle/>
        <a:p>
          <a:endParaRPr lang="es-EC"/>
        </a:p>
      </dgm:t>
    </dgm:pt>
    <dgm:pt modelId="{1FD5B005-2154-4476-98A1-75FB9145E6FA}" type="sibTrans" cxnId="{AED5CE8C-CA8D-4A18-AE66-93CD3FF1031A}">
      <dgm:prSet/>
      <dgm:spPr/>
      <dgm:t>
        <a:bodyPr/>
        <a:lstStyle/>
        <a:p>
          <a:endParaRPr lang="es-EC"/>
        </a:p>
      </dgm:t>
    </dgm:pt>
    <dgm:pt modelId="{C3D72814-E59A-4B33-B141-4FAC523CE4DD}" type="pres">
      <dgm:prSet presAssocID="{FCAED648-C5C8-45B4-9F2B-B91443DB5B77}" presName="linear" presStyleCnt="0">
        <dgm:presLayoutVars>
          <dgm:animLvl val="lvl"/>
          <dgm:resizeHandles val="exact"/>
        </dgm:presLayoutVars>
      </dgm:prSet>
      <dgm:spPr/>
    </dgm:pt>
    <dgm:pt modelId="{4092794E-2530-452A-91C5-6291B53E44AD}" type="pres">
      <dgm:prSet presAssocID="{A7A124BB-A6E2-4B83-A953-0E127B716A6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C979E15-C3F4-4936-B76B-52F20F59B1B5}" type="presOf" srcId="{A7A124BB-A6E2-4B83-A953-0E127B716A60}" destId="{4092794E-2530-452A-91C5-6291B53E44AD}" srcOrd="0" destOrd="0" presId="urn:microsoft.com/office/officeart/2005/8/layout/vList2"/>
    <dgm:cxn modelId="{AED5CE8C-CA8D-4A18-AE66-93CD3FF1031A}" srcId="{FCAED648-C5C8-45B4-9F2B-B91443DB5B77}" destId="{A7A124BB-A6E2-4B83-A953-0E127B716A60}" srcOrd="0" destOrd="0" parTransId="{E9F3FAF8-482F-4A1C-9D67-CA3D2F2BED5C}" sibTransId="{1FD5B005-2154-4476-98A1-75FB9145E6FA}"/>
    <dgm:cxn modelId="{FC4D47A6-4A44-4E33-86B5-CEC3EBB2AAE6}" type="presOf" srcId="{FCAED648-C5C8-45B4-9F2B-B91443DB5B77}" destId="{C3D72814-E59A-4B33-B141-4FAC523CE4DD}" srcOrd="0" destOrd="0" presId="urn:microsoft.com/office/officeart/2005/8/layout/vList2"/>
    <dgm:cxn modelId="{B1742B0C-A77C-42F4-A556-E543D3A4D731}" type="presParOf" srcId="{C3D72814-E59A-4B33-B141-4FAC523CE4DD}" destId="{4092794E-2530-452A-91C5-6291B53E44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991F27-B455-4B27-8846-4C35689613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F7A83C9-36DB-4D26-A720-90D05F6DED12}">
      <dgm:prSet/>
      <dgm:spPr/>
      <dgm:t>
        <a:bodyPr/>
        <a:lstStyle/>
        <a:p>
          <a:pPr rtl="0"/>
          <a:r>
            <a:rPr lang="es-EC" dirty="0"/>
            <a:t>1. Economías de Escala</a:t>
          </a:r>
        </a:p>
      </dgm:t>
    </dgm:pt>
    <dgm:pt modelId="{6BAD072D-E530-4EC7-B5FC-1B9740DE1A02}" type="parTrans" cxnId="{71EEE48C-8B66-44C0-ACC4-E8D36CBD76E0}">
      <dgm:prSet/>
      <dgm:spPr/>
      <dgm:t>
        <a:bodyPr/>
        <a:lstStyle/>
        <a:p>
          <a:endParaRPr lang="es-EC"/>
        </a:p>
      </dgm:t>
    </dgm:pt>
    <dgm:pt modelId="{65BE7E7C-8133-42EA-B272-87E822D9A3CA}" type="sibTrans" cxnId="{71EEE48C-8B66-44C0-ACC4-E8D36CBD76E0}">
      <dgm:prSet/>
      <dgm:spPr/>
      <dgm:t>
        <a:bodyPr/>
        <a:lstStyle/>
        <a:p>
          <a:endParaRPr lang="es-EC"/>
        </a:p>
      </dgm:t>
    </dgm:pt>
    <dgm:pt modelId="{58659420-4DF6-4D43-8CA3-66E4268232F4}">
      <dgm:prSet/>
      <dgm:spPr/>
      <dgm:t>
        <a:bodyPr/>
        <a:lstStyle/>
        <a:p>
          <a:pPr rtl="0"/>
          <a:r>
            <a:rPr lang="es-EC" dirty="0"/>
            <a:t>Posee atributos y beneficios( reales o psicológicos)</a:t>
          </a:r>
        </a:p>
      </dgm:t>
    </dgm:pt>
    <dgm:pt modelId="{39EB85B0-B92A-4D41-ADE5-30E5AD89122A}" type="parTrans" cxnId="{6A02FF3D-42AE-4A60-9B93-E3EF1AD2B64B}">
      <dgm:prSet/>
      <dgm:spPr/>
      <dgm:t>
        <a:bodyPr/>
        <a:lstStyle/>
        <a:p>
          <a:endParaRPr lang="es-EC"/>
        </a:p>
      </dgm:t>
    </dgm:pt>
    <dgm:pt modelId="{941270F7-8CE5-4E3C-A479-4012BC7FFA25}" type="sibTrans" cxnId="{6A02FF3D-42AE-4A60-9B93-E3EF1AD2B64B}">
      <dgm:prSet/>
      <dgm:spPr/>
      <dgm:t>
        <a:bodyPr/>
        <a:lstStyle/>
        <a:p>
          <a:endParaRPr lang="es-EC"/>
        </a:p>
      </dgm:t>
    </dgm:pt>
    <dgm:pt modelId="{E7B76ECE-72F3-4DB4-828E-A9E0382F23AB}">
      <dgm:prSet/>
      <dgm:spPr/>
      <dgm:t>
        <a:bodyPr/>
        <a:lstStyle/>
        <a:p>
          <a:pPr rtl="0"/>
          <a:r>
            <a:rPr lang="es-EC"/>
            <a:t>3. Costes de cambio de proveedor</a:t>
          </a:r>
        </a:p>
      </dgm:t>
    </dgm:pt>
    <dgm:pt modelId="{19984671-7E7E-478F-85A5-34EAE6F4E67C}" type="parTrans" cxnId="{5D610971-A598-433C-8FDA-6C0B19AF3A34}">
      <dgm:prSet/>
      <dgm:spPr/>
      <dgm:t>
        <a:bodyPr/>
        <a:lstStyle/>
        <a:p>
          <a:endParaRPr lang="es-EC"/>
        </a:p>
      </dgm:t>
    </dgm:pt>
    <dgm:pt modelId="{5AEC479F-0419-4EA0-87FB-0D451EE9506F}" type="sibTrans" cxnId="{5D610971-A598-433C-8FDA-6C0B19AF3A34}">
      <dgm:prSet/>
      <dgm:spPr/>
      <dgm:t>
        <a:bodyPr/>
        <a:lstStyle/>
        <a:p>
          <a:endParaRPr lang="es-EC"/>
        </a:p>
      </dgm:t>
    </dgm:pt>
    <dgm:pt modelId="{1D1A85FA-66A9-4DB4-912E-8987E80ABDEF}">
      <dgm:prSet/>
      <dgm:spPr/>
      <dgm:t>
        <a:bodyPr/>
        <a:lstStyle/>
        <a:p>
          <a:pPr rtl="0"/>
          <a:r>
            <a:rPr lang="es-EC"/>
            <a:t>4. Necesidades de Capital</a:t>
          </a:r>
        </a:p>
      </dgm:t>
    </dgm:pt>
    <dgm:pt modelId="{8E40A9C2-4201-4D3C-A7C9-6893AC6EADDA}" type="parTrans" cxnId="{E22A9864-F408-4CF8-99D3-6E1338971A14}">
      <dgm:prSet/>
      <dgm:spPr/>
      <dgm:t>
        <a:bodyPr/>
        <a:lstStyle/>
        <a:p>
          <a:endParaRPr lang="es-EC"/>
        </a:p>
      </dgm:t>
    </dgm:pt>
    <dgm:pt modelId="{713305CA-5E05-4268-AC8A-1AFFFE772DA7}" type="sibTrans" cxnId="{E22A9864-F408-4CF8-99D3-6E1338971A14}">
      <dgm:prSet/>
      <dgm:spPr/>
      <dgm:t>
        <a:bodyPr/>
        <a:lstStyle/>
        <a:p>
          <a:endParaRPr lang="es-EC"/>
        </a:p>
      </dgm:t>
    </dgm:pt>
    <dgm:pt modelId="{2806F74C-611D-447C-B232-38D71CC21D81}">
      <dgm:prSet/>
      <dgm:spPr/>
      <dgm:t>
        <a:bodyPr/>
        <a:lstStyle/>
        <a:p>
          <a:pPr rtl="0"/>
          <a:r>
            <a:rPr lang="es-EC"/>
            <a:t>Existe lealtad de la marca.</a:t>
          </a:r>
        </a:p>
      </dgm:t>
    </dgm:pt>
    <dgm:pt modelId="{0B716E90-29D7-475F-AB4B-36DC26709A7A}" type="parTrans" cxnId="{675915A8-1579-42FD-94D7-F7CC6CC86E70}">
      <dgm:prSet/>
      <dgm:spPr/>
      <dgm:t>
        <a:bodyPr/>
        <a:lstStyle/>
        <a:p>
          <a:endParaRPr lang="es-EC"/>
        </a:p>
      </dgm:t>
    </dgm:pt>
    <dgm:pt modelId="{33FA788C-9387-4EE6-9863-ADB4C28C0C6D}" type="sibTrans" cxnId="{675915A8-1579-42FD-94D7-F7CC6CC86E70}">
      <dgm:prSet/>
      <dgm:spPr/>
      <dgm:t>
        <a:bodyPr/>
        <a:lstStyle/>
        <a:p>
          <a:endParaRPr lang="es-EC"/>
        </a:p>
      </dgm:t>
    </dgm:pt>
    <dgm:pt modelId="{1832508E-D0AE-4FC2-81D1-0B812BBDD6DB}">
      <dgm:prSet/>
      <dgm:spPr/>
      <dgm:t>
        <a:bodyPr/>
        <a:lstStyle/>
        <a:p>
          <a:pPr rtl="0"/>
          <a:r>
            <a:rPr lang="es-EC"/>
            <a:t> </a:t>
          </a:r>
          <a:r>
            <a:rPr lang="es-EC" dirty="0"/>
            <a:t>Un producto diferenciado es mas difícil de atacar. </a:t>
          </a:r>
        </a:p>
      </dgm:t>
    </dgm:pt>
    <dgm:pt modelId="{11104E09-CEA7-473F-8D77-868D42AA51C3}" type="parTrans" cxnId="{AE2B719F-3EC5-4B80-B5F0-E1F10FE56DA3}">
      <dgm:prSet/>
      <dgm:spPr/>
      <dgm:t>
        <a:bodyPr/>
        <a:lstStyle/>
        <a:p>
          <a:endParaRPr lang="es-EC"/>
        </a:p>
      </dgm:t>
    </dgm:pt>
    <dgm:pt modelId="{644A5131-EB20-40ED-9112-593D8BCB2F4F}" type="sibTrans" cxnId="{AE2B719F-3EC5-4B80-B5F0-E1F10FE56DA3}">
      <dgm:prSet/>
      <dgm:spPr/>
      <dgm:t>
        <a:bodyPr/>
        <a:lstStyle/>
        <a:p>
          <a:endParaRPr lang="es-EC"/>
        </a:p>
      </dgm:t>
    </dgm:pt>
    <dgm:pt modelId="{E3A7553C-1180-48DB-8A04-583CEA2E977A}">
      <dgm:prSet/>
      <dgm:spPr/>
      <dgm:t>
        <a:bodyPr/>
        <a:lstStyle/>
        <a:p>
          <a:pPr rtl="0"/>
          <a:r>
            <a:rPr lang="es-EC"/>
            <a:t>2</a:t>
          </a:r>
          <a:r>
            <a:rPr lang="es-EC" dirty="0"/>
            <a:t>. Diferenciación del Producto</a:t>
          </a:r>
        </a:p>
      </dgm:t>
    </dgm:pt>
    <dgm:pt modelId="{8280D4DC-F226-4B3D-89DB-322E21DDA48E}" type="parTrans" cxnId="{380A566A-29AF-4B61-9108-319DA7326A9F}">
      <dgm:prSet/>
      <dgm:spPr/>
      <dgm:t>
        <a:bodyPr/>
        <a:lstStyle/>
        <a:p>
          <a:endParaRPr lang="es-EC"/>
        </a:p>
      </dgm:t>
    </dgm:pt>
    <dgm:pt modelId="{B3D9501B-95F8-49E2-A1DF-CC212628E775}" type="sibTrans" cxnId="{380A566A-29AF-4B61-9108-319DA7326A9F}">
      <dgm:prSet/>
      <dgm:spPr/>
      <dgm:t>
        <a:bodyPr/>
        <a:lstStyle/>
        <a:p>
          <a:endParaRPr lang="es-EC"/>
        </a:p>
      </dgm:t>
    </dgm:pt>
    <dgm:pt modelId="{B7FD1ECD-796A-4218-ACAF-534F480312C5}" type="pres">
      <dgm:prSet presAssocID="{E6991F27-B455-4B27-8846-4C35689613D9}" presName="linear" presStyleCnt="0">
        <dgm:presLayoutVars>
          <dgm:animLvl val="lvl"/>
          <dgm:resizeHandles val="exact"/>
        </dgm:presLayoutVars>
      </dgm:prSet>
      <dgm:spPr/>
    </dgm:pt>
    <dgm:pt modelId="{154E154A-053E-467A-9F3F-529A1452DFB4}" type="pres">
      <dgm:prSet presAssocID="{EF7A83C9-36DB-4D26-A720-90D05F6DED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3156AD-CB22-465C-B096-93B29E2D371D}" type="pres">
      <dgm:prSet presAssocID="{65BE7E7C-8133-42EA-B272-87E822D9A3CA}" presName="spacer" presStyleCnt="0"/>
      <dgm:spPr/>
    </dgm:pt>
    <dgm:pt modelId="{001B67DE-08BD-431A-A6C2-99B854C639C0}" type="pres">
      <dgm:prSet presAssocID="{E3A7553C-1180-48DB-8A04-583CEA2E977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DB7B1BA-DF73-4654-8CF0-527014C2A34E}" type="pres">
      <dgm:prSet presAssocID="{E3A7553C-1180-48DB-8A04-583CEA2E977A}" presName="childText" presStyleLbl="revTx" presStyleIdx="0" presStyleCnt="1">
        <dgm:presLayoutVars>
          <dgm:bulletEnabled val="1"/>
        </dgm:presLayoutVars>
      </dgm:prSet>
      <dgm:spPr/>
    </dgm:pt>
    <dgm:pt modelId="{CB80E3C2-E359-41FB-99A6-D7FE6BD1DE75}" type="pres">
      <dgm:prSet presAssocID="{E7B76ECE-72F3-4DB4-828E-A9E0382F23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98BCF1-6687-4FBA-97C1-F6C284533BCD}" type="pres">
      <dgm:prSet presAssocID="{5AEC479F-0419-4EA0-87FB-0D451EE9506F}" presName="spacer" presStyleCnt="0"/>
      <dgm:spPr/>
    </dgm:pt>
    <dgm:pt modelId="{32FBFC51-BF56-41FD-93B5-5A32E570AE6E}" type="pres">
      <dgm:prSet presAssocID="{1D1A85FA-66A9-4DB4-912E-8987E80ABD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A7F130F-6C95-48C6-90A9-F151F30E0120}" type="presOf" srcId="{58659420-4DF6-4D43-8CA3-66E4268232F4}" destId="{EDB7B1BA-DF73-4654-8CF0-527014C2A34E}" srcOrd="0" destOrd="2" presId="urn:microsoft.com/office/officeart/2005/8/layout/vList2"/>
    <dgm:cxn modelId="{6A02FF3D-42AE-4A60-9B93-E3EF1AD2B64B}" srcId="{E3A7553C-1180-48DB-8A04-583CEA2E977A}" destId="{58659420-4DF6-4D43-8CA3-66E4268232F4}" srcOrd="2" destOrd="0" parTransId="{39EB85B0-B92A-4D41-ADE5-30E5AD89122A}" sibTransId="{941270F7-8CE5-4E3C-A479-4012BC7FFA25}"/>
    <dgm:cxn modelId="{64E0005B-074A-429F-856E-B0A0F4E30272}" type="presOf" srcId="{2806F74C-611D-447C-B232-38D71CC21D81}" destId="{EDB7B1BA-DF73-4654-8CF0-527014C2A34E}" srcOrd="0" destOrd="1" presId="urn:microsoft.com/office/officeart/2005/8/layout/vList2"/>
    <dgm:cxn modelId="{E22A9864-F408-4CF8-99D3-6E1338971A14}" srcId="{E6991F27-B455-4B27-8846-4C35689613D9}" destId="{1D1A85FA-66A9-4DB4-912E-8987E80ABDEF}" srcOrd="3" destOrd="0" parTransId="{8E40A9C2-4201-4D3C-A7C9-6893AC6EADDA}" sibTransId="{713305CA-5E05-4268-AC8A-1AFFFE772DA7}"/>
    <dgm:cxn modelId="{380A566A-29AF-4B61-9108-319DA7326A9F}" srcId="{E6991F27-B455-4B27-8846-4C35689613D9}" destId="{E3A7553C-1180-48DB-8A04-583CEA2E977A}" srcOrd="1" destOrd="0" parTransId="{8280D4DC-F226-4B3D-89DB-322E21DDA48E}" sibTransId="{B3D9501B-95F8-49E2-A1DF-CC212628E775}"/>
    <dgm:cxn modelId="{5D610971-A598-433C-8FDA-6C0B19AF3A34}" srcId="{E6991F27-B455-4B27-8846-4C35689613D9}" destId="{E7B76ECE-72F3-4DB4-828E-A9E0382F23AB}" srcOrd="2" destOrd="0" parTransId="{19984671-7E7E-478F-85A5-34EAE6F4E67C}" sibTransId="{5AEC479F-0419-4EA0-87FB-0D451EE9506F}"/>
    <dgm:cxn modelId="{3DE7E359-C0F3-4465-BC0B-14CD7C291FCB}" type="presOf" srcId="{1D1A85FA-66A9-4DB4-912E-8987E80ABDEF}" destId="{32FBFC51-BF56-41FD-93B5-5A32E570AE6E}" srcOrd="0" destOrd="0" presId="urn:microsoft.com/office/officeart/2005/8/layout/vList2"/>
    <dgm:cxn modelId="{664FAC88-5538-4762-A3D1-EB345784A1CD}" type="presOf" srcId="{E3A7553C-1180-48DB-8A04-583CEA2E977A}" destId="{001B67DE-08BD-431A-A6C2-99B854C639C0}" srcOrd="0" destOrd="0" presId="urn:microsoft.com/office/officeart/2005/8/layout/vList2"/>
    <dgm:cxn modelId="{71EEE48C-8B66-44C0-ACC4-E8D36CBD76E0}" srcId="{E6991F27-B455-4B27-8846-4C35689613D9}" destId="{EF7A83C9-36DB-4D26-A720-90D05F6DED12}" srcOrd="0" destOrd="0" parTransId="{6BAD072D-E530-4EC7-B5FC-1B9740DE1A02}" sibTransId="{65BE7E7C-8133-42EA-B272-87E822D9A3CA}"/>
    <dgm:cxn modelId="{AE2B719F-3EC5-4B80-B5F0-E1F10FE56DA3}" srcId="{E3A7553C-1180-48DB-8A04-583CEA2E977A}" destId="{1832508E-D0AE-4FC2-81D1-0B812BBDD6DB}" srcOrd="0" destOrd="0" parTransId="{11104E09-CEA7-473F-8D77-868D42AA51C3}" sibTransId="{644A5131-EB20-40ED-9112-593D8BCB2F4F}"/>
    <dgm:cxn modelId="{200E2DA0-4428-4DDD-B446-006E7CE3BA5F}" type="presOf" srcId="{E7B76ECE-72F3-4DB4-828E-A9E0382F23AB}" destId="{CB80E3C2-E359-41FB-99A6-D7FE6BD1DE75}" srcOrd="0" destOrd="0" presId="urn:microsoft.com/office/officeart/2005/8/layout/vList2"/>
    <dgm:cxn modelId="{675915A8-1579-42FD-94D7-F7CC6CC86E70}" srcId="{E3A7553C-1180-48DB-8A04-583CEA2E977A}" destId="{2806F74C-611D-447C-B232-38D71CC21D81}" srcOrd="1" destOrd="0" parTransId="{0B716E90-29D7-475F-AB4B-36DC26709A7A}" sibTransId="{33FA788C-9387-4EE6-9863-ADB4C28C0C6D}"/>
    <dgm:cxn modelId="{31F110B4-7A13-40BA-9E30-ED90DE78E2EA}" type="presOf" srcId="{1832508E-D0AE-4FC2-81D1-0B812BBDD6DB}" destId="{EDB7B1BA-DF73-4654-8CF0-527014C2A34E}" srcOrd="0" destOrd="0" presId="urn:microsoft.com/office/officeart/2005/8/layout/vList2"/>
    <dgm:cxn modelId="{C4EF85CB-6A99-4D65-9FC8-11E7FC66322B}" type="presOf" srcId="{EF7A83C9-36DB-4D26-A720-90D05F6DED12}" destId="{154E154A-053E-467A-9F3F-529A1452DFB4}" srcOrd="0" destOrd="0" presId="urn:microsoft.com/office/officeart/2005/8/layout/vList2"/>
    <dgm:cxn modelId="{5A7B15E5-FD3B-4EDF-9B0B-89ECB70A78F1}" type="presOf" srcId="{E6991F27-B455-4B27-8846-4C35689613D9}" destId="{B7FD1ECD-796A-4218-ACAF-534F480312C5}" srcOrd="0" destOrd="0" presId="urn:microsoft.com/office/officeart/2005/8/layout/vList2"/>
    <dgm:cxn modelId="{FB53B995-2AE4-4F49-8CD9-D0EE6C0EE789}" type="presParOf" srcId="{B7FD1ECD-796A-4218-ACAF-534F480312C5}" destId="{154E154A-053E-467A-9F3F-529A1452DFB4}" srcOrd="0" destOrd="0" presId="urn:microsoft.com/office/officeart/2005/8/layout/vList2"/>
    <dgm:cxn modelId="{17BFB7E1-C72D-419D-A5D4-63B03339C663}" type="presParOf" srcId="{B7FD1ECD-796A-4218-ACAF-534F480312C5}" destId="{543156AD-CB22-465C-B096-93B29E2D371D}" srcOrd="1" destOrd="0" presId="urn:microsoft.com/office/officeart/2005/8/layout/vList2"/>
    <dgm:cxn modelId="{CCBBC734-C7C9-4B07-8A60-007B415957B6}" type="presParOf" srcId="{B7FD1ECD-796A-4218-ACAF-534F480312C5}" destId="{001B67DE-08BD-431A-A6C2-99B854C639C0}" srcOrd="2" destOrd="0" presId="urn:microsoft.com/office/officeart/2005/8/layout/vList2"/>
    <dgm:cxn modelId="{3C81AB36-FCBD-4AF9-B498-50E6206E9448}" type="presParOf" srcId="{B7FD1ECD-796A-4218-ACAF-534F480312C5}" destId="{EDB7B1BA-DF73-4654-8CF0-527014C2A34E}" srcOrd="3" destOrd="0" presId="urn:microsoft.com/office/officeart/2005/8/layout/vList2"/>
    <dgm:cxn modelId="{F60D6BCB-B1B2-4DC7-8CB8-1291E73C8D48}" type="presParOf" srcId="{B7FD1ECD-796A-4218-ACAF-534F480312C5}" destId="{CB80E3C2-E359-41FB-99A6-D7FE6BD1DE75}" srcOrd="4" destOrd="0" presId="urn:microsoft.com/office/officeart/2005/8/layout/vList2"/>
    <dgm:cxn modelId="{84935072-69EE-4E44-98A0-680B405FC0FB}" type="presParOf" srcId="{B7FD1ECD-796A-4218-ACAF-534F480312C5}" destId="{3898BCF1-6687-4FBA-97C1-F6C284533BCD}" srcOrd="5" destOrd="0" presId="urn:microsoft.com/office/officeart/2005/8/layout/vList2"/>
    <dgm:cxn modelId="{8CD9AAEA-2651-4C35-B629-DA290D93AC90}" type="presParOf" srcId="{B7FD1ECD-796A-4218-ACAF-534F480312C5}" destId="{32FBFC51-BF56-41FD-93B5-5A32E570AE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991F27-B455-4B27-8846-4C35689613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43019AB-19C8-4B6D-837D-BC8C11022397}">
      <dgm:prSet/>
      <dgm:spPr/>
      <dgm:t>
        <a:bodyPr/>
        <a:lstStyle/>
        <a:p>
          <a:pPr rtl="0"/>
          <a:r>
            <a:rPr lang="es-EC"/>
            <a:t>5. Canales de distribución</a:t>
          </a:r>
        </a:p>
      </dgm:t>
    </dgm:pt>
    <dgm:pt modelId="{071A9E7B-D44D-4F07-9632-0B06A352B1D7}" type="parTrans" cxnId="{99D1D57F-D944-4F60-81A0-EE013E70B797}">
      <dgm:prSet/>
      <dgm:spPr/>
      <dgm:t>
        <a:bodyPr/>
        <a:lstStyle/>
        <a:p>
          <a:endParaRPr lang="es-EC"/>
        </a:p>
      </dgm:t>
    </dgm:pt>
    <dgm:pt modelId="{D425E8A2-7C5F-4D12-8616-6854C79A46F7}" type="sibTrans" cxnId="{99D1D57F-D944-4F60-81A0-EE013E70B797}">
      <dgm:prSet/>
      <dgm:spPr/>
      <dgm:t>
        <a:bodyPr/>
        <a:lstStyle/>
        <a:p>
          <a:endParaRPr lang="es-EC"/>
        </a:p>
      </dgm:t>
    </dgm:pt>
    <dgm:pt modelId="{87397FAF-52F8-4F9F-B1A4-F1601E61E749}">
      <dgm:prSet/>
      <dgm:spPr/>
      <dgm:t>
        <a:bodyPr/>
        <a:lstStyle/>
        <a:p>
          <a:pPr rtl="0"/>
          <a:r>
            <a:rPr lang="es-EC"/>
            <a:t>6. Normativa Legal  permiso especial tv radio</a:t>
          </a:r>
        </a:p>
      </dgm:t>
    </dgm:pt>
    <dgm:pt modelId="{DB5E0252-C44D-4678-A921-6651EDEA9958}" type="parTrans" cxnId="{DD5271FD-6AA5-4D4F-9C4B-FDFAC67D570C}">
      <dgm:prSet/>
      <dgm:spPr/>
      <dgm:t>
        <a:bodyPr/>
        <a:lstStyle/>
        <a:p>
          <a:endParaRPr lang="es-EC"/>
        </a:p>
      </dgm:t>
    </dgm:pt>
    <dgm:pt modelId="{5D1EB49B-1A6C-440B-8FD1-54CA52EDF4A3}" type="sibTrans" cxnId="{DD5271FD-6AA5-4D4F-9C4B-FDFAC67D570C}">
      <dgm:prSet/>
      <dgm:spPr/>
      <dgm:t>
        <a:bodyPr/>
        <a:lstStyle/>
        <a:p>
          <a:endParaRPr lang="es-EC"/>
        </a:p>
      </dgm:t>
    </dgm:pt>
    <dgm:pt modelId="{8B95CC29-F098-4AB4-92D7-8AAB6494BF1C}">
      <dgm:prSet/>
      <dgm:spPr/>
      <dgm:t>
        <a:bodyPr/>
        <a:lstStyle/>
        <a:p>
          <a:pPr rtl="0"/>
          <a:r>
            <a:rPr lang="es-EC"/>
            <a:t>7. Desventajas en costes por el efecto de la experiencia. Aprendizaje, avances tecnológicos y adaptación del producto.</a:t>
          </a:r>
        </a:p>
      </dgm:t>
    </dgm:pt>
    <dgm:pt modelId="{0EAE4ECB-C52A-4471-9383-FEF95491F5FE}" type="parTrans" cxnId="{47C3FA13-B485-48CC-85A5-D6D9AB2E3435}">
      <dgm:prSet/>
      <dgm:spPr/>
      <dgm:t>
        <a:bodyPr/>
        <a:lstStyle/>
        <a:p>
          <a:endParaRPr lang="es-EC"/>
        </a:p>
      </dgm:t>
    </dgm:pt>
    <dgm:pt modelId="{F10899EB-D75F-4FAF-A483-AFDA912ED810}" type="sibTrans" cxnId="{47C3FA13-B485-48CC-85A5-D6D9AB2E3435}">
      <dgm:prSet/>
      <dgm:spPr/>
      <dgm:t>
        <a:bodyPr/>
        <a:lstStyle/>
        <a:p>
          <a:endParaRPr lang="es-EC"/>
        </a:p>
      </dgm:t>
    </dgm:pt>
    <dgm:pt modelId="{8DBBB8F7-DDC3-41AE-BDA2-CAEFC85B7CBE}">
      <dgm:prSet/>
      <dgm:spPr/>
      <dgm:t>
        <a:bodyPr/>
        <a:lstStyle/>
        <a:p>
          <a:pPr rtl="0"/>
          <a:r>
            <a:rPr lang="es-EC"/>
            <a:t>8. Desventajas en costes por otras causas localización.</a:t>
          </a:r>
        </a:p>
      </dgm:t>
    </dgm:pt>
    <dgm:pt modelId="{5629613F-AEF8-4F70-B1D9-301F313B96B2}" type="parTrans" cxnId="{8277AB9E-20F8-402B-834F-5A552FB9336A}">
      <dgm:prSet/>
      <dgm:spPr/>
      <dgm:t>
        <a:bodyPr/>
        <a:lstStyle/>
        <a:p>
          <a:endParaRPr lang="es-EC"/>
        </a:p>
      </dgm:t>
    </dgm:pt>
    <dgm:pt modelId="{E0462402-43A2-460D-A4D0-DB625E029141}" type="sibTrans" cxnId="{8277AB9E-20F8-402B-834F-5A552FB9336A}">
      <dgm:prSet/>
      <dgm:spPr/>
      <dgm:t>
        <a:bodyPr/>
        <a:lstStyle/>
        <a:p>
          <a:endParaRPr lang="es-EC"/>
        </a:p>
      </dgm:t>
    </dgm:pt>
    <dgm:pt modelId="{B7FD1ECD-796A-4218-ACAF-534F480312C5}" type="pres">
      <dgm:prSet presAssocID="{E6991F27-B455-4B27-8846-4C35689613D9}" presName="linear" presStyleCnt="0">
        <dgm:presLayoutVars>
          <dgm:animLvl val="lvl"/>
          <dgm:resizeHandles val="exact"/>
        </dgm:presLayoutVars>
      </dgm:prSet>
      <dgm:spPr/>
    </dgm:pt>
    <dgm:pt modelId="{4470BBBC-21A9-418E-BBF0-EE9C9E515228}" type="pres">
      <dgm:prSet presAssocID="{943019AB-19C8-4B6D-837D-BC8C1102239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5A5075B-0242-4248-9A0D-F33E6904B3E1}" type="pres">
      <dgm:prSet presAssocID="{D425E8A2-7C5F-4D12-8616-6854C79A46F7}" presName="spacer" presStyleCnt="0"/>
      <dgm:spPr/>
    </dgm:pt>
    <dgm:pt modelId="{C3716A56-66FD-4F7A-914F-4C30F19E6AAE}" type="pres">
      <dgm:prSet presAssocID="{87397FAF-52F8-4F9F-B1A4-F1601E61E7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786EB9E-7530-4093-8418-1C9B48E6B8D9}" type="pres">
      <dgm:prSet presAssocID="{5D1EB49B-1A6C-440B-8FD1-54CA52EDF4A3}" presName="spacer" presStyleCnt="0"/>
      <dgm:spPr/>
    </dgm:pt>
    <dgm:pt modelId="{2A62C3F7-ECBF-4736-8940-C9BEA3D7C8D5}" type="pres">
      <dgm:prSet presAssocID="{8B95CC29-F098-4AB4-92D7-8AAB6494BF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B38997-7CFC-438E-8B3A-711C3AEB3B9C}" type="pres">
      <dgm:prSet presAssocID="{F10899EB-D75F-4FAF-A483-AFDA912ED810}" presName="spacer" presStyleCnt="0"/>
      <dgm:spPr/>
    </dgm:pt>
    <dgm:pt modelId="{B45552DC-B21C-4AC6-B559-FB844694162E}" type="pres">
      <dgm:prSet presAssocID="{8DBBB8F7-DDC3-41AE-BDA2-CAEFC85B7CB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32CBF0C-2C7B-4BC9-A816-77A82B0CD786}" type="presOf" srcId="{87397FAF-52F8-4F9F-B1A4-F1601E61E749}" destId="{C3716A56-66FD-4F7A-914F-4C30F19E6AAE}" srcOrd="0" destOrd="0" presId="urn:microsoft.com/office/officeart/2005/8/layout/vList2"/>
    <dgm:cxn modelId="{47C3FA13-B485-48CC-85A5-D6D9AB2E3435}" srcId="{E6991F27-B455-4B27-8846-4C35689613D9}" destId="{8B95CC29-F098-4AB4-92D7-8AAB6494BF1C}" srcOrd="2" destOrd="0" parTransId="{0EAE4ECB-C52A-4471-9383-FEF95491F5FE}" sibTransId="{F10899EB-D75F-4FAF-A483-AFDA912ED810}"/>
    <dgm:cxn modelId="{E5F5203E-31B5-4FD2-A9DE-D3D21DBB0C1C}" type="presOf" srcId="{8DBBB8F7-DDC3-41AE-BDA2-CAEFC85B7CBE}" destId="{B45552DC-B21C-4AC6-B559-FB844694162E}" srcOrd="0" destOrd="0" presId="urn:microsoft.com/office/officeart/2005/8/layout/vList2"/>
    <dgm:cxn modelId="{9F73EA5A-8BDA-48DD-B828-2F828A379E06}" type="presOf" srcId="{8B95CC29-F098-4AB4-92D7-8AAB6494BF1C}" destId="{2A62C3F7-ECBF-4736-8940-C9BEA3D7C8D5}" srcOrd="0" destOrd="0" presId="urn:microsoft.com/office/officeart/2005/8/layout/vList2"/>
    <dgm:cxn modelId="{99D1D57F-D944-4F60-81A0-EE013E70B797}" srcId="{E6991F27-B455-4B27-8846-4C35689613D9}" destId="{943019AB-19C8-4B6D-837D-BC8C11022397}" srcOrd="0" destOrd="0" parTransId="{071A9E7B-D44D-4F07-9632-0B06A352B1D7}" sibTransId="{D425E8A2-7C5F-4D12-8616-6854C79A46F7}"/>
    <dgm:cxn modelId="{8788B284-EF20-4A3E-A486-BEDAA2A69B5B}" type="presOf" srcId="{E6991F27-B455-4B27-8846-4C35689613D9}" destId="{B7FD1ECD-796A-4218-ACAF-534F480312C5}" srcOrd="0" destOrd="0" presId="urn:microsoft.com/office/officeart/2005/8/layout/vList2"/>
    <dgm:cxn modelId="{8277AB9E-20F8-402B-834F-5A552FB9336A}" srcId="{E6991F27-B455-4B27-8846-4C35689613D9}" destId="{8DBBB8F7-DDC3-41AE-BDA2-CAEFC85B7CBE}" srcOrd="3" destOrd="0" parTransId="{5629613F-AEF8-4F70-B1D9-301F313B96B2}" sibTransId="{E0462402-43A2-460D-A4D0-DB625E029141}"/>
    <dgm:cxn modelId="{611215CB-D70C-4F78-B143-AD3581792B53}" type="presOf" srcId="{943019AB-19C8-4B6D-837D-BC8C11022397}" destId="{4470BBBC-21A9-418E-BBF0-EE9C9E515228}" srcOrd="0" destOrd="0" presId="urn:microsoft.com/office/officeart/2005/8/layout/vList2"/>
    <dgm:cxn modelId="{DD5271FD-6AA5-4D4F-9C4B-FDFAC67D570C}" srcId="{E6991F27-B455-4B27-8846-4C35689613D9}" destId="{87397FAF-52F8-4F9F-B1A4-F1601E61E749}" srcOrd="1" destOrd="0" parTransId="{DB5E0252-C44D-4678-A921-6651EDEA9958}" sibTransId="{5D1EB49B-1A6C-440B-8FD1-54CA52EDF4A3}"/>
    <dgm:cxn modelId="{DBD46352-5C0E-453D-8424-29E7E6C34265}" type="presParOf" srcId="{B7FD1ECD-796A-4218-ACAF-534F480312C5}" destId="{4470BBBC-21A9-418E-BBF0-EE9C9E515228}" srcOrd="0" destOrd="0" presId="urn:microsoft.com/office/officeart/2005/8/layout/vList2"/>
    <dgm:cxn modelId="{AAE2318C-59E2-4AD2-A4BE-DD722F1603A3}" type="presParOf" srcId="{B7FD1ECD-796A-4218-ACAF-534F480312C5}" destId="{A5A5075B-0242-4248-9A0D-F33E6904B3E1}" srcOrd="1" destOrd="0" presId="urn:microsoft.com/office/officeart/2005/8/layout/vList2"/>
    <dgm:cxn modelId="{FCF24448-8A39-4623-8837-650A0E8AFC3E}" type="presParOf" srcId="{B7FD1ECD-796A-4218-ACAF-534F480312C5}" destId="{C3716A56-66FD-4F7A-914F-4C30F19E6AAE}" srcOrd="2" destOrd="0" presId="urn:microsoft.com/office/officeart/2005/8/layout/vList2"/>
    <dgm:cxn modelId="{A584292E-8B28-4DAD-8677-16EAACD0B1BC}" type="presParOf" srcId="{B7FD1ECD-796A-4218-ACAF-534F480312C5}" destId="{C786EB9E-7530-4093-8418-1C9B48E6B8D9}" srcOrd="3" destOrd="0" presId="urn:microsoft.com/office/officeart/2005/8/layout/vList2"/>
    <dgm:cxn modelId="{CB370651-2E83-467E-93A0-9EC459932857}" type="presParOf" srcId="{B7FD1ECD-796A-4218-ACAF-534F480312C5}" destId="{2A62C3F7-ECBF-4736-8940-C9BEA3D7C8D5}" srcOrd="4" destOrd="0" presId="urn:microsoft.com/office/officeart/2005/8/layout/vList2"/>
    <dgm:cxn modelId="{A1E62696-FB84-4F3F-914B-E9EA0274C726}" type="presParOf" srcId="{B7FD1ECD-796A-4218-ACAF-534F480312C5}" destId="{4CB38997-7CFC-438E-8B3A-711C3AEB3B9C}" srcOrd="5" destOrd="0" presId="urn:microsoft.com/office/officeart/2005/8/layout/vList2"/>
    <dgm:cxn modelId="{B1E56D1D-B795-4A82-AD6A-09D0C0FC2469}" type="presParOf" srcId="{B7FD1ECD-796A-4218-ACAF-534F480312C5}" destId="{B45552DC-B21C-4AC6-B559-FB84469416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F4497D-31FF-414D-9EB1-3AB60FDFE1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1144AF8-799F-4C0A-A114-3EE35663ACC6}">
      <dgm:prSet/>
      <dgm:spPr/>
      <dgm:t>
        <a:bodyPr/>
        <a:lstStyle/>
        <a:p>
          <a:pPr rtl="0"/>
          <a:r>
            <a:rPr lang="es-EC"/>
            <a:t>Poder negociador clientes es mayor cuando:</a:t>
          </a:r>
        </a:p>
      </dgm:t>
    </dgm:pt>
    <dgm:pt modelId="{77FBBF8D-9DD2-4014-A8C3-6A3A862036A9}" type="parTrans" cxnId="{BA9F1BDC-B7AA-46B7-9325-3AA182D4349B}">
      <dgm:prSet/>
      <dgm:spPr/>
      <dgm:t>
        <a:bodyPr/>
        <a:lstStyle/>
        <a:p>
          <a:endParaRPr lang="es-EC"/>
        </a:p>
      </dgm:t>
    </dgm:pt>
    <dgm:pt modelId="{8F6DAF64-FF0E-4070-956C-E2F73213B899}" type="sibTrans" cxnId="{BA9F1BDC-B7AA-46B7-9325-3AA182D4349B}">
      <dgm:prSet/>
      <dgm:spPr/>
      <dgm:t>
        <a:bodyPr/>
        <a:lstStyle/>
        <a:p>
          <a:endParaRPr lang="es-EC"/>
        </a:p>
      </dgm:t>
    </dgm:pt>
    <dgm:pt modelId="{C267CA38-95B7-435E-B31B-9BEF6A8ED44C}">
      <dgm:prSet/>
      <dgm:spPr/>
      <dgm:t>
        <a:bodyPr/>
        <a:lstStyle/>
        <a:p>
          <a:pPr rtl="0"/>
          <a:r>
            <a:rPr lang="es-EC"/>
            <a:t>Cuanto menor sea el número de clientes en el mercado</a:t>
          </a:r>
        </a:p>
      </dgm:t>
    </dgm:pt>
    <dgm:pt modelId="{9DD2FEC4-F3E4-415E-BC6A-7E955C10D3F6}" type="parTrans" cxnId="{D7BF0E38-CC28-4B42-9F91-6BF880DB9DF5}">
      <dgm:prSet/>
      <dgm:spPr/>
      <dgm:t>
        <a:bodyPr/>
        <a:lstStyle/>
        <a:p>
          <a:endParaRPr lang="es-EC"/>
        </a:p>
      </dgm:t>
    </dgm:pt>
    <dgm:pt modelId="{9FD835BC-1D8E-40F0-BFBB-FEAF34138137}" type="sibTrans" cxnId="{D7BF0E38-CC28-4B42-9F91-6BF880DB9DF5}">
      <dgm:prSet/>
      <dgm:spPr/>
      <dgm:t>
        <a:bodyPr/>
        <a:lstStyle/>
        <a:p>
          <a:endParaRPr lang="es-EC"/>
        </a:p>
      </dgm:t>
    </dgm:pt>
    <dgm:pt modelId="{E782663F-6A1A-4125-8859-347C03813609}">
      <dgm:prSet/>
      <dgm:spPr/>
      <dgm:t>
        <a:bodyPr/>
        <a:lstStyle/>
        <a:p>
          <a:pPr rtl="0"/>
          <a:r>
            <a:rPr lang="es-EC"/>
            <a:t>Cuanto mas homogéneo sea el producto.</a:t>
          </a:r>
        </a:p>
      </dgm:t>
    </dgm:pt>
    <dgm:pt modelId="{27CACAF7-D576-4468-998E-16F10E1B3E34}" type="parTrans" cxnId="{C7444DCC-3E24-49CA-BE7C-F23BE80C6638}">
      <dgm:prSet/>
      <dgm:spPr/>
      <dgm:t>
        <a:bodyPr/>
        <a:lstStyle/>
        <a:p>
          <a:endParaRPr lang="es-EC"/>
        </a:p>
      </dgm:t>
    </dgm:pt>
    <dgm:pt modelId="{728DA257-CE7E-4834-BDC5-501F80FBA764}" type="sibTrans" cxnId="{C7444DCC-3E24-49CA-BE7C-F23BE80C6638}">
      <dgm:prSet/>
      <dgm:spPr/>
      <dgm:t>
        <a:bodyPr/>
        <a:lstStyle/>
        <a:p>
          <a:endParaRPr lang="es-EC"/>
        </a:p>
      </dgm:t>
    </dgm:pt>
    <dgm:pt modelId="{9B75FBE2-6AF1-49F5-B696-7DA6C9D38933}">
      <dgm:prSet/>
      <dgm:spPr/>
      <dgm:t>
        <a:bodyPr/>
        <a:lstStyle/>
        <a:p>
          <a:pPr rtl="0"/>
          <a:r>
            <a:rPr lang="es-EC" dirty="0"/>
            <a:t>Cuanto mas importantes sean para nosotros.</a:t>
          </a:r>
        </a:p>
      </dgm:t>
    </dgm:pt>
    <dgm:pt modelId="{6EA450DE-C9F8-4E10-BA14-6EE7667D3E0E}" type="parTrans" cxnId="{D1A63878-A30B-4BEC-ADEC-380E7B95B651}">
      <dgm:prSet/>
      <dgm:spPr/>
      <dgm:t>
        <a:bodyPr/>
        <a:lstStyle/>
        <a:p>
          <a:endParaRPr lang="es-EC"/>
        </a:p>
      </dgm:t>
    </dgm:pt>
    <dgm:pt modelId="{F43D0204-3207-4F0D-ACA0-979DAE9C81DD}" type="sibTrans" cxnId="{D1A63878-A30B-4BEC-ADEC-380E7B95B651}">
      <dgm:prSet/>
      <dgm:spPr/>
      <dgm:t>
        <a:bodyPr/>
        <a:lstStyle/>
        <a:p>
          <a:endParaRPr lang="es-EC"/>
        </a:p>
      </dgm:t>
    </dgm:pt>
    <dgm:pt modelId="{560EE604-98EB-4055-BA66-45E8DC651774}">
      <dgm:prSet/>
      <dgm:spPr/>
      <dgm:t>
        <a:bodyPr/>
        <a:lstStyle/>
        <a:p>
          <a:pPr rtl="0"/>
          <a:r>
            <a:rPr lang="es-EC" dirty="0"/>
            <a:t>LA CAPACIDAD DE NEGOCIACION PUEDE REDUCIR NUESTROS BENEFICIOS</a:t>
          </a:r>
        </a:p>
      </dgm:t>
    </dgm:pt>
    <dgm:pt modelId="{09C66B45-2E26-4AC5-BFEE-38EF791C040B}" type="parTrans" cxnId="{03A541CF-7421-47B9-A878-677D3E950AE7}">
      <dgm:prSet/>
      <dgm:spPr/>
      <dgm:t>
        <a:bodyPr/>
        <a:lstStyle/>
        <a:p>
          <a:endParaRPr lang="es-EC"/>
        </a:p>
      </dgm:t>
    </dgm:pt>
    <dgm:pt modelId="{348CA2DF-EDED-4E17-B7FB-B438D03D8420}" type="sibTrans" cxnId="{03A541CF-7421-47B9-A878-677D3E950AE7}">
      <dgm:prSet/>
      <dgm:spPr/>
      <dgm:t>
        <a:bodyPr/>
        <a:lstStyle/>
        <a:p>
          <a:endParaRPr lang="es-EC"/>
        </a:p>
      </dgm:t>
    </dgm:pt>
    <dgm:pt modelId="{A29E3E72-CD85-4F45-9EB5-412D187AC21A}" type="pres">
      <dgm:prSet presAssocID="{E8F4497D-31FF-414D-9EB1-3AB60FDFE118}" presName="linear" presStyleCnt="0">
        <dgm:presLayoutVars>
          <dgm:animLvl val="lvl"/>
          <dgm:resizeHandles val="exact"/>
        </dgm:presLayoutVars>
      </dgm:prSet>
      <dgm:spPr/>
    </dgm:pt>
    <dgm:pt modelId="{53E0E94F-32F6-4C85-855C-FB1CAFEADAE8}" type="pres">
      <dgm:prSet presAssocID="{71144AF8-799F-4C0A-A114-3EE35663ACC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2C851ED-B391-4CBA-85F7-EEF165A12ABE}" type="pres">
      <dgm:prSet presAssocID="{71144AF8-799F-4C0A-A114-3EE35663ACC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885ED33-F004-45AB-8D54-0968283D6A40}" type="presOf" srcId="{560EE604-98EB-4055-BA66-45E8DC651774}" destId="{22C851ED-B391-4CBA-85F7-EEF165A12ABE}" srcOrd="0" destOrd="3" presId="urn:microsoft.com/office/officeart/2005/8/layout/vList2"/>
    <dgm:cxn modelId="{D7BF0E38-CC28-4B42-9F91-6BF880DB9DF5}" srcId="{71144AF8-799F-4C0A-A114-3EE35663ACC6}" destId="{C267CA38-95B7-435E-B31B-9BEF6A8ED44C}" srcOrd="0" destOrd="0" parTransId="{9DD2FEC4-F3E4-415E-BC6A-7E955C10D3F6}" sibTransId="{9FD835BC-1D8E-40F0-BFBB-FEAF34138137}"/>
    <dgm:cxn modelId="{8A185E40-4E5A-4D6F-80F9-1003EE20ABD3}" type="presOf" srcId="{C267CA38-95B7-435E-B31B-9BEF6A8ED44C}" destId="{22C851ED-B391-4CBA-85F7-EEF165A12ABE}" srcOrd="0" destOrd="0" presId="urn:microsoft.com/office/officeart/2005/8/layout/vList2"/>
    <dgm:cxn modelId="{EEA42170-7873-4CDB-B1F9-F90BDD6A1004}" type="presOf" srcId="{9B75FBE2-6AF1-49F5-B696-7DA6C9D38933}" destId="{22C851ED-B391-4CBA-85F7-EEF165A12ABE}" srcOrd="0" destOrd="2" presId="urn:microsoft.com/office/officeart/2005/8/layout/vList2"/>
    <dgm:cxn modelId="{254D9F75-C354-4848-AD3F-ECD7886C3C4E}" type="presOf" srcId="{E8F4497D-31FF-414D-9EB1-3AB60FDFE118}" destId="{A29E3E72-CD85-4F45-9EB5-412D187AC21A}" srcOrd="0" destOrd="0" presId="urn:microsoft.com/office/officeart/2005/8/layout/vList2"/>
    <dgm:cxn modelId="{D1A63878-A30B-4BEC-ADEC-380E7B95B651}" srcId="{71144AF8-799F-4C0A-A114-3EE35663ACC6}" destId="{9B75FBE2-6AF1-49F5-B696-7DA6C9D38933}" srcOrd="2" destOrd="0" parTransId="{6EA450DE-C9F8-4E10-BA14-6EE7667D3E0E}" sibTransId="{F43D0204-3207-4F0D-ACA0-979DAE9C81DD}"/>
    <dgm:cxn modelId="{D66184AA-794A-4D47-8AC3-1E127F006F4D}" type="presOf" srcId="{71144AF8-799F-4C0A-A114-3EE35663ACC6}" destId="{53E0E94F-32F6-4C85-855C-FB1CAFEADAE8}" srcOrd="0" destOrd="0" presId="urn:microsoft.com/office/officeart/2005/8/layout/vList2"/>
    <dgm:cxn modelId="{C7444DCC-3E24-49CA-BE7C-F23BE80C6638}" srcId="{71144AF8-799F-4C0A-A114-3EE35663ACC6}" destId="{E782663F-6A1A-4125-8859-347C03813609}" srcOrd="1" destOrd="0" parTransId="{27CACAF7-D576-4468-998E-16F10E1B3E34}" sibTransId="{728DA257-CE7E-4834-BDC5-501F80FBA764}"/>
    <dgm:cxn modelId="{03A541CF-7421-47B9-A878-677D3E950AE7}" srcId="{71144AF8-799F-4C0A-A114-3EE35663ACC6}" destId="{560EE604-98EB-4055-BA66-45E8DC651774}" srcOrd="3" destOrd="0" parTransId="{09C66B45-2E26-4AC5-BFEE-38EF791C040B}" sibTransId="{348CA2DF-EDED-4E17-B7FB-B438D03D8420}"/>
    <dgm:cxn modelId="{BA9F1BDC-B7AA-46B7-9325-3AA182D4349B}" srcId="{E8F4497D-31FF-414D-9EB1-3AB60FDFE118}" destId="{71144AF8-799F-4C0A-A114-3EE35663ACC6}" srcOrd="0" destOrd="0" parTransId="{77FBBF8D-9DD2-4014-A8C3-6A3A862036A9}" sibTransId="{8F6DAF64-FF0E-4070-956C-E2F73213B899}"/>
    <dgm:cxn modelId="{FD2A93FB-CAED-4C84-9910-A43E2F4BBF27}" type="presOf" srcId="{E782663F-6A1A-4125-8859-347C03813609}" destId="{22C851ED-B391-4CBA-85F7-EEF165A12ABE}" srcOrd="0" destOrd="1" presId="urn:microsoft.com/office/officeart/2005/8/layout/vList2"/>
    <dgm:cxn modelId="{3772B179-69BE-4D38-83FA-BF4CABC56AAF}" type="presParOf" srcId="{A29E3E72-CD85-4F45-9EB5-412D187AC21A}" destId="{53E0E94F-32F6-4C85-855C-FB1CAFEADAE8}" srcOrd="0" destOrd="0" presId="urn:microsoft.com/office/officeart/2005/8/layout/vList2"/>
    <dgm:cxn modelId="{71DA20BD-8505-45E4-8209-4EEF8F511E83}" type="presParOf" srcId="{A29E3E72-CD85-4F45-9EB5-412D187AC21A}" destId="{22C851ED-B391-4CBA-85F7-EEF165A12A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B162F5-7C52-4AEF-980B-28D7302720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B26BB42-E0EF-4899-8D83-0279D5E6BA3F}">
      <dgm:prSet/>
      <dgm:spPr/>
      <dgm:t>
        <a:bodyPr/>
        <a:lstStyle/>
        <a:p>
          <a:pPr rtl="0"/>
          <a:r>
            <a:rPr lang="es-EC" dirty="0"/>
            <a:t>1. Se identifican los </a:t>
          </a:r>
          <a:r>
            <a:rPr lang="es-EC" b="1" dirty="0"/>
            <a:t>factores decisivos de éxito </a:t>
          </a:r>
          <a:r>
            <a:rPr lang="es-EC" dirty="0"/>
            <a:t>en la industria y los </a:t>
          </a:r>
          <a:r>
            <a:rPr lang="es-EC" b="1" dirty="0"/>
            <a:t>competidores</a:t>
          </a:r>
          <a:r>
            <a:rPr lang="es-EC" dirty="0"/>
            <a:t> más representativos del mercado.</a:t>
          </a:r>
        </a:p>
      </dgm:t>
    </dgm:pt>
    <dgm:pt modelId="{ACBEE4F1-9092-4342-9AAA-69A8DE09615A}" type="parTrans" cxnId="{C0A10E71-F912-437F-8B1C-600BD89251B3}">
      <dgm:prSet/>
      <dgm:spPr/>
      <dgm:t>
        <a:bodyPr/>
        <a:lstStyle/>
        <a:p>
          <a:endParaRPr lang="es-EC"/>
        </a:p>
      </dgm:t>
    </dgm:pt>
    <dgm:pt modelId="{EEFA5C32-C291-4925-B301-59E5614C3B1E}" type="sibTrans" cxnId="{C0A10E71-F912-437F-8B1C-600BD89251B3}">
      <dgm:prSet/>
      <dgm:spPr/>
      <dgm:t>
        <a:bodyPr/>
        <a:lstStyle/>
        <a:p>
          <a:endParaRPr lang="es-EC"/>
        </a:p>
      </dgm:t>
    </dgm:pt>
    <dgm:pt modelId="{C27C1582-2003-4AF2-B2C8-161AC2DC2662}">
      <dgm:prSet/>
      <dgm:spPr/>
      <dgm:t>
        <a:bodyPr/>
        <a:lstStyle/>
        <a:p>
          <a:pPr rtl="0"/>
          <a:r>
            <a:rPr lang="es-EC" dirty="0"/>
            <a:t>2. Asignar una </a:t>
          </a:r>
          <a:r>
            <a:rPr lang="es-EC" b="1" dirty="0"/>
            <a:t>ponderación</a:t>
          </a:r>
          <a:r>
            <a:rPr lang="es-EC" dirty="0"/>
            <a:t> a cada factor </a:t>
          </a:r>
          <a:r>
            <a:rPr lang="es-EC" dirty="0" err="1"/>
            <a:t>ponderante</a:t>
          </a:r>
          <a:r>
            <a:rPr lang="es-EC" dirty="0"/>
            <a:t> de éxito que indique la importancia relativa para el éxito de la industria.</a:t>
          </a:r>
        </a:p>
      </dgm:t>
    </dgm:pt>
    <dgm:pt modelId="{E8D1BD8E-EE49-49EF-B574-A4BA97DAFABE}" type="parTrans" cxnId="{60357749-3597-412E-B0FF-88162D1BD015}">
      <dgm:prSet/>
      <dgm:spPr/>
      <dgm:t>
        <a:bodyPr/>
        <a:lstStyle/>
        <a:p>
          <a:endParaRPr lang="es-EC"/>
        </a:p>
      </dgm:t>
    </dgm:pt>
    <dgm:pt modelId="{6756EF37-4F4E-4647-B4BA-132672E4DE11}" type="sibTrans" cxnId="{60357749-3597-412E-B0FF-88162D1BD015}">
      <dgm:prSet/>
      <dgm:spPr/>
      <dgm:t>
        <a:bodyPr/>
        <a:lstStyle/>
        <a:p>
          <a:endParaRPr lang="es-EC"/>
        </a:p>
      </dgm:t>
    </dgm:pt>
    <dgm:pt modelId="{E6FEEA3D-C501-4447-A59A-4C8EDD4A967C}">
      <dgm:prSet/>
      <dgm:spPr/>
      <dgm:t>
        <a:bodyPr/>
        <a:lstStyle/>
        <a:p>
          <a:pPr rtl="0"/>
          <a:r>
            <a:rPr lang="es-EC" dirty="0"/>
            <a:t>0.0 = sin importancia</a:t>
          </a:r>
          <a:br>
            <a:rPr lang="es-EC" dirty="0"/>
          </a:br>
          <a:r>
            <a:rPr lang="es-EC" dirty="0"/>
            <a:t>1.0 = muy importante</a:t>
          </a:r>
        </a:p>
      </dgm:t>
    </dgm:pt>
    <dgm:pt modelId="{959C4D41-F66A-439B-AD68-DC2EC6E7F098}" type="parTrans" cxnId="{B4AA8824-F3E9-40EF-97CC-92FCCA68C196}">
      <dgm:prSet/>
      <dgm:spPr/>
      <dgm:t>
        <a:bodyPr/>
        <a:lstStyle/>
        <a:p>
          <a:endParaRPr lang="es-EC"/>
        </a:p>
      </dgm:t>
    </dgm:pt>
    <dgm:pt modelId="{EFC1A90D-F545-4086-AD9E-58CBAB10F16D}" type="sibTrans" cxnId="{B4AA8824-F3E9-40EF-97CC-92FCCA68C196}">
      <dgm:prSet/>
      <dgm:spPr/>
      <dgm:t>
        <a:bodyPr/>
        <a:lstStyle/>
        <a:p>
          <a:endParaRPr lang="es-EC"/>
        </a:p>
      </dgm:t>
    </dgm:pt>
    <dgm:pt modelId="{77BC291B-282D-437E-ADB3-FD008644F8D9}">
      <dgm:prSet/>
      <dgm:spPr/>
      <dgm:t>
        <a:bodyPr/>
        <a:lstStyle/>
        <a:p>
          <a:pPr rtl="0"/>
          <a:r>
            <a:rPr lang="es-EC" dirty="0"/>
            <a:t>NOTA: La suma debe ser igual a 1.</a:t>
          </a:r>
        </a:p>
      </dgm:t>
    </dgm:pt>
    <dgm:pt modelId="{E209F70A-530C-4196-8DFB-82D2DB6E0AC9}" type="parTrans" cxnId="{E3702949-BF59-4248-990F-98C926321347}">
      <dgm:prSet/>
      <dgm:spPr/>
      <dgm:t>
        <a:bodyPr/>
        <a:lstStyle/>
        <a:p>
          <a:endParaRPr lang="es-EC"/>
        </a:p>
      </dgm:t>
    </dgm:pt>
    <dgm:pt modelId="{D946FF06-1952-4443-AEA4-8624937A4D9F}" type="sibTrans" cxnId="{E3702949-BF59-4248-990F-98C926321347}">
      <dgm:prSet/>
      <dgm:spPr/>
      <dgm:t>
        <a:bodyPr/>
        <a:lstStyle/>
        <a:p>
          <a:endParaRPr lang="es-EC"/>
        </a:p>
      </dgm:t>
    </dgm:pt>
    <dgm:pt modelId="{B7C063F6-C565-474D-AC4E-5281498BE3DA}">
      <dgm:prSet/>
      <dgm:spPr/>
      <dgm:t>
        <a:bodyPr/>
        <a:lstStyle/>
        <a:p>
          <a:pPr rtl="0"/>
          <a:r>
            <a:rPr lang="es-EC" dirty="0"/>
            <a:t>3. </a:t>
          </a:r>
          <a:r>
            <a:rPr lang="es-EC" b="1" dirty="0"/>
            <a:t>CALIFICACION</a:t>
          </a:r>
          <a:r>
            <a:rPr lang="es-EC" dirty="0"/>
            <a:t> Se asigna a cada uno de los competidores y empresa que se esta estudiando, la debilidad o fortaleza de esa firma a cada factor clave de éxito.</a:t>
          </a:r>
        </a:p>
      </dgm:t>
    </dgm:pt>
    <dgm:pt modelId="{DEFCEFF7-FBA9-4141-BF7A-322CC79A3DD2}" type="parTrans" cxnId="{A142B8F9-6A0A-480F-8509-ECF29F45251D}">
      <dgm:prSet/>
      <dgm:spPr/>
      <dgm:t>
        <a:bodyPr/>
        <a:lstStyle/>
        <a:p>
          <a:endParaRPr lang="es-EC"/>
        </a:p>
      </dgm:t>
    </dgm:pt>
    <dgm:pt modelId="{FF03D5A9-91BB-47C4-B9E9-B16DE63275A8}" type="sibTrans" cxnId="{A142B8F9-6A0A-480F-8509-ECF29F45251D}">
      <dgm:prSet/>
      <dgm:spPr/>
      <dgm:t>
        <a:bodyPr/>
        <a:lstStyle/>
        <a:p>
          <a:endParaRPr lang="es-EC"/>
        </a:p>
      </dgm:t>
    </dgm:pt>
    <dgm:pt modelId="{35F5AC5D-629F-46A8-B1FB-743827BE33DF}" type="pres">
      <dgm:prSet presAssocID="{58B162F5-7C52-4AEF-980B-28D7302720EA}" presName="linear" presStyleCnt="0">
        <dgm:presLayoutVars>
          <dgm:animLvl val="lvl"/>
          <dgm:resizeHandles val="exact"/>
        </dgm:presLayoutVars>
      </dgm:prSet>
      <dgm:spPr/>
    </dgm:pt>
    <dgm:pt modelId="{AAF3B415-E71C-4921-B256-78EBE89DE064}" type="pres">
      <dgm:prSet presAssocID="{1B26BB42-E0EF-4899-8D83-0279D5E6BA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FC578A-AF01-4A38-A221-72FA7896A4AC}" type="pres">
      <dgm:prSet presAssocID="{EEFA5C32-C291-4925-B301-59E5614C3B1E}" presName="spacer" presStyleCnt="0"/>
      <dgm:spPr/>
    </dgm:pt>
    <dgm:pt modelId="{724A292B-763F-4360-989E-264104F50524}" type="pres">
      <dgm:prSet presAssocID="{C27C1582-2003-4AF2-B2C8-161AC2DC26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3152EA-0402-4064-824A-146236C97C39}" type="pres">
      <dgm:prSet presAssocID="{C27C1582-2003-4AF2-B2C8-161AC2DC2662}" presName="childText" presStyleLbl="revTx" presStyleIdx="0" presStyleCnt="1">
        <dgm:presLayoutVars>
          <dgm:bulletEnabled val="1"/>
        </dgm:presLayoutVars>
      </dgm:prSet>
      <dgm:spPr/>
    </dgm:pt>
    <dgm:pt modelId="{69383822-54A7-4EBF-A11A-CF0DB1297973}" type="pres">
      <dgm:prSet presAssocID="{B7C063F6-C565-474D-AC4E-5281498BE3D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D4E21F-0679-444D-9081-C1577D978A46}" type="presOf" srcId="{B7C063F6-C565-474D-AC4E-5281498BE3DA}" destId="{69383822-54A7-4EBF-A11A-CF0DB1297973}" srcOrd="0" destOrd="0" presId="urn:microsoft.com/office/officeart/2005/8/layout/vList2"/>
    <dgm:cxn modelId="{B4AA8824-F3E9-40EF-97CC-92FCCA68C196}" srcId="{C27C1582-2003-4AF2-B2C8-161AC2DC2662}" destId="{E6FEEA3D-C501-4447-A59A-4C8EDD4A967C}" srcOrd="0" destOrd="0" parTransId="{959C4D41-F66A-439B-AD68-DC2EC6E7F098}" sibTransId="{EFC1A90D-F545-4086-AD9E-58CBAB10F16D}"/>
    <dgm:cxn modelId="{E3702949-BF59-4248-990F-98C926321347}" srcId="{C27C1582-2003-4AF2-B2C8-161AC2DC2662}" destId="{77BC291B-282D-437E-ADB3-FD008644F8D9}" srcOrd="1" destOrd="0" parTransId="{E209F70A-530C-4196-8DFB-82D2DB6E0AC9}" sibTransId="{D946FF06-1952-4443-AEA4-8624937A4D9F}"/>
    <dgm:cxn modelId="{60357749-3597-412E-B0FF-88162D1BD015}" srcId="{58B162F5-7C52-4AEF-980B-28D7302720EA}" destId="{C27C1582-2003-4AF2-B2C8-161AC2DC2662}" srcOrd="1" destOrd="0" parTransId="{E8D1BD8E-EE49-49EF-B574-A4BA97DAFABE}" sibTransId="{6756EF37-4F4E-4647-B4BA-132672E4DE11}"/>
    <dgm:cxn modelId="{64FA7E4B-FCDF-4617-947A-FD1754822A13}" type="presOf" srcId="{1B26BB42-E0EF-4899-8D83-0279D5E6BA3F}" destId="{AAF3B415-E71C-4921-B256-78EBE89DE064}" srcOrd="0" destOrd="0" presId="urn:microsoft.com/office/officeart/2005/8/layout/vList2"/>
    <dgm:cxn modelId="{ADD4AF4E-6E58-48BA-A9C3-90A09654140C}" type="presOf" srcId="{77BC291B-282D-437E-ADB3-FD008644F8D9}" destId="{A13152EA-0402-4064-824A-146236C97C39}" srcOrd="0" destOrd="1" presId="urn:microsoft.com/office/officeart/2005/8/layout/vList2"/>
    <dgm:cxn modelId="{C0A10E71-F912-437F-8B1C-600BD89251B3}" srcId="{58B162F5-7C52-4AEF-980B-28D7302720EA}" destId="{1B26BB42-E0EF-4899-8D83-0279D5E6BA3F}" srcOrd="0" destOrd="0" parTransId="{ACBEE4F1-9092-4342-9AAA-69A8DE09615A}" sibTransId="{EEFA5C32-C291-4925-B301-59E5614C3B1E}"/>
    <dgm:cxn modelId="{BEE02D7D-F0EA-4990-B902-C8150E6FD91E}" type="presOf" srcId="{E6FEEA3D-C501-4447-A59A-4C8EDD4A967C}" destId="{A13152EA-0402-4064-824A-146236C97C39}" srcOrd="0" destOrd="0" presId="urn:microsoft.com/office/officeart/2005/8/layout/vList2"/>
    <dgm:cxn modelId="{6D3A1185-A4A3-42E6-986E-E620BB94E59F}" type="presOf" srcId="{58B162F5-7C52-4AEF-980B-28D7302720EA}" destId="{35F5AC5D-629F-46A8-B1FB-743827BE33DF}" srcOrd="0" destOrd="0" presId="urn:microsoft.com/office/officeart/2005/8/layout/vList2"/>
    <dgm:cxn modelId="{D4A3AEAA-A8ED-4D59-B6F0-B62B763EBAF2}" type="presOf" srcId="{C27C1582-2003-4AF2-B2C8-161AC2DC2662}" destId="{724A292B-763F-4360-989E-264104F50524}" srcOrd="0" destOrd="0" presId="urn:microsoft.com/office/officeart/2005/8/layout/vList2"/>
    <dgm:cxn modelId="{A142B8F9-6A0A-480F-8509-ECF29F45251D}" srcId="{58B162F5-7C52-4AEF-980B-28D7302720EA}" destId="{B7C063F6-C565-474D-AC4E-5281498BE3DA}" srcOrd="2" destOrd="0" parTransId="{DEFCEFF7-FBA9-4141-BF7A-322CC79A3DD2}" sibTransId="{FF03D5A9-91BB-47C4-B9E9-B16DE63275A8}"/>
    <dgm:cxn modelId="{05EBFD32-EA61-43EF-A1B6-5C62C645EEBF}" type="presParOf" srcId="{35F5AC5D-629F-46A8-B1FB-743827BE33DF}" destId="{AAF3B415-E71C-4921-B256-78EBE89DE064}" srcOrd="0" destOrd="0" presId="urn:microsoft.com/office/officeart/2005/8/layout/vList2"/>
    <dgm:cxn modelId="{BA60CA3C-9CA9-4CA4-956C-6FBDCC8E8655}" type="presParOf" srcId="{35F5AC5D-629F-46A8-B1FB-743827BE33DF}" destId="{EFFC578A-AF01-4A38-A221-72FA7896A4AC}" srcOrd="1" destOrd="0" presId="urn:microsoft.com/office/officeart/2005/8/layout/vList2"/>
    <dgm:cxn modelId="{4EF9A139-964D-46A1-9934-DF1D858A9BD6}" type="presParOf" srcId="{35F5AC5D-629F-46A8-B1FB-743827BE33DF}" destId="{724A292B-763F-4360-989E-264104F50524}" srcOrd="2" destOrd="0" presId="urn:microsoft.com/office/officeart/2005/8/layout/vList2"/>
    <dgm:cxn modelId="{6DCD185E-B93F-4ADF-AD2E-6437E6021B48}" type="presParOf" srcId="{35F5AC5D-629F-46A8-B1FB-743827BE33DF}" destId="{A13152EA-0402-4064-824A-146236C97C39}" srcOrd="3" destOrd="0" presId="urn:microsoft.com/office/officeart/2005/8/layout/vList2"/>
    <dgm:cxn modelId="{9F46E18B-E0B7-4F1F-8059-62F93B48994E}" type="presParOf" srcId="{35F5AC5D-629F-46A8-B1FB-743827BE33DF}" destId="{69383822-54A7-4EBF-A11A-CF0DB12979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9BD93-76F0-44E2-B971-266C6A9A4B3F}">
      <dsp:nvSpPr>
        <dsp:cNvPr id="0" name=""/>
        <dsp:cNvSpPr/>
      </dsp:nvSpPr>
      <dsp:spPr>
        <a:xfrm>
          <a:off x="0" y="95096"/>
          <a:ext cx="7944891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ANALISIS SECTORIAL</a:t>
          </a:r>
        </a:p>
      </dsp:txBody>
      <dsp:txXfrm>
        <a:off x="0" y="95096"/>
        <a:ext cx="7944891" cy="518400"/>
      </dsp:txXfrm>
    </dsp:sp>
    <dsp:sp modelId="{B072D683-E837-4C51-9FD8-05E1DF6DADB5}">
      <dsp:nvSpPr>
        <dsp:cNvPr id="0" name=""/>
        <dsp:cNvSpPr/>
      </dsp:nvSpPr>
      <dsp:spPr>
        <a:xfrm>
          <a:off x="0" y="613496"/>
          <a:ext cx="7944891" cy="37551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El análisis sectorial se debe elaborar con base en cuatro dimensiones:</a:t>
          </a:r>
          <a:endParaRPr lang="es-EC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La dimensión de los </a:t>
          </a:r>
          <a:r>
            <a:rPr lang="es-ES" sz="1800" kern="1200" dirty="0">
              <a:solidFill>
                <a:srgbClr val="FF0000"/>
              </a:solidFill>
            </a:rPr>
            <a:t>grupos estratégicos</a:t>
          </a:r>
          <a:r>
            <a:rPr lang="es-ES" sz="1800" kern="1200" dirty="0"/>
            <a:t>, que permitirá que una organización dirija sus esfuerzos contra compe­tidores específicos.</a:t>
          </a:r>
          <a:endParaRPr lang="es-EC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La dirección de la </a:t>
          </a:r>
          <a:r>
            <a:rPr lang="es-ES" sz="1800" kern="1200" dirty="0">
              <a:solidFill>
                <a:srgbClr val="FF0000"/>
              </a:solidFill>
            </a:rPr>
            <a:t>evolución sectorial</a:t>
          </a:r>
          <a:r>
            <a:rPr lang="es-ES" sz="1800" kern="1200" dirty="0"/>
            <a:t> mientras pasa por las diferentes etapas de la competencia a lo largo de una curva de cambios.</a:t>
          </a:r>
          <a:endParaRPr lang="es-EC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El </a:t>
          </a:r>
          <a:r>
            <a:rPr lang="es-ES" sz="1800" kern="1200" dirty="0">
              <a:solidFill>
                <a:srgbClr val="FF0000"/>
              </a:solidFill>
            </a:rPr>
            <a:t>nivel de estabilidad del entorno</a:t>
          </a:r>
          <a:r>
            <a:rPr lang="es-ES" sz="1800" kern="1200" dirty="0"/>
            <a:t>, considerando los grados de turbulencia y las diferentes economías de es­cala que pueden coexistir dentro de los sectores donde operan los grupos estratégicos.</a:t>
          </a:r>
          <a:endParaRPr lang="es-EC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La dimensión de la composición de las </a:t>
          </a:r>
          <a:r>
            <a:rPr lang="es-ES" sz="1800" kern="1200" dirty="0">
              <a:solidFill>
                <a:srgbClr val="FF0000"/>
              </a:solidFill>
            </a:rPr>
            <a:t>fuerzas de la competencia</a:t>
          </a:r>
          <a:r>
            <a:rPr lang="es-ES" sz="1800" kern="1200" dirty="0"/>
            <a:t> que actúan en el sector.</a:t>
          </a:r>
          <a:endParaRPr lang="es-EC" sz="1800" kern="1200" dirty="0"/>
        </a:p>
      </dsp:txBody>
      <dsp:txXfrm>
        <a:off x="0" y="613496"/>
        <a:ext cx="7944891" cy="37551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02B49-5499-4CAA-A86A-9D0420C90822}">
      <dsp:nvSpPr>
        <dsp:cNvPr id="0" name=""/>
        <dsp:cNvSpPr/>
      </dsp:nvSpPr>
      <dsp:spPr>
        <a:xfrm>
          <a:off x="0" y="76747"/>
          <a:ext cx="8229600" cy="185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4. </a:t>
          </a:r>
          <a:r>
            <a:rPr lang="es-EC" sz="2600" b="1" kern="1200" dirty="0"/>
            <a:t>PESO PONDERADO</a:t>
          </a:r>
          <a:r>
            <a:rPr lang="es-EC" sz="2600" kern="1200" dirty="0"/>
            <a:t>: Multiplicar la ponderación asignada a cada factor clave por la clasificación correspondiente otorgada a cada empresa.</a:t>
          </a:r>
        </a:p>
      </dsp:txBody>
      <dsp:txXfrm>
        <a:off x="90584" y="167331"/>
        <a:ext cx="8048432" cy="1674452"/>
      </dsp:txXfrm>
    </dsp:sp>
    <dsp:sp modelId="{45059C47-6B86-4D40-BDF3-DA0DE1019A60}">
      <dsp:nvSpPr>
        <dsp:cNvPr id="0" name=""/>
        <dsp:cNvSpPr/>
      </dsp:nvSpPr>
      <dsp:spPr>
        <a:xfrm>
          <a:off x="0" y="2007247"/>
          <a:ext cx="8229600" cy="185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5. </a:t>
          </a:r>
          <a:r>
            <a:rPr lang="es-EC" sz="2600" b="1" kern="1200" dirty="0"/>
            <a:t>TOTAL</a:t>
          </a:r>
          <a:r>
            <a:rPr lang="es-EC" sz="2600" kern="1200" dirty="0"/>
            <a:t>: Sumar la columna de resultados ponderados para cada empresa. </a:t>
          </a:r>
        </a:p>
      </dsp:txBody>
      <dsp:txXfrm>
        <a:off x="90584" y="2097831"/>
        <a:ext cx="8048432" cy="1674452"/>
      </dsp:txXfrm>
    </dsp:sp>
    <dsp:sp modelId="{2B60D579-4956-46BE-971C-1A70C8B474FE}">
      <dsp:nvSpPr>
        <dsp:cNvPr id="0" name=""/>
        <dsp:cNvSpPr/>
      </dsp:nvSpPr>
      <dsp:spPr>
        <a:xfrm>
          <a:off x="0" y="3862867"/>
          <a:ext cx="82296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000" kern="1200"/>
            <a:t>El </a:t>
          </a:r>
          <a:r>
            <a:rPr lang="es-EC" sz="2000" kern="1200" dirty="0"/>
            <a:t>más alto indicara al competidor más amenazador y el menor al más débil.</a:t>
          </a:r>
        </a:p>
      </dsp:txBody>
      <dsp:txXfrm>
        <a:off x="0" y="3862867"/>
        <a:ext cx="8229600" cy="632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1135B-A971-498B-BB33-1DE8146AA71D}">
      <dsp:nvSpPr>
        <dsp:cNvPr id="0" name=""/>
        <dsp:cNvSpPr/>
      </dsp:nvSpPr>
      <dsp:spPr>
        <a:xfrm>
          <a:off x="0" y="270982"/>
          <a:ext cx="8376939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/>
            <a:t>GRUPOS ESTRATEGICOS</a:t>
          </a:r>
        </a:p>
      </dsp:txBody>
      <dsp:txXfrm>
        <a:off x="46834" y="317816"/>
        <a:ext cx="8283271" cy="865732"/>
      </dsp:txXfrm>
    </dsp:sp>
    <dsp:sp modelId="{5FDD42AF-48A1-4D8D-997B-6120E77485F8}">
      <dsp:nvSpPr>
        <dsp:cNvPr id="0" name=""/>
        <dsp:cNvSpPr/>
      </dsp:nvSpPr>
      <dsp:spPr>
        <a:xfrm>
          <a:off x="0" y="1230383"/>
          <a:ext cx="8376939" cy="22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68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100" kern="1200" dirty="0"/>
            <a:t>Un paso fundamental del análisis sectorial, la cual busca identificar a grupos de organizaciones que optaron por decisiones similares, con miras a constituir un grupo estratégico. </a:t>
          </a:r>
          <a:endParaRPr lang="es-EC" sz="3100" kern="1200" dirty="0"/>
        </a:p>
      </dsp:txBody>
      <dsp:txXfrm>
        <a:off x="0" y="1230383"/>
        <a:ext cx="8376939" cy="2277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1135B-A971-498B-BB33-1DE8146AA71D}">
      <dsp:nvSpPr>
        <dsp:cNvPr id="0" name=""/>
        <dsp:cNvSpPr/>
      </dsp:nvSpPr>
      <dsp:spPr>
        <a:xfrm>
          <a:off x="0" y="239405"/>
          <a:ext cx="8277679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GRUPOS ESTRATEGICOS (LECTURA)</a:t>
          </a:r>
        </a:p>
      </dsp:txBody>
      <dsp:txXfrm>
        <a:off x="22246" y="261651"/>
        <a:ext cx="8233187" cy="411223"/>
      </dsp:txXfrm>
    </dsp:sp>
    <dsp:sp modelId="{5FDD42AF-48A1-4D8D-997B-6120E77485F8}">
      <dsp:nvSpPr>
        <dsp:cNvPr id="0" name=""/>
        <dsp:cNvSpPr/>
      </dsp:nvSpPr>
      <dsp:spPr>
        <a:xfrm>
          <a:off x="0" y="695119"/>
          <a:ext cx="8277679" cy="409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816" tIns="24130" rIns="135128" bIns="24130" numCol="1" spcCol="1270" anchor="t" anchorCtr="0">
          <a:noAutofit/>
        </a:bodyPr>
        <a:lstStyle/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Grupos estratégicos por países</a:t>
          </a:r>
          <a:endParaRPr lang="es-EC" sz="1500" kern="1200" dirty="0"/>
        </a:p>
        <a:p>
          <a:pPr marL="228600" lvl="2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	En las expansiones globales, muchas organizaciones presen­tan una clara incapacidad para entender las diferencias que existen en los grupos estratégicos que actúan en un país y esa limitación es una de las causas que con frecuencia pro­vocan su fracaso cuando entran en nuevos mercados por medio de adquisiciones. Esto fue lo que sucedió en el caso de la organización minorista holandesa Ahold, que adqui­rió las organizaciones tradicionales </a:t>
          </a:r>
          <a:r>
            <a:rPr lang="es-ES" sz="1500" kern="1200" dirty="0" err="1"/>
            <a:t>Paes</a:t>
          </a:r>
          <a:r>
            <a:rPr lang="es-ES" sz="1500" kern="1200" dirty="0"/>
            <a:t> </a:t>
          </a:r>
          <a:r>
            <a:rPr lang="es-ES" sz="1500" kern="1200" dirty="0" err="1"/>
            <a:t>Mendonga</a:t>
          </a:r>
          <a:r>
            <a:rPr lang="es-ES" sz="1500" kern="1200" dirty="0"/>
            <a:t> y </a:t>
          </a:r>
          <a:r>
            <a:rPr lang="es-ES" sz="1500" kern="1200" dirty="0" err="1"/>
            <a:t>Bom</a:t>
          </a:r>
          <a:r>
            <a:rPr lang="es-ES" sz="1500" kern="1200" dirty="0"/>
            <a:t>- </a:t>
          </a:r>
          <a:r>
            <a:rPr lang="es-ES" sz="1500" kern="1200" dirty="0" err="1"/>
            <a:t>prego</a:t>
          </a:r>
          <a:r>
            <a:rPr lang="es-ES" sz="1500" kern="1200" dirty="0"/>
            <a:t>, ubicadas en el nordeste de Brasil. Ahold no fue hábil para lidiar con el mercado de bajo ingreso característico del mercado que cubrían las organizaciones que adquirió y ahora está dejando espacio a organizaciones que tienen un cono­cimiento específico para lidiar con ese mercado, como Casas Bahía y </a:t>
          </a:r>
          <a:r>
            <a:rPr lang="es-ES" sz="1500" kern="1200" dirty="0" err="1"/>
            <a:t>Lojas</a:t>
          </a:r>
          <a:r>
            <a:rPr lang="es-ES" sz="1500" kern="1200" dirty="0"/>
            <a:t> </a:t>
          </a:r>
          <a:r>
            <a:rPr lang="es-ES" sz="1500" kern="1200" dirty="0" err="1"/>
            <a:t>Marabrás</a:t>
          </a:r>
          <a:r>
            <a:rPr lang="es-ES" sz="1500" kern="1200" dirty="0"/>
            <a:t>, cuyas estrategias de financiamiento son muy favorables para los clientes de bajos ingresos. Para que una organización adopte una estrategia liberal de crédi­to, con normas aceptadas por esos clientes, debe adaptar su enfoque a la estrategia propuesta. En los bancos ha ocurrido lo mismo: Bradesco, un banco con larga experiencia en servir a empleados asalariados, ha ocupado el espacio que han de­jado los bancos extranjeros, como el español Bilbao Vizcaya, que recientemente trató, pero no pudo, sustentar una posi­ción competitiva en el mercado brasileño.</a:t>
          </a:r>
          <a:endParaRPr lang="es-EC" sz="1500" kern="1200" dirty="0"/>
        </a:p>
      </dsp:txBody>
      <dsp:txXfrm>
        <a:off x="0" y="695119"/>
        <a:ext cx="8277679" cy="4090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88FC7-95D5-4EF6-86D9-27147C25DE59}">
      <dsp:nvSpPr>
        <dsp:cNvPr id="0" name=""/>
        <dsp:cNvSpPr/>
      </dsp:nvSpPr>
      <dsp:spPr>
        <a:xfrm>
          <a:off x="0" y="240129"/>
          <a:ext cx="8208912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/>
            <a:t>EVOLUCION SECTORIAL</a:t>
          </a:r>
        </a:p>
      </dsp:txBody>
      <dsp:txXfrm>
        <a:off x="32784" y="272913"/>
        <a:ext cx="8143344" cy="606012"/>
      </dsp:txXfrm>
    </dsp:sp>
    <dsp:sp modelId="{395BA45D-0292-479D-8995-CEDD6B786391}">
      <dsp:nvSpPr>
        <dsp:cNvPr id="0" name=""/>
        <dsp:cNvSpPr/>
      </dsp:nvSpPr>
      <dsp:spPr>
        <a:xfrm>
          <a:off x="0" y="911709"/>
          <a:ext cx="8208912" cy="312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 dirty="0"/>
            <a:t>El concepto del ciclo de vida de los productos se pue­de asociar al intento por anticipar la evolución sectorial. La hipótesis plantea que, a semejanza de lo que ocurre con la tesis respecto de los productos, los sectores pasan por cuatro etapas de competencia:</a:t>
          </a:r>
          <a:endParaRPr lang="es-EC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Emergencia.</a:t>
          </a:r>
          <a:endParaRPr lang="es-EC" sz="2200" kern="120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Transición.</a:t>
          </a:r>
          <a:endParaRPr lang="es-EC" sz="2200" kern="120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Madurez.</a:t>
          </a:r>
          <a:endParaRPr lang="es-EC" sz="2200" kern="120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Descenso.</a:t>
          </a:r>
          <a:endParaRPr lang="es-EC" sz="2200" kern="1200"/>
        </a:p>
      </dsp:txBody>
      <dsp:txXfrm>
        <a:off x="0" y="911709"/>
        <a:ext cx="8208912" cy="3129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2794E-2530-452A-91C5-6291B53E44AD}">
      <dsp:nvSpPr>
        <dsp:cNvPr id="0" name=""/>
        <dsp:cNvSpPr/>
      </dsp:nvSpPr>
      <dsp:spPr>
        <a:xfrm>
          <a:off x="0" y="171772"/>
          <a:ext cx="8136904" cy="38329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El entorno de las relaciones incluye un conjunto de factores competitivos: 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1. la amenaza de nuevas organizaciones participantes, 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2. los proveedores y 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3.el poder de negociación de los compradores, 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4.los productos sustitutos y 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5.el grado de in­tensidad de la rivalidad entre competidores, el cual ejerce influencia directa en la organización, en sus acciones y reac­ciones comparativas. </a:t>
          </a:r>
          <a:endParaRPr lang="es-EC" sz="2100" kern="1200" dirty="0"/>
        </a:p>
      </dsp:txBody>
      <dsp:txXfrm>
        <a:off x="187108" y="358880"/>
        <a:ext cx="7762688" cy="34587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154A-053E-467A-9F3F-529A1452DFB4}">
      <dsp:nvSpPr>
        <dsp:cNvPr id="0" name=""/>
        <dsp:cNvSpPr/>
      </dsp:nvSpPr>
      <dsp:spPr>
        <a:xfrm>
          <a:off x="0" y="216391"/>
          <a:ext cx="7992888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1. Economías de Escala</a:t>
          </a:r>
        </a:p>
      </dsp:txBody>
      <dsp:txXfrm>
        <a:off x="35125" y="251516"/>
        <a:ext cx="7922638" cy="649299"/>
      </dsp:txXfrm>
    </dsp:sp>
    <dsp:sp modelId="{001B67DE-08BD-431A-A6C2-99B854C639C0}">
      <dsp:nvSpPr>
        <dsp:cNvPr id="0" name=""/>
        <dsp:cNvSpPr/>
      </dsp:nvSpPr>
      <dsp:spPr>
        <a:xfrm>
          <a:off x="0" y="1022341"/>
          <a:ext cx="7992888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/>
            <a:t>2</a:t>
          </a:r>
          <a:r>
            <a:rPr lang="es-EC" sz="3000" kern="1200" dirty="0"/>
            <a:t>. Diferenciación del Producto</a:t>
          </a:r>
        </a:p>
      </dsp:txBody>
      <dsp:txXfrm>
        <a:off x="35125" y="1057466"/>
        <a:ext cx="7922638" cy="649299"/>
      </dsp:txXfrm>
    </dsp:sp>
    <dsp:sp modelId="{EDB7B1BA-DF73-4654-8CF0-527014C2A34E}">
      <dsp:nvSpPr>
        <dsp:cNvPr id="0" name=""/>
        <dsp:cNvSpPr/>
      </dsp:nvSpPr>
      <dsp:spPr>
        <a:xfrm>
          <a:off x="0" y="1741891"/>
          <a:ext cx="7992888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300" kern="1200"/>
            <a:t> </a:t>
          </a:r>
          <a:r>
            <a:rPr lang="es-EC" sz="2300" kern="1200" dirty="0"/>
            <a:t>Un producto diferenciado es mas difícil de atacar. 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300" kern="1200"/>
            <a:t>Existe lealtad de la marca.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300" kern="1200" dirty="0"/>
            <a:t>Posee atributos y beneficios( reales o psicológicos)</a:t>
          </a:r>
        </a:p>
      </dsp:txBody>
      <dsp:txXfrm>
        <a:off x="0" y="1741891"/>
        <a:ext cx="7992888" cy="1210950"/>
      </dsp:txXfrm>
    </dsp:sp>
    <dsp:sp modelId="{CB80E3C2-E359-41FB-99A6-D7FE6BD1DE75}">
      <dsp:nvSpPr>
        <dsp:cNvPr id="0" name=""/>
        <dsp:cNvSpPr/>
      </dsp:nvSpPr>
      <dsp:spPr>
        <a:xfrm>
          <a:off x="0" y="2952841"/>
          <a:ext cx="7992888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/>
            <a:t>3. Costes de cambio de proveedor</a:t>
          </a:r>
        </a:p>
      </dsp:txBody>
      <dsp:txXfrm>
        <a:off x="35125" y="2987966"/>
        <a:ext cx="7922638" cy="649299"/>
      </dsp:txXfrm>
    </dsp:sp>
    <dsp:sp modelId="{32FBFC51-BF56-41FD-93B5-5A32E570AE6E}">
      <dsp:nvSpPr>
        <dsp:cNvPr id="0" name=""/>
        <dsp:cNvSpPr/>
      </dsp:nvSpPr>
      <dsp:spPr>
        <a:xfrm>
          <a:off x="0" y="3758791"/>
          <a:ext cx="7992888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/>
            <a:t>4. Necesidades de Capital</a:t>
          </a:r>
        </a:p>
      </dsp:txBody>
      <dsp:txXfrm>
        <a:off x="35125" y="3793916"/>
        <a:ext cx="7922638" cy="649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0BBBC-21A9-418E-BBF0-EE9C9E515228}">
      <dsp:nvSpPr>
        <dsp:cNvPr id="0" name=""/>
        <dsp:cNvSpPr/>
      </dsp:nvSpPr>
      <dsp:spPr>
        <a:xfrm>
          <a:off x="0" y="42353"/>
          <a:ext cx="7992888" cy="1109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/>
            <a:t>5. Canales de distribución</a:t>
          </a:r>
        </a:p>
      </dsp:txBody>
      <dsp:txXfrm>
        <a:off x="54152" y="96505"/>
        <a:ext cx="7884584" cy="1001002"/>
      </dsp:txXfrm>
    </dsp:sp>
    <dsp:sp modelId="{C3716A56-66FD-4F7A-914F-4C30F19E6AAE}">
      <dsp:nvSpPr>
        <dsp:cNvPr id="0" name=""/>
        <dsp:cNvSpPr/>
      </dsp:nvSpPr>
      <dsp:spPr>
        <a:xfrm>
          <a:off x="0" y="1209260"/>
          <a:ext cx="7992888" cy="1109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/>
            <a:t>6. Normativa Legal  permiso especial tv radio</a:t>
          </a:r>
        </a:p>
      </dsp:txBody>
      <dsp:txXfrm>
        <a:off x="54152" y="1263412"/>
        <a:ext cx="7884584" cy="1001002"/>
      </dsp:txXfrm>
    </dsp:sp>
    <dsp:sp modelId="{2A62C3F7-ECBF-4736-8940-C9BEA3D7C8D5}">
      <dsp:nvSpPr>
        <dsp:cNvPr id="0" name=""/>
        <dsp:cNvSpPr/>
      </dsp:nvSpPr>
      <dsp:spPr>
        <a:xfrm>
          <a:off x="0" y="2376166"/>
          <a:ext cx="7992888" cy="1109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/>
            <a:t>7. Desventajas en costes por el efecto de la experiencia. Aprendizaje, avances tecnológicos y adaptación del producto.</a:t>
          </a:r>
        </a:p>
      </dsp:txBody>
      <dsp:txXfrm>
        <a:off x="54152" y="2430318"/>
        <a:ext cx="7884584" cy="1001002"/>
      </dsp:txXfrm>
    </dsp:sp>
    <dsp:sp modelId="{B45552DC-B21C-4AC6-B559-FB844694162E}">
      <dsp:nvSpPr>
        <dsp:cNvPr id="0" name=""/>
        <dsp:cNvSpPr/>
      </dsp:nvSpPr>
      <dsp:spPr>
        <a:xfrm>
          <a:off x="0" y="3543072"/>
          <a:ext cx="7992888" cy="1109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/>
            <a:t>8. Desventajas en costes por otras causas localización.</a:t>
          </a:r>
        </a:p>
      </dsp:txBody>
      <dsp:txXfrm>
        <a:off x="54152" y="3597224"/>
        <a:ext cx="7884584" cy="1001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0E94F-32F6-4C85-855C-FB1CAFEADAE8}">
      <dsp:nvSpPr>
        <dsp:cNvPr id="0" name=""/>
        <dsp:cNvSpPr/>
      </dsp:nvSpPr>
      <dsp:spPr>
        <a:xfrm>
          <a:off x="0" y="91186"/>
          <a:ext cx="6196405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Poder negociador clientes es mayor cuando:</a:t>
          </a:r>
        </a:p>
      </dsp:txBody>
      <dsp:txXfrm>
        <a:off x="52431" y="143617"/>
        <a:ext cx="6091543" cy="969198"/>
      </dsp:txXfrm>
    </dsp:sp>
    <dsp:sp modelId="{22C851ED-B391-4CBA-85F7-EEF165A12ABE}">
      <dsp:nvSpPr>
        <dsp:cNvPr id="0" name=""/>
        <dsp:cNvSpPr/>
      </dsp:nvSpPr>
      <dsp:spPr>
        <a:xfrm>
          <a:off x="0" y="1165246"/>
          <a:ext cx="6196405" cy="234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100" kern="1200"/>
            <a:t>Cuanto menor sea el número de clientes en el mercado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100" kern="1200"/>
            <a:t>Cuanto mas homogéneo sea el producto.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100" kern="1200" dirty="0"/>
            <a:t>Cuanto mas importantes sean para nosotros.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100" kern="1200" dirty="0"/>
            <a:t>LA CAPACIDAD DE NEGOCIACION PUEDE REDUCIR NUESTROS BENEFICIOS</a:t>
          </a:r>
        </a:p>
      </dsp:txBody>
      <dsp:txXfrm>
        <a:off x="0" y="1165246"/>
        <a:ext cx="6196405" cy="23473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3B415-E71C-4921-B256-78EBE89DE064}">
      <dsp:nvSpPr>
        <dsp:cNvPr id="0" name=""/>
        <dsp:cNvSpPr/>
      </dsp:nvSpPr>
      <dsp:spPr>
        <a:xfrm>
          <a:off x="0" y="102400"/>
          <a:ext cx="8229600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1. Se identifican los </a:t>
          </a:r>
          <a:r>
            <a:rPr lang="es-EC" sz="2100" b="1" kern="1200" dirty="0"/>
            <a:t>factores decisivos de éxito </a:t>
          </a:r>
          <a:r>
            <a:rPr lang="es-EC" sz="2100" kern="1200" dirty="0"/>
            <a:t>en la industria y los </a:t>
          </a:r>
          <a:r>
            <a:rPr lang="es-EC" sz="2100" b="1" kern="1200" dirty="0"/>
            <a:t>competidores</a:t>
          </a:r>
          <a:r>
            <a:rPr lang="es-EC" sz="2100" kern="1200" dirty="0"/>
            <a:t> más representativos del mercado.</a:t>
          </a:r>
        </a:p>
      </dsp:txBody>
      <dsp:txXfrm>
        <a:off x="57347" y="159747"/>
        <a:ext cx="8114906" cy="1060059"/>
      </dsp:txXfrm>
    </dsp:sp>
    <dsp:sp modelId="{724A292B-763F-4360-989E-264104F50524}">
      <dsp:nvSpPr>
        <dsp:cNvPr id="0" name=""/>
        <dsp:cNvSpPr/>
      </dsp:nvSpPr>
      <dsp:spPr>
        <a:xfrm>
          <a:off x="0" y="1337633"/>
          <a:ext cx="8229600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2. Asignar una </a:t>
          </a:r>
          <a:r>
            <a:rPr lang="es-EC" sz="2100" b="1" kern="1200" dirty="0"/>
            <a:t>ponderación</a:t>
          </a:r>
          <a:r>
            <a:rPr lang="es-EC" sz="2100" kern="1200" dirty="0"/>
            <a:t> a cada factor </a:t>
          </a:r>
          <a:r>
            <a:rPr lang="es-EC" sz="2100" kern="1200" dirty="0" err="1"/>
            <a:t>ponderante</a:t>
          </a:r>
          <a:r>
            <a:rPr lang="es-EC" sz="2100" kern="1200" dirty="0"/>
            <a:t> de éxito que indique la importancia relativa para el éxito de la industria.</a:t>
          </a:r>
        </a:p>
      </dsp:txBody>
      <dsp:txXfrm>
        <a:off x="57347" y="1394980"/>
        <a:ext cx="8114906" cy="1060059"/>
      </dsp:txXfrm>
    </dsp:sp>
    <dsp:sp modelId="{A13152EA-0402-4064-824A-146236C97C39}">
      <dsp:nvSpPr>
        <dsp:cNvPr id="0" name=""/>
        <dsp:cNvSpPr/>
      </dsp:nvSpPr>
      <dsp:spPr>
        <a:xfrm>
          <a:off x="0" y="2512386"/>
          <a:ext cx="82296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600" kern="1200" dirty="0"/>
            <a:t>0.0 = sin importancia</a:t>
          </a:r>
          <a:br>
            <a:rPr lang="es-EC" sz="1600" kern="1200" dirty="0"/>
          </a:br>
          <a:r>
            <a:rPr lang="es-EC" sz="1600" kern="1200" dirty="0"/>
            <a:t>1.0 = muy importante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600" kern="1200" dirty="0"/>
            <a:t>NOTA: La suma debe ser igual a 1.</a:t>
          </a:r>
        </a:p>
      </dsp:txBody>
      <dsp:txXfrm>
        <a:off x="0" y="2512386"/>
        <a:ext cx="8229600" cy="782460"/>
      </dsp:txXfrm>
    </dsp:sp>
    <dsp:sp modelId="{69383822-54A7-4EBF-A11A-CF0DB1297973}">
      <dsp:nvSpPr>
        <dsp:cNvPr id="0" name=""/>
        <dsp:cNvSpPr/>
      </dsp:nvSpPr>
      <dsp:spPr>
        <a:xfrm>
          <a:off x="0" y="3294846"/>
          <a:ext cx="8229600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3. </a:t>
          </a:r>
          <a:r>
            <a:rPr lang="es-EC" sz="2100" b="1" kern="1200" dirty="0"/>
            <a:t>CALIFICACION</a:t>
          </a:r>
          <a:r>
            <a:rPr lang="es-EC" sz="2100" kern="1200" dirty="0"/>
            <a:t> Se asigna a cada uno de los competidores y empresa que se esta estudiando, la debilidad o fortaleza de esa firma a cada factor clave de éxito.</a:t>
          </a:r>
        </a:p>
      </dsp:txBody>
      <dsp:txXfrm>
        <a:off x="57347" y="3352193"/>
        <a:ext cx="8114906" cy="106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F98BCB0-5E27-4FC6-B1F4-4D580C82280F}" type="datetimeFigureOut">
              <a:rPr lang="es-EC" smtClean="0"/>
              <a:t>12/7/2020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25B1390-133A-4A24-9B6B-176489CBAD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20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BCB0-5E27-4FC6-B1F4-4D580C82280F}" type="datetimeFigureOut">
              <a:rPr lang="es-EC" smtClean="0"/>
              <a:t>12/7/2020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1390-133A-4A24-9B6B-176489CBAD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036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BCB0-5E27-4FC6-B1F4-4D580C82280F}" type="datetimeFigureOut">
              <a:rPr lang="es-EC" smtClean="0"/>
              <a:t>12/7/2020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1390-133A-4A24-9B6B-176489CBAD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1341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3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CF98BCB0-5E27-4FC6-B1F4-4D580C82280F}" type="datetimeFigureOut">
              <a:rPr lang="es-EC" smtClean="0"/>
              <a:t>12/7/2020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1390-133A-4A24-9B6B-176489CBAD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507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CF98BCB0-5E27-4FC6-B1F4-4D580C82280F}" type="datetimeFigureOut">
              <a:rPr lang="es-EC" smtClean="0"/>
              <a:t>12/7/2020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C25B1390-133A-4A24-9B6B-176489CBAD4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92982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CF98BCB0-5E27-4FC6-B1F4-4D580C82280F}" type="datetimeFigureOut">
              <a:rPr lang="es-EC" smtClean="0"/>
              <a:t>12/7/2020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C25B1390-133A-4A24-9B6B-176489CBAD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263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CF98BCB0-5E27-4FC6-B1F4-4D580C82280F}" type="datetimeFigureOut">
              <a:rPr lang="es-EC" smtClean="0"/>
              <a:t>12/7/2020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C25B1390-133A-4A24-9B6B-176489CBAD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3736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BCB0-5E27-4FC6-B1F4-4D580C82280F}" type="datetimeFigureOut">
              <a:rPr lang="es-EC" smtClean="0"/>
              <a:t>12/7/2020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1390-133A-4A24-9B6B-176489CBAD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11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CF98BCB0-5E27-4FC6-B1F4-4D580C82280F}" type="datetimeFigureOut">
              <a:rPr lang="es-EC" smtClean="0"/>
              <a:t>12/7/2020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C25B1390-133A-4A24-9B6B-176489CBAD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378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CF98BCB0-5E27-4FC6-B1F4-4D580C82280F}" type="datetimeFigureOut">
              <a:rPr lang="es-EC" smtClean="0"/>
              <a:t>12/7/2020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C25B1390-133A-4A24-9B6B-176489CBAD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8933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CF98BCB0-5E27-4FC6-B1F4-4D580C82280F}" type="datetimeFigureOut">
              <a:rPr lang="es-EC" smtClean="0"/>
              <a:t>12/7/2020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C25B1390-133A-4A24-9B6B-176489CBAD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4342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F98BCB0-5E27-4FC6-B1F4-4D580C82280F}" type="datetimeFigureOut">
              <a:rPr lang="es-EC" smtClean="0"/>
              <a:t>12/7/2020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25B1390-133A-4A24-9B6B-176489CBAD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7778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27648" y="2132857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b="1" dirty="0">
                <a:solidFill>
                  <a:prstClr val="white"/>
                </a:solidFill>
                <a:latin typeface="Century Gothic"/>
              </a:rPr>
              <a:t>ENTORNO DE LAS RELACIONES O MICROENTORNO</a:t>
            </a:r>
          </a:p>
        </p:txBody>
      </p:sp>
    </p:spTree>
    <p:extLst>
      <p:ext uri="{BB962C8B-B14F-4D97-AF65-F5344CB8AC3E}">
        <p14:creationId xmlns:p14="http://schemas.microsoft.com/office/powerpoint/2010/main" val="321914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C" dirty="0"/>
              <a:t>1. COMPETIDORES POTENCIALES</a:t>
            </a:r>
          </a:p>
        </p:txBody>
      </p:sp>
      <p:sp>
        <p:nvSpPr>
          <p:cNvPr id="604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/>
              <a:t>Dependerá de dos variables:</a:t>
            </a:r>
          </a:p>
          <a:p>
            <a:endParaRPr lang="es-EC"/>
          </a:p>
          <a:p>
            <a:r>
              <a:rPr lang="es-EC"/>
              <a:t>1. De las reacciones que los competidores potenciales esperan de las empresas ya instaladas.</a:t>
            </a:r>
          </a:p>
          <a:p>
            <a:r>
              <a:rPr lang="es-EC"/>
              <a:t>2. De las existencias de barrera a la entrada</a:t>
            </a:r>
          </a:p>
        </p:txBody>
      </p:sp>
    </p:spTree>
    <p:extLst>
      <p:ext uri="{BB962C8B-B14F-4D97-AF65-F5344CB8AC3E}">
        <p14:creationId xmlns:p14="http://schemas.microsoft.com/office/powerpoint/2010/main" val="180084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C" sz="4000" dirty="0"/>
              <a:t>1. COMPETIDORES POTENCIALES: Barrera a la entrada: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207568" y="1628801"/>
          <a:ext cx="7992888" cy="469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64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C" dirty="0"/>
              <a:t>COMPETIDORES POTENCIALES: Barrera a la entrada: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207568" y="1628801"/>
          <a:ext cx="7992888" cy="469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22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ACTIVIDAD</a:t>
            </a:r>
          </a:p>
        </p:txBody>
      </p:sp>
      <p:sp>
        <p:nvSpPr>
          <p:cNvPr id="62467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Sabemos que una empresa instalada y con un alto volumen de producción Q1 tiene un coste unitario de fabricación CT1. Una empresa nueva que llega al mercado empieza a tener pedidos de forma progresiva Q2 y sus costes alcanzan el nivel CT2 del grafico.</a:t>
            </a:r>
          </a:p>
          <a:p>
            <a:r>
              <a:rPr lang="es-EC" dirty="0"/>
              <a:t>A que se debe esa diferencia en los costes?</a:t>
            </a:r>
          </a:p>
          <a:p>
            <a:r>
              <a:rPr lang="es-EC" dirty="0"/>
              <a:t>Que supone esa desventaja en costes?</a:t>
            </a:r>
          </a:p>
        </p:txBody>
      </p:sp>
    </p:spTree>
    <p:extLst>
      <p:ext uri="{BB962C8B-B14F-4D97-AF65-F5344CB8AC3E}">
        <p14:creationId xmlns:p14="http://schemas.microsoft.com/office/powerpoint/2010/main" val="237939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ACTIVIDAD</a:t>
            </a:r>
          </a:p>
        </p:txBody>
      </p:sp>
      <p:pic>
        <p:nvPicPr>
          <p:cNvPr id="63491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9" t="38164" r="4330" b="39429"/>
          <a:stretch>
            <a:fillRect/>
          </a:stretch>
        </p:blipFill>
        <p:spPr>
          <a:xfrm>
            <a:off x="3719514" y="2205038"/>
            <a:ext cx="4752975" cy="3744912"/>
          </a:xfrm>
        </p:spPr>
      </p:pic>
    </p:spTree>
    <p:extLst>
      <p:ext uri="{BB962C8B-B14F-4D97-AF65-F5344CB8AC3E}">
        <p14:creationId xmlns:p14="http://schemas.microsoft.com/office/powerpoint/2010/main" val="255612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209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</a:pPr>
            <a:endParaRPr kumimoji="1" lang="en-US">
              <a:solidFill>
                <a:prstClr val="white"/>
              </a:solidFill>
              <a:latin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</a:pPr>
            <a:r>
              <a:rPr kumimoji="1" lang="en-US">
                <a:solidFill>
                  <a:prstClr val="white"/>
                </a:solidFill>
                <a:latin typeface="Arial" charset="0"/>
              </a:rPr>
              <a:t>Entre mejor sean los conocimientos que tenga la empresa acerca de su competencia, más fácil será evitar sorpresas.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</a:pPr>
            <a:r>
              <a:rPr kumimoji="1" lang="en-US">
                <a:solidFill>
                  <a:prstClr val="white"/>
                </a:solidFill>
                <a:latin typeface="Arial" charset="0"/>
              </a:rPr>
              <a:t>Para saber cuanto conocemos a la competiencia debemos responder las siguientes preguntas: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</a:pPr>
            <a:r>
              <a:rPr kumimoji="1" lang="en-US">
                <a:solidFill>
                  <a:prstClr val="white"/>
                </a:solidFill>
                <a:latin typeface="Arial" charset="0"/>
              </a:rPr>
              <a:t>¿Por cuántos competidores está dominado mi mercado?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</a:pPr>
            <a:r>
              <a:rPr kumimoji="1" lang="en-US">
                <a:solidFill>
                  <a:prstClr val="white"/>
                </a:solidFill>
                <a:latin typeface="Arial" charset="0"/>
              </a:rPr>
              <a:t>¿Quiénes son nuestros competidores más importantes?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</a:pPr>
            <a:r>
              <a:rPr kumimoji="1" lang="en-US">
                <a:solidFill>
                  <a:prstClr val="white"/>
                </a:solidFill>
                <a:latin typeface="Arial" charset="0"/>
              </a:rPr>
              <a:t>¿Es la entrada al mercado fácil o difícil para nuevos competidores?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</a:pPr>
            <a:r>
              <a:rPr kumimoji="1" lang="en-US">
                <a:solidFill>
                  <a:prstClr val="white"/>
                </a:solidFill>
                <a:latin typeface="Arial" charset="0"/>
              </a:rPr>
              <a:t>¿Porqué prefieren los clientes a la competencia y no a nosotros?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</a:pPr>
            <a:endParaRPr kumimoji="1" lang="en-US">
              <a:solidFill>
                <a:prstClr val="white"/>
              </a:solidFill>
              <a:latin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</a:pPr>
            <a:endParaRPr kumimoji="1"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828800" y="6096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kumimoji="1" lang="en-US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COMPETENCIAS</a:t>
            </a:r>
          </a:p>
        </p:txBody>
      </p:sp>
    </p:spTree>
    <p:extLst>
      <p:ext uri="{BB962C8B-B14F-4D97-AF65-F5344CB8AC3E}">
        <p14:creationId xmlns:p14="http://schemas.microsoft.com/office/powerpoint/2010/main" val="344819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209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</a:pPr>
            <a:endParaRPr kumimoji="1" lang="en-US">
              <a:solidFill>
                <a:prstClr val="white"/>
              </a:solidFill>
              <a:latin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</a:pPr>
            <a:r>
              <a:rPr kumimoji="1" lang="en-US">
                <a:solidFill>
                  <a:prstClr val="white"/>
                </a:solidFill>
                <a:latin typeface="Arial" charset="0"/>
              </a:rPr>
              <a:t>Una empresa generalmente afronta tres tipos de competencia: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  <a:buFont typeface="Wingdings" pitchFamily="2" charset="2"/>
              <a:buChar char="l"/>
            </a:pPr>
            <a:r>
              <a:rPr kumimoji="1" lang="en-US">
                <a:solidFill>
                  <a:prstClr val="white"/>
                </a:solidFill>
                <a:latin typeface="Arial" charset="0"/>
              </a:rPr>
              <a:t>Competencias de marca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  <a:buFont typeface="Wingdings" pitchFamily="2" charset="2"/>
              <a:buChar char="l"/>
            </a:pPr>
            <a:r>
              <a:rPr kumimoji="1" lang="en-US">
                <a:solidFill>
                  <a:prstClr val="white"/>
                </a:solidFill>
                <a:latin typeface="Arial" charset="0"/>
              </a:rPr>
              <a:t>Productos sustitutos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  <a:buFont typeface="Wingdings" pitchFamily="2" charset="2"/>
              <a:buChar char="l"/>
            </a:pPr>
            <a:r>
              <a:rPr kumimoji="1" lang="en-US">
                <a:solidFill>
                  <a:prstClr val="white"/>
                </a:solidFill>
                <a:latin typeface="Arial" charset="0"/>
              </a:rPr>
              <a:t>Por precio, promociones, publicidad.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E40059"/>
              </a:buClr>
              <a:buSzPct val="80000"/>
            </a:pPr>
            <a:endParaRPr kumimoji="1"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828800" y="6096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kumimoji="1" lang="en-US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TIPOS DE COMPETENCIAS</a:t>
            </a:r>
          </a:p>
        </p:txBody>
      </p:sp>
    </p:spTree>
    <p:extLst>
      <p:ext uri="{BB962C8B-B14F-4D97-AF65-F5344CB8AC3E}">
        <p14:creationId xmlns:p14="http://schemas.microsoft.com/office/powerpoint/2010/main" val="196768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C" dirty="0"/>
              <a:t>2. FABRICANTES DE BIENES Y SERVICIOS SUSTITUTOS</a:t>
            </a:r>
          </a:p>
        </p:txBody>
      </p:sp>
      <p:sp>
        <p:nvSpPr>
          <p:cNvPr id="675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  <a:p>
            <a:r>
              <a:rPr lang="es-EC"/>
              <a:t>Satisfacción de la misma necesidad.</a:t>
            </a:r>
          </a:p>
          <a:p>
            <a:endParaRPr lang="es-EC"/>
          </a:p>
          <a:p>
            <a:r>
              <a:rPr lang="es-EC"/>
              <a:t>Marca limite al precio de nuestros productos sobre todo relación calidad / precio.</a:t>
            </a:r>
          </a:p>
        </p:txBody>
      </p:sp>
    </p:spTree>
    <p:extLst>
      <p:ext uri="{BB962C8B-B14F-4D97-AF65-F5344CB8AC3E}">
        <p14:creationId xmlns:p14="http://schemas.microsoft.com/office/powerpoint/2010/main" val="3971725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C" dirty="0"/>
              <a:t>3. PODER NEGOCIADOR DE LOS PROVEEDORES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C" dirty="0"/>
              <a:t>Poder negociador proveedores es mayor cuando:</a:t>
            </a:r>
          </a:p>
          <a:p>
            <a:pPr>
              <a:defRPr/>
            </a:pPr>
            <a:r>
              <a:rPr lang="es-EC" dirty="0"/>
              <a:t>Cuanto menor sea el número de proveedores disponible.</a:t>
            </a:r>
          </a:p>
          <a:p>
            <a:pPr>
              <a:defRPr/>
            </a:pPr>
            <a:r>
              <a:rPr lang="es-EC" dirty="0"/>
              <a:t>Cuanto mas diferenciado sea el producto.</a:t>
            </a:r>
          </a:p>
          <a:p>
            <a:pPr>
              <a:defRPr/>
            </a:pPr>
            <a:r>
              <a:rPr lang="es-EC" dirty="0"/>
              <a:t>Cuanto menos importantes seamos para el.</a:t>
            </a:r>
          </a:p>
          <a:p>
            <a:pPr>
              <a:defRPr/>
            </a:pPr>
            <a:endParaRPr lang="es-EC" dirty="0"/>
          </a:p>
          <a:p>
            <a:pPr>
              <a:defRPr/>
            </a:pPr>
            <a:r>
              <a:rPr lang="es-EC" dirty="0">
                <a:solidFill>
                  <a:srgbClr val="FF0000"/>
                </a:solidFill>
              </a:rPr>
              <a:t>LA CAPACIDAD DE NEGOCIACION PUEDE REDUCIR NUESTROS BENEFICIOS</a:t>
            </a:r>
          </a:p>
          <a:p>
            <a:pPr>
              <a:defRPr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4044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C" dirty="0"/>
              <a:t>4. PODER NEGOCIADOR DE LOS CLIENTES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987042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52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s-EC" sz="2400" dirty="0"/>
              <a:t>DIAGNÓSTICO ESTRATÉGICO EXTERNO</a:t>
            </a:r>
            <a:br>
              <a:rPr lang="es-EC" sz="2400" dirty="0"/>
            </a:br>
            <a:r>
              <a:rPr lang="es-EC" sz="2400" dirty="0"/>
              <a:t>Conocimiento del entorno de las relaciones o del </a:t>
            </a:r>
            <a:r>
              <a:rPr lang="es-EC" sz="2400" dirty="0" err="1"/>
              <a:t>microentorno</a:t>
            </a:r>
            <a:r>
              <a:rPr lang="es-EC" sz="2400" dirty="0"/>
              <a:t>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2207569" y="2133600"/>
          <a:ext cx="7944891" cy="446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337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Actividad</a:t>
            </a:r>
          </a:p>
        </p:txBody>
      </p:sp>
      <p:sp>
        <p:nvSpPr>
          <p:cNvPr id="706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/>
              <a:t>QUE ESTRATEGIA LLEVA EL AKI EN RELACION A LA VENTA DE SUS PRODUCTOS?</a:t>
            </a:r>
          </a:p>
          <a:p>
            <a:endParaRPr lang="es-EC"/>
          </a:p>
          <a:p>
            <a:r>
              <a:rPr lang="es-EC"/>
              <a:t>QUE ESTRATEGIA TIENE EL SUPERMAXI EN LA VENTA DE SUS PRODUCTOS?</a:t>
            </a:r>
          </a:p>
          <a:p>
            <a:endParaRPr lang="es-EC"/>
          </a:p>
          <a:p>
            <a:r>
              <a:rPr lang="es-EC"/>
              <a:t>COMPITEN ENTRE ELLOS?CUAL ES SU COMPETENCIA DIRECTA?</a:t>
            </a:r>
          </a:p>
        </p:txBody>
      </p:sp>
    </p:spTree>
    <p:extLst>
      <p:ext uri="{BB962C8B-B14F-4D97-AF65-F5344CB8AC3E}">
        <p14:creationId xmlns:p14="http://schemas.microsoft.com/office/powerpoint/2010/main" val="3235380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C" dirty="0"/>
              <a:t>5. RIVALIDAD DE LAS EMPRESAS DEL SECTOR O INDUSTRIA</a:t>
            </a:r>
          </a:p>
        </p:txBody>
      </p:sp>
      <p:pic>
        <p:nvPicPr>
          <p:cNvPr id="59395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0" t="38864" r="3346" b="18771"/>
          <a:stretch>
            <a:fillRect/>
          </a:stretch>
        </p:blipFill>
        <p:spPr>
          <a:xfrm>
            <a:off x="2423592" y="2223096"/>
            <a:ext cx="7344816" cy="4446264"/>
          </a:xfrm>
        </p:spPr>
      </p:pic>
      <p:sp>
        <p:nvSpPr>
          <p:cNvPr id="59396" name="4 CuadroTexto"/>
          <p:cNvSpPr txBox="1">
            <a:spLocks noChangeArrowheads="1"/>
          </p:cNvSpPr>
          <p:nvPr/>
        </p:nvSpPr>
        <p:spPr bwMode="auto">
          <a:xfrm>
            <a:off x="2781333" y="1700808"/>
            <a:ext cx="6697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C" sz="1400" dirty="0">
                <a:solidFill>
                  <a:prstClr val="white"/>
                </a:solidFill>
              </a:rPr>
              <a:t>VARIABLES QUE AFECTAN AL GRADO DE RIVALIDAD DE LAS EMPRESAS DEL SECTOR</a:t>
            </a:r>
          </a:p>
        </p:txBody>
      </p:sp>
    </p:spTree>
    <p:extLst>
      <p:ext uri="{BB962C8B-B14F-4D97-AF65-F5344CB8AC3E}">
        <p14:creationId xmlns:p14="http://schemas.microsoft.com/office/powerpoint/2010/main" val="36420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ESTRATEGIA Y COMPETENCIA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Las empresas que opten por una misma estrategia se constituirán mas fuertemente en competencia.</a:t>
            </a:r>
          </a:p>
          <a:p>
            <a:r>
              <a:rPr lang="es-EC" dirty="0"/>
              <a:t>Uso de ventajas competitivas para distinguirse</a:t>
            </a:r>
          </a:p>
          <a:p>
            <a:endParaRPr lang="es-EC" dirty="0"/>
          </a:p>
          <a:p>
            <a:r>
              <a:rPr lang="es-EC" dirty="0"/>
              <a:t>El análisis de competencia debe finalizar con el análisis de los </a:t>
            </a:r>
            <a:r>
              <a:rPr lang="es-EC" b="1" dirty="0"/>
              <a:t>puntos fuertes </a:t>
            </a:r>
            <a:r>
              <a:rPr lang="es-EC" dirty="0"/>
              <a:t>y </a:t>
            </a:r>
            <a:r>
              <a:rPr lang="es-EC" b="1" dirty="0"/>
              <a:t>débiles</a:t>
            </a:r>
            <a:r>
              <a:rPr lang="es-EC" dirty="0"/>
              <a:t> de nuestros competidores. (rumores, contacto clientes mutuos, experiencia personal)</a:t>
            </a: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56077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0" y="267494"/>
            <a:ext cx="8712968" cy="13990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C" dirty="0"/>
              <a:t>HERRAMIENTA:</a:t>
            </a:r>
            <a:br>
              <a:rPr lang="es-EC" dirty="0"/>
            </a:br>
            <a:r>
              <a:rPr lang="es-EC" dirty="0"/>
              <a:t>MATRIZ DE PERFIL COMPETITIVO</a:t>
            </a:r>
          </a:p>
        </p:txBody>
      </p:sp>
      <p:sp>
        <p:nvSpPr>
          <p:cNvPr id="675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Es una herramienta analítica que identifica a los competidores más importantes de una empresa e informa sobre sus fortalezas y debilidades particulares. </a:t>
            </a:r>
          </a:p>
          <a:p>
            <a:r>
              <a:rPr lang="es-EC" dirty="0"/>
              <a:t>Los resultados de ellas dependen en parte de juicios subjetivos en la selección de factores, asignación de ponderaciones y clasificaciones.</a:t>
            </a:r>
          </a:p>
        </p:txBody>
      </p:sp>
    </p:spTree>
    <p:extLst>
      <p:ext uri="{BB962C8B-B14F-4D97-AF65-F5344CB8AC3E}">
        <p14:creationId xmlns:p14="http://schemas.microsoft.com/office/powerpoint/2010/main" val="1475542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0" y="267494"/>
            <a:ext cx="8712968" cy="13990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C" dirty="0"/>
              <a:t>MATRIZ DE PERFIL COMPETITIVO</a:t>
            </a:r>
            <a:br>
              <a:rPr lang="es-EC" dirty="0"/>
            </a:br>
            <a:r>
              <a:rPr lang="es-EC" dirty="0"/>
              <a:t>Procedimiento:</a:t>
            </a: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882808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3287688" y="6237313"/>
          <a:ext cx="4762500" cy="431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= Debilidad grave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 = Fortaleza menor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 = Debilidad menor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 = Fortaleza importante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443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0" y="267494"/>
            <a:ext cx="8712968" cy="13990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C" dirty="0"/>
              <a:t>MATRIZ DE PERFIL COMPETITIVO</a:t>
            </a:r>
            <a:br>
              <a:rPr lang="es-EC" dirty="0"/>
            </a:br>
            <a:r>
              <a:rPr lang="es-EC" dirty="0"/>
              <a:t>Procedimiento:</a:t>
            </a: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882808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546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EJEMPLO DE MATRIZ DE PERFIL COMPETITIVO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279575" y="2564906"/>
          <a:ext cx="7154938" cy="2159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1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Factor Clave de Éxito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Ponderación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CEDRIS S.A.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VIDEO JET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DOMINO PRINT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1.- Gama de productos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0.60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2.- Calidad de los productos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0.20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0.60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0.60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0.60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3.- Tecnología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0.30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0.90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1.20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0.60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4.- Experiencia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0.30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0.45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0.30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5.- Competitividad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0.30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0.30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0.45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TOTAL: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1.00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2.70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3.35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2.35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929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EJEMPLO DE MATRIZ DE PERFIL COMPETITIVO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991544" y="2276872"/>
          <a:ext cx="8136904" cy="3538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Factor Clave de Éxito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CEDRIS S.A.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VIDEO JET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DOMINIO PRINT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1.- Gama de productos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Tiene como variedad una gama de productos de por lo menos 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Tiene como variedad una gama de productos de por lo menos 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No tiene una línea definida de productos que los identifique dentro del mercado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2.- Calidad de los productos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Calidad aceptable a través de los años (Francesa)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Calidad aceptable a través de los años (inglesa)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Calidad aceptable a través de los años (americana)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3.- Tecnología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Tecnología actual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Utiliza tecnología de vanguardia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Tecnología estándar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4.- Experiencia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Es mínima pero conocen el mercado (5 años)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Experiencia razonable y agresiva en el mercado (10 años)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Poca experiencia en el mercado (3 años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5.- Competitividad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Precios altos debido a las cuentas de importación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 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Precios justos y poco margen de negociabilidad al distribuidor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3 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Mantienen precios nacionales que les permiten competir entre ellos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258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EJEMPLO DE MATRIZ DE PERFIL COMPETITIVO 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Por lo tanto VIDEO JET es el competidor mas amenazador para CEDRIS</a:t>
            </a:r>
          </a:p>
          <a:p>
            <a:r>
              <a:rPr lang="es-EC" dirty="0"/>
              <a:t>En Calidad del producto y en competitividad empatan por lo tanto </a:t>
            </a:r>
            <a:r>
              <a:rPr lang="es-EC" dirty="0" err="1"/>
              <a:t>Cedris</a:t>
            </a:r>
            <a:r>
              <a:rPr lang="es-EC" dirty="0"/>
              <a:t> tiene que fortalecer estos renglones y además en Gama de productos y tecnología, Video Jet nos supera así que es necesario fortalecer nuestra posición en el mercado.</a:t>
            </a:r>
          </a:p>
        </p:txBody>
      </p:sp>
    </p:spTree>
    <p:extLst>
      <p:ext uri="{BB962C8B-B14F-4D97-AF65-F5344CB8AC3E}">
        <p14:creationId xmlns:p14="http://schemas.microsoft.com/office/powerpoint/2010/main" val="304138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s-EC" sz="2400" dirty="0"/>
              <a:t>DIAGNÓSTICO ESTRATÉGICO EXTERNO</a:t>
            </a:r>
            <a:br>
              <a:rPr lang="es-EC" sz="2400" dirty="0"/>
            </a:br>
            <a:r>
              <a:rPr lang="es-EC" sz="2400" dirty="0"/>
              <a:t>Conocimiento del entorno de las relaciones o del </a:t>
            </a:r>
            <a:r>
              <a:rPr lang="es-EC" sz="2400" dirty="0" err="1"/>
              <a:t>microentorno</a:t>
            </a:r>
            <a:r>
              <a:rPr lang="es-EC" sz="2400" dirty="0"/>
              <a:t>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775521" y="2132856"/>
          <a:ext cx="8376939" cy="377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252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s-EC" sz="2400" dirty="0"/>
              <a:t>DIAGNÓSTICO ESTRATÉGICO EXTERNO</a:t>
            </a:r>
            <a:br>
              <a:rPr lang="es-EC" sz="2400" dirty="0"/>
            </a:br>
            <a:r>
              <a:rPr lang="es-EC" sz="2400" dirty="0"/>
              <a:t>Conocimiento del entorno de las relaciones o del </a:t>
            </a:r>
            <a:r>
              <a:rPr lang="es-EC" sz="2400" dirty="0" err="1"/>
              <a:t>microentorno</a:t>
            </a:r>
            <a:r>
              <a:rPr lang="es-EC" sz="2400" dirty="0"/>
              <a:t>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775521" y="1700809"/>
          <a:ext cx="8277679" cy="502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65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s-EC" sz="3600" dirty="0"/>
              <a:t>DIAGNÓSTICO ESTRATÉGICO EXTERNO</a:t>
            </a:r>
            <a:br>
              <a:rPr lang="es-EC" sz="3600" dirty="0"/>
            </a:br>
            <a:r>
              <a:rPr lang="es-EC" sz="3600" dirty="0"/>
              <a:t>Conocimiento del entorno de las relaciones o del </a:t>
            </a:r>
            <a:r>
              <a:rPr lang="es-EC" sz="3600" dirty="0" err="1"/>
              <a:t>microentorno</a:t>
            </a:r>
            <a:r>
              <a:rPr lang="es-EC" sz="3600" dirty="0"/>
              <a:t>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2063552" y="2132856"/>
          <a:ext cx="8208912" cy="428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06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COMPETENCIA</a:t>
            </a:r>
          </a:p>
        </p:txBody>
      </p:sp>
      <p:sp>
        <p:nvSpPr>
          <p:cNvPr id="552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Difícil su determinación no solo son marcas similares si no es la lucha por un mismo recurso.</a:t>
            </a:r>
          </a:p>
          <a:p>
            <a:r>
              <a:rPr lang="es-EC" dirty="0"/>
              <a:t>Dimensiones de la competencia:</a:t>
            </a:r>
          </a:p>
          <a:p>
            <a:r>
              <a:rPr lang="es-EC" dirty="0"/>
              <a:t>1. la función básica: que satisface</a:t>
            </a:r>
          </a:p>
          <a:p>
            <a:r>
              <a:rPr lang="es-EC" dirty="0"/>
              <a:t>2. la tecnología usada</a:t>
            </a:r>
          </a:p>
          <a:p>
            <a:r>
              <a:rPr lang="es-EC" dirty="0"/>
              <a:t>3. El grupo de clientes</a:t>
            </a:r>
          </a:p>
        </p:txBody>
      </p:sp>
    </p:spTree>
    <p:extLst>
      <p:ext uri="{BB962C8B-B14F-4D97-AF65-F5344CB8AC3E}">
        <p14:creationId xmlns:p14="http://schemas.microsoft.com/office/powerpoint/2010/main" val="75448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/>
              <a:t>COMPETENCIA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s-EC" dirty="0"/>
              <a:t>Niveles de competencia:</a:t>
            </a:r>
          </a:p>
          <a:p>
            <a:pPr>
              <a:defRPr/>
            </a:pPr>
            <a:r>
              <a:rPr lang="es-EC" dirty="0"/>
              <a:t>1. Competencia a nivel de Mercado</a:t>
            </a:r>
          </a:p>
          <a:p>
            <a:pPr>
              <a:defRPr/>
            </a:pPr>
            <a:r>
              <a:rPr lang="es-EC" dirty="0"/>
              <a:t>Empresas que fabrican productos que satisfacen la misma necesidad </a:t>
            </a:r>
            <a:r>
              <a:rPr lang="es-EC" dirty="0" err="1"/>
              <a:t>Ejm</a:t>
            </a:r>
            <a:r>
              <a:rPr lang="es-EC" dirty="0"/>
              <a:t>. Maquinas de escribir/ computadores</a:t>
            </a:r>
          </a:p>
          <a:p>
            <a:pPr>
              <a:defRPr/>
            </a:pPr>
            <a:r>
              <a:rPr lang="es-EC" dirty="0"/>
              <a:t>2.Competencia a nivel de industria</a:t>
            </a:r>
          </a:p>
          <a:p>
            <a:pPr>
              <a:defRPr/>
            </a:pPr>
            <a:r>
              <a:rPr lang="es-EC" dirty="0"/>
              <a:t>Empresas que fabrican un mismo producto</a:t>
            </a:r>
          </a:p>
          <a:p>
            <a:pPr>
              <a:defRPr/>
            </a:pPr>
            <a:r>
              <a:rPr lang="es-EC" dirty="0"/>
              <a:t>3. Competencia a nivel de producto-mercado</a:t>
            </a:r>
          </a:p>
          <a:p>
            <a:pPr>
              <a:defRPr/>
            </a:pPr>
            <a:r>
              <a:rPr lang="es-EC" dirty="0"/>
              <a:t>Empresas un mismo tipo de producto y dirigen  grupo de clientes</a:t>
            </a:r>
          </a:p>
        </p:txBody>
      </p:sp>
    </p:spTree>
    <p:extLst>
      <p:ext uri="{BB962C8B-B14F-4D97-AF65-F5344CB8AC3E}">
        <p14:creationId xmlns:p14="http://schemas.microsoft.com/office/powerpoint/2010/main" val="126643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s-EC" sz="2400" dirty="0"/>
              <a:t>DIAGNÓSTICO ESTRATÉGICO EXTERNO</a:t>
            </a:r>
            <a:br>
              <a:rPr lang="es-EC" sz="2400" dirty="0"/>
            </a:br>
            <a:r>
              <a:rPr lang="es-EC" sz="2400" dirty="0"/>
              <a:t>Conocimiento del entorno de las relaciones o del </a:t>
            </a:r>
            <a:r>
              <a:rPr lang="es-EC" sz="2400" dirty="0" err="1"/>
              <a:t>microentorno</a:t>
            </a:r>
            <a:r>
              <a:rPr lang="es-EC" sz="2400" dirty="0"/>
              <a:t>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2279576" y="2132856"/>
          <a:ext cx="81369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719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C" dirty="0"/>
              <a:t>LA COMPETENCIA AMPLIADA</a:t>
            </a:r>
          </a:p>
        </p:txBody>
      </p:sp>
      <p:pic>
        <p:nvPicPr>
          <p:cNvPr id="58371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9" t="43765" r="24803" b="28574"/>
          <a:stretch>
            <a:fillRect/>
          </a:stretch>
        </p:blipFill>
        <p:spPr>
          <a:xfrm>
            <a:off x="1992313" y="1844675"/>
            <a:ext cx="5543550" cy="4679950"/>
          </a:xfrm>
        </p:spPr>
      </p:pic>
      <p:sp>
        <p:nvSpPr>
          <p:cNvPr id="58372" name="4 CuadroTexto"/>
          <p:cNvSpPr txBox="1">
            <a:spLocks noChangeArrowheads="1"/>
          </p:cNvSpPr>
          <p:nvPr/>
        </p:nvSpPr>
        <p:spPr bwMode="auto">
          <a:xfrm>
            <a:off x="7824788" y="1628776"/>
            <a:ext cx="284321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C">
                <a:solidFill>
                  <a:prstClr val="white"/>
                </a:solidFill>
              </a:rPr>
              <a:t>Porter:  Existen una serie de fuerzas que pueden exprimir el beneficio de nuestra empresa y que no provienen exclusivamente de nuestros competidores  actuales FUERZAS COMPETITIVAS</a:t>
            </a:r>
          </a:p>
        </p:txBody>
      </p:sp>
    </p:spTree>
    <p:extLst>
      <p:ext uri="{BB962C8B-B14F-4D97-AF65-F5344CB8AC3E}">
        <p14:creationId xmlns:p14="http://schemas.microsoft.com/office/powerpoint/2010/main" val="3689399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1512</Words>
  <Application>Microsoft Office PowerPoint</Application>
  <PresentationFormat>Panorámica</PresentationFormat>
  <Paragraphs>224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Comic Sans MS</vt:lpstr>
      <vt:lpstr>Verdana</vt:lpstr>
      <vt:lpstr>Wingdings</vt:lpstr>
      <vt:lpstr>Wingdings 2</vt:lpstr>
      <vt:lpstr>Brío</vt:lpstr>
      <vt:lpstr>Presentación de PowerPoint</vt:lpstr>
      <vt:lpstr>DIAGNÓSTICO ESTRATÉGICO EXTERNO Conocimiento del entorno de las relaciones o del microentorno </vt:lpstr>
      <vt:lpstr>DIAGNÓSTICO ESTRATÉGICO EXTERNO Conocimiento del entorno de las relaciones o del microentorno </vt:lpstr>
      <vt:lpstr>DIAGNÓSTICO ESTRATÉGICO EXTERNO Conocimiento del entorno de las relaciones o del microentorno </vt:lpstr>
      <vt:lpstr>DIAGNÓSTICO ESTRATÉGICO EXTERNO Conocimiento del entorno de las relaciones o del microentorno </vt:lpstr>
      <vt:lpstr>COMPETENCIA</vt:lpstr>
      <vt:lpstr>COMPETENCIA</vt:lpstr>
      <vt:lpstr>DIAGNÓSTICO ESTRATÉGICO EXTERNO Conocimiento del entorno de las relaciones o del microentorno </vt:lpstr>
      <vt:lpstr>LA COMPETENCIA AMPLIADA</vt:lpstr>
      <vt:lpstr>1. COMPETIDORES POTENCIALES</vt:lpstr>
      <vt:lpstr>1. COMPETIDORES POTENCIALES: Barrera a la entrada: </vt:lpstr>
      <vt:lpstr>COMPETIDORES POTENCIALES: Barrera a la entrada: </vt:lpstr>
      <vt:lpstr>ACTIVIDAD</vt:lpstr>
      <vt:lpstr>ACTIVIDAD</vt:lpstr>
      <vt:lpstr>Presentación de PowerPoint</vt:lpstr>
      <vt:lpstr>Presentación de PowerPoint</vt:lpstr>
      <vt:lpstr>2. FABRICANTES DE BIENES Y SERVICIOS SUSTITUTOS</vt:lpstr>
      <vt:lpstr>3. PODER NEGOCIADOR DE LOS PROVEEDORES</vt:lpstr>
      <vt:lpstr>4. PODER NEGOCIADOR DE LOS CLIENTES</vt:lpstr>
      <vt:lpstr>Actividad</vt:lpstr>
      <vt:lpstr>5. RIVALIDAD DE LAS EMPRESAS DEL SECTOR O INDUSTRIA</vt:lpstr>
      <vt:lpstr>ESTRATEGIA Y COMPETENCIA</vt:lpstr>
      <vt:lpstr>HERRAMIENTA: MATRIZ DE PERFIL COMPETITIVO</vt:lpstr>
      <vt:lpstr>MATRIZ DE PERFIL COMPETITIVO Procedimiento:</vt:lpstr>
      <vt:lpstr>MATRIZ DE PERFIL COMPETITIVO Procedimiento:</vt:lpstr>
      <vt:lpstr>EJEMPLO DE MATRIZ DE PERFIL COMPETITIVO</vt:lpstr>
      <vt:lpstr>EJEMPLO DE MATRIZ DE PERFIL COMPETITIVO</vt:lpstr>
      <vt:lpstr>EJEMPLO DE MATRIZ DE PERFIL COMPETITIVO 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ENRIQUE FIERRO LOPEZ</dc:creator>
  <cp:lastModifiedBy>PABLO ENRIQUE FIERRO LOPEZ</cp:lastModifiedBy>
  <cp:revision>8</cp:revision>
  <dcterms:created xsi:type="dcterms:W3CDTF">2020-07-13T02:29:35Z</dcterms:created>
  <dcterms:modified xsi:type="dcterms:W3CDTF">2020-07-13T02:53:41Z</dcterms:modified>
</cp:coreProperties>
</file>