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62" r:id="rId3"/>
    <p:sldId id="340" r:id="rId4"/>
    <p:sldId id="341" r:id="rId5"/>
    <p:sldId id="342" r:id="rId6"/>
    <p:sldId id="343" r:id="rId7"/>
    <p:sldId id="344" r:id="rId8"/>
    <p:sldId id="345" r:id="rId9"/>
    <p:sldId id="346" r:id="rId10"/>
    <p:sldId id="347" r:id="rId11"/>
    <p:sldId id="348" r:id="rId12"/>
    <p:sldId id="467" r:id="rId13"/>
    <p:sldId id="469" r:id="rId14"/>
    <p:sldId id="349" r:id="rId15"/>
    <p:sldId id="350" r:id="rId16"/>
    <p:sldId id="351" r:id="rId17"/>
    <p:sldId id="353" r:id="rId18"/>
    <p:sldId id="352" r:id="rId19"/>
    <p:sldId id="355" r:id="rId20"/>
    <p:sldId id="634" r:id="rId21"/>
    <p:sldId id="354" r:id="rId22"/>
    <p:sldId id="356" r:id="rId23"/>
    <p:sldId id="357" r:id="rId24"/>
    <p:sldId id="638" r:id="rId25"/>
    <p:sldId id="639" r:id="rId26"/>
    <p:sldId id="640" r:id="rId27"/>
    <p:sldId id="641" r:id="rId28"/>
    <p:sldId id="624" r:id="rId29"/>
    <p:sldId id="625" r:id="rId30"/>
    <p:sldId id="626" r:id="rId31"/>
    <p:sldId id="627" r:id="rId32"/>
    <p:sldId id="628" r:id="rId33"/>
    <p:sldId id="629" r:id="rId34"/>
    <p:sldId id="630" r:id="rId35"/>
    <p:sldId id="631" r:id="rId36"/>
    <p:sldId id="632" r:id="rId37"/>
    <p:sldId id="581" r:id="rId38"/>
    <p:sldId id="583" r:id="rId39"/>
    <p:sldId id="585" r:id="rId40"/>
    <p:sldId id="586" r:id="rId41"/>
    <p:sldId id="580" r:id="rId4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29547B-3846-4EA5-BB8C-15BB2306828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5B192B0B-B97A-4197-B373-AF26E6C198CD}">
      <dgm:prSet/>
      <dgm:spPr/>
      <dgm:t>
        <a:bodyPr/>
        <a:lstStyle/>
        <a:p>
          <a:pPr rtl="0"/>
          <a:r>
            <a:rPr lang="es-ES" dirty="0"/>
            <a:t>Selección de lo relevante del entorno</a:t>
          </a:r>
          <a:endParaRPr lang="es-EC" dirty="0"/>
        </a:p>
      </dgm:t>
    </dgm:pt>
    <dgm:pt modelId="{2829A53A-1D2A-4159-B4BD-C89DBD33A012}" type="parTrans" cxnId="{0581DCAA-9564-435B-8228-BC6092482B21}">
      <dgm:prSet/>
      <dgm:spPr/>
      <dgm:t>
        <a:bodyPr/>
        <a:lstStyle/>
        <a:p>
          <a:endParaRPr lang="es-EC"/>
        </a:p>
      </dgm:t>
    </dgm:pt>
    <dgm:pt modelId="{D448BF1D-BD91-4679-8AA8-37C87DE7A445}" type="sibTrans" cxnId="{0581DCAA-9564-435B-8228-BC6092482B21}">
      <dgm:prSet/>
      <dgm:spPr/>
      <dgm:t>
        <a:bodyPr/>
        <a:lstStyle/>
        <a:p>
          <a:endParaRPr lang="es-EC"/>
        </a:p>
      </dgm:t>
    </dgm:pt>
    <dgm:pt modelId="{7A5A5FD5-158C-4474-9F3F-C9CD79ECAD57}">
      <dgm:prSet/>
      <dgm:spPr/>
      <dgm:t>
        <a:bodyPr/>
        <a:lstStyle/>
        <a:p>
          <a:pPr rtl="0"/>
          <a:r>
            <a:rPr lang="es-EC" dirty="0"/>
            <a:t>Selección y percepción del entorno.</a:t>
          </a:r>
        </a:p>
      </dgm:t>
    </dgm:pt>
    <dgm:pt modelId="{E98726E7-93F7-4C34-A16F-36EAF0105677}" type="parTrans" cxnId="{041A1C8E-43F7-4DAD-A118-233F55E821A0}">
      <dgm:prSet/>
      <dgm:spPr/>
      <dgm:t>
        <a:bodyPr/>
        <a:lstStyle/>
        <a:p>
          <a:endParaRPr lang="es-EC"/>
        </a:p>
      </dgm:t>
    </dgm:pt>
    <dgm:pt modelId="{A28FADDC-3CA8-474D-9AA0-A06DAA2BA890}" type="sibTrans" cxnId="{041A1C8E-43F7-4DAD-A118-233F55E821A0}">
      <dgm:prSet/>
      <dgm:spPr/>
      <dgm:t>
        <a:bodyPr/>
        <a:lstStyle/>
        <a:p>
          <a:endParaRPr lang="es-EC"/>
        </a:p>
      </dgm:t>
    </dgm:pt>
    <dgm:pt modelId="{79BC87F7-847B-436E-81BA-904668982E17}">
      <dgm:prSet/>
      <dgm:spPr/>
      <dgm:t>
        <a:bodyPr/>
        <a:lstStyle/>
        <a:p>
          <a:pPr rtl="0"/>
          <a:r>
            <a:rPr lang="es-EC" dirty="0"/>
            <a:t>?Cómo hacen su diagnóstico externo las organizaciones? Sus directores y ejecutivos hacen mapas del entorno externo. </a:t>
          </a:r>
        </a:p>
      </dgm:t>
    </dgm:pt>
    <dgm:pt modelId="{3CF57E34-CC71-43F6-9CD6-E0B262384734}" type="parTrans" cxnId="{B2E023E6-68F3-4D5F-AF1A-4CE8F680E7B3}">
      <dgm:prSet/>
      <dgm:spPr/>
      <dgm:t>
        <a:bodyPr/>
        <a:lstStyle/>
        <a:p>
          <a:endParaRPr lang="es-EC"/>
        </a:p>
      </dgm:t>
    </dgm:pt>
    <dgm:pt modelId="{034F4031-5E8E-46C5-9504-FF931E870171}" type="sibTrans" cxnId="{B2E023E6-68F3-4D5F-AF1A-4CE8F680E7B3}">
      <dgm:prSet/>
      <dgm:spPr/>
      <dgm:t>
        <a:bodyPr/>
        <a:lstStyle/>
        <a:p>
          <a:endParaRPr lang="es-EC"/>
        </a:p>
      </dgm:t>
    </dgm:pt>
    <dgm:pt modelId="{7ACBCF2E-0B24-41FD-A69D-55CC106A5052}">
      <dgm:prSet/>
      <dgm:spPr/>
      <dgm:t>
        <a:bodyPr/>
        <a:lstStyle/>
        <a:p>
          <a:pPr rtl="0"/>
          <a:r>
            <a:rPr lang="es-ES" dirty="0"/>
            <a:t> Subjetividad las diversas organizaciones perciban de diferentes maneras los mismos ambientes.</a:t>
          </a:r>
          <a:endParaRPr lang="es-EC" dirty="0"/>
        </a:p>
      </dgm:t>
    </dgm:pt>
    <dgm:pt modelId="{3C21E6C8-4E76-4348-BF90-0C9087163E45}" type="parTrans" cxnId="{28A46F9F-9317-4ADB-8F8D-7A28EC941A0A}">
      <dgm:prSet/>
      <dgm:spPr/>
      <dgm:t>
        <a:bodyPr/>
        <a:lstStyle/>
        <a:p>
          <a:endParaRPr lang="es-EC"/>
        </a:p>
      </dgm:t>
    </dgm:pt>
    <dgm:pt modelId="{19E980DA-7F8B-4738-833E-184EAD51DEC0}" type="sibTrans" cxnId="{28A46F9F-9317-4ADB-8F8D-7A28EC941A0A}">
      <dgm:prSet/>
      <dgm:spPr/>
      <dgm:t>
        <a:bodyPr/>
        <a:lstStyle/>
        <a:p>
          <a:endParaRPr lang="es-EC"/>
        </a:p>
      </dgm:t>
    </dgm:pt>
    <dgm:pt modelId="{18C00EFF-8237-4B78-AFFC-ABFB6D98ACD8}" type="pres">
      <dgm:prSet presAssocID="{A729547B-3846-4EA5-BB8C-15BB23068289}" presName="linear" presStyleCnt="0">
        <dgm:presLayoutVars>
          <dgm:animLvl val="lvl"/>
          <dgm:resizeHandles val="exact"/>
        </dgm:presLayoutVars>
      </dgm:prSet>
      <dgm:spPr/>
    </dgm:pt>
    <dgm:pt modelId="{8C5D2406-DBDD-4400-A7C2-FB15E6C8C732}" type="pres">
      <dgm:prSet presAssocID="{7A5A5FD5-158C-4474-9F3F-C9CD79ECAD57}" presName="parentText" presStyleLbl="node1" presStyleIdx="0" presStyleCnt="1">
        <dgm:presLayoutVars>
          <dgm:chMax val="0"/>
          <dgm:bulletEnabled val="1"/>
        </dgm:presLayoutVars>
      </dgm:prSet>
      <dgm:spPr/>
    </dgm:pt>
    <dgm:pt modelId="{1089537C-0B98-4C93-97FB-77400FD64CD5}" type="pres">
      <dgm:prSet presAssocID="{7A5A5FD5-158C-4474-9F3F-C9CD79ECAD57}" presName="childText" presStyleLbl="revTx" presStyleIdx="0" presStyleCnt="1">
        <dgm:presLayoutVars>
          <dgm:bulletEnabled val="1"/>
        </dgm:presLayoutVars>
      </dgm:prSet>
      <dgm:spPr/>
    </dgm:pt>
  </dgm:ptLst>
  <dgm:cxnLst>
    <dgm:cxn modelId="{C2884A67-D180-4758-9473-6D11E3E33F02}" type="presOf" srcId="{A729547B-3846-4EA5-BB8C-15BB23068289}" destId="{18C00EFF-8237-4B78-AFFC-ABFB6D98ACD8}" srcOrd="0" destOrd="0" presId="urn:microsoft.com/office/officeart/2005/8/layout/vList2"/>
    <dgm:cxn modelId="{FCC7E676-4E11-4FDF-8ECB-763D62778081}" type="presOf" srcId="{7ACBCF2E-0B24-41FD-A69D-55CC106A5052}" destId="{1089537C-0B98-4C93-97FB-77400FD64CD5}" srcOrd="0" destOrd="2" presId="urn:microsoft.com/office/officeart/2005/8/layout/vList2"/>
    <dgm:cxn modelId="{46E6017C-C80F-4471-8F75-BA1B309751BB}" type="presOf" srcId="{79BC87F7-847B-436E-81BA-904668982E17}" destId="{1089537C-0B98-4C93-97FB-77400FD64CD5}" srcOrd="0" destOrd="0" presId="urn:microsoft.com/office/officeart/2005/8/layout/vList2"/>
    <dgm:cxn modelId="{041A1C8E-43F7-4DAD-A118-233F55E821A0}" srcId="{A729547B-3846-4EA5-BB8C-15BB23068289}" destId="{7A5A5FD5-158C-4474-9F3F-C9CD79ECAD57}" srcOrd="0" destOrd="0" parTransId="{E98726E7-93F7-4C34-A16F-36EAF0105677}" sibTransId="{A28FADDC-3CA8-474D-9AA0-A06DAA2BA890}"/>
    <dgm:cxn modelId="{28A46F9F-9317-4ADB-8F8D-7A28EC941A0A}" srcId="{7A5A5FD5-158C-4474-9F3F-C9CD79ECAD57}" destId="{7ACBCF2E-0B24-41FD-A69D-55CC106A5052}" srcOrd="2" destOrd="0" parTransId="{3C21E6C8-4E76-4348-BF90-0C9087163E45}" sibTransId="{19E980DA-7F8B-4738-833E-184EAD51DEC0}"/>
    <dgm:cxn modelId="{0581DCAA-9564-435B-8228-BC6092482B21}" srcId="{7A5A5FD5-158C-4474-9F3F-C9CD79ECAD57}" destId="{5B192B0B-B97A-4197-B373-AF26E6C198CD}" srcOrd="1" destOrd="0" parTransId="{2829A53A-1D2A-4159-B4BD-C89DBD33A012}" sibTransId="{D448BF1D-BD91-4679-8AA8-37C87DE7A445}"/>
    <dgm:cxn modelId="{E60FA2BD-4026-46E2-BC5C-0AB1650FA2C0}" type="presOf" srcId="{5B192B0B-B97A-4197-B373-AF26E6C198CD}" destId="{1089537C-0B98-4C93-97FB-77400FD64CD5}" srcOrd="0" destOrd="1" presId="urn:microsoft.com/office/officeart/2005/8/layout/vList2"/>
    <dgm:cxn modelId="{B2E023E6-68F3-4D5F-AF1A-4CE8F680E7B3}" srcId="{7A5A5FD5-158C-4474-9F3F-C9CD79ECAD57}" destId="{79BC87F7-847B-436E-81BA-904668982E17}" srcOrd="0" destOrd="0" parTransId="{3CF57E34-CC71-43F6-9CD6-E0B262384734}" sibTransId="{034F4031-5E8E-46C5-9504-FF931E870171}"/>
    <dgm:cxn modelId="{0A8737E8-B17E-4ECF-95EA-05D4A658A0B0}" type="presOf" srcId="{7A5A5FD5-158C-4474-9F3F-C9CD79ECAD57}" destId="{8C5D2406-DBDD-4400-A7C2-FB15E6C8C732}" srcOrd="0" destOrd="0" presId="urn:microsoft.com/office/officeart/2005/8/layout/vList2"/>
    <dgm:cxn modelId="{EAEFE514-9221-4CEA-9438-84D50EC7BC95}" type="presParOf" srcId="{18C00EFF-8237-4B78-AFFC-ABFB6D98ACD8}" destId="{8C5D2406-DBDD-4400-A7C2-FB15E6C8C732}" srcOrd="0" destOrd="0" presId="urn:microsoft.com/office/officeart/2005/8/layout/vList2"/>
    <dgm:cxn modelId="{6F136AE0-9475-44BF-A8BC-CCEFD16E6470}" type="presParOf" srcId="{18C00EFF-8237-4B78-AFFC-ABFB6D98ACD8}" destId="{1089537C-0B98-4C93-97FB-77400FD64CD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532142-E60C-4CB0-9403-877DCFCA67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6B3380C1-AA2B-4FE7-BC29-EE64BDFB0C2F}">
      <dgm:prSet/>
      <dgm:spPr/>
      <dgm:t>
        <a:bodyPr/>
        <a:lstStyle/>
        <a:p>
          <a:r>
            <a:rPr lang="es-MX" dirty="0"/>
            <a:t>Un promedio ponderado de 4.0 máximo. Eficiencia.</a:t>
          </a:r>
        </a:p>
        <a:p>
          <a:r>
            <a:rPr lang="es-MX" dirty="0"/>
            <a:t>Un promedio ponderado de 1.0 mínimo.</a:t>
          </a:r>
        </a:p>
        <a:p>
          <a:r>
            <a:rPr lang="es-MX" dirty="0"/>
            <a:t>El total ponderado de 2.5 indica la media.</a:t>
          </a:r>
          <a:endParaRPr lang="es-EC" dirty="0"/>
        </a:p>
      </dgm:t>
    </dgm:pt>
    <dgm:pt modelId="{B30893D8-C439-4D12-910D-99E02AC660D3}" type="parTrans" cxnId="{85B14797-85C8-4EBD-A6F9-C2654C6E5BD8}">
      <dgm:prSet/>
      <dgm:spPr/>
      <dgm:t>
        <a:bodyPr/>
        <a:lstStyle/>
        <a:p>
          <a:endParaRPr lang="es-EC"/>
        </a:p>
      </dgm:t>
    </dgm:pt>
    <dgm:pt modelId="{A16E2A33-3C4D-4300-8FE3-7C605FA4D725}" type="sibTrans" cxnId="{85B14797-85C8-4EBD-A6F9-C2654C6E5BD8}">
      <dgm:prSet/>
      <dgm:spPr/>
      <dgm:t>
        <a:bodyPr/>
        <a:lstStyle/>
        <a:p>
          <a:endParaRPr lang="es-EC"/>
        </a:p>
      </dgm:t>
    </dgm:pt>
    <dgm:pt modelId="{86443980-3B0E-448C-B442-E9494F2B73F4}" type="pres">
      <dgm:prSet presAssocID="{18532142-E60C-4CB0-9403-877DCFCA6722}" presName="linear" presStyleCnt="0">
        <dgm:presLayoutVars>
          <dgm:animLvl val="lvl"/>
          <dgm:resizeHandles val="exact"/>
        </dgm:presLayoutVars>
      </dgm:prSet>
      <dgm:spPr/>
    </dgm:pt>
    <dgm:pt modelId="{47426965-5DB9-4598-A0D3-7F490698B38D}" type="pres">
      <dgm:prSet presAssocID="{6B3380C1-AA2B-4FE7-BC29-EE64BDFB0C2F}" presName="parentText" presStyleLbl="node1" presStyleIdx="0" presStyleCnt="1" custScaleY="69239">
        <dgm:presLayoutVars>
          <dgm:chMax val="0"/>
          <dgm:bulletEnabled val="1"/>
        </dgm:presLayoutVars>
      </dgm:prSet>
      <dgm:spPr/>
    </dgm:pt>
  </dgm:ptLst>
  <dgm:cxnLst>
    <dgm:cxn modelId="{D10C2917-C938-4031-A86C-A8587713CFF6}" type="presOf" srcId="{18532142-E60C-4CB0-9403-877DCFCA6722}" destId="{86443980-3B0E-448C-B442-E9494F2B73F4}" srcOrd="0" destOrd="0" presId="urn:microsoft.com/office/officeart/2005/8/layout/vList2"/>
    <dgm:cxn modelId="{EFB54352-C00B-472F-AD96-9F9D3E27AA60}" type="presOf" srcId="{6B3380C1-AA2B-4FE7-BC29-EE64BDFB0C2F}" destId="{47426965-5DB9-4598-A0D3-7F490698B38D}" srcOrd="0" destOrd="0" presId="urn:microsoft.com/office/officeart/2005/8/layout/vList2"/>
    <dgm:cxn modelId="{85B14797-85C8-4EBD-A6F9-C2654C6E5BD8}" srcId="{18532142-E60C-4CB0-9403-877DCFCA6722}" destId="{6B3380C1-AA2B-4FE7-BC29-EE64BDFB0C2F}" srcOrd="0" destOrd="0" parTransId="{B30893D8-C439-4D12-910D-99E02AC660D3}" sibTransId="{A16E2A33-3C4D-4300-8FE3-7C605FA4D725}"/>
    <dgm:cxn modelId="{C01B994E-19F6-4B6D-B963-0C58AEC68526}" type="presParOf" srcId="{86443980-3B0E-448C-B442-E9494F2B73F4}" destId="{47426965-5DB9-4598-A0D3-7F490698B3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29547B-3846-4EA5-BB8C-15BB2306828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2FD1559F-4693-42C1-8A5C-6B1F5DCAD20E}">
      <dgm:prSet/>
      <dgm:spPr/>
      <dgm:t>
        <a:bodyPr/>
        <a:lstStyle/>
        <a:p>
          <a:pPr rtl="0"/>
          <a:r>
            <a:rPr lang="es-ES" dirty="0"/>
            <a:t>Seleccionar datos e informaciones relevantes </a:t>
          </a:r>
          <a:r>
            <a:rPr lang="es-ES" i="1" dirty="0"/>
            <a:t>l </a:t>
          </a:r>
          <a:r>
            <a:rPr lang="es-ES" dirty="0"/>
            <a:t>y significativos</a:t>
          </a:r>
          <a:endParaRPr lang="es-EC" dirty="0"/>
        </a:p>
      </dgm:t>
    </dgm:pt>
    <dgm:pt modelId="{8CD23F3F-ADBB-4A53-A0AA-1452EECE0CA0}" type="parTrans" cxnId="{56457536-D30C-4E4C-8F77-DD8F21950035}">
      <dgm:prSet/>
      <dgm:spPr/>
      <dgm:t>
        <a:bodyPr/>
        <a:lstStyle/>
        <a:p>
          <a:endParaRPr lang="es-EC"/>
        </a:p>
      </dgm:t>
    </dgm:pt>
    <dgm:pt modelId="{603F8346-8752-4A7B-B7BB-4FEC07818485}" type="sibTrans" cxnId="{56457536-D30C-4E4C-8F77-DD8F21950035}">
      <dgm:prSet/>
      <dgm:spPr/>
      <dgm:t>
        <a:bodyPr/>
        <a:lstStyle/>
        <a:p>
          <a:endParaRPr lang="es-EC"/>
        </a:p>
      </dgm:t>
    </dgm:pt>
    <dgm:pt modelId="{D0645F59-32F0-48F1-9510-B653DC2117F7}">
      <dgm:prSet/>
      <dgm:spPr/>
      <dgm:t>
        <a:bodyPr/>
        <a:lstStyle/>
        <a:p>
          <a:pPr rtl="0"/>
          <a:r>
            <a:rPr lang="es-ES" dirty="0"/>
            <a:t>Es necesario desarrollar una visión periférica</a:t>
          </a:r>
          <a:endParaRPr lang="es-EC" dirty="0"/>
        </a:p>
      </dgm:t>
    </dgm:pt>
    <dgm:pt modelId="{D35575BE-3ABB-4F12-A9CC-49F4DFFC59DE}" type="parTrans" cxnId="{BB19996A-63B3-42B6-B76F-CDBFCC08AF98}">
      <dgm:prSet/>
      <dgm:spPr/>
      <dgm:t>
        <a:bodyPr/>
        <a:lstStyle/>
        <a:p>
          <a:endParaRPr lang="es-EC"/>
        </a:p>
      </dgm:t>
    </dgm:pt>
    <dgm:pt modelId="{23928528-3DEB-420B-89C8-DE21263070A2}" type="sibTrans" cxnId="{BB19996A-63B3-42B6-B76F-CDBFCC08AF98}">
      <dgm:prSet/>
      <dgm:spPr/>
      <dgm:t>
        <a:bodyPr/>
        <a:lstStyle/>
        <a:p>
          <a:endParaRPr lang="es-EC"/>
        </a:p>
      </dgm:t>
    </dgm:pt>
    <dgm:pt modelId="{18C00EFF-8237-4B78-AFFC-ABFB6D98ACD8}" type="pres">
      <dgm:prSet presAssocID="{A729547B-3846-4EA5-BB8C-15BB23068289}" presName="linear" presStyleCnt="0">
        <dgm:presLayoutVars>
          <dgm:animLvl val="lvl"/>
          <dgm:resizeHandles val="exact"/>
        </dgm:presLayoutVars>
      </dgm:prSet>
      <dgm:spPr/>
    </dgm:pt>
    <dgm:pt modelId="{85989B66-D69B-4E86-A797-337942B22C4C}" type="pres">
      <dgm:prSet presAssocID="{2FD1559F-4693-42C1-8A5C-6B1F5DCAD20E}" presName="parentText" presStyleLbl="node1" presStyleIdx="0" presStyleCnt="2">
        <dgm:presLayoutVars>
          <dgm:chMax val="0"/>
          <dgm:bulletEnabled val="1"/>
        </dgm:presLayoutVars>
      </dgm:prSet>
      <dgm:spPr/>
    </dgm:pt>
    <dgm:pt modelId="{288850ED-790B-407C-9915-C9734957E64B}" type="pres">
      <dgm:prSet presAssocID="{603F8346-8752-4A7B-B7BB-4FEC07818485}" presName="spacer" presStyleCnt="0"/>
      <dgm:spPr/>
    </dgm:pt>
    <dgm:pt modelId="{BDA70D56-A4E8-4E04-87F5-9BC8757329D4}" type="pres">
      <dgm:prSet presAssocID="{D0645F59-32F0-48F1-9510-B653DC2117F7}" presName="parentText" presStyleLbl="node1" presStyleIdx="1" presStyleCnt="2">
        <dgm:presLayoutVars>
          <dgm:chMax val="0"/>
          <dgm:bulletEnabled val="1"/>
        </dgm:presLayoutVars>
      </dgm:prSet>
      <dgm:spPr/>
    </dgm:pt>
  </dgm:ptLst>
  <dgm:cxnLst>
    <dgm:cxn modelId="{2EDEC70B-2E7D-4324-B7FB-084AEE094BC2}" type="presOf" srcId="{2FD1559F-4693-42C1-8A5C-6B1F5DCAD20E}" destId="{85989B66-D69B-4E86-A797-337942B22C4C}" srcOrd="0" destOrd="0" presId="urn:microsoft.com/office/officeart/2005/8/layout/vList2"/>
    <dgm:cxn modelId="{2E14F427-6C63-4F64-9FAB-9B73A0228D3B}" type="presOf" srcId="{D0645F59-32F0-48F1-9510-B653DC2117F7}" destId="{BDA70D56-A4E8-4E04-87F5-9BC8757329D4}" srcOrd="0" destOrd="0" presId="urn:microsoft.com/office/officeart/2005/8/layout/vList2"/>
    <dgm:cxn modelId="{56457536-D30C-4E4C-8F77-DD8F21950035}" srcId="{A729547B-3846-4EA5-BB8C-15BB23068289}" destId="{2FD1559F-4693-42C1-8A5C-6B1F5DCAD20E}" srcOrd="0" destOrd="0" parTransId="{8CD23F3F-ADBB-4A53-A0AA-1452EECE0CA0}" sibTransId="{603F8346-8752-4A7B-B7BB-4FEC07818485}"/>
    <dgm:cxn modelId="{BB19996A-63B3-42B6-B76F-CDBFCC08AF98}" srcId="{A729547B-3846-4EA5-BB8C-15BB23068289}" destId="{D0645F59-32F0-48F1-9510-B653DC2117F7}" srcOrd="1" destOrd="0" parTransId="{D35575BE-3ABB-4F12-A9CC-49F4DFFC59DE}" sibTransId="{23928528-3DEB-420B-89C8-DE21263070A2}"/>
    <dgm:cxn modelId="{FD7278F0-988F-408D-B8B9-2DFCFB918846}" type="presOf" srcId="{A729547B-3846-4EA5-BB8C-15BB23068289}" destId="{18C00EFF-8237-4B78-AFFC-ABFB6D98ACD8}" srcOrd="0" destOrd="0" presId="urn:microsoft.com/office/officeart/2005/8/layout/vList2"/>
    <dgm:cxn modelId="{4DAA14B7-E0AA-49F2-BD71-58340C87C83C}" type="presParOf" srcId="{18C00EFF-8237-4B78-AFFC-ABFB6D98ACD8}" destId="{85989B66-D69B-4E86-A797-337942B22C4C}" srcOrd="0" destOrd="0" presId="urn:microsoft.com/office/officeart/2005/8/layout/vList2"/>
    <dgm:cxn modelId="{EDD3D752-292E-4687-BEF5-8EE679742403}" type="presParOf" srcId="{18C00EFF-8237-4B78-AFFC-ABFB6D98ACD8}" destId="{288850ED-790B-407C-9915-C9734957E64B}" srcOrd="1" destOrd="0" presId="urn:microsoft.com/office/officeart/2005/8/layout/vList2"/>
    <dgm:cxn modelId="{8101BAE4-8A1B-470E-B302-3023F7C32ABB}" type="presParOf" srcId="{18C00EFF-8237-4B78-AFFC-ABFB6D98ACD8}" destId="{BDA70D56-A4E8-4E04-87F5-9BC8757329D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8C8D8F-BA03-4D08-A80D-51DC4E02954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EFF450EC-FB17-4E3F-9D84-B576E0F135A9}">
      <dgm:prSet custT="1"/>
      <dgm:spPr/>
      <dgm:t>
        <a:bodyPr/>
        <a:lstStyle/>
        <a:p>
          <a:pPr rtl="0"/>
          <a:r>
            <a:rPr lang="es-ES" sz="1200" b="1"/>
            <a:t>Ninguna organización está sola en el mundo, ni vive comple­tamente sola o aislada de todos. </a:t>
          </a:r>
          <a:endParaRPr lang="es-EC" sz="1200" b="1"/>
        </a:p>
      </dgm:t>
    </dgm:pt>
    <dgm:pt modelId="{F45D794C-4B6C-4497-A278-91657A763956}" type="parTrans" cxnId="{E5498064-7E0D-4F5B-9B5E-771C61E47193}">
      <dgm:prSet/>
      <dgm:spPr/>
      <dgm:t>
        <a:bodyPr/>
        <a:lstStyle/>
        <a:p>
          <a:endParaRPr lang="es-EC" sz="1800" b="1"/>
        </a:p>
      </dgm:t>
    </dgm:pt>
    <dgm:pt modelId="{FC0AEB7A-821B-4867-9C4B-944934043EC7}" type="sibTrans" cxnId="{E5498064-7E0D-4F5B-9B5E-771C61E47193}">
      <dgm:prSet/>
      <dgm:spPr/>
      <dgm:t>
        <a:bodyPr/>
        <a:lstStyle/>
        <a:p>
          <a:endParaRPr lang="es-EC" sz="1800" b="1"/>
        </a:p>
      </dgm:t>
    </dgm:pt>
    <dgm:pt modelId="{C9976D35-7948-42D9-9D75-B53D3A9CB494}">
      <dgm:prSet custT="1"/>
      <dgm:spPr/>
      <dgm:t>
        <a:bodyPr/>
        <a:lstStyle/>
        <a:p>
          <a:pPr rtl="0"/>
          <a:r>
            <a:rPr lang="es-ES" sz="1200" b="1" dirty="0"/>
            <a:t>Dado que el entorno es dinámico y cambiante, toda modificación en la organización puede alterar esos factores</a:t>
          </a:r>
          <a:endParaRPr lang="es-EC" sz="1200" b="1" dirty="0"/>
        </a:p>
      </dgm:t>
    </dgm:pt>
    <dgm:pt modelId="{E1E2F50F-2F26-4ED6-BDAA-D84E5FC0EC69}" type="parTrans" cxnId="{C97AB23F-277B-454F-9A57-246044EBC334}">
      <dgm:prSet/>
      <dgm:spPr/>
      <dgm:t>
        <a:bodyPr/>
        <a:lstStyle/>
        <a:p>
          <a:endParaRPr lang="es-EC" sz="1800" b="1"/>
        </a:p>
      </dgm:t>
    </dgm:pt>
    <dgm:pt modelId="{24F7F044-D13A-4DCE-9F4E-BAB35042AB59}" type="sibTrans" cxnId="{C97AB23F-277B-454F-9A57-246044EBC334}">
      <dgm:prSet/>
      <dgm:spPr/>
      <dgm:t>
        <a:bodyPr/>
        <a:lstStyle/>
        <a:p>
          <a:endParaRPr lang="es-EC" sz="1800" b="1"/>
        </a:p>
      </dgm:t>
    </dgm:pt>
    <dgm:pt modelId="{9F68FAF0-7528-43AE-BE0F-DC466E097637}">
      <dgm:prSet custT="1"/>
      <dgm:spPr/>
      <dgm:t>
        <a:bodyPr/>
        <a:lstStyle/>
        <a:p>
          <a:pPr rtl="0"/>
          <a:r>
            <a:rPr lang="es-ES" sz="1200" b="1" dirty="0"/>
            <a:t>Una organización debe conocer su entorno para tener ; éxito. </a:t>
          </a:r>
          <a:endParaRPr lang="es-EC" sz="1200" b="1" dirty="0"/>
        </a:p>
      </dgm:t>
    </dgm:pt>
    <dgm:pt modelId="{5FA87388-682F-4881-865D-B70827712D01}" type="parTrans" cxnId="{78303413-DFEB-4DCD-9655-6E4E3FF3A9FA}">
      <dgm:prSet/>
      <dgm:spPr/>
      <dgm:t>
        <a:bodyPr/>
        <a:lstStyle/>
        <a:p>
          <a:endParaRPr lang="es-EC" sz="1800" b="1"/>
        </a:p>
      </dgm:t>
    </dgm:pt>
    <dgm:pt modelId="{AB3E923A-088B-4486-99FD-9E5F3798EB2D}" type="sibTrans" cxnId="{78303413-DFEB-4DCD-9655-6E4E3FF3A9FA}">
      <dgm:prSet/>
      <dgm:spPr/>
      <dgm:t>
        <a:bodyPr/>
        <a:lstStyle/>
        <a:p>
          <a:endParaRPr lang="es-EC" sz="1800" b="1"/>
        </a:p>
      </dgm:t>
    </dgm:pt>
    <dgm:pt modelId="{DFD557AD-BF81-4C2F-8BEE-CD944CB9F356}">
      <dgm:prSet custT="1"/>
      <dgm:spPr/>
      <dgm:t>
        <a:bodyPr/>
        <a:lstStyle/>
        <a:p>
          <a:pPr rtl="0"/>
          <a:r>
            <a:rPr lang="es-ES" sz="1200" b="1" dirty="0"/>
            <a:t>El diagnóstico estratégico externo, también llamado análisis del entorno o auditoría de la posición, es lo que le permite hacer el mapa del entorno externo y de las fuerzas de la competencia que actúan sobre ella.  </a:t>
          </a:r>
          <a:endParaRPr lang="es-EC" sz="1200" b="1" dirty="0"/>
        </a:p>
      </dgm:t>
    </dgm:pt>
    <dgm:pt modelId="{A6EBBB87-0703-4FB0-9AED-27674E2FD861}" type="parTrans" cxnId="{1C22C25F-A7CC-4FC8-9029-6797D4D9F8E2}">
      <dgm:prSet/>
      <dgm:spPr/>
      <dgm:t>
        <a:bodyPr/>
        <a:lstStyle/>
        <a:p>
          <a:endParaRPr lang="es-EC" sz="1800" b="1"/>
        </a:p>
      </dgm:t>
    </dgm:pt>
    <dgm:pt modelId="{E76C876A-A09C-4531-80AA-4E561AC54288}" type="sibTrans" cxnId="{1C22C25F-A7CC-4FC8-9029-6797D4D9F8E2}">
      <dgm:prSet/>
      <dgm:spPr/>
      <dgm:t>
        <a:bodyPr/>
        <a:lstStyle/>
        <a:p>
          <a:endParaRPr lang="es-EC" sz="1800" b="1"/>
        </a:p>
      </dgm:t>
    </dgm:pt>
    <dgm:pt modelId="{B8162BA0-C89C-4DE7-8A2A-4529F1241223}" type="pres">
      <dgm:prSet presAssocID="{3E8C8D8F-BA03-4D08-A80D-51DC4E02954C}" presName="linear" presStyleCnt="0">
        <dgm:presLayoutVars>
          <dgm:animLvl val="lvl"/>
          <dgm:resizeHandles val="exact"/>
        </dgm:presLayoutVars>
      </dgm:prSet>
      <dgm:spPr/>
    </dgm:pt>
    <dgm:pt modelId="{21C1897A-2391-4A34-9A38-C6B65DA1193A}" type="pres">
      <dgm:prSet presAssocID="{EFF450EC-FB17-4E3F-9D84-B576E0F135A9}" presName="parentText" presStyleLbl="node1" presStyleIdx="0" presStyleCnt="4">
        <dgm:presLayoutVars>
          <dgm:chMax val="0"/>
          <dgm:bulletEnabled val="1"/>
        </dgm:presLayoutVars>
      </dgm:prSet>
      <dgm:spPr/>
    </dgm:pt>
    <dgm:pt modelId="{904F2ECE-9466-407C-A2C5-F1F71236A24C}" type="pres">
      <dgm:prSet presAssocID="{FC0AEB7A-821B-4867-9C4B-944934043EC7}" presName="spacer" presStyleCnt="0"/>
      <dgm:spPr/>
    </dgm:pt>
    <dgm:pt modelId="{CFA0C4F4-9283-4A80-AC05-78DD3A77457E}" type="pres">
      <dgm:prSet presAssocID="{C9976D35-7948-42D9-9D75-B53D3A9CB494}" presName="parentText" presStyleLbl="node1" presStyleIdx="1" presStyleCnt="4">
        <dgm:presLayoutVars>
          <dgm:chMax val="0"/>
          <dgm:bulletEnabled val="1"/>
        </dgm:presLayoutVars>
      </dgm:prSet>
      <dgm:spPr/>
    </dgm:pt>
    <dgm:pt modelId="{F0E646B2-74B4-47EC-B183-6C2A5E7C03F0}" type="pres">
      <dgm:prSet presAssocID="{24F7F044-D13A-4DCE-9F4E-BAB35042AB59}" presName="spacer" presStyleCnt="0"/>
      <dgm:spPr/>
    </dgm:pt>
    <dgm:pt modelId="{34B31B7A-16EE-443A-B928-05C50830F898}" type="pres">
      <dgm:prSet presAssocID="{9F68FAF0-7528-43AE-BE0F-DC466E097637}" presName="parentText" presStyleLbl="node1" presStyleIdx="2" presStyleCnt="4">
        <dgm:presLayoutVars>
          <dgm:chMax val="0"/>
          <dgm:bulletEnabled val="1"/>
        </dgm:presLayoutVars>
      </dgm:prSet>
      <dgm:spPr/>
    </dgm:pt>
    <dgm:pt modelId="{A6182C1F-D95C-4AB8-B7CA-9839486DD101}" type="pres">
      <dgm:prSet presAssocID="{AB3E923A-088B-4486-99FD-9E5F3798EB2D}" presName="spacer" presStyleCnt="0"/>
      <dgm:spPr/>
    </dgm:pt>
    <dgm:pt modelId="{BC51A1FC-0BCC-4703-9B11-6D69F12BAB88}" type="pres">
      <dgm:prSet presAssocID="{DFD557AD-BF81-4C2F-8BEE-CD944CB9F356}" presName="parentText" presStyleLbl="node1" presStyleIdx="3" presStyleCnt="4">
        <dgm:presLayoutVars>
          <dgm:chMax val="0"/>
          <dgm:bulletEnabled val="1"/>
        </dgm:presLayoutVars>
      </dgm:prSet>
      <dgm:spPr/>
    </dgm:pt>
  </dgm:ptLst>
  <dgm:cxnLst>
    <dgm:cxn modelId="{78303413-DFEB-4DCD-9655-6E4E3FF3A9FA}" srcId="{3E8C8D8F-BA03-4D08-A80D-51DC4E02954C}" destId="{9F68FAF0-7528-43AE-BE0F-DC466E097637}" srcOrd="2" destOrd="0" parTransId="{5FA87388-682F-4881-865D-B70827712D01}" sibTransId="{AB3E923A-088B-4486-99FD-9E5F3798EB2D}"/>
    <dgm:cxn modelId="{32A3AB33-D056-43BD-9973-ED52DD98C119}" type="presOf" srcId="{3E8C8D8F-BA03-4D08-A80D-51DC4E02954C}" destId="{B8162BA0-C89C-4DE7-8A2A-4529F1241223}" srcOrd="0" destOrd="0" presId="urn:microsoft.com/office/officeart/2005/8/layout/vList2"/>
    <dgm:cxn modelId="{C97AB23F-277B-454F-9A57-246044EBC334}" srcId="{3E8C8D8F-BA03-4D08-A80D-51DC4E02954C}" destId="{C9976D35-7948-42D9-9D75-B53D3A9CB494}" srcOrd="1" destOrd="0" parTransId="{E1E2F50F-2F26-4ED6-BDAA-D84E5FC0EC69}" sibTransId="{24F7F044-D13A-4DCE-9F4E-BAB35042AB59}"/>
    <dgm:cxn modelId="{34D1D840-CDC6-410F-973C-F9FB5F83A1AF}" type="presOf" srcId="{C9976D35-7948-42D9-9D75-B53D3A9CB494}" destId="{CFA0C4F4-9283-4A80-AC05-78DD3A77457E}" srcOrd="0" destOrd="0" presId="urn:microsoft.com/office/officeart/2005/8/layout/vList2"/>
    <dgm:cxn modelId="{1C22C25F-A7CC-4FC8-9029-6797D4D9F8E2}" srcId="{3E8C8D8F-BA03-4D08-A80D-51DC4E02954C}" destId="{DFD557AD-BF81-4C2F-8BEE-CD944CB9F356}" srcOrd="3" destOrd="0" parTransId="{A6EBBB87-0703-4FB0-9AED-27674E2FD861}" sibTransId="{E76C876A-A09C-4531-80AA-4E561AC54288}"/>
    <dgm:cxn modelId="{E5498064-7E0D-4F5B-9B5E-771C61E47193}" srcId="{3E8C8D8F-BA03-4D08-A80D-51DC4E02954C}" destId="{EFF450EC-FB17-4E3F-9D84-B576E0F135A9}" srcOrd="0" destOrd="0" parTransId="{F45D794C-4B6C-4497-A278-91657A763956}" sibTransId="{FC0AEB7A-821B-4867-9C4B-944934043EC7}"/>
    <dgm:cxn modelId="{1861F147-12BA-4AC9-913B-5610387883EC}" type="presOf" srcId="{EFF450EC-FB17-4E3F-9D84-B576E0F135A9}" destId="{21C1897A-2391-4A34-9A38-C6B65DA1193A}" srcOrd="0" destOrd="0" presId="urn:microsoft.com/office/officeart/2005/8/layout/vList2"/>
    <dgm:cxn modelId="{2DA4646B-21FC-45D5-B042-FD80E4058CA4}" type="presOf" srcId="{9F68FAF0-7528-43AE-BE0F-DC466E097637}" destId="{34B31B7A-16EE-443A-B928-05C50830F898}" srcOrd="0" destOrd="0" presId="urn:microsoft.com/office/officeart/2005/8/layout/vList2"/>
    <dgm:cxn modelId="{FAF4549F-245D-4463-8585-12CB00D1A157}" type="presOf" srcId="{DFD557AD-BF81-4C2F-8BEE-CD944CB9F356}" destId="{BC51A1FC-0BCC-4703-9B11-6D69F12BAB88}" srcOrd="0" destOrd="0" presId="urn:microsoft.com/office/officeart/2005/8/layout/vList2"/>
    <dgm:cxn modelId="{C74EA31E-CC30-40D4-8DE6-1CEA734D3F13}" type="presParOf" srcId="{B8162BA0-C89C-4DE7-8A2A-4529F1241223}" destId="{21C1897A-2391-4A34-9A38-C6B65DA1193A}" srcOrd="0" destOrd="0" presId="urn:microsoft.com/office/officeart/2005/8/layout/vList2"/>
    <dgm:cxn modelId="{AD0815BF-7B81-4DB8-82F3-4089D044B197}" type="presParOf" srcId="{B8162BA0-C89C-4DE7-8A2A-4529F1241223}" destId="{904F2ECE-9466-407C-A2C5-F1F71236A24C}" srcOrd="1" destOrd="0" presId="urn:microsoft.com/office/officeart/2005/8/layout/vList2"/>
    <dgm:cxn modelId="{63E985CC-0E69-483E-84B6-3B12C3098749}" type="presParOf" srcId="{B8162BA0-C89C-4DE7-8A2A-4529F1241223}" destId="{CFA0C4F4-9283-4A80-AC05-78DD3A77457E}" srcOrd="2" destOrd="0" presId="urn:microsoft.com/office/officeart/2005/8/layout/vList2"/>
    <dgm:cxn modelId="{8A7EEA64-B8C8-416B-A55A-9DA61B08D8D8}" type="presParOf" srcId="{B8162BA0-C89C-4DE7-8A2A-4529F1241223}" destId="{F0E646B2-74B4-47EC-B183-6C2A5E7C03F0}" srcOrd="3" destOrd="0" presId="urn:microsoft.com/office/officeart/2005/8/layout/vList2"/>
    <dgm:cxn modelId="{F96A00E3-5CE5-4F67-9651-62E65E94E8CD}" type="presParOf" srcId="{B8162BA0-C89C-4DE7-8A2A-4529F1241223}" destId="{34B31B7A-16EE-443A-B928-05C50830F898}" srcOrd="4" destOrd="0" presId="urn:microsoft.com/office/officeart/2005/8/layout/vList2"/>
    <dgm:cxn modelId="{C3211192-F429-4133-8C36-EACE24A19A14}" type="presParOf" srcId="{B8162BA0-C89C-4DE7-8A2A-4529F1241223}" destId="{A6182C1F-D95C-4AB8-B7CA-9839486DD101}" srcOrd="5" destOrd="0" presId="urn:microsoft.com/office/officeart/2005/8/layout/vList2"/>
    <dgm:cxn modelId="{3F794C84-4512-4863-BB85-569AD8E5376E}" type="presParOf" srcId="{B8162BA0-C89C-4DE7-8A2A-4529F1241223}" destId="{BC51A1FC-0BCC-4703-9B11-6D69F12BAB8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3F2D60-724D-459A-AAFC-F5867390C55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DC77E53A-FF46-407A-97B7-C965A3AF2254}">
      <dgm:prSet/>
      <dgm:spPr/>
      <dgm:t>
        <a:bodyPr/>
        <a:lstStyle/>
        <a:p>
          <a:pPr rtl="0"/>
          <a:r>
            <a:rPr lang="es-EC" dirty="0"/>
            <a:t>En la práctica el diagnóstico estratégico externo se concentra en:</a:t>
          </a:r>
        </a:p>
      </dgm:t>
    </dgm:pt>
    <dgm:pt modelId="{A3CB3BE4-A6E1-41C1-AB6D-EAD7B39A64F4}" type="parTrans" cxnId="{66449409-0769-440D-A5E4-F14972F79308}">
      <dgm:prSet/>
      <dgm:spPr/>
      <dgm:t>
        <a:bodyPr/>
        <a:lstStyle/>
        <a:p>
          <a:endParaRPr lang="es-EC"/>
        </a:p>
      </dgm:t>
    </dgm:pt>
    <dgm:pt modelId="{3A0AFFA6-C40E-462B-ABB0-CBA260528790}" type="sibTrans" cxnId="{66449409-0769-440D-A5E4-F14972F79308}">
      <dgm:prSet/>
      <dgm:spPr/>
      <dgm:t>
        <a:bodyPr/>
        <a:lstStyle/>
        <a:p>
          <a:endParaRPr lang="es-EC"/>
        </a:p>
      </dgm:t>
    </dgm:pt>
    <dgm:pt modelId="{FF1F88BF-3891-4470-A653-C38DC48E4FCC}">
      <dgm:prSet/>
      <dgm:spPr/>
      <dgm:t>
        <a:bodyPr/>
        <a:lstStyle/>
        <a:p>
          <a:pPr rtl="0"/>
          <a:r>
            <a:rPr lang="es-ES" i="1" dirty="0"/>
            <a:t>Identificar las oportunidades o las amenazas reales</a:t>
          </a:r>
          <a:r>
            <a:rPr lang="es-ES" dirty="0"/>
            <a:t> que exigen que la organización tome una decisión estratégica. </a:t>
          </a:r>
          <a:endParaRPr lang="es-EC" dirty="0"/>
        </a:p>
      </dgm:t>
    </dgm:pt>
    <dgm:pt modelId="{436260E1-85F5-4857-9337-4C8B1754B432}" type="parTrans" cxnId="{9AB354EF-96E3-4407-AB0C-23C7DC31BE65}">
      <dgm:prSet/>
      <dgm:spPr/>
      <dgm:t>
        <a:bodyPr/>
        <a:lstStyle/>
        <a:p>
          <a:endParaRPr lang="es-EC"/>
        </a:p>
      </dgm:t>
    </dgm:pt>
    <dgm:pt modelId="{F8C41E8D-4A12-4302-B332-B2F1D150B941}" type="sibTrans" cxnId="{9AB354EF-96E3-4407-AB0C-23C7DC31BE65}">
      <dgm:prSet/>
      <dgm:spPr/>
      <dgm:t>
        <a:bodyPr/>
        <a:lstStyle/>
        <a:p>
          <a:endParaRPr lang="es-EC"/>
        </a:p>
      </dgm:t>
    </dgm:pt>
    <dgm:pt modelId="{59FA94E6-DAD8-4785-8E73-D4AAC9B325CD}">
      <dgm:prSet/>
      <dgm:spPr/>
      <dgm:t>
        <a:bodyPr/>
        <a:lstStyle/>
        <a:p>
          <a:pPr rtl="0"/>
          <a:r>
            <a:rPr lang="es-ES" i="1" dirty="0"/>
            <a:t>Localizar las posibles oportunidades o amenazas futuras </a:t>
          </a:r>
          <a:r>
            <a:rPr lang="es-ES" dirty="0"/>
            <a:t>que la organización aún no ha percibido con claridad. </a:t>
          </a:r>
          <a:endParaRPr lang="es-EC" dirty="0"/>
        </a:p>
      </dgm:t>
    </dgm:pt>
    <dgm:pt modelId="{1590714B-56EF-45F4-8F66-7A9915C89C8B}" type="parTrans" cxnId="{79C4A8B1-4F7A-4B3E-8126-A05B360E5309}">
      <dgm:prSet/>
      <dgm:spPr/>
      <dgm:t>
        <a:bodyPr/>
        <a:lstStyle/>
        <a:p>
          <a:endParaRPr lang="es-EC"/>
        </a:p>
      </dgm:t>
    </dgm:pt>
    <dgm:pt modelId="{7099061E-33DC-4A5B-9C26-78A47DB395C4}" type="sibTrans" cxnId="{79C4A8B1-4F7A-4B3E-8126-A05B360E5309}">
      <dgm:prSet/>
      <dgm:spPr/>
      <dgm:t>
        <a:bodyPr/>
        <a:lstStyle/>
        <a:p>
          <a:endParaRPr lang="es-EC"/>
        </a:p>
      </dgm:t>
    </dgm:pt>
    <dgm:pt modelId="{B7962E63-DED7-49DF-AB0C-5882634A4179}" type="pres">
      <dgm:prSet presAssocID="{A03F2D60-724D-459A-AAFC-F5867390C556}" presName="linear" presStyleCnt="0">
        <dgm:presLayoutVars>
          <dgm:animLvl val="lvl"/>
          <dgm:resizeHandles val="exact"/>
        </dgm:presLayoutVars>
      </dgm:prSet>
      <dgm:spPr/>
    </dgm:pt>
    <dgm:pt modelId="{45EDE7DC-5430-465C-9650-029B45301B70}" type="pres">
      <dgm:prSet presAssocID="{DC77E53A-FF46-407A-97B7-C965A3AF2254}" presName="parentText" presStyleLbl="node1" presStyleIdx="0" presStyleCnt="1">
        <dgm:presLayoutVars>
          <dgm:chMax val="0"/>
          <dgm:bulletEnabled val="1"/>
        </dgm:presLayoutVars>
      </dgm:prSet>
      <dgm:spPr/>
    </dgm:pt>
    <dgm:pt modelId="{2429EFE1-460E-4425-82DA-5A2CC837D8E1}" type="pres">
      <dgm:prSet presAssocID="{DC77E53A-FF46-407A-97B7-C965A3AF2254}" presName="childText" presStyleLbl="revTx" presStyleIdx="0" presStyleCnt="1">
        <dgm:presLayoutVars>
          <dgm:bulletEnabled val="1"/>
        </dgm:presLayoutVars>
      </dgm:prSet>
      <dgm:spPr/>
    </dgm:pt>
  </dgm:ptLst>
  <dgm:cxnLst>
    <dgm:cxn modelId="{66449409-0769-440D-A5E4-F14972F79308}" srcId="{A03F2D60-724D-459A-AAFC-F5867390C556}" destId="{DC77E53A-FF46-407A-97B7-C965A3AF2254}" srcOrd="0" destOrd="0" parTransId="{A3CB3BE4-A6E1-41C1-AB6D-EAD7B39A64F4}" sibTransId="{3A0AFFA6-C40E-462B-ABB0-CBA260528790}"/>
    <dgm:cxn modelId="{9A301D78-03A2-44E6-8D0D-6D5D7B40DB4A}" type="presOf" srcId="{FF1F88BF-3891-4470-A653-C38DC48E4FCC}" destId="{2429EFE1-460E-4425-82DA-5A2CC837D8E1}" srcOrd="0" destOrd="0" presId="urn:microsoft.com/office/officeart/2005/8/layout/vList2"/>
    <dgm:cxn modelId="{79C4A8B1-4F7A-4B3E-8126-A05B360E5309}" srcId="{DC77E53A-FF46-407A-97B7-C965A3AF2254}" destId="{59FA94E6-DAD8-4785-8E73-D4AAC9B325CD}" srcOrd="1" destOrd="0" parTransId="{1590714B-56EF-45F4-8F66-7A9915C89C8B}" sibTransId="{7099061E-33DC-4A5B-9C26-78A47DB395C4}"/>
    <dgm:cxn modelId="{9F35A1BA-A172-4D69-97BB-5B6A842470B0}" type="presOf" srcId="{DC77E53A-FF46-407A-97B7-C965A3AF2254}" destId="{45EDE7DC-5430-465C-9650-029B45301B70}" srcOrd="0" destOrd="0" presId="urn:microsoft.com/office/officeart/2005/8/layout/vList2"/>
    <dgm:cxn modelId="{4A4EE5D4-9940-4EBE-9BCA-DBA442A40BDD}" type="presOf" srcId="{A03F2D60-724D-459A-AAFC-F5867390C556}" destId="{B7962E63-DED7-49DF-AB0C-5882634A4179}" srcOrd="0" destOrd="0" presId="urn:microsoft.com/office/officeart/2005/8/layout/vList2"/>
    <dgm:cxn modelId="{9AB354EF-96E3-4407-AB0C-23C7DC31BE65}" srcId="{DC77E53A-FF46-407A-97B7-C965A3AF2254}" destId="{FF1F88BF-3891-4470-A653-C38DC48E4FCC}" srcOrd="0" destOrd="0" parTransId="{436260E1-85F5-4857-9337-4C8B1754B432}" sibTransId="{F8C41E8D-4A12-4302-B332-B2F1D150B941}"/>
    <dgm:cxn modelId="{E5710BFA-64B0-4221-A57F-7C262C3F9FEE}" type="presOf" srcId="{59FA94E6-DAD8-4785-8E73-D4AAC9B325CD}" destId="{2429EFE1-460E-4425-82DA-5A2CC837D8E1}" srcOrd="0" destOrd="1" presId="urn:microsoft.com/office/officeart/2005/8/layout/vList2"/>
    <dgm:cxn modelId="{60C7996B-4A7F-4831-AAE6-6D5007290C5D}" type="presParOf" srcId="{B7962E63-DED7-49DF-AB0C-5882634A4179}" destId="{45EDE7DC-5430-465C-9650-029B45301B70}" srcOrd="0" destOrd="0" presId="urn:microsoft.com/office/officeart/2005/8/layout/vList2"/>
    <dgm:cxn modelId="{C957AAAB-C865-4A24-8945-F836ADA48235}" type="presParOf" srcId="{B7962E63-DED7-49DF-AB0C-5882634A4179}" destId="{2429EFE1-460E-4425-82DA-5A2CC837D8E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E4A6DB-B5C8-4A86-AA8F-A70650A5A3F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7DFD7FE1-06DB-4C29-8AF0-0FB529055B1E}">
      <dgm:prSet/>
      <dgm:spPr/>
      <dgm:t>
        <a:bodyPr/>
        <a:lstStyle/>
        <a:p>
          <a:pPr rtl="0"/>
          <a:r>
            <a:rPr lang="es-ES"/>
            <a:t>Heijden distingue dos dimensiones del entorno externo: el </a:t>
          </a:r>
          <a:r>
            <a:rPr lang="es-EC"/>
            <a:t>contextual </a:t>
          </a:r>
          <a:r>
            <a:rPr lang="es-ES"/>
            <a:t>y el transaccional.</a:t>
          </a:r>
          <a:endParaRPr lang="es-EC"/>
        </a:p>
      </dgm:t>
    </dgm:pt>
    <dgm:pt modelId="{E321269D-82A7-4DE7-9E94-98840E0EE8B9}" type="parTrans" cxnId="{B450614C-2082-44E6-A600-EE74194305AF}">
      <dgm:prSet/>
      <dgm:spPr/>
      <dgm:t>
        <a:bodyPr/>
        <a:lstStyle/>
        <a:p>
          <a:endParaRPr lang="es-EC"/>
        </a:p>
      </dgm:t>
    </dgm:pt>
    <dgm:pt modelId="{45BFCD74-3D48-403F-972C-97EBE9053C00}" type="sibTrans" cxnId="{B450614C-2082-44E6-A600-EE74194305AF}">
      <dgm:prSet/>
      <dgm:spPr/>
      <dgm:t>
        <a:bodyPr/>
        <a:lstStyle/>
        <a:p>
          <a:endParaRPr lang="es-EC"/>
        </a:p>
      </dgm:t>
    </dgm:pt>
    <dgm:pt modelId="{EBB4A012-55CB-462B-972B-8A2B0C6F0F80}">
      <dgm:prSet/>
      <dgm:spPr/>
      <dgm:t>
        <a:bodyPr/>
        <a:lstStyle/>
        <a:p>
          <a:pPr rtl="0"/>
          <a:r>
            <a:rPr lang="es-ES" i="1" dirty="0">
              <a:solidFill>
                <a:srgbClr val="FF0000"/>
              </a:solidFill>
            </a:rPr>
            <a:t>Entorno </a:t>
          </a:r>
          <a:r>
            <a:rPr lang="es-EC" i="1" dirty="0">
              <a:solidFill>
                <a:srgbClr val="FF0000"/>
              </a:solidFill>
            </a:rPr>
            <a:t>contextual </a:t>
          </a:r>
          <a:r>
            <a:rPr lang="es-ES" i="1" dirty="0">
              <a:solidFill>
                <a:srgbClr val="FF0000"/>
              </a:solidFill>
            </a:rPr>
            <a:t>o </a:t>
          </a:r>
          <a:r>
            <a:rPr lang="es-ES" i="1" dirty="0" err="1">
              <a:solidFill>
                <a:srgbClr val="FF0000"/>
              </a:solidFill>
            </a:rPr>
            <a:t>macroentomo</a:t>
          </a:r>
          <a:endParaRPr lang="es-EC" dirty="0">
            <a:solidFill>
              <a:srgbClr val="FF0000"/>
            </a:solidFill>
          </a:endParaRPr>
        </a:p>
      </dgm:t>
    </dgm:pt>
    <dgm:pt modelId="{3F4AEA94-A0CD-4844-8B29-889C68BBF494}" type="parTrans" cxnId="{1BB6056C-5731-45C8-8A4D-AB34634BB22C}">
      <dgm:prSet/>
      <dgm:spPr/>
      <dgm:t>
        <a:bodyPr/>
        <a:lstStyle/>
        <a:p>
          <a:endParaRPr lang="es-EC"/>
        </a:p>
      </dgm:t>
    </dgm:pt>
    <dgm:pt modelId="{AB2578FA-134E-4311-9A31-F5FEB8A0315C}" type="sibTrans" cxnId="{1BB6056C-5731-45C8-8A4D-AB34634BB22C}">
      <dgm:prSet/>
      <dgm:spPr/>
      <dgm:t>
        <a:bodyPr/>
        <a:lstStyle/>
        <a:p>
          <a:endParaRPr lang="es-EC"/>
        </a:p>
      </dgm:t>
    </dgm:pt>
    <dgm:pt modelId="{52688C51-0032-475C-86BA-9E42A7B1DFB6}">
      <dgm:prSet/>
      <dgm:spPr/>
      <dgm:t>
        <a:bodyPr/>
        <a:lstStyle/>
        <a:p>
          <a:pPr rtl="0"/>
          <a:r>
            <a:rPr lang="es-ES"/>
            <a:t>Es la dimensión del entorno donde la organización ejerce una influencia limitada.</a:t>
          </a:r>
          <a:endParaRPr lang="es-EC"/>
        </a:p>
      </dgm:t>
    </dgm:pt>
    <dgm:pt modelId="{7CECD69C-ABEC-44FC-AF94-63945C9A029F}" type="parTrans" cxnId="{0F1D7927-E4DB-4E9F-8B64-9D78C6D9888E}">
      <dgm:prSet/>
      <dgm:spPr/>
      <dgm:t>
        <a:bodyPr/>
        <a:lstStyle/>
        <a:p>
          <a:endParaRPr lang="es-EC"/>
        </a:p>
      </dgm:t>
    </dgm:pt>
    <dgm:pt modelId="{A7390B18-D19B-4B43-9261-E0B4B5F306FC}" type="sibTrans" cxnId="{0F1D7927-E4DB-4E9F-8B64-9D78C6D9888E}">
      <dgm:prSet/>
      <dgm:spPr/>
      <dgm:t>
        <a:bodyPr/>
        <a:lstStyle/>
        <a:p>
          <a:endParaRPr lang="es-EC"/>
        </a:p>
      </dgm:t>
    </dgm:pt>
    <dgm:pt modelId="{15B2916E-3F68-43A5-B196-D28078B676FE}">
      <dgm:prSet/>
      <dgm:spPr/>
      <dgm:t>
        <a:bodyPr/>
        <a:lstStyle/>
        <a:p>
          <a:pPr rtl="0"/>
          <a:r>
            <a:rPr lang="es-ES" i="1" dirty="0">
              <a:solidFill>
                <a:srgbClr val="FF0000"/>
              </a:solidFill>
            </a:rPr>
            <a:t>Entorno de las relaciones o microambiente</a:t>
          </a:r>
          <a:endParaRPr lang="es-EC" dirty="0">
            <a:solidFill>
              <a:srgbClr val="FF0000"/>
            </a:solidFill>
          </a:endParaRPr>
        </a:p>
      </dgm:t>
    </dgm:pt>
    <dgm:pt modelId="{A53DCF91-B068-4AC6-9C63-1AFEE6A5ADAD}" type="parTrans" cxnId="{D9EA1F83-5808-410A-B02B-11465373C2FD}">
      <dgm:prSet/>
      <dgm:spPr/>
      <dgm:t>
        <a:bodyPr/>
        <a:lstStyle/>
        <a:p>
          <a:endParaRPr lang="es-EC"/>
        </a:p>
      </dgm:t>
    </dgm:pt>
    <dgm:pt modelId="{E919D442-ADE1-4923-AFF8-8F83C9DC0DC9}" type="sibTrans" cxnId="{D9EA1F83-5808-410A-B02B-11465373C2FD}">
      <dgm:prSet/>
      <dgm:spPr/>
      <dgm:t>
        <a:bodyPr/>
        <a:lstStyle/>
        <a:p>
          <a:endParaRPr lang="es-EC"/>
        </a:p>
      </dgm:t>
    </dgm:pt>
    <dgm:pt modelId="{C8E1789B-46EC-4C42-85D5-FDF60985706C}">
      <dgm:prSet/>
      <dgm:spPr/>
      <dgm:t>
        <a:bodyPr/>
        <a:lstStyle/>
        <a:p>
          <a:pPr rtl="0"/>
          <a:r>
            <a:rPr lang="es-ES" dirty="0"/>
            <a:t>El también lla­mado contexto transaccional es el más próximo e in­mediato a la organización. </a:t>
          </a:r>
          <a:endParaRPr lang="es-EC" dirty="0"/>
        </a:p>
      </dgm:t>
    </dgm:pt>
    <dgm:pt modelId="{1B770ABE-54B2-4A6C-8839-7C65D1435D63}" type="parTrans" cxnId="{DEE1E7E7-C8D3-443E-A539-F5FA773DAB0D}">
      <dgm:prSet/>
      <dgm:spPr/>
      <dgm:t>
        <a:bodyPr/>
        <a:lstStyle/>
        <a:p>
          <a:endParaRPr lang="es-EC"/>
        </a:p>
      </dgm:t>
    </dgm:pt>
    <dgm:pt modelId="{D45334BC-1168-45A8-9A3C-5E1106ADA89A}" type="sibTrans" cxnId="{DEE1E7E7-C8D3-443E-A539-F5FA773DAB0D}">
      <dgm:prSet/>
      <dgm:spPr/>
      <dgm:t>
        <a:bodyPr/>
        <a:lstStyle/>
        <a:p>
          <a:endParaRPr lang="es-EC"/>
        </a:p>
      </dgm:t>
    </dgm:pt>
    <dgm:pt modelId="{940BE446-9534-4B92-A443-98A60D4D7D74}">
      <dgm:prSet/>
      <dgm:spPr/>
      <dgm:t>
        <a:bodyPr/>
        <a:lstStyle/>
        <a:p>
          <a:pPr rtl="0"/>
          <a:r>
            <a:rPr lang="es-ES" dirty="0"/>
            <a:t>Está compuesto por sus clientes o consumidores, proveedores, competidores y entidades reguladoras, de quienes obtiene sus recursos y a los que ofrece sus productos y servicios. Es el campo donde diseña y aplica su estrategia.</a:t>
          </a:r>
          <a:endParaRPr lang="es-EC" dirty="0"/>
        </a:p>
      </dgm:t>
    </dgm:pt>
    <dgm:pt modelId="{0AEE0478-881E-4411-909C-EBEFB17D6FBD}" type="parTrans" cxnId="{AA9B3274-A071-4797-8C1A-5BF689F75E13}">
      <dgm:prSet/>
      <dgm:spPr/>
      <dgm:t>
        <a:bodyPr/>
        <a:lstStyle/>
        <a:p>
          <a:endParaRPr lang="es-EC"/>
        </a:p>
      </dgm:t>
    </dgm:pt>
    <dgm:pt modelId="{71856E24-10AA-4D21-AA49-E0457ABAB6CE}" type="sibTrans" cxnId="{AA9B3274-A071-4797-8C1A-5BF689F75E13}">
      <dgm:prSet/>
      <dgm:spPr/>
      <dgm:t>
        <a:bodyPr/>
        <a:lstStyle/>
        <a:p>
          <a:endParaRPr lang="es-EC"/>
        </a:p>
      </dgm:t>
    </dgm:pt>
    <dgm:pt modelId="{3629C18D-1C00-4FD7-A580-32D05E24B68A}" type="pres">
      <dgm:prSet presAssocID="{10E4A6DB-B5C8-4A86-AA8F-A70650A5A3FC}" presName="linear" presStyleCnt="0">
        <dgm:presLayoutVars>
          <dgm:animLvl val="lvl"/>
          <dgm:resizeHandles val="exact"/>
        </dgm:presLayoutVars>
      </dgm:prSet>
      <dgm:spPr/>
    </dgm:pt>
    <dgm:pt modelId="{E5D3FDDE-322B-4996-86B3-BFAC9D0456F6}" type="pres">
      <dgm:prSet presAssocID="{7DFD7FE1-06DB-4C29-8AF0-0FB529055B1E}" presName="parentText" presStyleLbl="node1" presStyleIdx="0" presStyleCnt="1" custLinFactNeighborX="-852" custLinFactNeighborY="816">
        <dgm:presLayoutVars>
          <dgm:chMax val="0"/>
          <dgm:bulletEnabled val="1"/>
        </dgm:presLayoutVars>
      </dgm:prSet>
      <dgm:spPr/>
    </dgm:pt>
    <dgm:pt modelId="{AF309E95-6B52-4F63-8135-03A0E2C9DD8D}" type="pres">
      <dgm:prSet presAssocID="{7DFD7FE1-06DB-4C29-8AF0-0FB529055B1E}" presName="childText" presStyleLbl="revTx" presStyleIdx="0" presStyleCnt="1">
        <dgm:presLayoutVars>
          <dgm:bulletEnabled val="1"/>
        </dgm:presLayoutVars>
      </dgm:prSet>
      <dgm:spPr/>
    </dgm:pt>
  </dgm:ptLst>
  <dgm:cxnLst>
    <dgm:cxn modelId="{94163C14-216E-4D03-8F94-821F089C9200}" type="presOf" srcId="{52688C51-0032-475C-86BA-9E42A7B1DFB6}" destId="{AF309E95-6B52-4F63-8135-03A0E2C9DD8D}" srcOrd="0" destOrd="1" presId="urn:microsoft.com/office/officeart/2005/8/layout/vList2"/>
    <dgm:cxn modelId="{0F1D7927-E4DB-4E9F-8B64-9D78C6D9888E}" srcId="{EBB4A012-55CB-462B-972B-8A2B0C6F0F80}" destId="{52688C51-0032-475C-86BA-9E42A7B1DFB6}" srcOrd="0" destOrd="0" parTransId="{7CECD69C-ABEC-44FC-AF94-63945C9A029F}" sibTransId="{A7390B18-D19B-4B43-9261-E0B4B5F306FC}"/>
    <dgm:cxn modelId="{EE786F62-23CF-4176-9F30-E21B87186620}" type="presOf" srcId="{C8E1789B-46EC-4C42-85D5-FDF60985706C}" destId="{AF309E95-6B52-4F63-8135-03A0E2C9DD8D}" srcOrd="0" destOrd="3" presId="urn:microsoft.com/office/officeart/2005/8/layout/vList2"/>
    <dgm:cxn modelId="{4A709664-34EC-4334-93FA-6412B5421E55}" type="presOf" srcId="{7DFD7FE1-06DB-4C29-8AF0-0FB529055B1E}" destId="{E5D3FDDE-322B-4996-86B3-BFAC9D0456F6}" srcOrd="0" destOrd="0" presId="urn:microsoft.com/office/officeart/2005/8/layout/vList2"/>
    <dgm:cxn modelId="{D3FDFA65-062F-430A-AA0E-F7482022F746}" type="presOf" srcId="{10E4A6DB-B5C8-4A86-AA8F-A70650A5A3FC}" destId="{3629C18D-1C00-4FD7-A580-32D05E24B68A}" srcOrd="0" destOrd="0" presId="urn:microsoft.com/office/officeart/2005/8/layout/vList2"/>
    <dgm:cxn modelId="{30C8D569-2883-479B-8008-95947D3E5E2E}" type="presOf" srcId="{15B2916E-3F68-43A5-B196-D28078B676FE}" destId="{AF309E95-6B52-4F63-8135-03A0E2C9DD8D}" srcOrd="0" destOrd="2" presId="urn:microsoft.com/office/officeart/2005/8/layout/vList2"/>
    <dgm:cxn modelId="{1BB6056C-5731-45C8-8A4D-AB34634BB22C}" srcId="{7DFD7FE1-06DB-4C29-8AF0-0FB529055B1E}" destId="{EBB4A012-55CB-462B-972B-8A2B0C6F0F80}" srcOrd="0" destOrd="0" parTransId="{3F4AEA94-A0CD-4844-8B29-889C68BBF494}" sibTransId="{AB2578FA-134E-4311-9A31-F5FEB8A0315C}"/>
    <dgm:cxn modelId="{B450614C-2082-44E6-A600-EE74194305AF}" srcId="{10E4A6DB-B5C8-4A86-AA8F-A70650A5A3FC}" destId="{7DFD7FE1-06DB-4C29-8AF0-0FB529055B1E}" srcOrd="0" destOrd="0" parTransId="{E321269D-82A7-4DE7-9E94-98840E0EE8B9}" sibTransId="{45BFCD74-3D48-403F-972C-97EBE9053C00}"/>
    <dgm:cxn modelId="{AA9B3274-A071-4797-8C1A-5BF689F75E13}" srcId="{15B2916E-3F68-43A5-B196-D28078B676FE}" destId="{940BE446-9534-4B92-A443-98A60D4D7D74}" srcOrd="1" destOrd="0" parTransId="{0AEE0478-881E-4411-909C-EBEFB17D6FBD}" sibTransId="{71856E24-10AA-4D21-AA49-E0457ABAB6CE}"/>
    <dgm:cxn modelId="{D9EA1F83-5808-410A-B02B-11465373C2FD}" srcId="{7DFD7FE1-06DB-4C29-8AF0-0FB529055B1E}" destId="{15B2916E-3F68-43A5-B196-D28078B676FE}" srcOrd="1" destOrd="0" parTransId="{A53DCF91-B068-4AC6-9C63-1AFEE6A5ADAD}" sibTransId="{E919D442-ADE1-4923-AFF8-8F83C9DC0DC9}"/>
    <dgm:cxn modelId="{31431DB3-BD57-402A-AC19-50F8486769A2}" type="presOf" srcId="{940BE446-9534-4B92-A443-98A60D4D7D74}" destId="{AF309E95-6B52-4F63-8135-03A0E2C9DD8D}" srcOrd="0" destOrd="4" presId="urn:microsoft.com/office/officeart/2005/8/layout/vList2"/>
    <dgm:cxn modelId="{567341C0-1D1B-4447-8ADD-3054E38A5DC0}" type="presOf" srcId="{EBB4A012-55CB-462B-972B-8A2B0C6F0F80}" destId="{AF309E95-6B52-4F63-8135-03A0E2C9DD8D}" srcOrd="0" destOrd="0" presId="urn:microsoft.com/office/officeart/2005/8/layout/vList2"/>
    <dgm:cxn modelId="{DEE1E7E7-C8D3-443E-A539-F5FA773DAB0D}" srcId="{15B2916E-3F68-43A5-B196-D28078B676FE}" destId="{C8E1789B-46EC-4C42-85D5-FDF60985706C}" srcOrd="0" destOrd="0" parTransId="{1B770ABE-54B2-4A6C-8839-7C65D1435D63}" sibTransId="{D45334BC-1168-45A8-9A3C-5E1106ADA89A}"/>
    <dgm:cxn modelId="{9507F06F-A12B-4387-89EA-284CF76E9CE2}" type="presParOf" srcId="{3629C18D-1C00-4FD7-A580-32D05E24B68A}" destId="{E5D3FDDE-322B-4996-86B3-BFAC9D0456F6}" srcOrd="0" destOrd="0" presId="urn:microsoft.com/office/officeart/2005/8/layout/vList2"/>
    <dgm:cxn modelId="{9F626F5B-9E75-4295-82FF-28DBA55D30DA}" type="presParOf" srcId="{3629C18D-1C00-4FD7-A580-32D05E24B68A}" destId="{AF309E95-6B52-4F63-8135-03A0E2C9DD8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74A6D5-03BD-412F-A1C8-4E3D517D892D}"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s-EC"/>
        </a:p>
      </dgm:t>
    </dgm:pt>
    <dgm:pt modelId="{7C7551CB-1B49-4CEB-A054-13D90BA14576}">
      <dgm:prSet/>
      <dgm:spPr/>
      <dgm:t>
        <a:bodyPr/>
        <a:lstStyle/>
        <a:p>
          <a:pPr rtl="0"/>
          <a:r>
            <a:rPr lang="es-ES" dirty="0"/>
            <a:t>Al comprender las transformaciones que se registran ' en el entorno </a:t>
          </a:r>
          <a:r>
            <a:rPr lang="es-EC" dirty="0"/>
            <a:t>contextual, </a:t>
          </a:r>
          <a:r>
            <a:rPr lang="es-ES" dirty="0"/>
            <a:t>la organización puede definir los procedimientos necesarios para afrontar ese entorno y los acontecimientos futuros que generarán esos cambios.</a:t>
          </a:r>
          <a:endParaRPr lang="es-EC" dirty="0"/>
        </a:p>
      </dgm:t>
    </dgm:pt>
    <dgm:pt modelId="{5057FC48-2706-4623-9B9C-A6F9F54C0B50}" type="parTrans" cxnId="{232621C2-1F04-4BAE-9BFC-0167D02F2B6A}">
      <dgm:prSet/>
      <dgm:spPr/>
      <dgm:t>
        <a:bodyPr/>
        <a:lstStyle/>
        <a:p>
          <a:endParaRPr lang="es-EC"/>
        </a:p>
      </dgm:t>
    </dgm:pt>
    <dgm:pt modelId="{09DA87A3-3F46-4DA7-9BFE-9AB32764FC60}" type="sibTrans" cxnId="{232621C2-1F04-4BAE-9BFC-0167D02F2B6A}">
      <dgm:prSet/>
      <dgm:spPr/>
      <dgm:t>
        <a:bodyPr/>
        <a:lstStyle/>
        <a:p>
          <a:endParaRPr lang="es-EC"/>
        </a:p>
      </dgm:t>
    </dgm:pt>
    <dgm:pt modelId="{FCF42296-E61F-45FF-A392-07FF714E3E59}">
      <dgm:prSet/>
      <dgm:spPr/>
      <dgm:t>
        <a:bodyPr/>
        <a:lstStyle/>
        <a:p>
          <a:pPr rtl="0"/>
          <a:r>
            <a:rPr lang="es-ES" dirty="0"/>
            <a:t>información muchas veces es incompleta y ambigua, por lo cual es necesario crear siste­mas para reunir la información disponible y, por medio del análisis, tratar de llegar a una conclusión sobre las tendencias que señala. </a:t>
          </a:r>
          <a:endParaRPr lang="es-EC" dirty="0"/>
        </a:p>
      </dgm:t>
    </dgm:pt>
    <dgm:pt modelId="{81260E50-DC60-4CA8-83CD-6DF4D7367B79}" type="parTrans" cxnId="{EC375BF5-0A8D-4FC2-9C66-2F6B5A368867}">
      <dgm:prSet/>
      <dgm:spPr/>
      <dgm:t>
        <a:bodyPr/>
        <a:lstStyle/>
        <a:p>
          <a:endParaRPr lang="es-EC"/>
        </a:p>
      </dgm:t>
    </dgm:pt>
    <dgm:pt modelId="{7C0FF9F7-80EB-4D44-AE4C-5896F66AB1DD}" type="sibTrans" cxnId="{EC375BF5-0A8D-4FC2-9C66-2F6B5A368867}">
      <dgm:prSet/>
      <dgm:spPr/>
      <dgm:t>
        <a:bodyPr/>
        <a:lstStyle/>
        <a:p>
          <a:endParaRPr lang="es-EC"/>
        </a:p>
      </dgm:t>
    </dgm:pt>
    <dgm:pt modelId="{64D4B88F-E874-40DA-9544-5265EA14F52C}" type="pres">
      <dgm:prSet presAssocID="{2674A6D5-03BD-412F-A1C8-4E3D517D892D}" presName="Name0" presStyleCnt="0">
        <dgm:presLayoutVars>
          <dgm:dir/>
          <dgm:resizeHandles val="exact"/>
        </dgm:presLayoutVars>
      </dgm:prSet>
      <dgm:spPr/>
    </dgm:pt>
    <dgm:pt modelId="{F677F170-AABC-4736-A039-0B4EE1889749}" type="pres">
      <dgm:prSet presAssocID="{7C7551CB-1B49-4CEB-A054-13D90BA14576}" presName="node" presStyleLbl="node1" presStyleIdx="0" presStyleCnt="2">
        <dgm:presLayoutVars>
          <dgm:bulletEnabled val="1"/>
        </dgm:presLayoutVars>
      </dgm:prSet>
      <dgm:spPr/>
    </dgm:pt>
    <dgm:pt modelId="{5F742D3E-643C-42C7-A71D-A6E2D17D9766}" type="pres">
      <dgm:prSet presAssocID="{09DA87A3-3F46-4DA7-9BFE-9AB32764FC60}" presName="sibTrans" presStyleCnt="0"/>
      <dgm:spPr/>
    </dgm:pt>
    <dgm:pt modelId="{A43B4E2D-8BF8-4CCE-B7EF-53340C1F63C1}" type="pres">
      <dgm:prSet presAssocID="{FCF42296-E61F-45FF-A392-07FF714E3E59}" presName="node" presStyleLbl="node1" presStyleIdx="1" presStyleCnt="2" custLinFactNeighborX="-3134" custLinFactNeighborY="0">
        <dgm:presLayoutVars>
          <dgm:bulletEnabled val="1"/>
        </dgm:presLayoutVars>
      </dgm:prSet>
      <dgm:spPr/>
    </dgm:pt>
  </dgm:ptLst>
  <dgm:cxnLst>
    <dgm:cxn modelId="{17689186-7BB0-4788-920C-DDDB025333FD}" type="presOf" srcId="{7C7551CB-1B49-4CEB-A054-13D90BA14576}" destId="{F677F170-AABC-4736-A039-0B4EE1889749}" srcOrd="0" destOrd="0" presId="urn:microsoft.com/office/officeart/2005/8/layout/hList6"/>
    <dgm:cxn modelId="{5AD97BA5-25B0-4669-94D6-C67DB34D18C0}" type="presOf" srcId="{FCF42296-E61F-45FF-A392-07FF714E3E59}" destId="{A43B4E2D-8BF8-4CCE-B7EF-53340C1F63C1}" srcOrd="0" destOrd="0" presId="urn:microsoft.com/office/officeart/2005/8/layout/hList6"/>
    <dgm:cxn modelId="{232621C2-1F04-4BAE-9BFC-0167D02F2B6A}" srcId="{2674A6D5-03BD-412F-A1C8-4E3D517D892D}" destId="{7C7551CB-1B49-4CEB-A054-13D90BA14576}" srcOrd="0" destOrd="0" parTransId="{5057FC48-2706-4623-9B9C-A6F9F54C0B50}" sibTransId="{09DA87A3-3F46-4DA7-9BFE-9AB32764FC60}"/>
    <dgm:cxn modelId="{830860DA-E7B8-4217-9156-08D1767E5F9E}" type="presOf" srcId="{2674A6D5-03BD-412F-A1C8-4E3D517D892D}" destId="{64D4B88F-E874-40DA-9544-5265EA14F52C}" srcOrd="0" destOrd="0" presId="urn:microsoft.com/office/officeart/2005/8/layout/hList6"/>
    <dgm:cxn modelId="{EC375BF5-0A8D-4FC2-9C66-2F6B5A368867}" srcId="{2674A6D5-03BD-412F-A1C8-4E3D517D892D}" destId="{FCF42296-E61F-45FF-A392-07FF714E3E59}" srcOrd="1" destOrd="0" parTransId="{81260E50-DC60-4CA8-83CD-6DF4D7367B79}" sibTransId="{7C0FF9F7-80EB-4D44-AE4C-5896F66AB1DD}"/>
    <dgm:cxn modelId="{F584BF5B-6D0D-4C17-A1CA-BDE553CF008E}" type="presParOf" srcId="{64D4B88F-E874-40DA-9544-5265EA14F52C}" destId="{F677F170-AABC-4736-A039-0B4EE1889749}" srcOrd="0" destOrd="0" presId="urn:microsoft.com/office/officeart/2005/8/layout/hList6"/>
    <dgm:cxn modelId="{88AC085B-877D-4F29-AA6C-0BF6D2C677AD}" type="presParOf" srcId="{64D4B88F-E874-40DA-9544-5265EA14F52C}" destId="{5F742D3E-643C-42C7-A71D-A6E2D17D9766}" srcOrd="1" destOrd="0" presId="urn:microsoft.com/office/officeart/2005/8/layout/hList6"/>
    <dgm:cxn modelId="{7E384E50-F968-4274-BA5C-569875E2400F}" type="presParOf" srcId="{64D4B88F-E874-40DA-9544-5265EA14F52C}" destId="{A43B4E2D-8BF8-4CCE-B7EF-53340C1F63C1}"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F48726-1281-4544-A55D-0055504CE803}" type="doc">
      <dgm:prSet loTypeId="urn:microsoft.com/office/officeart/2005/8/layout/hList6" loCatId="list" qsTypeId="urn:microsoft.com/office/officeart/2005/8/quickstyle/simple1" qsCatId="simple" csTypeId="urn:microsoft.com/office/officeart/2005/8/colors/colorful2" csCatId="colorful"/>
      <dgm:spPr/>
      <dgm:t>
        <a:bodyPr/>
        <a:lstStyle/>
        <a:p>
          <a:endParaRPr lang="es-EC"/>
        </a:p>
      </dgm:t>
    </dgm:pt>
    <dgm:pt modelId="{79AD6BC3-C50C-441E-885D-E79A5B1624F3}">
      <dgm:prSet/>
      <dgm:spPr/>
      <dgm:t>
        <a:bodyPr/>
        <a:lstStyle/>
        <a:p>
          <a:pPr rtl="0"/>
          <a:r>
            <a:rPr lang="es-EC"/>
            <a:t>Demográfico		</a:t>
          </a:r>
        </a:p>
      </dgm:t>
    </dgm:pt>
    <dgm:pt modelId="{42B6527F-6198-4B77-8A2A-DD04AFC5F3B9}" type="parTrans" cxnId="{F6C1930E-3001-4E39-890A-80581AB8BDDA}">
      <dgm:prSet/>
      <dgm:spPr/>
      <dgm:t>
        <a:bodyPr/>
        <a:lstStyle/>
        <a:p>
          <a:endParaRPr lang="es-EC"/>
        </a:p>
      </dgm:t>
    </dgm:pt>
    <dgm:pt modelId="{65CFBD43-60B9-41EA-99B0-3BA47A7FC263}" type="sibTrans" cxnId="{F6C1930E-3001-4E39-890A-80581AB8BDDA}">
      <dgm:prSet/>
      <dgm:spPr/>
      <dgm:t>
        <a:bodyPr/>
        <a:lstStyle/>
        <a:p>
          <a:endParaRPr lang="es-EC"/>
        </a:p>
      </dgm:t>
    </dgm:pt>
    <dgm:pt modelId="{1F13DD45-E5DC-4E6E-90D7-EE786B4F3CAD}">
      <dgm:prSet/>
      <dgm:spPr/>
      <dgm:t>
        <a:bodyPr/>
        <a:lstStyle/>
        <a:p>
          <a:pPr rtl="0"/>
          <a:r>
            <a:rPr lang="es-EC" dirty="0"/>
            <a:t>Tamaño, densidad y distribución geográfica de la población</a:t>
          </a:r>
        </a:p>
      </dgm:t>
    </dgm:pt>
    <dgm:pt modelId="{468479EE-EE11-414D-98FF-683227041CEF}" type="parTrans" cxnId="{55F840D4-71C5-4645-9886-057F3AA757C3}">
      <dgm:prSet/>
      <dgm:spPr/>
      <dgm:t>
        <a:bodyPr/>
        <a:lstStyle/>
        <a:p>
          <a:endParaRPr lang="es-EC"/>
        </a:p>
      </dgm:t>
    </dgm:pt>
    <dgm:pt modelId="{4E143A75-0566-4155-B205-C74F1DAB7A37}" type="sibTrans" cxnId="{55F840D4-71C5-4645-9886-057F3AA757C3}">
      <dgm:prSet/>
      <dgm:spPr/>
      <dgm:t>
        <a:bodyPr/>
        <a:lstStyle/>
        <a:p>
          <a:endParaRPr lang="es-EC"/>
        </a:p>
      </dgm:t>
    </dgm:pt>
    <dgm:pt modelId="{154F6F65-D517-496F-9164-EA21E116AD1C}">
      <dgm:prSet/>
      <dgm:spPr/>
      <dgm:t>
        <a:bodyPr/>
        <a:lstStyle/>
        <a:p>
          <a:pPr rtl="0"/>
          <a:r>
            <a:rPr lang="es-EC"/>
            <a:t>Tasa de movilidad de la población y proceso migratorio</a:t>
          </a:r>
        </a:p>
      </dgm:t>
    </dgm:pt>
    <dgm:pt modelId="{1B92298E-C8B6-4196-9C38-DBE27DB2F64E}" type="parTrans" cxnId="{CE246A65-07C8-411C-9E77-4D241B9E1585}">
      <dgm:prSet/>
      <dgm:spPr/>
      <dgm:t>
        <a:bodyPr/>
        <a:lstStyle/>
        <a:p>
          <a:endParaRPr lang="es-EC"/>
        </a:p>
      </dgm:t>
    </dgm:pt>
    <dgm:pt modelId="{5F4F839B-8CA4-4DC8-8231-48BE57361BDF}" type="sibTrans" cxnId="{CE246A65-07C8-411C-9E77-4D241B9E1585}">
      <dgm:prSet/>
      <dgm:spPr/>
      <dgm:t>
        <a:bodyPr/>
        <a:lstStyle/>
        <a:p>
          <a:endParaRPr lang="es-EC"/>
        </a:p>
      </dgm:t>
    </dgm:pt>
    <dgm:pt modelId="{92AEF729-69C0-4E25-B211-7924F8821261}">
      <dgm:prSet/>
      <dgm:spPr/>
      <dgm:t>
        <a:bodyPr/>
        <a:lstStyle/>
        <a:p>
          <a:pPr rtl="0"/>
          <a:r>
            <a:rPr lang="es-EC"/>
            <a:t>Tasa de crecimiento y de envejecimiento de la población</a:t>
          </a:r>
        </a:p>
      </dgm:t>
    </dgm:pt>
    <dgm:pt modelId="{F3DAA813-AEBB-4A0B-8477-6B75C6B0E2DE}" type="parTrans" cxnId="{8F3808AE-7710-427A-AA12-681AE0554302}">
      <dgm:prSet/>
      <dgm:spPr/>
      <dgm:t>
        <a:bodyPr/>
        <a:lstStyle/>
        <a:p>
          <a:endParaRPr lang="es-EC"/>
        </a:p>
      </dgm:t>
    </dgm:pt>
    <dgm:pt modelId="{B54CCD0E-3D9C-4CF5-A90E-1D649CAA383C}" type="sibTrans" cxnId="{8F3808AE-7710-427A-AA12-681AE0554302}">
      <dgm:prSet/>
      <dgm:spPr/>
      <dgm:t>
        <a:bodyPr/>
        <a:lstStyle/>
        <a:p>
          <a:endParaRPr lang="es-EC"/>
        </a:p>
      </dgm:t>
    </dgm:pt>
    <dgm:pt modelId="{B56D3B1F-5EC6-4BBC-B020-C19D217E2764}">
      <dgm:prSet/>
      <dgm:spPr/>
      <dgm:t>
        <a:bodyPr/>
        <a:lstStyle/>
        <a:p>
          <a:pPr rtl="0"/>
          <a:r>
            <a:rPr lang="es-EC"/>
            <a:t>Tasas de matrimonios, natalidad y mortalidad</a:t>
          </a:r>
        </a:p>
      </dgm:t>
    </dgm:pt>
    <dgm:pt modelId="{2AFC8D28-5532-4A0A-A361-D454292552AE}" type="parTrans" cxnId="{FC8A9A8D-C38A-47CB-9EB0-CC927D92E5A7}">
      <dgm:prSet/>
      <dgm:spPr/>
      <dgm:t>
        <a:bodyPr/>
        <a:lstStyle/>
        <a:p>
          <a:endParaRPr lang="es-EC"/>
        </a:p>
      </dgm:t>
    </dgm:pt>
    <dgm:pt modelId="{9B5DDCF1-C872-4E7A-8BE8-148AE215AFFB}" type="sibTrans" cxnId="{FC8A9A8D-C38A-47CB-9EB0-CC927D92E5A7}">
      <dgm:prSet/>
      <dgm:spPr/>
      <dgm:t>
        <a:bodyPr/>
        <a:lstStyle/>
        <a:p>
          <a:endParaRPr lang="es-EC"/>
        </a:p>
      </dgm:t>
    </dgm:pt>
    <dgm:pt modelId="{F3FD0547-CB15-4D57-93BB-24061283B94C}">
      <dgm:prSet/>
      <dgm:spPr/>
      <dgm:t>
        <a:bodyPr/>
        <a:lstStyle/>
        <a:p>
          <a:pPr rtl="0"/>
          <a:r>
            <a:rPr lang="es-EC"/>
            <a:t>Estructura por edades, familias y vivienda</a:t>
          </a:r>
        </a:p>
      </dgm:t>
    </dgm:pt>
    <dgm:pt modelId="{5A087A76-2473-494A-BED4-72062B25D2C5}" type="parTrans" cxnId="{DF1A697C-B198-4CCA-AB6C-682493017E05}">
      <dgm:prSet/>
      <dgm:spPr/>
      <dgm:t>
        <a:bodyPr/>
        <a:lstStyle/>
        <a:p>
          <a:endParaRPr lang="es-EC"/>
        </a:p>
      </dgm:t>
    </dgm:pt>
    <dgm:pt modelId="{BE439185-3829-4BCF-A071-0EA7329BC0B6}" type="sibTrans" cxnId="{DF1A697C-B198-4CCA-AB6C-682493017E05}">
      <dgm:prSet/>
      <dgm:spPr/>
      <dgm:t>
        <a:bodyPr/>
        <a:lstStyle/>
        <a:p>
          <a:endParaRPr lang="es-EC"/>
        </a:p>
      </dgm:t>
    </dgm:pt>
    <dgm:pt modelId="{E84F3A7A-35BC-4E63-9E49-1AE1329B680D}">
      <dgm:prSet/>
      <dgm:spPr/>
      <dgm:t>
        <a:bodyPr/>
        <a:lstStyle/>
        <a:p>
          <a:pPr rtl="0"/>
          <a:r>
            <a:rPr lang="es-EC"/>
            <a:t>Nivel de escolaridad</a:t>
          </a:r>
        </a:p>
      </dgm:t>
    </dgm:pt>
    <dgm:pt modelId="{3593BD23-B28C-41C8-8533-D7AD3349A1B6}" type="parTrans" cxnId="{5FDAAB32-3251-4561-B44B-F2DE748B26AA}">
      <dgm:prSet/>
      <dgm:spPr/>
      <dgm:t>
        <a:bodyPr/>
        <a:lstStyle/>
        <a:p>
          <a:endParaRPr lang="es-EC"/>
        </a:p>
      </dgm:t>
    </dgm:pt>
    <dgm:pt modelId="{16C75A50-ED93-4C4C-8ED9-3671655E75E9}" type="sibTrans" cxnId="{5FDAAB32-3251-4561-B44B-F2DE748B26AA}">
      <dgm:prSet/>
      <dgm:spPr/>
      <dgm:t>
        <a:bodyPr/>
        <a:lstStyle/>
        <a:p>
          <a:endParaRPr lang="es-EC"/>
        </a:p>
      </dgm:t>
    </dgm:pt>
    <dgm:pt modelId="{F040E0E7-9F9A-42E3-8E23-DABFBE15A445}">
      <dgm:prSet/>
      <dgm:spPr/>
      <dgm:t>
        <a:bodyPr/>
        <a:lstStyle/>
        <a:p>
          <a:pPr rtl="0"/>
          <a:r>
            <a:rPr lang="es-EC"/>
            <a:t>Composición étnica y religiosa</a:t>
          </a:r>
        </a:p>
      </dgm:t>
    </dgm:pt>
    <dgm:pt modelId="{D7657319-5B96-4679-9CFD-B007E17B6EC3}" type="parTrans" cxnId="{CABC4AF7-85FC-430C-8ED5-9BEF7FF39E9F}">
      <dgm:prSet/>
      <dgm:spPr/>
      <dgm:t>
        <a:bodyPr/>
        <a:lstStyle/>
        <a:p>
          <a:endParaRPr lang="es-EC"/>
        </a:p>
      </dgm:t>
    </dgm:pt>
    <dgm:pt modelId="{0C2F1A30-915A-4402-A1C8-0A7CD24F7EF7}" type="sibTrans" cxnId="{CABC4AF7-85FC-430C-8ED5-9BEF7FF39E9F}">
      <dgm:prSet/>
      <dgm:spPr/>
      <dgm:t>
        <a:bodyPr/>
        <a:lstStyle/>
        <a:p>
          <a:endParaRPr lang="es-EC"/>
        </a:p>
      </dgm:t>
    </dgm:pt>
    <dgm:pt modelId="{D90165FD-F44D-4038-8167-0F82118836F2}">
      <dgm:prSet/>
      <dgm:spPr/>
      <dgm:t>
        <a:bodyPr/>
        <a:lstStyle/>
        <a:p>
          <a:pPr rtl="0"/>
          <a:r>
            <a:rPr lang="es-EC"/>
            <a:t>Económico	</a:t>
          </a:r>
        </a:p>
      </dgm:t>
    </dgm:pt>
    <dgm:pt modelId="{7B712304-61EB-4D3B-97D6-33917408DAD8}" type="parTrans" cxnId="{95B1D540-A525-4F11-902A-5C9494F5090D}">
      <dgm:prSet/>
      <dgm:spPr/>
      <dgm:t>
        <a:bodyPr/>
        <a:lstStyle/>
        <a:p>
          <a:endParaRPr lang="es-EC"/>
        </a:p>
      </dgm:t>
    </dgm:pt>
    <dgm:pt modelId="{56285520-CD47-4DC1-A9E8-0EEEA16278F0}" type="sibTrans" cxnId="{95B1D540-A525-4F11-902A-5C9494F5090D}">
      <dgm:prSet/>
      <dgm:spPr/>
      <dgm:t>
        <a:bodyPr/>
        <a:lstStyle/>
        <a:p>
          <a:endParaRPr lang="es-EC"/>
        </a:p>
      </dgm:t>
    </dgm:pt>
    <dgm:pt modelId="{4472ED98-8D73-4E20-B5DC-3E487ADD6229}">
      <dgm:prSet/>
      <dgm:spPr/>
      <dgm:t>
        <a:bodyPr/>
        <a:lstStyle/>
        <a:p>
          <a:pPr rtl="0"/>
          <a:r>
            <a:rPr lang="es-EC"/>
            <a:t>Ingreso real de la población</a:t>
          </a:r>
        </a:p>
      </dgm:t>
    </dgm:pt>
    <dgm:pt modelId="{BD0B90CE-9946-4560-9BBE-582A1CB0C718}" type="parTrans" cxnId="{42D97D7B-D15B-4F76-A8BE-61AD2E8892AE}">
      <dgm:prSet/>
      <dgm:spPr/>
      <dgm:t>
        <a:bodyPr/>
        <a:lstStyle/>
        <a:p>
          <a:endParaRPr lang="es-EC"/>
        </a:p>
      </dgm:t>
    </dgm:pt>
    <dgm:pt modelId="{BD180C8C-F42D-408E-84FC-5A0D05FD99F0}" type="sibTrans" cxnId="{42D97D7B-D15B-4F76-A8BE-61AD2E8892AE}">
      <dgm:prSet/>
      <dgm:spPr/>
      <dgm:t>
        <a:bodyPr/>
        <a:lstStyle/>
        <a:p>
          <a:endParaRPr lang="es-EC"/>
        </a:p>
      </dgm:t>
    </dgm:pt>
    <dgm:pt modelId="{0A8B872B-F1CC-415E-ABC6-FC27149302F1}">
      <dgm:prSet/>
      <dgm:spPr/>
      <dgm:t>
        <a:bodyPr/>
        <a:lstStyle/>
        <a:p>
          <a:pPr rtl="0"/>
          <a:r>
            <a:rPr lang="es-EC"/>
            <a:t>Tasa de distribución del ingreso</a:t>
          </a:r>
        </a:p>
      </dgm:t>
    </dgm:pt>
    <dgm:pt modelId="{6C2E66A3-13E9-4585-A738-E4BE9050EC52}" type="parTrans" cxnId="{B620FEDC-C11F-43AF-B752-C66E7DF299F4}">
      <dgm:prSet/>
      <dgm:spPr/>
      <dgm:t>
        <a:bodyPr/>
        <a:lstStyle/>
        <a:p>
          <a:endParaRPr lang="es-EC"/>
        </a:p>
      </dgm:t>
    </dgm:pt>
    <dgm:pt modelId="{A899B72A-39FF-46D7-868C-38EB87068E13}" type="sibTrans" cxnId="{B620FEDC-C11F-43AF-B752-C66E7DF299F4}">
      <dgm:prSet/>
      <dgm:spPr/>
      <dgm:t>
        <a:bodyPr/>
        <a:lstStyle/>
        <a:p>
          <a:endParaRPr lang="es-EC"/>
        </a:p>
      </dgm:t>
    </dgm:pt>
    <dgm:pt modelId="{7290AF35-0431-43DB-91DB-F963D9DBEE98}">
      <dgm:prSet/>
      <dgm:spPr/>
      <dgm:t>
        <a:bodyPr/>
        <a:lstStyle/>
        <a:p>
          <a:pPr rtl="0"/>
          <a:r>
            <a:rPr lang="es-EC"/>
            <a:t>Tasa de crecimiento del ingreso</a:t>
          </a:r>
        </a:p>
      </dgm:t>
    </dgm:pt>
    <dgm:pt modelId="{FF030767-AC49-4108-9271-0DFEB0B0AAC1}" type="parTrans" cxnId="{D95421BF-017B-4767-BAD1-E96F140AFA6E}">
      <dgm:prSet/>
      <dgm:spPr/>
      <dgm:t>
        <a:bodyPr/>
        <a:lstStyle/>
        <a:p>
          <a:endParaRPr lang="es-EC"/>
        </a:p>
      </dgm:t>
    </dgm:pt>
    <dgm:pt modelId="{BEDC3008-6C1B-47ED-86D1-7DDECCAB75A0}" type="sibTrans" cxnId="{D95421BF-017B-4767-BAD1-E96F140AFA6E}">
      <dgm:prSet/>
      <dgm:spPr/>
      <dgm:t>
        <a:bodyPr/>
        <a:lstStyle/>
        <a:p>
          <a:endParaRPr lang="es-EC"/>
        </a:p>
      </dgm:t>
    </dgm:pt>
    <dgm:pt modelId="{B999F18F-6C97-4C91-A160-FCB4F73B4576}">
      <dgm:prSet/>
      <dgm:spPr/>
      <dgm:t>
        <a:bodyPr/>
        <a:lstStyle/>
        <a:p>
          <a:pPr rtl="0"/>
          <a:r>
            <a:rPr lang="es-EC"/>
            <a:t>Configuración geográfica (globalización)</a:t>
          </a:r>
        </a:p>
      </dgm:t>
    </dgm:pt>
    <dgm:pt modelId="{05FC70DA-BBC0-49F1-817D-393353CE4B94}" type="parTrans" cxnId="{E8BE5A95-BFBB-426F-BCF8-9817AC8ED7B5}">
      <dgm:prSet/>
      <dgm:spPr/>
      <dgm:t>
        <a:bodyPr/>
        <a:lstStyle/>
        <a:p>
          <a:endParaRPr lang="es-EC"/>
        </a:p>
      </dgm:t>
    </dgm:pt>
    <dgm:pt modelId="{15DEEE4A-E9EC-4B91-91EF-BD8356D3B199}" type="sibTrans" cxnId="{E8BE5A95-BFBB-426F-BCF8-9817AC8ED7B5}">
      <dgm:prSet/>
      <dgm:spPr/>
      <dgm:t>
        <a:bodyPr/>
        <a:lstStyle/>
        <a:p>
          <a:endParaRPr lang="es-EC"/>
        </a:p>
      </dgm:t>
    </dgm:pt>
    <dgm:pt modelId="{BD61979A-C093-43A6-99F6-8BD2AA97D8E9}">
      <dgm:prSet/>
      <dgm:spPr/>
      <dgm:t>
        <a:bodyPr/>
        <a:lstStyle/>
        <a:p>
          <a:pPr rtl="0"/>
          <a:r>
            <a:rPr lang="es-EC"/>
            <a:t>Patrón de consumo y gasto</a:t>
          </a:r>
        </a:p>
      </dgm:t>
    </dgm:pt>
    <dgm:pt modelId="{7AE39737-A6E6-4286-A834-86F97A6F2FEC}" type="parTrans" cxnId="{D311D69B-0AEB-464F-A06B-CC46DE520863}">
      <dgm:prSet/>
      <dgm:spPr/>
      <dgm:t>
        <a:bodyPr/>
        <a:lstStyle/>
        <a:p>
          <a:endParaRPr lang="es-EC"/>
        </a:p>
      </dgm:t>
    </dgm:pt>
    <dgm:pt modelId="{330589C5-A92E-4320-AC9B-6A6EBABFA0EC}" type="sibTrans" cxnId="{D311D69B-0AEB-464F-A06B-CC46DE520863}">
      <dgm:prSet/>
      <dgm:spPr/>
      <dgm:t>
        <a:bodyPr/>
        <a:lstStyle/>
        <a:p>
          <a:endParaRPr lang="es-EC"/>
        </a:p>
      </dgm:t>
    </dgm:pt>
    <dgm:pt modelId="{70E7CCF8-6EB4-4845-A64F-4606C51B0B00}">
      <dgm:prSet/>
      <dgm:spPr/>
      <dgm:t>
        <a:bodyPr/>
        <a:lstStyle/>
        <a:p>
          <a:pPr rtl="0"/>
          <a:r>
            <a:rPr lang="es-EC"/>
            <a:t>Nivel de empleo</a:t>
          </a:r>
        </a:p>
      </dgm:t>
    </dgm:pt>
    <dgm:pt modelId="{8E4982CA-A9D0-42E3-8EF3-F743EE412437}" type="parTrans" cxnId="{49EF241B-34A2-4B55-A3BD-2550E5E37B84}">
      <dgm:prSet/>
      <dgm:spPr/>
      <dgm:t>
        <a:bodyPr/>
        <a:lstStyle/>
        <a:p>
          <a:endParaRPr lang="es-EC"/>
        </a:p>
      </dgm:t>
    </dgm:pt>
    <dgm:pt modelId="{EB9B20E1-6433-47B3-96B8-6E1B12E7C5A8}" type="sibTrans" cxnId="{49EF241B-34A2-4B55-A3BD-2550E5E37B84}">
      <dgm:prSet/>
      <dgm:spPr/>
      <dgm:t>
        <a:bodyPr/>
        <a:lstStyle/>
        <a:p>
          <a:endParaRPr lang="es-EC"/>
        </a:p>
      </dgm:t>
    </dgm:pt>
    <dgm:pt modelId="{C4912D9F-F799-4628-BAAA-28F90A8B7AED}">
      <dgm:prSet/>
      <dgm:spPr/>
      <dgm:t>
        <a:bodyPr/>
        <a:lstStyle/>
        <a:p>
          <a:pPr rtl="0"/>
          <a:r>
            <a:rPr lang="es-EC"/>
            <a:t>Tasas de interés, inflación y cambio</a:t>
          </a:r>
        </a:p>
      </dgm:t>
    </dgm:pt>
    <dgm:pt modelId="{FF1E5B18-65C0-4295-BB9F-A82F9E7CF7BF}" type="parTrans" cxnId="{9BC0084C-F935-45CE-94D5-8D6818477F88}">
      <dgm:prSet/>
      <dgm:spPr/>
      <dgm:t>
        <a:bodyPr/>
        <a:lstStyle/>
        <a:p>
          <a:endParaRPr lang="es-EC"/>
        </a:p>
      </dgm:t>
    </dgm:pt>
    <dgm:pt modelId="{023AAC0D-87E3-4D7C-A79E-86BD8002DB7D}" type="sibTrans" cxnId="{9BC0084C-F935-45CE-94D5-8D6818477F88}">
      <dgm:prSet/>
      <dgm:spPr/>
      <dgm:t>
        <a:bodyPr/>
        <a:lstStyle/>
        <a:p>
          <a:endParaRPr lang="es-EC"/>
        </a:p>
      </dgm:t>
    </dgm:pt>
    <dgm:pt modelId="{34324FAD-FB17-4200-8C10-C73878787561}">
      <dgm:prSet/>
      <dgm:spPr/>
      <dgm:t>
        <a:bodyPr/>
        <a:lstStyle/>
        <a:p>
          <a:pPr rtl="0"/>
          <a:r>
            <a:rPr lang="es-EC"/>
            <a:t>Mercado de capitales</a:t>
          </a:r>
        </a:p>
      </dgm:t>
    </dgm:pt>
    <dgm:pt modelId="{89CB56A9-5DA2-44AB-B40B-29DD0CFE04EC}" type="parTrans" cxnId="{D7FA65E1-8BC1-47D3-8AED-98C334039694}">
      <dgm:prSet/>
      <dgm:spPr/>
      <dgm:t>
        <a:bodyPr/>
        <a:lstStyle/>
        <a:p>
          <a:endParaRPr lang="es-EC"/>
        </a:p>
      </dgm:t>
    </dgm:pt>
    <dgm:pt modelId="{0E08D9A0-1E98-4BED-B153-2E802C481078}" type="sibTrans" cxnId="{D7FA65E1-8BC1-47D3-8AED-98C334039694}">
      <dgm:prSet/>
      <dgm:spPr/>
      <dgm:t>
        <a:bodyPr/>
        <a:lstStyle/>
        <a:p>
          <a:endParaRPr lang="es-EC"/>
        </a:p>
      </dgm:t>
    </dgm:pt>
    <dgm:pt modelId="{5F89D67A-E5C4-4555-996D-44D11C3D723B}">
      <dgm:prSet/>
      <dgm:spPr/>
      <dgm:t>
        <a:bodyPr/>
        <a:lstStyle/>
        <a:p>
          <a:pPr rtl="0"/>
          <a:r>
            <a:rPr lang="es-EC"/>
            <a:t>Distribución del ingreso</a:t>
          </a:r>
        </a:p>
      </dgm:t>
    </dgm:pt>
    <dgm:pt modelId="{CC9F93D0-07AB-4F0A-90F8-2BA6599ECA86}" type="parTrans" cxnId="{DC9A20ED-2DED-47C3-B3E1-9C479B363552}">
      <dgm:prSet/>
      <dgm:spPr/>
      <dgm:t>
        <a:bodyPr/>
        <a:lstStyle/>
        <a:p>
          <a:endParaRPr lang="es-EC"/>
        </a:p>
      </dgm:t>
    </dgm:pt>
    <dgm:pt modelId="{4374968E-7EA1-425D-A6EE-3810B1AADC4E}" type="sibTrans" cxnId="{DC9A20ED-2DED-47C3-B3E1-9C479B363552}">
      <dgm:prSet/>
      <dgm:spPr/>
      <dgm:t>
        <a:bodyPr/>
        <a:lstStyle/>
        <a:p>
          <a:endParaRPr lang="es-EC"/>
        </a:p>
      </dgm:t>
    </dgm:pt>
    <dgm:pt modelId="{F5808EC3-92FA-49E6-BFCE-855498CFC44D}">
      <dgm:prSet/>
      <dgm:spPr/>
      <dgm:t>
        <a:bodyPr/>
        <a:lstStyle/>
        <a:p>
          <a:pPr rtl="0"/>
          <a:r>
            <a:rPr lang="es-EC"/>
            <a:t>Balanza de pagos</a:t>
          </a:r>
        </a:p>
      </dgm:t>
    </dgm:pt>
    <dgm:pt modelId="{D8927CAD-36AC-453B-A382-163DA2CF4A19}" type="parTrans" cxnId="{4447997C-46CC-4ED1-81E0-5371286E82CE}">
      <dgm:prSet/>
      <dgm:spPr/>
      <dgm:t>
        <a:bodyPr/>
        <a:lstStyle/>
        <a:p>
          <a:endParaRPr lang="es-EC"/>
        </a:p>
      </dgm:t>
    </dgm:pt>
    <dgm:pt modelId="{74B7BF7C-2014-4488-8F05-047A8DBFD7EF}" type="sibTrans" cxnId="{4447997C-46CC-4ED1-81E0-5371286E82CE}">
      <dgm:prSet/>
      <dgm:spPr/>
      <dgm:t>
        <a:bodyPr/>
        <a:lstStyle/>
        <a:p>
          <a:endParaRPr lang="es-EC"/>
        </a:p>
      </dgm:t>
    </dgm:pt>
    <dgm:pt modelId="{C5F3231A-87BB-4C6D-880B-152928747764}">
      <dgm:prSet/>
      <dgm:spPr/>
      <dgm:t>
        <a:bodyPr/>
        <a:lstStyle/>
        <a:p>
          <a:pPr rtl="0"/>
          <a:r>
            <a:rPr lang="es-EC"/>
            <a:t>Nivel del Producto Interno Bruto (PIB)</a:t>
          </a:r>
        </a:p>
      </dgm:t>
    </dgm:pt>
    <dgm:pt modelId="{F91A1BE4-4161-4EA5-8DFD-7B3FFF82FD41}" type="parTrans" cxnId="{DB3D5EDB-4780-4BA6-82A9-0AB7B9E9C40F}">
      <dgm:prSet/>
      <dgm:spPr/>
      <dgm:t>
        <a:bodyPr/>
        <a:lstStyle/>
        <a:p>
          <a:endParaRPr lang="es-EC"/>
        </a:p>
      </dgm:t>
    </dgm:pt>
    <dgm:pt modelId="{00C52C3B-4EAB-44FC-B785-A8683F48B3A0}" type="sibTrans" cxnId="{DB3D5EDB-4780-4BA6-82A9-0AB7B9E9C40F}">
      <dgm:prSet/>
      <dgm:spPr/>
      <dgm:t>
        <a:bodyPr/>
        <a:lstStyle/>
        <a:p>
          <a:endParaRPr lang="es-EC"/>
        </a:p>
      </dgm:t>
    </dgm:pt>
    <dgm:pt modelId="{F0B10FF8-9099-477B-9554-A46553BC48B0}">
      <dgm:prSet/>
      <dgm:spPr/>
      <dgm:t>
        <a:bodyPr/>
        <a:lstStyle/>
        <a:p>
          <a:pPr rtl="0"/>
          <a:r>
            <a:rPr lang="es-EC"/>
            <a:t>Reservas cambiarías</a:t>
          </a:r>
        </a:p>
      </dgm:t>
    </dgm:pt>
    <dgm:pt modelId="{D6F4DB9A-BA81-4AF4-B476-E9B69CDF2D65}" type="parTrans" cxnId="{ECC77318-A32B-441B-AFD1-AFB777F9030D}">
      <dgm:prSet/>
      <dgm:spPr/>
      <dgm:t>
        <a:bodyPr/>
        <a:lstStyle/>
        <a:p>
          <a:endParaRPr lang="es-EC"/>
        </a:p>
      </dgm:t>
    </dgm:pt>
    <dgm:pt modelId="{3C91D311-694B-406F-AA87-F87EB3A20347}" type="sibTrans" cxnId="{ECC77318-A32B-441B-AFD1-AFB777F9030D}">
      <dgm:prSet/>
      <dgm:spPr/>
      <dgm:t>
        <a:bodyPr/>
        <a:lstStyle/>
        <a:p>
          <a:endParaRPr lang="es-EC"/>
        </a:p>
      </dgm:t>
    </dgm:pt>
    <dgm:pt modelId="{604974D4-B3AB-4B2A-8FF7-2F12C512F5B6}">
      <dgm:prSet/>
      <dgm:spPr/>
      <dgm:t>
        <a:bodyPr/>
        <a:lstStyle/>
        <a:p>
          <a:pPr rtl="0"/>
          <a:r>
            <a:rPr lang="es-EC"/>
            <a:t>Político – legal</a:t>
          </a:r>
        </a:p>
      </dgm:t>
    </dgm:pt>
    <dgm:pt modelId="{5ADE59F7-19B3-494F-B3BF-26BA19A40133}" type="parTrans" cxnId="{2098D208-2498-4F90-A081-0AB441B58BB5}">
      <dgm:prSet/>
      <dgm:spPr/>
      <dgm:t>
        <a:bodyPr/>
        <a:lstStyle/>
        <a:p>
          <a:endParaRPr lang="es-EC"/>
        </a:p>
      </dgm:t>
    </dgm:pt>
    <dgm:pt modelId="{7050F7B5-74AE-41DC-B77F-7462A5DA18B6}" type="sibTrans" cxnId="{2098D208-2498-4F90-A081-0AB441B58BB5}">
      <dgm:prSet/>
      <dgm:spPr/>
      <dgm:t>
        <a:bodyPr/>
        <a:lstStyle/>
        <a:p>
          <a:endParaRPr lang="es-EC"/>
        </a:p>
      </dgm:t>
    </dgm:pt>
    <dgm:pt modelId="{B8454434-6252-4292-8B3C-C30332534714}">
      <dgm:prSet/>
      <dgm:spPr/>
      <dgm:t>
        <a:bodyPr/>
        <a:lstStyle/>
        <a:p>
          <a:pPr rtl="0"/>
          <a:r>
            <a:rPr lang="es-ES"/>
            <a:t>Política monetaria, tributaria, fiscal y previsión social </a:t>
          </a:r>
          <a:endParaRPr lang="es-EC"/>
        </a:p>
      </dgm:t>
    </dgm:pt>
    <dgm:pt modelId="{7F7495BA-136C-46EB-9E77-E6EAED426D8E}" type="parTrans" cxnId="{3FBE6762-F6E8-41DE-B466-686AC21960A4}">
      <dgm:prSet/>
      <dgm:spPr/>
      <dgm:t>
        <a:bodyPr/>
        <a:lstStyle/>
        <a:p>
          <a:endParaRPr lang="es-EC"/>
        </a:p>
      </dgm:t>
    </dgm:pt>
    <dgm:pt modelId="{D1D77E58-0E1D-4FC2-A36D-8CE797F36E38}" type="sibTrans" cxnId="{3FBE6762-F6E8-41DE-B466-686AC21960A4}">
      <dgm:prSet/>
      <dgm:spPr/>
      <dgm:t>
        <a:bodyPr/>
        <a:lstStyle/>
        <a:p>
          <a:endParaRPr lang="es-EC"/>
        </a:p>
      </dgm:t>
    </dgm:pt>
    <dgm:pt modelId="{94647864-F020-447E-9094-E5823999133A}">
      <dgm:prSet/>
      <dgm:spPr/>
      <dgm:t>
        <a:bodyPr/>
        <a:lstStyle/>
        <a:p>
          <a:pPr rtl="0"/>
          <a:r>
            <a:rPr lang="es-ES"/>
            <a:t>Legislación tributaria, comercial, laboral y penal </a:t>
          </a:r>
          <a:endParaRPr lang="es-EC"/>
        </a:p>
      </dgm:t>
    </dgm:pt>
    <dgm:pt modelId="{50288753-9353-4254-A3BC-3139424E0A53}" type="parTrans" cxnId="{A6AF1DA3-E151-491E-BCEA-58D0B710C348}">
      <dgm:prSet/>
      <dgm:spPr/>
      <dgm:t>
        <a:bodyPr/>
        <a:lstStyle/>
        <a:p>
          <a:endParaRPr lang="es-EC"/>
        </a:p>
      </dgm:t>
    </dgm:pt>
    <dgm:pt modelId="{9181F059-46EB-4DD4-870D-C0FBABF4B49D}" type="sibTrans" cxnId="{A6AF1DA3-E151-491E-BCEA-58D0B710C348}">
      <dgm:prSet/>
      <dgm:spPr/>
      <dgm:t>
        <a:bodyPr/>
        <a:lstStyle/>
        <a:p>
          <a:endParaRPr lang="es-EC"/>
        </a:p>
      </dgm:t>
    </dgm:pt>
    <dgm:pt modelId="{E4178C3E-EFE6-421E-B969-6199D1E3AB7F}">
      <dgm:prSet/>
      <dgm:spPr/>
      <dgm:t>
        <a:bodyPr/>
        <a:lstStyle/>
        <a:p>
          <a:pPr rtl="0"/>
          <a:r>
            <a:rPr lang="es-ES"/>
            <a:t>Política de relaciones internacionales </a:t>
          </a:r>
          <a:endParaRPr lang="es-EC"/>
        </a:p>
      </dgm:t>
    </dgm:pt>
    <dgm:pt modelId="{9A8B870F-03B5-41E5-9B84-B592653C9585}" type="parTrans" cxnId="{B2E91E30-37C3-40DB-B971-20A4907A8912}">
      <dgm:prSet/>
      <dgm:spPr/>
      <dgm:t>
        <a:bodyPr/>
        <a:lstStyle/>
        <a:p>
          <a:endParaRPr lang="es-EC"/>
        </a:p>
      </dgm:t>
    </dgm:pt>
    <dgm:pt modelId="{555BFF29-C470-4896-A603-8B8F64B1F3BE}" type="sibTrans" cxnId="{B2E91E30-37C3-40DB-B971-20A4907A8912}">
      <dgm:prSet/>
      <dgm:spPr/>
      <dgm:t>
        <a:bodyPr/>
        <a:lstStyle/>
        <a:p>
          <a:endParaRPr lang="es-EC"/>
        </a:p>
      </dgm:t>
    </dgm:pt>
    <dgm:pt modelId="{450C7728-1D58-4960-AA71-1E724BD6B495}">
      <dgm:prSet/>
      <dgm:spPr/>
      <dgm:t>
        <a:bodyPr/>
        <a:lstStyle/>
        <a:p>
          <a:pPr rtl="0"/>
          <a:r>
            <a:rPr lang="es-ES"/>
            <a:t>Legislación para la protección ambiental </a:t>
          </a:r>
          <a:endParaRPr lang="es-EC"/>
        </a:p>
      </dgm:t>
    </dgm:pt>
    <dgm:pt modelId="{719B2435-775E-4377-9678-3B0888A6A804}" type="parTrans" cxnId="{FD29A685-7F96-46C8-B215-9BB305C1363D}">
      <dgm:prSet/>
      <dgm:spPr/>
      <dgm:t>
        <a:bodyPr/>
        <a:lstStyle/>
        <a:p>
          <a:endParaRPr lang="es-EC"/>
        </a:p>
      </dgm:t>
    </dgm:pt>
    <dgm:pt modelId="{857D7635-9A93-4861-BE10-0684D2FE8144}" type="sibTrans" cxnId="{FD29A685-7F96-46C8-B215-9BB305C1363D}">
      <dgm:prSet/>
      <dgm:spPr/>
      <dgm:t>
        <a:bodyPr/>
        <a:lstStyle/>
        <a:p>
          <a:endParaRPr lang="es-EC"/>
        </a:p>
      </dgm:t>
    </dgm:pt>
    <dgm:pt modelId="{D486743B-750C-4D46-9889-D9E8B0C85A7A}">
      <dgm:prSet/>
      <dgm:spPr/>
      <dgm:t>
        <a:bodyPr/>
        <a:lstStyle/>
        <a:p>
          <a:pPr rtl="0"/>
          <a:r>
            <a:rPr lang="es-ES"/>
            <a:t>Políticas de regulación, desregulación y privatización </a:t>
          </a:r>
          <a:endParaRPr lang="es-EC"/>
        </a:p>
      </dgm:t>
    </dgm:pt>
    <dgm:pt modelId="{0A477107-EE53-4C04-9799-E0F4FC7DE9B0}" type="parTrans" cxnId="{5F4C1818-D57A-473C-A8AA-F7B0877EC1BC}">
      <dgm:prSet/>
      <dgm:spPr/>
      <dgm:t>
        <a:bodyPr/>
        <a:lstStyle/>
        <a:p>
          <a:endParaRPr lang="es-EC"/>
        </a:p>
      </dgm:t>
    </dgm:pt>
    <dgm:pt modelId="{023E3345-E1DC-4EEF-823D-38F20FDB6F2A}" type="sibTrans" cxnId="{5F4C1818-D57A-473C-A8AA-F7B0877EC1BC}">
      <dgm:prSet/>
      <dgm:spPr/>
      <dgm:t>
        <a:bodyPr/>
        <a:lstStyle/>
        <a:p>
          <a:endParaRPr lang="es-EC"/>
        </a:p>
      </dgm:t>
    </dgm:pt>
    <dgm:pt modelId="{50AF6166-B31B-4E41-A06D-4FAD346A5719}">
      <dgm:prSet/>
      <dgm:spPr/>
      <dgm:t>
        <a:bodyPr/>
        <a:lstStyle/>
        <a:p>
          <a:pPr rtl="0"/>
          <a:r>
            <a:rPr lang="es-ES"/>
            <a:t>Legislación federal, estatal y municipal </a:t>
          </a:r>
          <a:endParaRPr lang="es-EC"/>
        </a:p>
      </dgm:t>
    </dgm:pt>
    <dgm:pt modelId="{25C37D7C-D05C-4C05-8292-FBB510F3A926}" type="parTrans" cxnId="{77786A80-0F8E-4DD6-B4EB-2FC40162BE2F}">
      <dgm:prSet/>
      <dgm:spPr/>
      <dgm:t>
        <a:bodyPr/>
        <a:lstStyle/>
        <a:p>
          <a:endParaRPr lang="es-EC"/>
        </a:p>
      </dgm:t>
    </dgm:pt>
    <dgm:pt modelId="{1035F5B5-C2E9-48ED-938F-CF21B9CD6658}" type="sibTrans" cxnId="{77786A80-0F8E-4DD6-B4EB-2FC40162BE2F}">
      <dgm:prSet/>
      <dgm:spPr/>
      <dgm:t>
        <a:bodyPr/>
        <a:lstStyle/>
        <a:p>
          <a:endParaRPr lang="es-EC"/>
        </a:p>
      </dgm:t>
    </dgm:pt>
    <dgm:pt modelId="{82E15682-E8BC-4536-AEB7-FA35AE3C85D2}">
      <dgm:prSet/>
      <dgm:spPr/>
      <dgm:t>
        <a:bodyPr/>
        <a:lstStyle/>
        <a:p>
          <a:pPr rtl="0"/>
          <a:r>
            <a:rPr lang="es-ES"/>
            <a:t>Estructura de poder</a:t>
          </a:r>
          <a:endParaRPr lang="es-EC"/>
        </a:p>
      </dgm:t>
    </dgm:pt>
    <dgm:pt modelId="{CFF520C6-3EE4-4222-B975-1901352F197F}" type="parTrans" cxnId="{A9C0929F-325D-49B1-8C08-683739FE3B81}">
      <dgm:prSet/>
      <dgm:spPr/>
      <dgm:t>
        <a:bodyPr/>
        <a:lstStyle/>
        <a:p>
          <a:endParaRPr lang="es-EC"/>
        </a:p>
      </dgm:t>
    </dgm:pt>
    <dgm:pt modelId="{0E99E66F-60F3-4FEE-94E3-0E8D287A03C1}" type="sibTrans" cxnId="{A9C0929F-325D-49B1-8C08-683739FE3B81}">
      <dgm:prSet/>
      <dgm:spPr/>
      <dgm:t>
        <a:bodyPr/>
        <a:lstStyle/>
        <a:p>
          <a:endParaRPr lang="es-EC"/>
        </a:p>
      </dgm:t>
    </dgm:pt>
    <dgm:pt modelId="{3977A94A-5660-4C89-8B82-1C5EE199BB32}" type="pres">
      <dgm:prSet presAssocID="{0AF48726-1281-4544-A55D-0055504CE803}" presName="Name0" presStyleCnt="0">
        <dgm:presLayoutVars>
          <dgm:dir/>
          <dgm:resizeHandles val="exact"/>
        </dgm:presLayoutVars>
      </dgm:prSet>
      <dgm:spPr/>
    </dgm:pt>
    <dgm:pt modelId="{29F006B3-9DDA-4307-A28C-D1AD2F5BD2D3}" type="pres">
      <dgm:prSet presAssocID="{79AD6BC3-C50C-441E-885D-E79A5B1624F3}" presName="node" presStyleLbl="node1" presStyleIdx="0" presStyleCnt="3">
        <dgm:presLayoutVars>
          <dgm:bulletEnabled val="1"/>
        </dgm:presLayoutVars>
      </dgm:prSet>
      <dgm:spPr/>
    </dgm:pt>
    <dgm:pt modelId="{ED5D0DEA-6A1E-461E-B115-882741ADAB3D}" type="pres">
      <dgm:prSet presAssocID="{65CFBD43-60B9-41EA-99B0-3BA47A7FC263}" presName="sibTrans" presStyleCnt="0"/>
      <dgm:spPr/>
    </dgm:pt>
    <dgm:pt modelId="{3D9D05CC-AB62-41AE-8CE5-B387EAF66DE0}" type="pres">
      <dgm:prSet presAssocID="{D90165FD-F44D-4038-8167-0F82118836F2}" presName="node" presStyleLbl="node1" presStyleIdx="1" presStyleCnt="3">
        <dgm:presLayoutVars>
          <dgm:bulletEnabled val="1"/>
        </dgm:presLayoutVars>
      </dgm:prSet>
      <dgm:spPr/>
    </dgm:pt>
    <dgm:pt modelId="{454F80C7-4F22-415A-84F7-6C88F3D9BF2A}" type="pres">
      <dgm:prSet presAssocID="{56285520-CD47-4DC1-A9E8-0EEEA16278F0}" presName="sibTrans" presStyleCnt="0"/>
      <dgm:spPr/>
    </dgm:pt>
    <dgm:pt modelId="{7EB07198-52CF-4287-A3AD-F192307DE7EE}" type="pres">
      <dgm:prSet presAssocID="{604974D4-B3AB-4B2A-8FF7-2F12C512F5B6}" presName="node" presStyleLbl="node1" presStyleIdx="2" presStyleCnt="3">
        <dgm:presLayoutVars>
          <dgm:bulletEnabled val="1"/>
        </dgm:presLayoutVars>
      </dgm:prSet>
      <dgm:spPr/>
    </dgm:pt>
  </dgm:ptLst>
  <dgm:cxnLst>
    <dgm:cxn modelId="{2098D208-2498-4F90-A081-0AB441B58BB5}" srcId="{0AF48726-1281-4544-A55D-0055504CE803}" destId="{604974D4-B3AB-4B2A-8FF7-2F12C512F5B6}" srcOrd="2" destOrd="0" parTransId="{5ADE59F7-19B3-494F-B3BF-26BA19A40133}" sibTransId="{7050F7B5-74AE-41DC-B77F-7462A5DA18B6}"/>
    <dgm:cxn modelId="{F6C1930E-3001-4E39-890A-80581AB8BDDA}" srcId="{0AF48726-1281-4544-A55D-0055504CE803}" destId="{79AD6BC3-C50C-441E-885D-E79A5B1624F3}" srcOrd="0" destOrd="0" parTransId="{42B6527F-6198-4B77-8A2A-DD04AFC5F3B9}" sibTransId="{65CFBD43-60B9-41EA-99B0-3BA47A7FC263}"/>
    <dgm:cxn modelId="{5F4C1818-D57A-473C-A8AA-F7B0877EC1BC}" srcId="{604974D4-B3AB-4B2A-8FF7-2F12C512F5B6}" destId="{D486743B-750C-4D46-9889-D9E8B0C85A7A}" srcOrd="4" destOrd="0" parTransId="{0A477107-EE53-4C04-9799-E0F4FC7DE9B0}" sibTransId="{023E3345-E1DC-4EEF-823D-38F20FDB6F2A}"/>
    <dgm:cxn modelId="{ECC77318-A32B-441B-AFD1-AFB777F9030D}" srcId="{D90165FD-F44D-4038-8167-0F82118836F2}" destId="{F0B10FF8-9099-477B-9554-A46553BC48B0}" srcOrd="11" destOrd="0" parTransId="{D6F4DB9A-BA81-4AF4-B476-E9B69CDF2D65}" sibTransId="{3C91D311-694B-406F-AA87-F87EB3A20347}"/>
    <dgm:cxn modelId="{49EF241B-34A2-4B55-A3BD-2550E5E37B84}" srcId="{D90165FD-F44D-4038-8167-0F82118836F2}" destId="{70E7CCF8-6EB4-4845-A64F-4606C51B0B00}" srcOrd="5" destOrd="0" parTransId="{8E4982CA-A9D0-42E3-8EF3-F743EE412437}" sibTransId="{EB9B20E1-6433-47B3-96B8-6E1B12E7C5A8}"/>
    <dgm:cxn modelId="{7C68001F-BC68-497B-8474-E56F2178CD9B}" type="presOf" srcId="{BD61979A-C093-43A6-99F6-8BD2AA97D8E9}" destId="{3D9D05CC-AB62-41AE-8CE5-B387EAF66DE0}" srcOrd="0" destOrd="5" presId="urn:microsoft.com/office/officeart/2005/8/layout/hList6"/>
    <dgm:cxn modelId="{B2E91E30-37C3-40DB-B971-20A4907A8912}" srcId="{604974D4-B3AB-4B2A-8FF7-2F12C512F5B6}" destId="{E4178C3E-EFE6-421E-B969-6199D1E3AB7F}" srcOrd="2" destOrd="0" parTransId="{9A8B870F-03B5-41E5-9B84-B592653C9585}" sibTransId="{555BFF29-C470-4896-A603-8B8F64B1F3BE}"/>
    <dgm:cxn modelId="{0C577830-1D8E-4578-8862-68067A55855C}" type="presOf" srcId="{F0B10FF8-9099-477B-9554-A46553BC48B0}" destId="{3D9D05CC-AB62-41AE-8CE5-B387EAF66DE0}" srcOrd="0" destOrd="12" presId="urn:microsoft.com/office/officeart/2005/8/layout/hList6"/>
    <dgm:cxn modelId="{434D9D32-05DD-4C69-99CD-847DDF72503B}" type="presOf" srcId="{E4178C3E-EFE6-421E-B969-6199D1E3AB7F}" destId="{7EB07198-52CF-4287-A3AD-F192307DE7EE}" srcOrd="0" destOrd="3" presId="urn:microsoft.com/office/officeart/2005/8/layout/hList6"/>
    <dgm:cxn modelId="{5FDAAB32-3251-4561-B44B-F2DE748B26AA}" srcId="{79AD6BC3-C50C-441E-885D-E79A5B1624F3}" destId="{E84F3A7A-35BC-4E63-9E49-1AE1329B680D}" srcOrd="5" destOrd="0" parTransId="{3593BD23-B28C-41C8-8533-D7AD3349A1B6}" sibTransId="{16C75A50-ED93-4C4C-8ED9-3671655E75E9}"/>
    <dgm:cxn modelId="{56D5FF38-7158-4F75-BB78-8A6F60B61390}" type="presOf" srcId="{604974D4-B3AB-4B2A-8FF7-2F12C512F5B6}" destId="{7EB07198-52CF-4287-A3AD-F192307DE7EE}" srcOrd="0" destOrd="0" presId="urn:microsoft.com/office/officeart/2005/8/layout/hList6"/>
    <dgm:cxn modelId="{DC13C53D-A114-4EAD-9815-B298207D547F}" type="presOf" srcId="{7290AF35-0431-43DB-91DB-F963D9DBEE98}" destId="{3D9D05CC-AB62-41AE-8CE5-B387EAF66DE0}" srcOrd="0" destOrd="3" presId="urn:microsoft.com/office/officeart/2005/8/layout/hList6"/>
    <dgm:cxn modelId="{95B1D540-A525-4F11-902A-5C9494F5090D}" srcId="{0AF48726-1281-4544-A55D-0055504CE803}" destId="{D90165FD-F44D-4038-8167-0F82118836F2}" srcOrd="1" destOrd="0" parTransId="{7B712304-61EB-4D3B-97D6-33917408DAD8}" sibTransId="{56285520-CD47-4DC1-A9E8-0EEEA16278F0}"/>
    <dgm:cxn modelId="{05A8625E-F777-44DF-B044-A4C95861AA43}" type="presOf" srcId="{B999F18F-6C97-4C91-A160-FCB4F73B4576}" destId="{3D9D05CC-AB62-41AE-8CE5-B387EAF66DE0}" srcOrd="0" destOrd="4" presId="urn:microsoft.com/office/officeart/2005/8/layout/hList6"/>
    <dgm:cxn modelId="{3FBE6762-F6E8-41DE-B466-686AC21960A4}" srcId="{604974D4-B3AB-4B2A-8FF7-2F12C512F5B6}" destId="{B8454434-6252-4292-8B3C-C30332534714}" srcOrd="0" destOrd="0" parTransId="{7F7495BA-136C-46EB-9E77-E6EAED426D8E}" sibTransId="{D1D77E58-0E1D-4FC2-A36D-8CE797F36E38}"/>
    <dgm:cxn modelId="{B97AFF44-BA41-4173-8E5D-3A4C47B2D0D7}" type="presOf" srcId="{5F89D67A-E5C4-4555-996D-44D11C3D723B}" destId="{3D9D05CC-AB62-41AE-8CE5-B387EAF66DE0}" srcOrd="0" destOrd="9" presId="urn:microsoft.com/office/officeart/2005/8/layout/hList6"/>
    <dgm:cxn modelId="{CE246A65-07C8-411C-9E77-4D241B9E1585}" srcId="{79AD6BC3-C50C-441E-885D-E79A5B1624F3}" destId="{154F6F65-D517-496F-9164-EA21E116AD1C}" srcOrd="1" destOrd="0" parTransId="{1B92298E-C8B6-4196-9C38-DBE27DB2F64E}" sibTransId="{5F4F839B-8CA4-4DC8-8231-48BE57361BDF}"/>
    <dgm:cxn modelId="{CC5B6D45-F24B-4405-BAEF-9179C122F931}" type="presOf" srcId="{450C7728-1D58-4960-AA71-1E724BD6B495}" destId="{7EB07198-52CF-4287-A3AD-F192307DE7EE}" srcOrd="0" destOrd="4" presId="urn:microsoft.com/office/officeart/2005/8/layout/hList6"/>
    <dgm:cxn modelId="{44E27B66-54C7-4E35-B4BC-6BD0A375449F}" type="presOf" srcId="{D90165FD-F44D-4038-8167-0F82118836F2}" destId="{3D9D05CC-AB62-41AE-8CE5-B387EAF66DE0}" srcOrd="0" destOrd="0" presId="urn:microsoft.com/office/officeart/2005/8/layout/hList6"/>
    <dgm:cxn modelId="{7C2BCF48-76D3-487E-9B62-87E2817B1B6E}" type="presOf" srcId="{C4912D9F-F799-4628-BAAA-28F90A8B7AED}" destId="{3D9D05CC-AB62-41AE-8CE5-B387EAF66DE0}" srcOrd="0" destOrd="7" presId="urn:microsoft.com/office/officeart/2005/8/layout/hList6"/>
    <dgm:cxn modelId="{9BC0084C-F935-45CE-94D5-8D6818477F88}" srcId="{D90165FD-F44D-4038-8167-0F82118836F2}" destId="{C4912D9F-F799-4628-BAAA-28F90A8B7AED}" srcOrd="6" destOrd="0" parTransId="{FF1E5B18-65C0-4295-BB9F-A82F9E7CF7BF}" sibTransId="{023AAC0D-87E3-4D7C-A79E-86BD8002DB7D}"/>
    <dgm:cxn modelId="{8CEC166D-9B53-40A1-82CE-091AAAA0F526}" type="presOf" srcId="{70E7CCF8-6EB4-4845-A64F-4606C51B0B00}" destId="{3D9D05CC-AB62-41AE-8CE5-B387EAF66DE0}" srcOrd="0" destOrd="6" presId="urn:microsoft.com/office/officeart/2005/8/layout/hList6"/>
    <dgm:cxn modelId="{65A10C70-59C5-4165-837B-554C401F4A65}" type="presOf" srcId="{B56D3B1F-5EC6-4BBC-B020-C19D217E2764}" destId="{29F006B3-9DDA-4307-A28C-D1AD2F5BD2D3}" srcOrd="0" destOrd="4" presId="urn:microsoft.com/office/officeart/2005/8/layout/hList6"/>
    <dgm:cxn modelId="{42D97D7B-D15B-4F76-A8BE-61AD2E8892AE}" srcId="{D90165FD-F44D-4038-8167-0F82118836F2}" destId="{4472ED98-8D73-4E20-B5DC-3E487ADD6229}" srcOrd="0" destOrd="0" parTransId="{BD0B90CE-9946-4560-9BBE-582A1CB0C718}" sibTransId="{BD180C8C-F42D-408E-84FC-5A0D05FD99F0}"/>
    <dgm:cxn modelId="{DF1A697C-B198-4CCA-AB6C-682493017E05}" srcId="{79AD6BC3-C50C-441E-885D-E79A5B1624F3}" destId="{F3FD0547-CB15-4D57-93BB-24061283B94C}" srcOrd="4" destOrd="0" parTransId="{5A087A76-2473-494A-BED4-72062B25D2C5}" sibTransId="{BE439185-3829-4BCF-A071-0EA7329BC0B6}"/>
    <dgm:cxn modelId="{4447997C-46CC-4ED1-81E0-5371286E82CE}" srcId="{D90165FD-F44D-4038-8167-0F82118836F2}" destId="{F5808EC3-92FA-49E6-BFCE-855498CFC44D}" srcOrd="9" destOrd="0" parTransId="{D8927CAD-36AC-453B-A382-163DA2CF4A19}" sibTransId="{74B7BF7C-2014-4488-8F05-047A8DBFD7EF}"/>
    <dgm:cxn modelId="{77786A80-0F8E-4DD6-B4EB-2FC40162BE2F}" srcId="{604974D4-B3AB-4B2A-8FF7-2F12C512F5B6}" destId="{50AF6166-B31B-4E41-A06D-4FAD346A5719}" srcOrd="5" destOrd="0" parTransId="{25C37D7C-D05C-4C05-8292-FBB510F3A926}" sibTransId="{1035F5B5-C2E9-48ED-938F-CF21B9CD6658}"/>
    <dgm:cxn modelId="{FD29A685-7F96-46C8-B215-9BB305C1363D}" srcId="{604974D4-B3AB-4B2A-8FF7-2F12C512F5B6}" destId="{450C7728-1D58-4960-AA71-1E724BD6B495}" srcOrd="3" destOrd="0" parTransId="{719B2435-775E-4377-9678-3B0888A6A804}" sibTransId="{857D7635-9A93-4861-BE10-0684D2FE8144}"/>
    <dgm:cxn modelId="{FC8A9A8D-C38A-47CB-9EB0-CC927D92E5A7}" srcId="{79AD6BC3-C50C-441E-885D-E79A5B1624F3}" destId="{B56D3B1F-5EC6-4BBC-B020-C19D217E2764}" srcOrd="3" destOrd="0" parTransId="{2AFC8D28-5532-4A0A-A361-D454292552AE}" sibTransId="{9B5DDCF1-C872-4E7A-8BE8-148AE215AFFB}"/>
    <dgm:cxn modelId="{E8BE5A95-BFBB-426F-BCF8-9817AC8ED7B5}" srcId="{D90165FD-F44D-4038-8167-0F82118836F2}" destId="{B999F18F-6C97-4C91-A160-FCB4F73B4576}" srcOrd="3" destOrd="0" parTransId="{05FC70DA-BBC0-49F1-817D-393353CE4B94}" sibTransId="{15DEEE4A-E9EC-4B91-91EF-BD8356D3B199}"/>
    <dgm:cxn modelId="{38CCED95-1871-4C2F-B722-B389C1957790}" type="presOf" srcId="{E84F3A7A-35BC-4E63-9E49-1AE1329B680D}" destId="{29F006B3-9DDA-4307-A28C-D1AD2F5BD2D3}" srcOrd="0" destOrd="6" presId="urn:microsoft.com/office/officeart/2005/8/layout/hList6"/>
    <dgm:cxn modelId="{7C464397-6761-4B76-A11D-A4BD9242F432}" type="presOf" srcId="{0A8B872B-F1CC-415E-ABC6-FC27149302F1}" destId="{3D9D05CC-AB62-41AE-8CE5-B387EAF66DE0}" srcOrd="0" destOrd="2" presId="urn:microsoft.com/office/officeart/2005/8/layout/hList6"/>
    <dgm:cxn modelId="{D311D69B-0AEB-464F-A06B-CC46DE520863}" srcId="{D90165FD-F44D-4038-8167-0F82118836F2}" destId="{BD61979A-C093-43A6-99F6-8BD2AA97D8E9}" srcOrd="4" destOrd="0" parTransId="{7AE39737-A6E6-4286-A834-86F97A6F2FEC}" sibTransId="{330589C5-A92E-4320-AC9B-6A6EBABFA0EC}"/>
    <dgm:cxn modelId="{A9C0929F-325D-49B1-8C08-683739FE3B81}" srcId="{604974D4-B3AB-4B2A-8FF7-2F12C512F5B6}" destId="{82E15682-E8BC-4536-AEB7-FA35AE3C85D2}" srcOrd="6" destOrd="0" parTransId="{CFF520C6-3EE4-4222-B975-1901352F197F}" sibTransId="{0E99E66F-60F3-4FEE-94E3-0E8D287A03C1}"/>
    <dgm:cxn modelId="{A6AF1DA3-E151-491E-BCEA-58D0B710C348}" srcId="{604974D4-B3AB-4B2A-8FF7-2F12C512F5B6}" destId="{94647864-F020-447E-9094-E5823999133A}" srcOrd="1" destOrd="0" parTransId="{50288753-9353-4254-A3BC-3139424E0A53}" sibTransId="{9181F059-46EB-4DD4-870D-C0FBABF4B49D}"/>
    <dgm:cxn modelId="{6285C9A4-87A6-4A45-BA30-B4433AB8F856}" type="presOf" srcId="{F040E0E7-9F9A-42E3-8E23-DABFBE15A445}" destId="{29F006B3-9DDA-4307-A28C-D1AD2F5BD2D3}" srcOrd="0" destOrd="7" presId="urn:microsoft.com/office/officeart/2005/8/layout/hList6"/>
    <dgm:cxn modelId="{7898B4A6-A065-49AE-B9FF-0EB2D0CC79BD}" type="presOf" srcId="{92AEF729-69C0-4E25-B211-7924F8821261}" destId="{29F006B3-9DDA-4307-A28C-D1AD2F5BD2D3}" srcOrd="0" destOrd="3" presId="urn:microsoft.com/office/officeart/2005/8/layout/hList6"/>
    <dgm:cxn modelId="{327698A7-8A32-43E9-91D1-A5B82CDE83D7}" type="presOf" srcId="{F3FD0547-CB15-4D57-93BB-24061283B94C}" destId="{29F006B3-9DDA-4307-A28C-D1AD2F5BD2D3}" srcOrd="0" destOrd="5" presId="urn:microsoft.com/office/officeart/2005/8/layout/hList6"/>
    <dgm:cxn modelId="{8F3808AE-7710-427A-AA12-681AE0554302}" srcId="{79AD6BC3-C50C-441E-885D-E79A5B1624F3}" destId="{92AEF729-69C0-4E25-B211-7924F8821261}" srcOrd="2" destOrd="0" parTransId="{F3DAA813-AEBB-4A0B-8477-6B75C6B0E2DE}" sibTransId="{B54CCD0E-3D9C-4CF5-A90E-1D649CAA383C}"/>
    <dgm:cxn modelId="{D11362B5-A9D4-4645-8ED4-2859D6F4AD23}" type="presOf" srcId="{0AF48726-1281-4544-A55D-0055504CE803}" destId="{3977A94A-5660-4C89-8B82-1C5EE199BB32}" srcOrd="0" destOrd="0" presId="urn:microsoft.com/office/officeart/2005/8/layout/hList6"/>
    <dgm:cxn modelId="{2F8CB9B9-3FF8-4FD6-9701-6DC9F0657D8A}" type="presOf" srcId="{B8454434-6252-4292-8B3C-C30332534714}" destId="{7EB07198-52CF-4287-A3AD-F192307DE7EE}" srcOrd="0" destOrd="1" presId="urn:microsoft.com/office/officeart/2005/8/layout/hList6"/>
    <dgm:cxn modelId="{BD8A17BC-2976-4286-9D90-F737E43992A9}" type="presOf" srcId="{F5808EC3-92FA-49E6-BFCE-855498CFC44D}" destId="{3D9D05CC-AB62-41AE-8CE5-B387EAF66DE0}" srcOrd="0" destOrd="10" presId="urn:microsoft.com/office/officeart/2005/8/layout/hList6"/>
    <dgm:cxn modelId="{D95421BF-017B-4767-BAD1-E96F140AFA6E}" srcId="{D90165FD-F44D-4038-8167-0F82118836F2}" destId="{7290AF35-0431-43DB-91DB-F963D9DBEE98}" srcOrd="2" destOrd="0" parTransId="{FF030767-AC49-4108-9271-0DFEB0B0AAC1}" sibTransId="{BEDC3008-6C1B-47ED-86D1-7DDECCAB75A0}"/>
    <dgm:cxn modelId="{71B191C5-BE57-4A8D-8A6C-DB30C1536C79}" type="presOf" srcId="{D486743B-750C-4D46-9889-D9E8B0C85A7A}" destId="{7EB07198-52CF-4287-A3AD-F192307DE7EE}" srcOrd="0" destOrd="5" presId="urn:microsoft.com/office/officeart/2005/8/layout/hList6"/>
    <dgm:cxn modelId="{270C2BC7-D48D-4096-B917-B31A265D671D}" type="presOf" srcId="{34324FAD-FB17-4200-8C10-C73878787561}" destId="{3D9D05CC-AB62-41AE-8CE5-B387EAF66DE0}" srcOrd="0" destOrd="8" presId="urn:microsoft.com/office/officeart/2005/8/layout/hList6"/>
    <dgm:cxn modelId="{52118DC9-131B-405F-8416-CF575FEFDE17}" type="presOf" srcId="{79AD6BC3-C50C-441E-885D-E79A5B1624F3}" destId="{29F006B3-9DDA-4307-A28C-D1AD2F5BD2D3}" srcOrd="0" destOrd="0" presId="urn:microsoft.com/office/officeart/2005/8/layout/hList6"/>
    <dgm:cxn modelId="{B426BAC9-7806-4FB1-A9E2-FBA781F51EA4}" type="presOf" srcId="{154F6F65-D517-496F-9164-EA21E116AD1C}" destId="{29F006B3-9DDA-4307-A28C-D1AD2F5BD2D3}" srcOrd="0" destOrd="2" presId="urn:microsoft.com/office/officeart/2005/8/layout/hList6"/>
    <dgm:cxn modelId="{E88A48CE-4E33-487F-BA18-ED6C0BE2A5D7}" type="presOf" srcId="{1F13DD45-E5DC-4E6E-90D7-EE786B4F3CAD}" destId="{29F006B3-9DDA-4307-A28C-D1AD2F5BD2D3}" srcOrd="0" destOrd="1" presId="urn:microsoft.com/office/officeart/2005/8/layout/hList6"/>
    <dgm:cxn modelId="{55F840D4-71C5-4645-9886-057F3AA757C3}" srcId="{79AD6BC3-C50C-441E-885D-E79A5B1624F3}" destId="{1F13DD45-E5DC-4E6E-90D7-EE786B4F3CAD}" srcOrd="0" destOrd="0" parTransId="{468479EE-EE11-414D-98FF-683227041CEF}" sibTransId="{4E143A75-0566-4155-B205-C74F1DAB7A37}"/>
    <dgm:cxn modelId="{DEB341D4-F96A-461E-821A-731BB1F451F4}" type="presOf" srcId="{50AF6166-B31B-4E41-A06D-4FAD346A5719}" destId="{7EB07198-52CF-4287-A3AD-F192307DE7EE}" srcOrd="0" destOrd="6" presId="urn:microsoft.com/office/officeart/2005/8/layout/hList6"/>
    <dgm:cxn modelId="{DB3D5EDB-4780-4BA6-82A9-0AB7B9E9C40F}" srcId="{D90165FD-F44D-4038-8167-0F82118836F2}" destId="{C5F3231A-87BB-4C6D-880B-152928747764}" srcOrd="10" destOrd="0" parTransId="{F91A1BE4-4161-4EA5-8DFD-7B3FFF82FD41}" sibTransId="{00C52C3B-4EAB-44FC-B785-A8683F48B3A0}"/>
    <dgm:cxn modelId="{B620FEDC-C11F-43AF-B752-C66E7DF299F4}" srcId="{D90165FD-F44D-4038-8167-0F82118836F2}" destId="{0A8B872B-F1CC-415E-ABC6-FC27149302F1}" srcOrd="1" destOrd="0" parTransId="{6C2E66A3-13E9-4585-A738-E4BE9050EC52}" sibTransId="{A899B72A-39FF-46D7-868C-38EB87068E13}"/>
    <dgm:cxn modelId="{A4D9ECDD-3375-4E5E-BE3A-296053EE724B}" type="presOf" srcId="{94647864-F020-447E-9094-E5823999133A}" destId="{7EB07198-52CF-4287-A3AD-F192307DE7EE}" srcOrd="0" destOrd="2" presId="urn:microsoft.com/office/officeart/2005/8/layout/hList6"/>
    <dgm:cxn modelId="{D7FA65E1-8BC1-47D3-8AED-98C334039694}" srcId="{D90165FD-F44D-4038-8167-0F82118836F2}" destId="{34324FAD-FB17-4200-8C10-C73878787561}" srcOrd="7" destOrd="0" parTransId="{89CB56A9-5DA2-44AB-B40B-29DD0CFE04EC}" sibTransId="{0E08D9A0-1E98-4BED-B153-2E802C481078}"/>
    <dgm:cxn modelId="{3C55F1E5-8F17-4079-BF26-BD640CB72CB5}" type="presOf" srcId="{4472ED98-8D73-4E20-B5DC-3E487ADD6229}" destId="{3D9D05CC-AB62-41AE-8CE5-B387EAF66DE0}" srcOrd="0" destOrd="1" presId="urn:microsoft.com/office/officeart/2005/8/layout/hList6"/>
    <dgm:cxn modelId="{0E312CE6-8106-47F3-BBD1-E0F3D8A6ACC0}" type="presOf" srcId="{C5F3231A-87BB-4C6D-880B-152928747764}" destId="{3D9D05CC-AB62-41AE-8CE5-B387EAF66DE0}" srcOrd="0" destOrd="11" presId="urn:microsoft.com/office/officeart/2005/8/layout/hList6"/>
    <dgm:cxn modelId="{DC9A20ED-2DED-47C3-B3E1-9C479B363552}" srcId="{D90165FD-F44D-4038-8167-0F82118836F2}" destId="{5F89D67A-E5C4-4555-996D-44D11C3D723B}" srcOrd="8" destOrd="0" parTransId="{CC9F93D0-07AB-4F0A-90F8-2BA6599ECA86}" sibTransId="{4374968E-7EA1-425D-A6EE-3810B1AADC4E}"/>
    <dgm:cxn modelId="{2BB1AAF2-9B38-41C6-AE40-3796B4D693E5}" type="presOf" srcId="{82E15682-E8BC-4536-AEB7-FA35AE3C85D2}" destId="{7EB07198-52CF-4287-A3AD-F192307DE7EE}" srcOrd="0" destOrd="7" presId="urn:microsoft.com/office/officeart/2005/8/layout/hList6"/>
    <dgm:cxn modelId="{CABC4AF7-85FC-430C-8ED5-9BEF7FF39E9F}" srcId="{79AD6BC3-C50C-441E-885D-E79A5B1624F3}" destId="{F040E0E7-9F9A-42E3-8E23-DABFBE15A445}" srcOrd="6" destOrd="0" parTransId="{D7657319-5B96-4679-9CFD-B007E17B6EC3}" sibTransId="{0C2F1A30-915A-4402-A1C8-0A7CD24F7EF7}"/>
    <dgm:cxn modelId="{4CD1D198-BE4A-4EE4-8917-4E84DE09DACA}" type="presParOf" srcId="{3977A94A-5660-4C89-8B82-1C5EE199BB32}" destId="{29F006B3-9DDA-4307-A28C-D1AD2F5BD2D3}" srcOrd="0" destOrd="0" presId="urn:microsoft.com/office/officeart/2005/8/layout/hList6"/>
    <dgm:cxn modelId="{0DEEB8E4-C07C-4D19-B2A2-7908892100FA}" type="presParOf" srcId="{3977A94A-5660-4C89-8B82-1C5EE199BB32}" destId="{ED5D0DEA-6A1E-461E-B115-882741ADAB3D}" srcOrd="1" destOrd="0" presId="urn:microsoft.com/office/officeart/2005/8/layout/hList6"/>
    <dgm:cxn modelId="{ADEC2DE8-396E-43D1-AE43-087752B020D1}" type="presParOf" srcId="{3977A94A-5660-4C89-8B82-1C5EE199BB32}" destId="{3D9D05CC-AB62-41AE-8CE5-B387EAF66DE0}" srcOrd="2" destOrd="0" presId="urn:microsoft.com/office/officeart/2005/8/layout/hList6"/>
    <dgm:cxn modelId="{F112E6CC-EB43-4344-B391-898DEB1361E9}" type="presParOf" srcId="{3977A94A-5660-4C89-8B82-1C5EE199BB32}" destId="{454F80C7-4F22-415A-84F7-6C88F3D9BF2A}" srcOrd="3" destOrd="0" presId="urn:microsoft.com/office/officeart/2005/8/layout/hList6"/>
    <dgm:cxn modelId="{BDF5D603-1DCA-49DF-B30A-A76292F9C82E}" type="presParOf" srcId="{3977A94A-5660-4C89-8B82-1C5EE199BB32}" destId="{7EB07198-52CF-4287-A3AD-F192307DE7EE}"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B1E197-0F79-478F-A169-246D707A5A6B}" type="doc">
      <dgm:prSet loTypeId="urn:microsoft.com/office/officeart/2005/8/layout/hList6" loCatId="list" qsTypeId="urn:microsoft.com/office/officeart/2005/8/quickstyle/simple1" qsCatId="simple" csTypeId="urn:microsoft.com/office/officeart/2005/8/colors/colorful2" csCatId="colorful"/>
      <dgm:spPr/>
      <dgm:t>
        <a:bodyPr/>
        <a:lstStyle/>
        <a:p>
          <a:endParaRPr lang="es-EC"/>
        </a:p>
      </dgm:t>
    </dgm:pt>
    <dgm:pt modelId="{CB921D7C-825C-44B7-879E-9F47B9592EEB}">
      <dgm:prSet/>
      <dgm:spPr/>
      <dgm:t>
        <a:bodyPr/>
        <a:lstStyle/>
        <a:p>
          <a:pPr rtl="0"/>
          <a:r>
            <a:rPr lang="es-EC"/>
            <a:t>Sociocultural</a:t>
          </a:r>
        </a:p>
      </dgm:t>
    </dgm:pt>
    <dgm:pt modelId="{CA738621-83E0-4508-A029-4B4C1CA550C2}" type="parTrans" cxnId="{963426FB-6EBF-46F1-9994-CEB0D8FDE665}">
      <dgm:prSet/>
      <dgm:spPr/>
      <dgm:t>
        <a:bodyPr/>
        <a:lstStyle/>
        <a:p>
          <a:endParaRPr lang="es-EC"/>
        </a:p>
      </dgm:t>
    </dgm:pt>
    <dgm:pt modelId="{0A64773F-28BB-49B6-8F41-803625F4A89A}" type="sibTrans" cxnId="{963426FB-6EBF-46F1-9994-CEB0D8FDE665}">
      <dgm:prSet/>
      <dgm:spPr/>
      <dgm:t>
        <a:bodyPr/>
        <a:lstStyle/>
        <a:p>
          <a:endParaRPr lang="es-EC"/>
        </a:p>
      </dgm:t>
    </dgm:pt>
    <dgm:pt modelId="{445F7407-51D1-4E39-8543-63F4283D3F53}">
      <dgm:prSet/>
      <dgm:spPr/>
      <dgm:t>
        <a:bodyPr/>
        <a:lstStyle/>
        <a:p>
          <a:pPr rtl="0"/>
          <a:r>
            <a:rPr lang="es-ES"/>
            <a:t>Creencias y aspiraciones personales Relaciones interpersonales y estructura social Movilidad entre clases</a:t>
          </a:r>
          <a:endParaRPr lang="es-EC"/>
        </a:p>
      </dgm:t>
    </dgm:pt>
    <dgm:pt modelId="{A35C37B2-948D-4769-AA93-A91E5C203025}" type="parTrans" cxnId="{D8ED9CC2-7E90-4869-B0EA-6A47994E0F20}">
      <dgm:prSet/>
      <dgm:spPr/>
      <dgm:t>
        <a:bodyPr/>
        <a:lstStyle/>
        <a:p>
          <a:endParaRPr lang="es-EC"/>
        </a:p>
      </dgm:t>
    </dgm:pt>
    <dgm:pt modelId="{62F0DFE8-ED34-4A9C-9B00-21CFC5AB9C6A}" type="sibTrans" cxnId="{D8ED9CC2-7E90-4869-B0EA-6A47994E0F20}">
      <dgm:prSet/>
      <dgm:spPr/>
      <dgm:t>
        <a:bodyPr/>
        <a:lstStyle/>
        <a:p>
          <a:endParaRPr lang="es-EC"/>
        </a:p>
      </dgm:t>
    </dgm:pt>
    <dgm:pt modelId="{061C63E8-EB8F-4C59-A171-06414A807E62}">
      <dgm:prSet/>
      <dgm:spPr/>
      <dgm:t>
        <a:bodyPr/>
        <a:lstStyle/>
        <a:p>
          <a:pPr rtl="0"/>
          <a:r>
            <a:rPr lang="es-ES"/>
            <a:t>Origen urbano o rural y determinantes de estatus</a:t>
          </a:r>
          <a:endParaRPr lang="es-EC"/>
        </a:p>
      </dgm:t>
    </dgm:pt>
    <dgm:pt modelId="{6DA24992-9AFF-491B-853E-7E585E772F50}" type="parTrans" cxnId="{CA407872-87D3-44AC-BD83-41FC88EB8911}">
      <dgm:prSet/>
      <dgm:spPr/>
      <dgm:t>
        <a:bodyPr/>
        <a:lstStyle/>
        <a:p>
          <a:endParaRPr lang="es-EC"/>
        </a:p>
      </dgm:t>
    </dgm:pt>
    <dgm:pt modelId="{2F0CB6B5-B1CE-472B-A6B1-6BD94DA1E0DB}" type="sibTrans" cxnId="{CA407872-87D3-44AC-BD83-41FC88EB8911}">
      <dgm:prSet/>
      <dgm:spPr/>
      <dgm:t>
        <a:bodyPr/>
        <a:lstStyle/>
        <a:p>
          <a:endParaRPr lang="es-EC"/>
        </a:p>
      </dgm:t>
    </dgm:pt>
    <dgm:pt modelId="{1CE2D363-FD29-42EC-B4C2-98BDA3904211}">
      <dgm:prSet/>
      <dgm:spPr/>
      <dgm:t>
        <a:bodyPr/>
        <a:lstStyle/>
        <a:p>
          <a:pPr rtl="0"/>
          <a:r>
            <a:rPr lang="es-ES" dirty="0"/>
            <a:t>Actitudes en razón de las preocupaciones individuales frente a las colectivas</a:t>
          </a:r>
          <a:endParaRPr lang="es-EC" dirty="0"/>
        </a:p>
      </dgm:t>
    </dgm:pt>
    <dgm:pt modelId="{08971F45-F798-48A3-9413-4E0CB610A10B}" type="parTrans" cxnId="{4F451139-6A26-4693-8D66-2D3A4A772480}">
      <dgm:prSet/>
      <dgm:spPr/>
      <dgm:t>
        <a:bodyPr/>
        <a:lstStyle/>
        <a:p>
          <a:endParaRPr lang="es-EC"/>
        </a:p>
      </dgm:t>
    </dgm:pt>
    <dgm:pt modelId="{65553954-7970-42B6-9B25-C91A458765EA}" type="sibTrans" cxnId="{4F451139-6A26-4693-8D66-2D3A4A772480}">
      <dgm:prSet/>
      <dgm:spPr/>
      <dgm:t>
        <a:bodyPr/>
        <a:lstStyle/>
        <a:p>
          <a:endParaRPr lang="es-EC"/>
        </a:p>
      </dgm:t>
    </dgm:pt>
    <dgm:pt modelId="{C618DE1C-EC57-4233-ACBB-89A3FE5B2B9D}">
      <dgm:prSet/>
      <dgm:spPr/>
      <dgm:t>
        <a:bodyPr/>
        <a:lstStyle/>
        <a:p>
          <a:pPr rtl="0"/>
          <a:r>
            <a:rPr lang="es-ES"/>
            <a:t>Grados de fragmentación de los subgrupos culturales</a:t>
          </a:r>
          <a:endParaRPr lang="es-EC"/>
        </a:p>
      </dgm:t>
    </dgm:pt>
    <dgm:pt modelId="{B5AA4157-4EC2-4A9E-87A9-2A88CD6FCB86}" type="parTrans" cxnId="{7FBA97C6-0179-4BEE-9888-427225D3CB76}">
      <dgm:prSet/>
      <dgm:spPr/>
      <dgm:t>
        <a:bodyPr/>
        <a:lstStyle/>
        <a:p>
          <a:endParaRPr lang="es-EC"/>
        </a:p>
      </dgm:t>
    </dgm:pt>
    <dgm:pt modelId="{1C3F8525-5391-4658-BCE7-D13C4B8E017F}" type="sibTrans" cxnId="{7FBA97C6-0179-4BEE-9888-427225D3CB76}">
      <dgm:prSet/>
      <dgm:spPr/>
      <dgm:t>
        <a:bodyPr/>
        <a:lstStyle/>
        <a:p>
          <a:endParaRPr lang="es-EC"/>
        </a:p>
      </dgm:t>
    </dgm:pt>
    <dgm:pt modelId="{C61A96B5-3B06-4FC8-B06E-853047BAE437}">
      <dgm:prSet/>
      <dgm:spPr/>
      <dgm:t>
        <a:bodyPr/>
        <a:lstStyle/>
        <a:p>
          <a:pPr rtl="0"/>
          <a:r>
            <a:rPr lang="es-ES"/>
            <a:t>Situación socioeconómica de cada segmento de la población</a:t>
          </a:r>
          <a:endParaRPr lang="es-EC"/>
        </a:p>
      </dgm:t>
    </dgm:pt>
    <dgm:pt modelId="{9DC49E55-FA07-4786-8087-F6DEC927EBD8}" type="parTrans" cxnId="{8F43EB42-572B-414B-BD1B-FDD7088E1576}">
      <dgm:prSet/>
      <dgm:spPr/>
      <dgm:t>
        <a:bodyPr/>
        <a:lstStyle/>
        <a:p>
          <a:endParaRPr lang="es-EC"/>
        </a:p>
      </dgm:t>
    </dgm:pt>
    <dgm:pt modelId="{CE45C84F-1877-40D7-AECF-2EFD78E057EA}" type="sibTrans" cxnId="{8F43EB42-572B-414B-BD1B-FDD7088E1576}">
      <dgm:prSet/>
      <dgm:spPr/>
      <dgm:t>
        <a:bodyPr/>
        <a:lstStyle/>
        <a:p>
          <a:endParaRPr lang="es-EC"/>
        </a:p>
      </dgm:t>
    </dgm:pt>
    <dgm:pt modelId="{7C062629-63B0-4AEF-A42A-3FEF4EC11ECA}">
      <dgm:prSet/>
      <dgm:spPr/>
      <dgm:t>
        <a:bodyPr/>
        <a:lstStyle/>
        <a:p>
          <a:pPr rtl="0"/>
          <a:r>
            <a:rPr lang="es-ES"/>
            <a:t>Composición de la fuerza de trabajo</a:t>
          </a:r>
          <a:endParaRPr lang="es-EC"/>
        </a:p>
      </dgm:t>
    </dgm:pt>
    <dgm:pt modelId="{579084D4-23E2-4C77-8486-63BD1DBABFB5}" type="parTrans" cxnId="{C68E62D5-B21C-4BA7-8337-6816B6FD807C}">
      <dgm:prSet/>
      <dgm:spPr/>
      <dgm:t>
        <a:bodyPr/>
        <a:lstStyle/>
        <a:p>
          <a:endParaRPr lang="es-EC"/>
        </a:p>
      </dgm:t>
    </dgm:pt>
    <dgm:pt modelId="{BB8C712C-1014-41FF-B8C4-6F71C95ED11F}" type="sibTrans" cxnId="{C68E62D5-B21C-4BA7-8337-6816B6FD807C}">
      <dgm:prSet/>
      <dgm:spPr/>
      <dgm:t>
        <a:bodyPr/>
        <a:lstStyle/>
        <a:p>
          <a:endParaRPr lang="es-EC"/>
        </a:p>
      </dgm:t>
    </dgm:pt>
    <dgm:pt modelId="{46D1B6D1-295F-4381-99C4-F9E032D1A493}">
      <dgm:prSet/>
      <dgm:spPr/>
      <dgm:t>
        <a:bodyPr/>
        <a:lstStyle/>
        <a:p>
          <a:pPr rtl="0"/>
          <a:r>
            <a:rPr lang="es-ES"/>
            <a:t>Estructura de la educación</a:t>
          </a:r>
          <a:endParaRPr lang="es-EC"/>
        </a:p>
      </dgm:t>
    </dgm:pt>
    <dgm:pt modelId="{5C20D9AD-1E03-411A-81FF-2E87D093600E}" type="parTrans" cxnId="{8D8A26B3-3142-4FB7-81C2-ED5E57322CB6}">
      <dgm:prSet/>
      <dgm:spPr/>
      <dgm:t>
        <a:bodyPr/>
        <a:lstStyle/>
        <a:p>
          <a:endParaRPr lang="es-EC"/>
        </a:p>
      </dgm:t>
    </dgm:pt>
    <dgm:pt modelId="{A80CF9C6-0AD5-4B8D-9697-14F3810CEB48}" type="sibTrans" cxnId="{8D8A26B3-3142-4FB7-81C2-ED5E57322CB6}">
      <dgm:prSet/>
      <dgm:spPr/>
      <dgm:t>
        <a:bodyPr/>
        <a:lstStyle/>
        <a:p>
          <a:endParaRPr lang="es-EC"/>
        </a:p>
      </dgm:t>
    </dgm:pt>
    <dgm:pt modelId="{E1FE1EB3-2A50-4A73-AF71-B642284EE718}">
      <dgm:prSet/>
      <dgm:spPr/>
      <dgm:t>
        <a:bodyPr/>
        <a:lstStyle/>
        <a:p>
          <a:pPr rtl="0"/>
          <a:r>
            <a:rPr lang="es-ES"/>
            <a:t>Vehículos de comunicación de masas</a:t>
          </a:r>
          <a:endParaRPr lang="es-EC"/>
        </a:p>
      </dgm:t>
    </dgm:pt>
    <dgm:pt modelId="{85D330BB-4A50-470A-8007-82457F51C24F}" type="parTrans" cxnId="{BEAB6B8A-48DC-4F8E-B81A-77CA18A85C8F}">
      <dgm:prSet/>
      <dgm:spPr/>
      <dgm:t>
        <a:bodyPr/>
        <a:lstStyle/>
        <a:p>
          <a:endParaRPr lang="es-EC"/>
        </a:p>
      </dgm:t>
    </dgm:pt>
    <dgm:pt modelId="{45EE83D2-C593-4639-87AF-10F3BDFF6B40}" type="sibTrans" cxnId="{BEAB6B8A-48DC-4F8E-B81A-77CA18A85C8F}">
      <dgm:prSet/>
      <dgm:spPr/>
      <dgm:t>
        <a:bodyPr/>
        <a:lstStyle/>
        <a:p>
          <a:endParaRPr lang="es-EC"/>
        </a:p>
      </dgm:t>
    </dgm:pt>
    <dgm:pt modelId="{57682B9A-5C86-4CF8-AF4E-65D8A5A6450A}">
      <dgm:prSet/>
      <dgm:spPr/>
      <dgm:t>
        <a:bodyPr/>
        <a:lstStyle/>
        <a:p>
          <a:pPr rtl="0"/>
          <a:r>
            <a:rPr lang="es-ES"/>
            <a:t>Preocupación por el medio ambiente</a:t>
          </a:r>
          <a:endParaRPr lang="es-EC"/>
        </a:p>
      </dgm:t>
    </dgm:pt>
    <dgm:pt modelId="{8A88431B-E14A-4F39-A478-4E6B9F601437}" type="parTrans" cxnId="{8C65521E-7687-43ED-9E08-0A641D283D94}">
      <dgm:prSet/>
      <dgm:spPr/>
      <dgm:t>
        <a:bodyPr/>
        <a:lstStyle/>
        <a:p>
          <a:endParaRPr lang="es-EC"/>
        </a:p>
      </dgm:t>
    </dgm:pt>
    <dgm:pt modelId="{E8D6AF02-16D8-48F0-8F89-5FAE35B29FDB}" type="sibTrans" cxnId="{8C65521E-7687-43ED-9E08-0A641D283D94}">
      <dgm:prSet/>
      <dgm:spPr/>
      <dgm:t>
        <a:bodyPr/>
        <a:lstStyle/>
        <a:p>
          <a:endParaRPr lang="es-EC"/>
        </a:p>
      </dgm:t>
    </dgm:pt>
    <dgm:pt modelId="{7A65A7D7-2F1B-445B-B49D-DF17CCC2EF09}">
      <dgm:prSet/>
      <dgm:spPr/>
      <dgm:t>
        <a:bodyPr/>
        <a:lstStyle/>
        <a:p>
          <a:pPr rtl="0"/>
          <a:r>
            <a:rPr lang="es-ES"/>
            <a:t>Tecnológico</a:t>
          </a:r>
          <a:endParaRPr lang="es-EC"/>
        </a:p>
      </dgm:t>
    </dgm:pt>
    <dgm:pt modelId="{F17BBA43-48ED-4594-8E86-FBDB1EF7927F}" type="parTrans" cxnId="{D97DFBC2-766C-46C8-8DD4-28840AB0C2B5}">
      <dgm:prSet/>
      <dgm:spPr/>
      <dgm:t>
        <a:bodyPr/>
        <a:lstStyle/>
        <a:p>
          <a:endParaRPr lang="es-EC"/>
        </a:p>
      </dgm:t>
    </dgm:pt>
    <dgm:pt modelId="{41BD5C4A-BB71-4D6E-AF81-C8B55EC5A0BD}" type="sibTrans" cxnId="{D97DFBC2-766C-46C8-8DD4-28840AB0C2B5}">
      <dgm:prSet/>
      <dgm:spPr/>
      <dgm:t>
        <a:bodyPr/>
        <a:lstStyle/>
        <a:p>
          <a:endParaRPr lang="es-EC"/>
        </a:p>
      </dgm:t>
    </dgm:pt>
    <dgm:pt modelId="{632484E3-0700-46B4-AAEF-8CA49E87901A}">
      <dgm:prSet/>
      <dgm:spPr/>
      <dgm:t>
        <a:bodyPr/>
        <a:lstStyle/>
        <a:p>
          <a:pPr rtl="0"/>
          <a:r>
            <a:rPr lang="es-ES"/>
            <a:t>Paso a la tecnología</a:t>
          </a:r>
          <a:endParaRPr lang="es-EC"/>
        </a:p>
      </dgm:t>
    </dgm:pt>
    <dgm:pt modelId="{81C6C944-5D5C-4A1D-ADCE-60EC11AB15A5}" type="parTrans" cxnId="{A1E127FC-3827-47B4-8379-30EEFFF923AF}">
      <dgm:prSet/>
      <dgm:spPr/>
      <dgm:t>
        <a:bodyPr/>
        <a:lstStyle/>
        <a:p>
          <a:endParaRPr lang="es-EC"/>
        </a:p>
      </dgm:t>
    </dgm:pt>
    <dgm:pt modelId="{6AAF7C92-953F-4F57-9B8A-480161373224}" type="sibTrans" cxnId="{A1E127FC-3827-47B4-8379-30EEFFF923AF}">
      <dgm:prSet/>
      <dgm:spPr/>
      <dgm:t>
        <a:bodyPr/>
        <a:lstStyle/>
        <a:p>
          <a:endParaRPr lang="es-EC"/>
        </a:p>
      </dgm:t>
    </dgm:pt>
    <dgm:pt modelId="{CA7CFA4A-FEA5-4F8A-ADE9-31FC63D7EF0E}">
      <dgm:prSet/>
      <dgm:spPr/>
      <dgm:t>
        <a:bodyPr/>
        <a:lstStyle/>
        <a:p>
          <a:pPr rtl="0"/>
          <a:r>
            <a:rPr lang="es-ES"/>
            <a:t>Proceso de destrucción creativa</a:t>
          </a:r>
          <a:endParaRPr lang="es-EC"/>
        </a:p>
      </dgm:t>
    </dgm:pt>
    <dgm:pt modelId="{7CC72F60-DCC6-4AF7-83FB-81920AE92722}" type="parTrans" cxnId="{0D742E61-56EF-4B1F-AC3F-6350FA73B1E2}">
      <dgm:prSet/>
      <dgm:spPr/>
      <dgm:t>
        <a:bodyPr/>
        <a:lstStyle/>
        <a:p>
          <a:endParaRPr lang="es-EC"/>
        </a:p>
      </dgm:t>
    </dgm:pt>
    <dgm:pt modelId="{0A46C7E1-7738-4D35-BA70-F315C407DA23}" type="sibTrans" cxnId="{0D742E61-56EF-4B1F-AC3F-6350FA73B1E2}">
      <dgm:prSet/>
      <dgm:spPr/>
      <dgm:t>
        <a:bodyPr/>
        <a:lstStyle/>
        <a:p>
          <a:endParaRPr lang="es-EC"/>
        </a:p>
      </dgm:t>
    </dgm:pt>
    <dgm:pt modelId="{49B2420B-0ADB-4134-BBD6-D292963E3925}">
      <dgm:prSet/>
      <dgm:spPr/>
      <dgm:t>
        <a:bodyPr/>
        <a:lstStyle/>
        <a:p>
          <a:pPr rtl="0"/>
          <a:r>
            <a:rPr lang="es-ES"/>
            <a:t>Aplicación en nuevos campos de la ciencia</a:t>
          </a:r>
          <a:endParaRPr lang="es-EC"/>
        </a:p>
      </dgm:t>
    </dgm:pt>
    <dgm:pt modelId="{781161BA-72DF-4214-A5F0-E32049946044}" type="parTrans" cxnId="{9B45CA96-2825-49EF-B5BD-E86805CF2277}">
      <dgm:prSet/>
      <dgm:spPr/>
      <dgm:t>
        <a:bodyPr/>
        <a:lstStyle/>
        <a:p>
          <a:endParaRPr lang="es-EC"/>
        </a:p>
      </dgm:t>
    </dgm:pt>
    <dgm:pt modelId="{68412F26-2FCE-4031-9BD9-1BA70D7868C1}" type="sibTrans" cxnId="{9B45CA96-2825-49EF-B5BD-E86805CF2277}">
      <dgm:prSet/>
      <dgm:spPr/>
      <dgm:t>
        <a:bodyPr/>
        <a:lstStyle/>
        <a:p>
          <a:endParaRPr lang="es-EC"/>
        </a:p>
      </dgm:t>
    </dgm:pt>
    <dgm:pt modelId="{D8B2AB50-098B-40DB-B67C-48ADB0E36EBF}">
      <dgm:prSet/>
      <dgm:spPr/>
      <dgm:t>
        <a:bodyPr/>
        <a:lstStyle/>
        <a:p>
          <a:pPr rtl="0"/>
          <a:r>
            <a:rPr lang="es-ES"/>
            <a:t>Programas de Investigación y desarrollo</a:t>
          </a:r>
          <a:endParaRPr lang="es-EC"/>
        </a:p>
      </dgm:t>
    </dgm:pt>
    <dgm:pt modelId="{A392280C-6884-4A2F-B4B2-5FAB6F4C1080}" type="parTrans" cxnId="{CF31EE14-0C56-41AF-8731-DC03395093EE}">
      <dgm:prSet/>
      <dgm:spPr/>
      <dgm:t>
        <a:bodyPr/>
        <a:lstStyle/>
        <a:p>
          <a:endParaRPr lang="es-EC"/>
        </a:p>
      </dgm:t>
    </dgm:pt>
    <dgm:pt modelId="{78320B7C-79DB-46E3-9141-FAD5AD619582}" type="sibTrans" cxnId="{CF31EE14-0C56-41AF-8731-DC03395093EE}">
      <dgm:prSet/>
      <dgm:spPr/>
      <dgm:t>
        <a:bodyPr/>
        <a:lstStyle/>
        <a:p>
          <a:endParaRPr lang="es-EC"/>
        </a:p>
      </dgm:t>
    </dgm:pt>
    <dgm:pt modelId="{AE6C5CB5-8D00-4D03-864B-D96F9B407163}">
      <dgm:prSet/>
      <dgm:spPr/>
      <dgm:t>
        <a:bodyPr/>
        <a:lstStyle/>
        <a:p>
          <a:pPr rtl="0"/>
          <a:r>
            <a:rPr lang="es-ES"/>
            <a:t>Identificación de las normas aceptadas</a:t>
          </a:r>
          <a:endParaRPr lang="es-EC"/>
        </a:p>
      </dgm:t>
    </dgm:pt>
    <dgm:pt modelId="{927F1378-4AF5-416E-9CD1-7723DC614DED}" type="parTrans" cxnId="{B4DB529F-DA71-4978-8D2F-F0E719591AF2}">
      <dgm:prSet/>
      <dgm:spPr/>
      <dgm:t>
        <a:bodyPr/>
        <a:lstStyle/>
        <a:p>
          <a:endParaRPr lang="es-EC"/>
        </a:p>
      </dgm:t>
    </dgm:pt>
    <dgm:pt modelId="{41526383-572B-4BAC-857D-6F311F0CDF14}" type="sibTrans" cxnId="{B4DB529F-DA71-4978-8D2F-F0E719591AF2}">
      <dgm:prSet/>
      <dgm:spPr/>
      <dgm:t>
        <a:bodyPr/>
        <a:lstStyle/>
        <a:p>
          <a:endParaRPr lang="es-EC"/>
        </a:p>
      </dgm:t>
    </dgm:pt>
    <dgm:pt modelId="{4C29625D-CFB5-41A6-B7E6-6486F2E6FA2B}">
      <dgm:prSet/>
      <dgm:spPr/>
      <dgm:t>
        <a:bodyPr/>
        <a:lstStyle/>
        <a:p>
          <a:pPr rtl="0"/>
          <a:r>
            <a:rPr lang="es-ES"/>
            <a:t>Manifestaciones reaccionarlas frente a los avances tecnológicos</a:t>
          </a:r>
          <a:endParaRPr lang="es-EC"/>
        </a:p>
      </dgm:t>
    </dgm:pt>
    <dgm:pt modelId="{6E6C28E8-AB02-4860-9F4F-CB1B84507335}" type="parTrans" cxnId="{30ED71AA-C807-480A-8606-A243B3B73783}">
      <dgm:prSet/>
      <dgm:spPr/>
      <dgm:t>
        <a:bodyPr/>
        <a:lstStyle/>
        <a:p>
          <a:endParaRPr lang="es-EC"/>
        </a:p>
      </dgm:t>
    </dgm:pt>
    <dgm:pt modelId="{558BF33D-566C-4EBF-B3CA-4D81F707F9CE}" type="sibTrans" cxnId="{30ED71AA-C807-480A-8606-A243B3B73783}">
      <dgm:prSet/>
      <dgm:spPr/>
      <dgm:t>
        <a:bodyPr/>
        <a:lstStyle/>
        <a:p>
          <a:endParaRPr lang="es-EC"/>
        </a:p>
      </dgm:t>
    </dgm:pt>
    <dgm:pt modelId="{981C2CB9-79B9-4860-9F81-828FF740FED1}">
      <dgm:prSet/>
      <dgm:spPr/>
      <dgm:t>
        <a:bodyPr/>
        <a:lstStyle/>
        <a:p>
          <a:pPr rtl="0"/>
          <a:r>
            <a:rPr lang="es-ES"/>
            <a:t>Adquisición, desarrollo y transferencia de tecnología</a:t>
          </a:r>
          <a:endParaRPr lang="es-EC"/>
        </a:p>
      </dgm:t>
    </dgm:pt>
    <dgm:pt modelId="{58CA758A-88FB-4D33-ABE3-EF5F57A6FCF7}" type="parTrans" cxnId="{51FF6B7C-DE95-4D0C-A946-066EE4535C8A}">
      <dgm:prSet/>
      <dgm:spPr/>
      <dgm:t>
        <a:bodyPr/>
        <a:lstStyle/>
        <a:p>
          <a:endParaRPr lang="es-EC"/>
        </a:p>
      </dgm:t>
    </dgm:pt>
    <dgm:pt modelId="{DA086DC4-F6D2-455E-8538-71074BD55FF9}" type="sibTrans" cxnId="{51FF6B7C-DE95-4D0C-A946-066EE4535C8A}">
      <dgm:prSet/>
      <dgm:spPr/>
      <dgm:t>
        <a:bodyPr/>
        <a:lstStyle/>
        <a:p>
          <a:endParaRPr lang="es-EC"/>
        </a:p>
      </dgm:t>
    </dgm:pt>
    <dgm:pt modelId="{90DB8985-C753-4A58-BC9A-6718EC9BBD8D}">
      <dgm:prSet/>
      <dgm:spPr/>
      <dgm:t>
        <a:bodyPr/>
        <a:lstStyle/>
        <a:p>
          <a:pPr rtl="0"/>
          <a:r>
            <a:rPr lang="es-ES"/>
            <a:t>Velocidad de los cambios tecnológicos y actualización del país</a:t>
          </a:r>
          <a:endParaRPr lang="es-EC"/>
        </a:p>
      </dgm:t>
    </dgm:pt>
    <dgm:pt modelId="{505026B6-402E-4C29-B160-386FC7C37595}" type="parTrans" cxnId="{7E0E97AF-CF30-43FF-8C4A-50EE09450C5A}">
      <dgm:prSet/>
      <dgm:spPr/>
      <dgm:t>
        <a:bodyPr/>
        <a:lstStyle/>
        <a:p>
          <a:endParaRPr lang="es-EC"/>
        </a:p>
      </dgm:t>
    </dgm:pt>
    <dgm:pt modelId="{919A5AFA-6707-44DD-8436-DDAA9A095277}" type="sibTrans" cxnId="{7E0E97AF-CF30-43FF-8C4A-50EE09450C5A}">
      <dgm:prSet/>
      <dgm:spPr/>
      <dgm:t>
        <a:bodyPr/>
        <a:lstStyle/>
        <a:p>
          <a:endParaRPr lang="es-EC"/>
        </a:p>
      </dgm:t>
    </dgm:pt>
    <dgm:pt modelId="{4FEFF1BC-696C-4540-A8D3-7BF96C26D955}">
      <dgm:prSet/>
      <dgm:spPr/>
      <dgm:t>
        <a:bodyPr/>
        <a:lstStyle/>
        <a:p>
          <a:pPr rtl="0"/>
          <a:r>
            <a:rPr lang="es-ES"/>
            <a:t>Protección de marcas y patentes</a:t>
          </a:r>
          <a:endParaRPr lang="es-EC"/>
        </a:p>
      </dgm:t>
    </dgm:pt>
    <dgm:pt modelId="{7431F23B-966C-4F23-860C-E45D4007C3EB}" type="parTrans" cxnId="{A72A8CE0-99E6-4C9A-8D66-2CDFC9C0D3B2}">
      <dgm:prSet/>
      <dgm:spPr/>
      <dgm:t>
        <a:bodyPr/>
        <a:lstStyle/>
        <a:p>
          <a:endParaRPr lang="es-EC"/>
        </a:p>
      </dgm:t>
    </dgm:pt>
    <dgm:pt modelId="{2437D4B8-FB2E-4A80-80CA-8D0B8D64C18B}" type="sibTrans" cxnId="{A72A8CE0-99E6-4C9A-8D66-2CDFC9C0D3B2}">
      <dgm:prSet/>
      <dgm:spPr/>
      <dgm:t>
        <a:bodyPr/>
        <a:lstStyle/>
        <a:p>
          <a:endParaRPr lang="es-EC"/>
        </a:p>
      </dgm:t>
    </dgm:pt>
    <dgm:pt modelId="{096B27FC-36A4-4D20-8EAE-BBCA332500CF}">
      <dgm:prSet/>
      <dgm:spPr/>
      <dgm:t>
        <a:bodyPr/>
        <a:lstStyle/>
        <a:p>
          <a:pPr rtl="0"/>
          <a:r>
            <a:rPr lang="es-ES"/>
            <a:t>Nivel del país en investigación y desarrollo</a:t>
          </a:r>
          <a:endParaRPr lang="es-EC"/>
        </a:p>
      </dgm:t>
    </dgm:pt>
    <dgm:pt modelId="{F19459BB-5EAC-4E58-8F3C-A52FC51F4BF8}" type="parTrans" cxnId="{131FBB41-4D89-4EFE-A837-B25CE3F6E068}">
      <dgm:prSet/>
      <dgm:spPr/>
      <dgm:t>
        <a:bodyPr/>
        <a:lstStyle/>
        <a:p>
          <a:endParaRPr lang="es-EC"/>
        </a:p>
      </dgm:t>
    </dgm:pt>
    <dgm:pt modelId="{3255496D-1EDD-4038-B5C4-F70402744B3C}" type="sibTrans" cxnId="{131FBB41-4D89-4EFE-A837-B25CE3F6E068}">
      <dgm:prSet/>
      <dgm:spPr/>
      <dgm:t>
        <a:bodyPr/>
        <a:lstStyle/>
        <a:p>
          <a:endParaRPr lang="es-EC"/>
        </a:p>
      </dgm:t>
    </dgm:pt>
    <dgm:pt modelId="{BD68C25A-309F-474B-9827-C8B96243F70F}">
      <dgm:prSet/>
      <dgm:spPr/>
      <dgm:t>
        <a:bodyPr/>
        <a:lstStyle/>
        <a:p>
          <a:pPr rtl="0"/>
          <a:r>
            <a:rPr lang="es-ES"/>
            <a:t>Incentivos gubernamentales para el desarrollo tecnológico</a:t>
          </a:r>
          <a:endParaRPr lang="es-EC"/>
        </a:p>
      </dgm:t>
    </dgm:pt>
    <dgm:pt modelId="{DF0EC202-7B1F-490F-849A-156ED262CD9A}" type="parTrans" cxnId="{2234A13D-C0A9-441F-BD82-49720B7184E5}">
      <dgm:prSet/>
      <dgm:spPr/>
      <dgm:t>
        <a:bodyPr/>
        <a:lstStyle/>
        <a:p>
          <a:endParaRPr lang="es-EC"/>
        </a:p>
      </dgm:t>
    </dgm:pt>
    <dgm:pt modelId="{37DD324C-5908-44F7-A958-C4C470C79A6D}" type="sibTrans" cxnId="{2234A13D-C0A9-441F-BD82-49720B7184E5}">
      <dgm:prSet/>
      <dgm:spPr/>
      <dgm:t>
        <a:bodyPr/>
        <a:lstStyle/>
        <a:p>
          <a:endParaRPr lang="es-EC"/>
        </a:p>
      </dgm:t>
    </dgm:pt>
    <dgm:pt modelId="{F729AC14-50E4-46B7-ADC5-C1FC98EA3E87}">
      <dgm:prSet/>
      <dgm:spPr/>
      <dgm:t>
        <a:bodyPr/>
        <a:lstStyle/>
        <a:p>
          <a:pPr rtl="0"/>
          <a:r>
            <a:rPr lang="es-EC"/>
            <a:t>Recursos Naturales</a:t>
          </a:r>
        </a:p>
      </dgm:t>
    </dgm:pt>
    <dgm:pt modelId="{9F98F609-9AE2-4994-A722-B7CD8CF63833}" type="parTrans" cxnId="{E902B05C-42EA-42B7-B724-191BBC9357BD}">
      <dgm:prSet/>
      <dgm:spPr/>
      <dgm:t>
        <a:bodyPr/>
        <a:lstStyle/>
        <a:p>
          <a:endParaRPr lang="es-EC"/>
        </a:p>
      </dgm:t>
    </dgm:pt>
    <dgm:pt modelId="{A31B6C3C-AC2A-4009-B456-498B1A07C0DC}" type="sibTrans" cxnId="{E902B05C-42EA-42B7-B724-191BBC9357BD}">
      <dgm:prSet/>
      <dgm:spPr/>
      <dgm:t>
        <a:bodyPr/>
        <a:lstStyle/>
        <a:p>
          <a:endParaRPr lang="es-EC"/>
        </a:p>
      </dgm:t>
    </dgm:pt>
    <dgm:pt modelId="{44675989-B98A-45A5-9104-FF3355D04282}">
      <dgm:prSet/>
      <dgm:spPr/>
      <dgm:t>
        <a:bodyPr/>
        <a:lstStyle/>
        <a:p>
          <a:pPr rtl="0"/>
          <a:r>
            <a:rPr lang="es-EC"/>
            <a:t>Escasez de materias primas</a:t>
          </a:r>
        </a:p>
      </dgm:t>
    </dgm:pt>
    <dgm:pt modelId="{6461FFC6-B9B4-4EED-96D3-CCCD20422B13}" type="parTrans" cxnId="{EB5FFAE5-8302-45A9-A843-0C33DBA6763E}">
      <dgm:prSet/>
      <dgm:spPr/>
      <dgm:t>
        <a:bodyPr/>
        <a:lstStyle/>
        <a:p>
          <a:endParaRPr lang="es-EC"/>
        </a:p>
      </dgm:t>
    </dgm:pt>
    <dgm:pt modelId="{4E57580E-4542-45C6-83B7-63969D8595B7}" type="sibTrans" cxnId="{EB5FFAE5-8302-45A9-A843-0C33DBA6763E}">
      <dgm:prSet/>
      <dgm:spPr/>
      <dgm:t>
        <a:bodyPr/>
        <a:lstStyle/>
        <a:p>
          <a:endParaRPr lang="es-EC"/>
        </a:p>
      </dgm:t>
    </dgm:pt>
    <dgm:pt modelId="{DC6EEDAD-6C8C-4B09-91CD-F10E212CBFBA}">
      <dgm:prSet/>
      <dgm:spPr/>
      <dgm:t>
        <a:bodyPr/>
        <a:lstStyle/>
        <a:p>
          <a:pPr rtl="0"/>
          <a:r>
            <a:rPr lang="es-EC"/>
            <a:t>Costo de la energía</a:t>
          </a:r>
        </a:p>
      </dgm:t>
    </dgm:pt>
    <dgm:pt modelId="{0FF6D924-2314-4E5D-9803-B7F330A502EF}" type="parTrans" cxnId="{511E3047-F783-4FE9-874E-E2334B31BF4E}">
      <dgm:prSet/>
      <dgm:spPr/>
      <dgm:t>
        <a:bodyPr/>
        <a:lstStyle/>
        <a:p>
          <a:endParaRPr lang="es-EC"/>
        </a:p>
      </dgm:t>
    </dgm:pt>
    <dgm:pt modelId="{3EABA70C-BBB6-47D3-B402-5BC677699719}" type="sibTrans" cxnId="{511E3047-F783-4FE9-874E-E2334B31BF4E}">
      <dgm:prSet/>
      <dgm:spPr/>
      <dgm:t>
        <a:bodyPr/>
        <a:lstStyle/>
        <a:p>
          <a:endParaRPr lang="es-EC"/>
        </a:p>
      </dgm:t>
    </dgm:pt>
    <dgm:pt modelId="{ED1E157C-AFC2-4FDD-9D95-FBFFB57DCF73}">
      <dgm:prSet/>
      <dgm:spPr/>
      <dgm:t>
        <a:bodyPr/>
        <a:lstStyle/>
        <a:p>
          <a:pPr rtl="0"/>
          <a:r>
            <a:rPr lang="es-EC"/>
            <a:t>Calentamiento global</a:t>
          </a:r>
        </a:p>
      </dgm:t>
    </dgm:pt>
    <dgm:pt modelId="{07827DF4-40E0-43B6-8199-7092FE2CCE00}" type="parTrans" cxnId="{D279303C-2727-4D93-B186-FFAD5A8D2739}">
      <dgm:prSet/>
      <dgm:spPr/>
      <dgm:t>
        <a:bodyPr/>
        <a:lstStyle/>
        <a:p>
          <a:endParaRPr lang="es-EC"/>
        </a:p>
      </dgm:t>
    </dgm:pt>
    <dgm:pt modelId="{9564A015-6BC8-42E8-9E47-B5CD067336CA}" type="sibTrans" cxnId="{D279303C-2727-4D93-B186-FFAD5A8D2739}">
      <dgm:prSet/>
      <dgm:spPr/>
      <dgm:t>
        <a:bodyPr/>
        <a:lstStyle/>
        <a:p>
          <a:endParaRPr lang="es-EC"/>
        </a:p>
      </dgm:t>
    </dgm:pt>
    <dgm:pt modelId="{07B5CF89-5D08-4E2E-891C-C2B45FCA6B8A}">
      <dgm:prSet/>
      <dgm:spPr/>
      <dgm:t>
        <a:bodyPr/>
        <a:lstStyle/>
        <a:p>
          <a:pPr rtl="0"/>
          <a:r>
            <a:rPr lang="es-EC"/>
            <a:t>Contaminación ambiental</a:t>
          </a:r>
        </a:p>
      </dgm:t>
    </dgm:pt>
    <dgm:pt modelId="{174FBA77-4760-4512-AEA0-4429DABB0493}" type="parTrans" cxnId="{E0F3219B-BCA9-4BB3-9216-84E0C3147C43}">
      <dgm:prSet/>
      <dgm:spPr/>
      <dgm:t>
        <a:bodyPr/>
        <a:lstStyle/>
        <a:p>
          <a:endParaRPr lang="es-EC"/>
        </a:p>
      </dgm:t>
    </dgm:pt>
    <dgm:pt modelId="{437AC375-B856-440C-9664-FA0D4CFB761D}" type="sibTrans" cxnId="{E0F3219B-BCA9-4BB3-9216-84E0C3147C43}">
      <dgm:prSet/>
      <dgm:spPr/>
      <dgm:t>
        <a:bodyPr/>
        <a:lstStyle/>
        <a:p>
          <a:endParaRPr lang="es-EC"/>
        </a:p>
      </dgm:t>
    </dgm:pt>
    <dgm:pt modelId="{1507F2BC-025C-4DE2-8604-EB34D67B5D42}">
      <dgm:prSet/>
      <dgm:spPr/>
      <dgm:t>
        <a:bodyPr/>
        <a:lstStyle/>
        <a:p>
          <a:pPr rtl="0"/>
          <a:r>
            <a:rPr lang="es-EC"/>
            <a:t>Amenaza de nuevas enfermedades</a:t>
          </a:r>
        </a:p>
      </dgm:t>
    </dgm:pt>
    <dgm:pt modelId="{39C877D7-463F-4E12-9C95-1B2634EFE895}" type="parTrans" cxnId="{8F984A10-9B06-453E-A947-FEBEFD42FA95}">
      <dgm:prSet/>
      <dgm:spPr/>
      <dgm:t>
        <a:bodyPr/>
        <a:lstStyle/>
        <a:p>
          <a:endParaRPr lang="es-EC"/>
        </a:p>
      </dgm:t>
    </dgm:pt>
    <dgm:pt modelId="{F569CC30-60FF-40B7-A3E0-A68B35219D70}" type="sibTrans" cxnId="{8F984A10-9B06-453E-A947-FEBEFD42FA95}">
      <dgm:prSet/>
      <dgm:spPr/>
      <dgm:t>
        <a:bodyPr/>
        <a:lstStyle/>
        <a:p>
          <a:endParaRPr lang="es-EC"/>
        </a:p>
      </dgm:t>
    </dgm:pt>
    <dgm:pt modelId="{E7F6C5D9-AFE9-4AE8-9E00-86B9C7DCD59B}">
      <dgm:prSet/>
      <dgm:spPr/>
      <dgm:t>
        <a:bodyPr/>
        <a:lstStyle/>
        <a:p>
          <a:pPr rtl="0"/>
          <a:r>
            <a:rPr lang="es-EC"/>
            <a:t>Catástrofes naturales</a:t>
          </a:r>
        </a:p>
      </dgm:t>
    </dgm:pt>
    <dgm:pt modelId="{CBF0DA92-7E64-46DB-9752-EBC9AB2543A9}" type="parTrans" cxnId="{91D4CA74-EBB1-45AC-9E73-837647D47C9A}">
      <dgm:prSet/>
      <dgm:spPr/>
      <dgm:t>
        <a:bodyPr/>
        <a:lstStyle/>
        <a:p>
          <a:endParaRPr lang="es-EC"/>
        </a:p>
      </dgm:t>
    </dgm:pt>
    <dgm:pt modelId="{EE54F36C-8B86-4BDD-BD2B-781BBD900B1E}" type="sibTrans" cxnId="{91D4CA74-EBB1-45AC-9E73-837647D47C9A}">
      <dgm:prSet/>
      <dgm:spPr/>
      <dgm:t>
        <a:bodyPr/>
        <a:lstStyle/>
        <a:p>
          <a:endParaRPr lang="es-EC"/>
        </a:p>
      </dgm:t>
    </dgm:pt>
    <dgm:pt modelId="{33C372D3-B483-468F-A1D7-F7E345661B69}">
      <dgm:prSet/>
      <dgm:spPr/>
      <dgm:t>
        <a:bodyPr/>
        <a:lstStyle/>
        <a:p>
          <a:pPr rtl="0"/>
          <a:r>
            <a:rPr lang="es-EC"/>
            <a:t>Sustentabilidad</a:t>
          </a:r>
        </a:p>
      </dgm:t>
    </dgm:pt>
    <dgm:pt modelId="{7D536484-943A-4CD3-A8D4-55BB808E59D3}" type="parTrans" cxnId="{B8CE89F2-D559-43BB-AFFF-C18640DEBC1C}">
      <dgm:prSet/>
      <dgm:spPr/>
      <dgm:t>
        <a:bodyPr/>
        <a:lstStyle/>
        <a:p>
          <a:endParaRPr lang="es-EC"/>
        </a:p>
      </dgm:t>
    </dgm:pt>
    <dgm:pt modelId="{061872B3-BE9F-495D-AA4D-79C4BA2913B8}" type="sibTrans" cxnId="{B8CE89F2-D559-43BB-AFFF-C18640DEBC1C}">
      <dgm:prSet/>
      <dgm:spPr/>
      <dgm:t>
        <a:bodyPr/>
        <a:lstStyle/>
        <a:p>
          <a:endParaRPr lang="es-EC"/>
        </a:p>
      </dgm:t>
    </dgm:pt>
    <dgm:pt modelId="{19753768-1BF4-4743-BF83-2D5EEC4618D0}" type="pres">
      <dgm:prSet presAssocID="{C5B1E197-0F79-478F-A169-246D707A5A6B}" presName="Name0" presStyleCnt="0">
        <dgm:presLayoutVars>
          <dgm:dir/>
          <dgm:resizeHandles val="exact"/>
        </dgm:presLayoutVars>
      </dgm:prSet>
      <dgm:spPr/>
    </dgm:pt>
    <dgm:pt modelId="{B8B8A4CF-B0D5-4CBB-B915-A8611A36F163}" type="pres">
      <dgm:prSet presAssocID="{CB921D7C-825C-44B7-879E-9F47B9592EEB}" presName="node" presStyleLbl="node1" presStyleIdx="0" presStyleCnt="3">
        <dgm:presLayoutVars>
          <dgm:bulletEnabled val="1"/>
        </dgm:presLayoutVars>
      </dgm:prSet>
      <dgm:spPr/>
    </dgm:pt>
    <dgm:pt modelId="{5907631A-284D-4AE5-A775-FA2BDBC76DED}" type="pres">
      <dgm:prSet presAssocID="{0A64773F-28BB-49B6-8F41-803625F4A89A}" presName="sibTrans" presStyleCnt="0"/>
      <dgm:spPr/>
    </dgm:pt>
    <dgm:pt modelId="{D5F59AEF-0328-4FD4-80FA-7DF5A1A484D3}" type="pres">
      <dgm:prSet presAssocID="{7A65A7D7-2F1B-445B-B49D-DF17CCC2EF09}" presName="node" presStyleLbl="node1" presStyleIdx="1" presStyleCnt="3">
        <dgm:presLayoutVars>
          <dgm:bulletEnabled val="1"/>
        </dgm:presLayoutVars>
      </dgm:prSet>
      <dgm:spPr/>
    </dgm:pt>
    <dgm:pt modelId="{D5B9313B-A0CB-4CA4-83B7-CE87C20861DA}" type="pres">
      <dgm:prSet presAssocID="{41BD5C4A-BB71-4D6E-AF81-C8B55EC5A0BD}" presName="sibTrans" presStyleCnt="0"/>
      <dgm:spPr/>
    </dgm:pt>
    <dgm:pt modelId="{3C0FF567-E421-4F29-BA21-5A1028D2E9E3}" type="pres">
      <dgm:prSet presAssocID="{F729AC14-50E4-46B7-ADC5-C1FC98EA3E87}" presName="node" presStyleLbl="node1" presStyleIdx="2" presStyleCnt="3">
        <dgm:presLayoutVars>
          <dgm:bulletEnabled val="1"/>
        </dgm:presLayoutVars>
      </dgm:prSet>
      <dgm:spPr/>
    </dgm:pt>
  </dgm:ptLst>
  <dgm:cxnLst>
    <dgm:cxn modelId="{54B44C06-C5E3-4894-8916-F95CDBC5AC88}" type="presOf" srcId="{BD68C25A-309F-474B-9827-C8B96243F70F}" destId="{D5F59AEF-0328-4FD4-80FA-7DF5A1A484D3}" srcOrd="0" destOrd="11" presId="urn:microsoft.com/office/officeart/2005/8/layout/hList6"/>
    <dgm:cxn modelId="{8F984A10-9B06-453E-A947-FEBEFD42FA95}" srcId="{F729AC14-50E4-46B7-ADC5-C1FC98EA3E87}" destId="{1507F2BC-025C-4DE2-8604-EB34D67B5D42}" srcOrd="4" destOrd="0" parTransId="{39C877D7-463F-4E12-9C95-1B2634EFE895}" sibTransId="{F569CC30-60FF-40B7-A3E0-A68B35219D70}"/>
    <dgm:cxn modelId="{74362611-DD61-4AD2-B9E7-01EC05D8FB2E}" type="presOf" srcId="{AE6C5CB5-8D00-4D03-864B-D96F9B407163}" destId="{D5F59AEF-0328-4FD4-80FA-7DF5A1A484D3}" srcOrd="0" destOrd="5" presId="urn:microsoft.com/office/officeart/2005/8/layout/hList6"/>
    <dgm:cxn modelId="{CF31EE14-0C56-41AF-8731-DC03395093EE}" srcId="{7A65A7D7-2F1B-445B-B49D-DF17CCC2EF09}" destId="{D8B2AB50-098B-40DB-B67C-48ADB0E36EBF}" srcOrd="3" destOrd="0" parTransId="{A392280C-6884-4A2F-B4B2-5FAB6F4C1080}" sibTransId="{78320B7C-79DB-46E3-9141-FAD5AD619582}"/>
    <dgm:cxn modelId="{0AB1041E-20F1-405D-9196-3D63E955A79A}" type="presOf" srcId="{46D1B6D1-295F-4381-99C4-F9E032D1A493}" destId="{B8B8A4CF-B0D5-4CBB-B915-A8611A36F163}" srcOrd="0" destOrd="7" presId="urn:microsoft.com/office/officeart/2005/8/layout/hList6"/>
    <dgm:cxn modelId="{8C65521E-7687-43ED-9E08-0A641D283D94}" srcId="{CB921D7C-825C-44B7-879E-9F47B9592EEB}" destId="{57682B9A-5C86-4CF8-AF4E-65D8A5A6450A}" srcOrd="8" destOrd="0" parTransId="{8A88431B-E14A-4F39-A478-4E6B9F601437}" sibTransId="{E8D6AF02-16D8-48F0-8F89-5FAE35B29FDB}"/>
    <dgm:cxn modelId="{2C030720-9B4C-4C39-974F-006BCA1D6B1F}" type="presOf" srcId="{061C63E8-EB8F-4C59-A171-06414A807E62}" destId="{B8B8A4CF-B0D5-4CBB-B915-A8611A36F163}" srcOrd="0" destOrd="2" presId="urn:microsoft.com/office/officeart/2005/8/layout/hList6"/>
    <dgm:cxn modelId="{54438D2F-1FF8-416C-A81F-8526539E1BC7}" type="presOf" srcId="{096B27FC-36A4-4D20-8EAE-BBCA332500CF}" destId="{D5F59AEF-0328-4FD4-80FA-7DF5A1A484D3}" srcOrd="0" destOrd="10" presId="urn:microsoft.com/office/officeart/2005/8/layout/hList6"/>
    <dgm:cxn modelId="{7169DD31-2367-4140-9427-6ABCA2EADD99}" type="presOf" srcId="{07B5CF89-5D08-4E2E-891C-C2B45FCA6B8A}" destId="{3C0FF567-E421-4F29-BA21-5A1028D2E9E3}" srcOrd="0" destOrd="4" presId="urn:microsoft.com/office/officeart/2005/8/layout/hList6"/>
    <dgm:cxn modelId="{FCCCA532-4B5D-408B-A69F-34A2B5F9373F}" type="presOf" srcId="{ED1E157C-AFC2-4FDD-9D95-FBFFB57DCF73}" destId="{3C0FF567-E421-4F29-BA21-5A1028D2E9E3}" srcOrd="0" destOrd="3" presId="urn:microsoft.com/office/officeart/2005/8/layout/hList6"/>
    <dgm:cxn modelId="{4F451139-6A26-4693-8D66-2D3A4A772480}" srcId="{CB921D7C-825C-44B7-879E-9F47B9592EEB}" destId="{1CE2D363-FD29-42EC-B4C2-98BDA3904211}" srcOrd="2" destOrd="0" parTransId="{08971F45-F798-48A3-9413-4E0CB610A10B}" sibTransId="{65553954-7970-42B6-9B25-C91A458765EA}"/>
    <dgm:cxn modelId="{D279303C-2727-4D93-B186-FFAD5A8D2739}" srcId="{F729AC14-50E4-46B7-ADC5-C1FC98EA3E87}" destId="{ED1E157C-AFC2-4FDD-9D95-FBFFB57DCF73}" srcOrd="2" destOrd="0" parTransId="{07827DF4-40E0-43B6-8199-7092FE2CCE00}" sibTransId="{9564A015-6BC8-42E8-9E47-B5CD067336CA}"/>
    <dgm:cxn modelId="{2234A13D-C0A9-441F-BD82-49720B7184E5}" srcId="{7A65A7D7-2F1B-445B-B49D-DF17CCC2EF09}" destId="{BD68C25A-309F-474B-9827-C8B96243F70F}" srcOrd="10" destOrd="0" parTransId="{DF0EC202-7B1F-490F-849A-156ED262CD9A}" sibTransId="{37DD324C-5908-44F7-A958-C4C470C79A6D}"/>
    <dgm:cxn modelId="{058FE33E-2C16-4FF5-B367-C6383B6E6595}" type="presOf" srcId="{981C2CB9-79B9-4860-9F81-828FF740FED1}" destId="{D5F59AEF-0328-4FD4-80FA-7DF5A1A484D3}" srcOrd="0" destOrd="7" presId="urn:microsoft.com/office/officeart/2005/8/layout/hList6"/>
    <dgm:cxn modelId="{E902B05C-42EA-42B7-B724-191BBC9357BD}" srcId="{C5B1E197-0F79-478F-A169-246D707A5A6B}" destId="{F729AC14-50E4-46B7-ADC5-C1FC98EA3E87}" srcOrd="2" destOrd="0" parTransId="{9F98F609-9AE2-4994-A722-B7CD8CF63833}" sibTransId="{A31B6C3C-AC2A-4009-B456-498B1A07C0DC}"/>
    <dgm:cxn modelId="{DED59B60-3BFA-45CC-939D-824D0A772596}" type="presOf" srcId="{44675989-B98A-45A5-9104-FF3355D04282}" destId="{3C0FF567-E421-4F29-BA21-5A1028D2E9E3}" srcOrd="0" destOrd="1" presId="urn:microsoft.com/office/officeart/2005/8/layout/hList6"/>
    <dgm:cxn modelId="{0D742E61-56EF-4B1F-AC3F-6350FA73B1E2}" srcId="{7A65A7D7-2F1B-445B-B49D-DF17CCC2EF09}" destId="{CA7CFA4A-FEA5-4F8A-ADE9-31FC63D7EF0E}" srcOrd="1" destOrd="0" parTransId="{7CC72F60-DCC6-4AF7-83FB-81920AE92722}" sibTransId="{0A46C7E1-7738-4D35-BA70-F315C407DA23}"/>
    <dgm:cxn modelId="{131FBB41-4D89-4EFE-A837-B25CE3F6E068}" srcId="{7A65A7D7-2F1B-445B-B49D-DF17CCC2EF09}" destId="{096B27FC-36A4-4D20-8EAE-BBCA332500CF}" srcOrd="9" destOrd="0" parTransId="{F19459BB-5EAC-4E58-8F3C-A52FC51F4BF8}" sibTransId="{3255496D-1EDD-4038-B5C4-F70402744B3C}"/>
    <dgm:cxn modelId="{8F43EB42-572B-414B-BD1B-FDD7088E1576}" srcId="{CB921D7C-825C-44B7-879E-9F47B9592EEB}" destId="{C61A96B5-3B06-4FC8-B06E-853047BAE437}" srcOrd="4" destOrd="0" parTransId="{9DC49E55-FA07-4786-8087-F6DEC927EBD8}" sibTransId="{CE45C84F-1877-40D7-AECF-2EFD78E057EA}"/>
    <dgm:cxn modelId="{511E3047-F783-4FE9-874E-E2334B31BF4E}" srcId="{F729AC14-50E4-46B7-ADC5-C1FC98EA3E87}" destId="{DC6EEDAD-6C8C-4B09-91CD-F10E212CBFBA}" srcOrd="1" destOrd="0" parTransId="{0FF6D924-2314-4E5D-9803-B7F330A502EF}" sibTransId="{3EABA70C-BBB6-47D3-B402-5BC677699719}"/>
    <dgm:cxn modelId="{2F27626E-DC13-497F-A5BD-573D178231DF}" type="presOf" srcId="{632484E3-0700-46B4-AAEF-8CA49E87901A}" destId="{D5F59AEF-0328-4FD4-80FA-7DF5A1A484D3}" srcOrd="0" destOrd="1" presId="urn:microsoft.com/office/officeart/2005/8/layout/hList6"/>
    <dgm:cxn modelId="{CA407872-87D3-44AC-BD83-41FC88EB8911}" srcId="{CB921D7C-825C-44B7-879E-9F47B9592EEB}" destId="{061C63E8-EB8F-4C59-A171-06414A807E62}" srcOrd="1" destOrd="0" parTransId="{6DA24992-9AFF-491B-853E-7E585E772F50}" sibTransId="{2F0CB6B5-B1CE-472B-A6B1-6BD94DA1E0DB}"/>
    <dgm:cxn modelId="{91D4CA74-EBB1-45AC-9E73-837647D47C9A}" srcId="{F729AC14-50E4-46B7-ADC5-C1FC98EA3E87}" destId="{E7F6C5D9-AFE9-4AE8-9E00-86B9C7DCD59B}" srcOrd="5" destOrd="0" parTransId="{CBF0DA92-7E64-46DB-9752-EBC9AB2543A9}" sibTransId="{EE54F36C-8B86-4BDD-BD2B-781BBD900B1E}"/>
    <dgm:cxn modelId="{9CB1E075-1ED3-4192-97E6-020219347926}" type="presOf" srcId="{F729AC14-50E4-46B7-ADC5-C1FC98EA3E87}" destId="{3C0FF567-E421-4F29-BA21-5A1028D2E9E3}" srcOrd="0" destOrd="0" presId="urn:microsoft.com/office/officeart/2005/8/layout/hList6"/>
    <dgm:cxn modelId="{FA476459-07CC-4141-87B2-AE86255407B9}" type="presOf" srcId="{445F7407-51D1-4E39-8543-63F4283D3F53}" destId="{B8B8A4CF-B0D5-4CBB-B915-A8611A36F163}" srcOrd="0" destOrd="1" presId="urn:microsoft.com/office/officeart/2005/8/layout/hList6"/>
    <dgm:cxn modelId="{A6B8657A-DA67-4DBE-93AA-4111CF34EC61}" type="presOf" srcId="{1CE2D363-FD29-42EC-B4C2-98BDA3904211}" destId="{B8B8A4CF-B0D5-4CBB-B915-A8611A36F163}" srcOrd="0" destOrd="3" presId="urn:microsoft.com/office/officeart/2005/8/layout/hList6"/>
    <dgm:cxn modelId="{51FF6B7C-DE95-4D0C-A946-066EE4535C8A}" srcId="{7A65A7D7-2F1B-445B-B49D-DF17CCC2EF09}" destId="{981C2CB9-79B9-4860-9F81-828FF740FED1}" srcOrd="6" destOrd="0" parTransId="{58CA758A-88FB-4D33-ABE3-EF5F57A6FCF7}" sibTransId="{DA086DC4-F6D2-455E-8538-71074BD55FF9}"/>
    <dgm:cxn modelId="{F67E5684-7D61-4976-BA33-DF53971C8688}" type="presOf" srcId="{7A65A7D7-2F1B-445B-B49D-DF17CCC2EF09}" destId="{D5F59AEF-0328-4FD4-80FA-7DF5A1A484D3}" srcOrd="0" destOrd="0" presId="urn:microsoft.com/office/officeart/2005/8/layout/hList6"/>
    <dgm:cxn modelId="{BEAB6B8A-48DC-4F8E-B81A-77CA18A85C8F}" srcId="{CB921D7C-825C-44B7-879E-9F47B9592EEB}" destId="{E1FE1EB3-2A50-4A73-AF71-B642284EE718}" srcOrd="7" destOrd="0" parTransId="{85D330BB-4A50-470A-8007-82457F51C24F}" sibTransId="{45EE83D2-C593-4639-87AF-10F3BDFF6B40}"/>
    <dgm:cxn modelId="{BCDB438C-0DBB-44DA-8917-44757919D3CF}" type="presOf" srcId="{C5B1E197-0F79-478F-A169-246D707A5A6B}" destId="{19753768-1BF4-4743-BF83-2D5EEC4618D0}" srcOrd="0" destOrd="0" presId="urn:microsoft.com/office/officeart/2005/8/layout/hList6"/>
    <dgm:cxn modelId="{D1CE0F8D-0174-494B-A19C-13BE033038E9}" type="presOf" srcId="{DC6EEDAD-6C8C-4B09-91CD-F10E212CBFBA}" destId="{3C0FF567-E421-4F29-BA21-5A1028D2E9E3}" srcOrd="0" destOrd="2" presId="urn:microsoft.com/office/officeart/2005/8/layout/hList6"/>
    <dgm:cxn modelId="{02AC2A8F-9862-4370-B386-FDD437F8107F}" type="presOf" srcId="{C61A96B5-3B06-4FC8-B06E-853047BAE437}" destId="{B8B8A4CF-B0D5-4CBB-B915-A8611A36F163}" srcOrd="0" destOrd="5" presId="urn:microsoft.com/office/officeart/2005/8/layout/hList6"/>
    <dgm:cxn modelId="{9B0FC992-DC95-406A-8AF9-79112B111D96}" type="presOf" srcId="{7C062629-63B0-4AEF-A42A-3FEF4EC11ECA}" destId="{B8B8A4CF-B0D5-4CBB-B915-A8611A36F163}" srcOrd="0" destOrd="6" presId="urn:microsoft.com/office/officeart/2005/8/layout/hList6"/>
    <dgm:cxn modelId="{9B45CA96-2825-49EF-B5BD-E86805CF2277}" srcId="{7A65A7D7-2F1B-445B-B49D-DF17CCC2EF09}" destId="{49B2420B-0ADB-4134-BBD6-D292963E3925}" srcOrd="2" destOrd="0" parTransId="{781161BA-72DF-4214-A5F0-E32049946044}" sibTransId="{68412F26-2FCE-4031-9BD9-1BA70D7868C1}"/>
    <dgm:cxn modelId="{8B875C98-4BB0-4B92-BD0C-A99EFD8CDE65}" type="presOf" srcId="{4FEFF1BC-696C-4540-A8D3-7BF96C26D955}" destId="{D5F59AEF-0328-4FD4-80FA-7DF5A1A484D3}" srcOrd="0" destOrd="9" presId="urn:microsoft.com/office/officeart/2005/8/layout/hList6"/>
    <dgm:cxn modelId="{E0F3219B-BCA9-4BB3-9216-84E0C3147C43}" srcId="{F729AC14-50E4-46B7-ADC5-C1FC98EA3E87}" destId="{07B5CF89-5D08-4E2E-891C-C2B45FCA6B8A}" srcOrd="3" destOrd="0" parTransId="{174FBA77-4760-4512-AEA0-4429DABB0493}" sibTransId="{437AC375-B856-440C-9664-FA0D4CFB761D}"/>
    <dgm:cxn modelId="{1AECB69B-6765-4247-9818-CD79320361D5}" type="presOf" srcId="{49B2420B-0ADB-4134-BBD6-D292963E3925}" destId="{D5F59AEF-0328-4FD4-80FA-7DF5A1A484D3}" srcOrd="0" destOrd="3" presId="urn:microsoft.com/office/officeart/2005/8/layout/hList6"/>
    <dgm:cxn modelId="{B4DB529F-DA71-4978-8D2F-F0E719591AF2}" srcId="{7A65A7D7-2F1B-445B-B49D-DF17CCC2EF09}" destId="{AE6C5CB5-8D00-4D03-864B-D96F9B407163}" srcOrd="4" destOrd="0" parTransId="{927F1378-4AF5-416E-9CD1-7723DC614DED}" sibTransId="{41526383-572B-4BAC-857D-6F311F0CDF14}"/>
    <dgm:cxn modelId="{72A155A8-7A22-46A2-AC66-AAC315087CD5}" type="presOf" srcId="{1507F2BC-025C-4DE2-8604-EB34D67B5D42}" destId="{3C0FF567-E421-4F29-BA21-5A1028D2E9E3}" srcOrd="0" destOrd="5" presId="urn:microsoft.com/office/officeart/2005/8/layout/hList6"/>
    <dgm:cxn modelId="{30ED71AA-C807-480A-8606-A243B3B73783}" srcId="{7A65A7D7-2F1B-445B-B49D-DF17CCC2EF09}" destId="{4C29625D-CFB5-41A6-B7E6-6486F2E6FA2B}" srcOrd="5" destOrd="0" parTransId="{6E6C28E8-AB02-4860-9F4F-CB1B84507335}" sibTransId="{558BF33D-566C-4EBF-B3CA-4D81F707F9CE}"/>
    <dgm:cxn modelId="{7E0E97AF-CF30-43FF-8C4A-50EE09450C5A}" srcId="{7A65A7D7-2F1B-445B-B49D-DF17CCC2EF09}" destId="{90DB8985-C753-4A58-BC9A-6718EC9BBD8D}" srcOrd="7" destOrd="0" parTransId="{505026B6-402E-4C29-B160-386FC7C37595}" sibTransId="{919A5AFA-6707-44DD-8436-DDAA9A095277}"/>
    <dgm:cxn modelId="{8D8A26B3-3142-4FB7-81C2-ED5E57322CB6}" srcId="{CB921D7C-825C-44B7-879E-9F47B9592EEB}" destId="{46D1B6D1-295F-4381-99C4-F9E032D1A493}" srcOrd="6" destOrd="0" parTransId="{5C20D9AD-1E03-411A-81FF-2E87D093600E}" sibTransId="{A80CF9C6-0AD5-4B8D-9697-14F3810CEB48}"/>
    <dgm:cxn modelId="{2AB0FAB7-058F-4927-B1BD-4BE2C7BC5203}" type="presOf" srcId="{E1FE1EB3-2A50-4A73-AF71-B642284EE718}" destId="{B8B8A4CF-B0D5-4CBB-B915-A8611A36F163}" srcOrd="0" destOrd="8" presId="urn:microsoft.com/office/officeart/2005/8/layout/hList6"/>
    <dgm:cxn modelId="{DFD107C0-0D94-4691-8982-3369585FACA9}" type="presOf" srcId="{33C372D3-B483-468F-A1D7-F7E345661B69}" destId="{3C0FF567-E421-4F29-BA21-5A1028D2E9E3}" srcOrd="0" destOrd="7" presId="urn:microsoft.com/office/officeart/2005/8/layout/hList6"/>
    <dgm:cxn modelId="{D8ED9CC2-7E90-4869-B0EA-6A47994E0F20}" srcId="{CB921D7C-825C-44B7-879E-9F47B9592EEB}" destId="{445F7407-51D1-4E39-8543-63F4283D3F53}" srcOrd="0" destOrd="0" parTransId="{A35C37B2-948D-4769-AA93-A91E5C203025}" sibTransId="{62F0DFE8-ED34-4A9C-9B00-21CFC5AB9C6A}"/>
    <dgm:cxn modelId="{D97DFBC2-766C-46C8-8DD4-28840AB0C2B5}" srcId="{C5B1E197-0F79-478F-A169-246D707A5A6B}" destId="{7A65A7D7-2F1B-445B-B49D-DF17CCC2EF09}" srcOrd="1" destOrd="0" parTransId="{F17BBA43-48ED-4594-8E86-FBDB1EF7927F}" sibTransId="{41BD5C4A-BB71-4D6E-AF81-C8B55EC5A0BD}"/>
    <dgm:cxn modelId="{1378B0C4-B57F-4A63-931C-304F5D25743B}" type="presOf" srcId="{4C29625D-CFB5-41A6-B7E6-6486F2E6FA2B}" destId="{D5F59AEF-0328-4FD4-80FA-7DF5A1A484D3}" srcOrd="0" destOrd="6" presId="urn:microsoft.com/office/officeart/2005/8/layout/hList6"/>
    <dgm:cxn modelId="{7FBA97C6-0179-4BEE-9888-427225D3CB76}" srcId="{CB921D7C-825C-44B7-879E-9F47B9592EEB}" destId="{C618DE1C-EC57-4233-ACBB-89A3FE5B2B9D}" srcOrd="3" destOrd="0" parTransId="{B5AA4157-4EC2-4A9E-87A9-2A88CD6FCB86}" sibTransId="{1C3F8525-5391-4658-BCE7-D13C4B8E017F}"/>
    <dgm:cxn modelId="{C68E62D5-B21C-4BA7-8337-6816B6FD807C}" srcId="{CB921D7C-825C-44B7-879E-9F47B9592EEB}" destId="{7C062629-63B0-4AEF-A42A-3FEF4EC11ECA}" srcOrd="5" destOrd="0" parTransId="{579084D4-23E2-4C77-8486-63BD1DBABFB5}" sibTransId="{BB8C712C-1014-41FF-B8C4-6F71C95ED11F}"/>
    <dgm:cxn modelId="{12350DD6-0281-4875-ADB7-0C46C1695AC1}" type="presOf" srcId="{90DB8985-C753-4A58-BC9A-6718EC9BBD8D}" destId="{D5F59AEF-0328-4FD4-80FA-7DF5A1A484D3}" srcOrd="0" destOrd="8" presId="urn:microsoft.com/office/officeart/2005/8/layout/hList6"/>
    <dgm:cxn modelId="{E2D678DC-CE01-44D9-8953-A7D5EF7E61AA}" type="presOf" srcId="{D8B2AB50-098B-40DB-B67C-48ADB0E36EBF}" destId="{D5F59AEF-0328-4FD4-80FA-7DF5A1A484D3}" srcOrd="0" destOrd="4" presId="urn:microsoft.com/office/officeart/2005/8/layout/hList6"/>
    <dgm:cxn modelId="{850250E0-203A-4C70-8B5C-9F9B1802503F}" type="presOf" srcId="{CA7CFA4A-FEA5-4F8A-ADE9-31FC63D7EF0E}" destId="{D5F59AEF-0328-4FD4-80FA-7DF5A1A484D3}" srcOrd="0" destOrd="2" presId="urn:microsoft.com/office/officeart/2005/8/layout/hList6"/>
    <dgm:cxn modelId="{A72A8CE0-99E6-4C9A-8D66-2CDFC9C0D3B2}" srcId="{7A65A7D7-2F1B-445B-B49D-DF17CCC2EF09}" destId="{4FEFF1BC-696C-4540-A8D3-7BF96C26D955}" srcOrd="8" destOrd="0" parTransId="{7431F23B-966C-4F23-860C-E45D4007C3EB}" sibTransId="{2437D4B8-FB2E-4A80-80CA-8D0B8D64C18B}"/>
    <dgm:cxn modelId="{EB5FFAE5-8302-45A9-A843-0C33DBA6763E}" srcId="{F729AC14-50E4-46B7-ADC5-C1FC98EA3E87}" destId="{44675989-B98A-45A5-9104-FF3355D04282}" srcOrd="0" destOrd="0" parTransId="{6461FFC6-B9B4-4EED-96D3-CCCD20422B13}" sibTransId="{4E57580E-4542-45C6-83B7-63969D8595B7}"/>
    <dgm:cxn modelId="{5CA2FCEA-B921-48A1-A8D4-187310EF7603}" type="presOf" srcId="{57682B9A-5C86-4CF8-AF4E-65D8A5A6450A}" destId="{B8B8A4CF-B0D5-4CBB-B915-A8611A36F163}" srcOrd="0" destOrd="9" presId="urn:microsoft.com/office/officeart/2005/8/layout/hList6"/>
    <dgm:cxn modelId="{BB2DC6F0-D405-45D3-B0F9-B0E163C18D9C}" type="presOf" srcId="{CB921D7C-825C-44B7-879E-9F47B9592EEB}" destId="{B8B8A4CF-B0D5-4CBB-B915-A8611A36F163}" srcOrd="0" destOrd="0" presId="urn:microsoft.com/office/officeart/2005/8/layout/hList6"/>
    <dgm:cxn modelId="{B8CE89F2-D559-43BB-AFFF-C18640DEBC1C}" srcId="{F729AC14-50E4-46B7-ADC5-C1FC98EA3E87}" destId="{33C372D3-B483-468F-A1D7-F7E345661B69}" srcOrd="6" destOrd="0" parTransId="{7D536484-943A-4CD3-A8D4-55BB808E59D3}" sibTransId="{061872B3-BE9F-495D-AA4D-79C4BA2913B8}"/>
    <dgm:cxn modelId="{51A49DF7-0573-4506-80FF-4F2F179F9E12}" type="presOf" srcId="{E7F6C5D9-AFE9-4AE8-9E00-86B9C7DCD59B}" destId="{3C0FF567-E421-4F29-BA21-5A1028D2E9E3}" srcOrd="0" destOrd="6" presId="urn:microsoft.com/office/officeart/2005/8/layout/hList6"/>
    <dgm:cxn modelId="{963426FB-6EBF-46F1-9994-CEB0D8FDE665}" srcId="{C5B1E197-0F79-478F-A169-246D707A5A6B}" destId="{CB921D7C-825C-44B7-879E-9F47B9592EEB}" srcOrd="0" destOrd="0" parTransId="{CA738621-83E0-4508-A029-4B4C1CA550C2}" sibTransId="{0A64773F-28BB-49B6-8F41-803625F4A89A}"/>
    <dgm:cxn modelId="{86AE6CFB-FC89-49AF-A3FC-2A98DEF64C16}" type="presOf" srcId="{C618DE1C-EC57-4233-ACBB-89A3FE5B2B9D}" destId="{B8B8A4CF-B0D5-4CBB-B915-A8611A36F163}" srcOrd="0" destOrd="4" presId="urn:microsoft.com/office/officeart/2005/8/layout/hList6"/>
    <dgm:cxn modelId="{A1E127FC-3827-47B4-8379-30EEFFF923AF}" srcId="{7A65A7D7-2F1B-445B-B49D-DF17CCC2EF09}" destId="{632484E3-0700-46B4-AAEF-8CA49E87901A}" srcOrd="0" destOrd="0" parTransId="{81C6C944-5D5C-4A1D-ADCE-60EC11AB15A5}" sibTransId="{6AAF7C92-953F-4F57-9B8A-480161373224}"/>
    <dgm:cxn modelId="{9611FA40-2699-433B-A335-0E3238545D04}" type="presParOf" srcId="{19753768-1BF4-4743-BF83-2D5EEC4618D0}" destId="{B8B8A4CF-B0D5-4CBB-B915-A8611A36F163}" srcOrd="0" destOrd="0" presId="urn:microsoft.com/office/officeart/2005/8/layout/hList6"/>
    <dgm:cxn modelId="{0B589352-B6F3-4CB3-AAD9-D31737796C14}" type="presParOf" srcId="{19753768-1BF4-4743-BF83-2D5EEC4618D0}" destId="{5907631A-284D-4AE5-A775-FA2BDBC76DED}" srcOrd="1" destOrd="0" presId="urn:microsoft.com/office/officeart/2005/8/layout/hList6"/>
    <dgm:cxn modelId="{6414A71D-6FB7-41C6-8BE1-D56AA894CC9B}" type="presParOf" srcId="{19753768-1BF4-4743-BF83-2D5EEC4618D0}" destId="{D5F59AEF-0328-4FD4-80FA-7DF5A1A484D3}" srcOrd="2" destOrd="0" presId="urn:microsoft.com/office/officeart/2005/8/layout/hList6"/>
    <dgm:cxn modelId="{876BAA51-6814-48DB-9EB2-55518AFF2207}" type="presParOf" srcId="{19753768-1BF4-4743-BF83-2D5EEC4618D0}" destId="{D5B9313B-A0CB-4CA4-83B7-CE87C20861DA}" srcOrd="3" destOrd="0" presId="urn:microsoft.com/office/officeart/2005/8/layout/hList6"/>
    <dgm:cxn modelId="{561DAF90-6D6C-4B69-BC8B-80DFD0C598CE}" type="presParOf" srcId="{19753768-1BF4-4743-BF83-2D5EEC4618D0}" destId="{3C0FF567-E421-4F29-BA21-5A1028D2E9E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532142-E60C-4CB0-9403-877DCFCA67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935A4D44-04D1-4A30-9B2D-DE835335402B}">
      <dgm:prSet/>
      <dgm:spPr/>
      <dgm:t>
        <a:bodyPr/>
        <a:lstStyle/>
        <a:p>
          <a:r>
            <a:rPr lang="es-MX" dirty="0"/>
            <a:t>1. Haga una lista de los </a:t>
          </a:r>
          <a:r>
            <a:rPr lang="es-MX" b="1" dirty="0"/>
            <a:t>FACTORES DE ÉXITO</a:t>
          </a:r>
          <a:r>
            <a:rPr lang="es-MX" dirty="0"/>
            <a:t>. 10 A 20 tanto Oportunidades como Amenazas. Primero anote las Oportunidades y después las amenazas. Sea lo más específico posible y use porcentajes, razones y cifras comparativas.</a:t>
          </a:r>
          <a:endParaRPr lang="es-EC" dirty="0"/>
        </a:p>
      </dgm:t>
    </dgm:pt>
    <dgm:pt modelId="{2BDFF1D1-4114-4F0C-9AB4-86CD00AD03D1}" type="parTrans" cxnId="{A335291B-8822-432A-96C3-A3F7E8420985}">
      <dgm:prSet/>
      <dgm:spPr/>
      <dgm:t>
        <a:bodyPr/>
        <a:lstStyle/>
        <a:p>
          <a:endParaRPr lang="es-EC"/>
        </a:p>
      </dgm:t>
    </dgm:pt>
    <dgm:pt modelId="{9FAC6110-ED4F-4B37-A8C7-6001335B8CAC}" type="sibTrans" cxnId="{A335291B-8822-432A-96C3-A3F7E8420985}">
      <dgm:prSet/>
      <dgm:spPr/>
      <dgm:t>
        <a:bodyPr/>
        <a:lstStyle/>
        <a:p>
          <a:endParaRPr lang="es-EC"/>
        </a:p>
      </dgm:t>
    </dgm:pt>
    <dgm:pt modelId="{CB38F0E3-7560-423B-A19C-CA32B44F9072}">
      <dgm:prSet/>
      <dgm:spPr/>
      <dgm:t>
        <a:bodyPr/>
        <a:lstStyle/>
        <a:p>
          <a:r>
            <a:rPr lang="es-MX" dirty="0"/>
            <a:t>2.	Asigne un </a:t>
          </a:r>
          <a:r>
            <a:rPr lang="es-MX" b="1" dirty="0"/>
            <a:t>PESO</a:t>
          </a:r>
          <a:r>
            <a:rPr lang="es-MX" dirty="0"/>
            <a:t> entre 0.0 (no importante) a 1.0 (absolutamente importante). Los factores que se consideren que repercutirán mas en el desempeño dela organización deben llevar los pesos mas altos. El total debe sumar1.0.</a:t>
          </a:r>
          <a:endParaRPr lang="es-EC" dirty="0"/>
        </a:p>
      </dgm:t>
    </dgm:pt>
    <dgm:pt modelId="{039476DF-B407-4B78-8DFB-065A05A5FA82}" type="parTrans" cxnId="{D98B8685-10EF-4CE5-B062-E60AE273BC71}">
      <dgm:prSet/>
      <dgm:spPr/>
      <dgm:t>
        <a:bodyPr/>
        <a:lstStyle/>
        <a:p>
          <a:endParaRPr lang="es-EC"/>
        </a:p>
      </dgm:t>
    </dgm:pt>
    <dgm:pt modelId="{44BB7D60-5065-4AEF-93F9-74E015BDDAB1}" type="sibTrans" cxnId="{D98B8685-10EF-4CE5-B062-E60AE273BC71}">
      <dgm:prSet/>
      <dgm:spPr/>
      <dgm:t>
        <a:bodyPr/>
        <a:lstStyle/>
        <a:p>
          <a:endParaRPr lang="es-EC"/>
        </a:p>
      </dgm:t>
    </dgm:pt>
    <dgm:pt modelId="{B685174F-D7B1-4684-89C7-A9AF4A277296}">
      <dgm:prSet/>
      <dgm:spPr/>
      <dgm:t>
        <a:bodyPr/>
        <a:lstStyle/>
        <a:p>
          <a:r>
            <a:rPr lang="es-MX" dirty="0"/>
            <a:t>3.	Asigne una </a:t>
          </a:r>
          <a:r>
            <a:rPr lang="es-MX" b="1" dirty="0"/>
            <a:t>CALIFICACIÓN</a:t>
          </a:r>
          <a:r>
            <a:rPr lang="es-MX" dirty="0"/>
            <a:t> entre 1 y 4 a cada uno de los factores a efecto de </a:t>
          </a:r>
          <a:r>
            <a:rPr lang="es-EC" b="0" i="0" dirty="0"/>
            <a:t>indicar si las estrategias presentes de la empresa están respondiendo con eficacia al factor, donde 4 = una respuesta superior, 3 = una respuesta superior a la media, 2 = una respuesta media y 1 = una respuesta mala. Las calificaciones se basan en la eficacia de las estrategias de la empresa. Así pues, las calificaciones se basan en la empresa, mientras que los pesos del paso 2 se basan en la industria.</a:t>
          </a:r>
          <a:endParaRPr lang="es-EC" dirty="0"/>
        </a:p>
      </dgm:t>
    </dgm:pt>
    <dgm:pt modelId="{A7C51DD1-C31F-4D24-96C5-0A3A90566BEC}" type="parTrans" cxnId="{3BDE763E-DF46-4B55-84CB-5304A687D738}">
      <dgm:prSet/>
      <dgm:spPr/>
      <dgm:t>
        <a:bodyPr/>
        <a:lstStyle/>
        <a:p>
          <a:endParaRPr lang="es-EC"/>
        </a:p>
      </dgm:t>
    </dgm:pt>
    <dgm:pt modelId="{B44AB662-B489-4380-9FB1-9ECE2ABB6590}" type="sibTrans" cxnId="{3BDE763E-DF46-4B55-84CB-5304A687D738}">
      <dgm:prSet/>
      <dgm:spPr/>
      <dgm:t>
        <a:bodyPr/>
        <a:lstStyle/>
        <a:p>
          <a:endParaRPr lang="es-EC"/>
        </a:p>
      </dgm:t>
    </dgm:pt>
    <dgm:pt modelId="{F6AD4DCC-F538-431F-B754-FBE65ED155DC}">
      <dgm:prSet/>
      <dgm:spPr/>
      <dgm:t>
        <a:bodyPr/>
        <a:lstStyle/>
        <a:p>
          <a:r>
            <a:rPr lang="es-MX" dirty="0"/>
            <a:t>4.	</a:t>
          </a:r>
          <a:r>
            <a:rPr lang="es-MX" b="1" dirty="0"/>
            <a:t>TOTAL PONDERADO: </a:t>
          </a:r>
          <a:r>
            <a:rPr lang="es-MX" dirty="0"/>
            <a:t>Multiplique el peso de cada factor por su calificación correspondiente para determinar una calificación ponderada para cada variable.</a:t>
          </a:r>
          <a:endParaRPr lang="es-EC" dirty="0"/>
        </a:p>
      </dgm:t>
    </dgm:pt>
    <dgm:pt modelId="{8887A074-1C5F-4DD3-85CB-0106FDDC8163}" type="parTrans" cxnId="{E70C3A86-AB4F-47D5-A006-A8EEB697F21E}">
      <dgm:prSet/>
      <dgm:spPr/>
      <dgm:t>
        <a:bodyPr/>
        <a:lstStyle/>
        <a:p>
          <a:endParaRPr lang="es-EC"/>
        </a:p>
      </dgm:t>
    </dgm:pt>
    <dgm:pt modelId="{0B0CADB7-1091-4597-AF16-0AB75396F1B2}" type="sibTrans" cxnId="{E70C3A86-AB4F-47D5-A006-A8EEB697F21E}">
      <dgm:prSet/>
      <dgm:spPr/>
      <dgm:t>
        <a:bodyPr/>
        <a:lstStyle/>
        <a:p>
          <a:endParaRPr lang="es-EC"/>
        </a:p>
      </dgm:t>
    </dgm:pt>
    <dgm:pt modelId="{833E651C-455F-46A5-A3D6-50EB48ECA26E}">
      <dgm:prSet/>
      <dgm:spPr/>
      <dgm:t>
        <a:bodyPr/>
        <a:lstStyle/>
        <a:p>
          <a:r>
            <a:rPr lang="es-MX" dirty="0"/>
            <a:t>5.	</a:t>
          </a:r>
          <a:r>
            <a:rPr lang="es-MX" b="1" dirty="0"/>
            <a:t>TOTAL: </a:t>
          </a:r>
          <a:r>
            <a:rPr lang="es-MX" dirty="0"/>
            <a:t>Sume las calificaciones ponderadas de cada variable para determinar el total ponderado de la organización entera.</a:t>
          </a:r>
          <a:endParaRPr lang="es-EC" dirty="0"/>
        </a:p>
      </dgm:t>
    </dgm:pt>
    <dgm:pt modelId="{1B2CCD59-4238-4C18-A6DB-AF3AD5CD7713}" type="parTrans" cxnId="{67310345-1030-4379-B644-76F5E81326B0}">
      <dgm:prSet/>
      <dgm:spPr/>
      <dgm:t>
        <a:bodyPr/>
        <a:lstStyle/>
        <a:p>
          <a:endParaRPr lang="es-EC"/>
        </a:p>
      </dgm:t>
    </dgm:pt>
    <dgm:pt modelId="{3FE1C950-693F-4A0C-8011-D996FAF3F519}" type="sibTrans" cxnId="{67310345-1030-4379-B644-76F5E81326B0}">
      <dgm:prSet/>
      <dgm:spPr/>
      <dgm:t>
        <a:bodyPr/>
        <a:lstStyle/>
        <a:p>
          <a:endParaRPr lang="es-EC"/>
        </a:p>
      </dgm:t>
    </dgm:pt>
    <dgm:pt modelId="{86443980-3B0E-448C-B442-E9494F2B73F4}" type="pres">
      <dgm:prSet presAssocID="{18532142-E60C-4CB0-9403-877DCFCA6722}" presName="linear" presStyleCnt="0">
        <dgm:presLayoutVars>
          <dgm:animLvl val="lvl"/>
          <dgm:resizeHandles val="exact"/>
        </dgm:presLayoutVars>
      </dgm:prSet>
      <dgm:spPr/>
    </dgm:pt>
    <dgm:pt modelId="{FE597EB9-5750-44DE-B94F-928BDAA91C1C}" type="pres">
      <dgm:prSet presAssocID="{935A4D44-04D1-4A30-9B2D-DE835335402B}" presName="parentText" presStyleLbl="node1" presStyleIdx="0" presStyleCnt="5">
        <dgm:presLayoutVars>
          <dgm:chMax val="0"/>
          <dgm:bulletEnabled val="1"/>
        </dgm:presLayoutVars>
      </dgm:prSet>
      <dgm:spPr/>
    </dgm:pt>
    <dgm:pt modelId="{18732E9F-ED5B-4099-9EE9-A27F80E450F8}" type="pres">
      <dgm:prSet presAssocID="{9FAC6110-ED4F-4B37-A8C7-6001335B8CAC}" presName="spacer" presStyleCnt="0"/>
      <dgm:spPr/>
    </dgm:pt>
    <dgm:pt modelId="{62F40403-891D-4BC3-8545-A736A7B36113}" type="pres">
      <dgm:prSet presAssocID="{CB38F0E3-7560-423B-A19C-CA32B44F9072}" presName="parentText" presStyleLbl="node1" presStyleIdx="1" presStyleCnt="5">
        <dgm:presLayoutVars>
          <dgm:chMax val="0"/>
          <dgm:bulletEnabled val="1"/>
        </dgm:presLayoutVars>
      </dgm:prSet>
      <dgm:spPr/>
    </dgm:pt>
    <dgm:pt modelId="{17EC78B4-2E65-4F83-BA19-7289FB3BD49F}" type="pres">
      <dgm:prSet presAssocID="{44BB7D60-5065-4AEF-93F9-74E015BDDAB1}" presName="spacer" presStyleCnt="0"/>
      <dgm:spPr/>
    </dgm:pt>
    <dgm:pt modelId="{469E0E68-1D40-4C85-89D6-4D35DEE63A71}" type="pres">
      <dgm:prSet presAssocID="{B685174F-D7B1-4684-89C7-A9AF4A277296}" presName="parentText" presStyleLbl="node1" presStyleIdx="2" presStyleCnt="5">
        <dgm:presLayoutVars>
          <dgm:chMax val="0"/>
          <dgm:bulletEnabled val="1"/>
        </dgm:presLayoutVars>
      </dgm:prSet>
      <dgm:spPr/>
    </dgm:pt>
    <dgm:pt modelId="{D899645E-487E-4EFB-913E-AE9F97C5B94F}" type="pres">
      <dgm:prSet presAssocID="{B44AB662-B489-4380-9FB1-9ECE2ABB6590}" presName="spacer" presStyleCnt="0"/>
      <dgm:spPr/>
    </dgm:pt>
    <dgm:pt modelId="{9C0B061C-D2C4-47CC-BD1D-49FD409121D3}" type="pres">
      <dgm:prSet presAssocID="{F6AD4DCC-F538-431F-B754-FBE65ED155DC}" presName="parentText" presStyleLbl="node1" presStyleIdx="3" presStyleCnt="5">
        <dgm:presLayoutVars>
          <dgm:chMax val="0"/>
          <dgm:bulletEnabled val="1"/>
        </dgm:presLayoutVars>
      </dgm:prSet>
      <dgm:spPr/>
    </dgm:pt>
    <dgm:pt modelId="{05408F60-04DE-4F28-B502-F0742DF8AC0E}" type="pres">
      <dgm:prSet presAssocID="{0B0CADB7-1091-4597-AF16-0AB75396F1B2}" presName="spacer" presStyleCnt="0"/>
      <dgm:spPr/>
    </dgm:pt>
    <dgm:pt modelId="{A4D20BF9-2524-4D9F-A97B-8573626FFBCC}" type="pres">
      <dgm:prSet presAssocID="{833E651C-455F-46A5-A3D6-50EB48ECA26E}" presName="parentText" presStyleLbl="node1" presStyleIdx="4" presStyleCnt="5">
        <dgm:presLayoutVars>
          <dgm:chMax val="0"/>
          <dgm:bulletEnabled val="1"/>
        </dgm:presLayoutVars>
      </dgm:prSet>
      <dgm:spPr/>
    </dgm:pt>
  </dgm:ptLst>
  <dgm:cxnLst>
    <dgm:cxn modelId="{ED4E7705-AA00-4F78-9DF3-7DA1093467D9}" type="presOf" srcId="{B685174F-D7B1-4684-89C7-A9AF4A277296}" destId="{469E0E68-1D40-4C85-89D6-4D35DEE63A71}" srcOrd="0" destOrd="0" presId="urn:microsoft.com/office/officeart/2005/8/layout/vList2"/>
    <dgm:cxn modelId="{A335291B-8822-432A-96C3-A3F7E8420985}" srcId="{18532142-E60C-4CB0-9403-877DCFCA6722}" destId="{935A4D44-04D1-4A30-9B2D-DE835335402B}" srcOrd="0" destOrd="0" parTransId="{2BDFF1D1-4114-4F0C-9AB4-86CD00AD03D1}" sibTransId="{9FAC6110-ED4F-4B37-A8C7-6001335B8CAC}"/>
    <dgm:cxn modelId="{3BDE763E-DF46-4B55-84CB-5304A687D738}" srcId="{18532142-E60C-4CB0-9403-877DCFCA6722}" destId="{B685174F-D7B1-4684-89C7-A9AF4A277296}" srcOrd="2" destOrd="0" parTransId="{A7C51DD1-C31F-4D24-96C5-0A3A90566BEC}" sibTransId="{B44AB662-B489-4380-9FB1-9ECE2ABB6590}"/>
    <dgm:cxn modelId="{67310345-1030-4379-B644-76F5E81326B0}" srcId="{18532142-E60C-4CB0-9403-877DCFCA6722}" destId="{833E651C-455F-46A5-A3D6-50EB48ECA26E}" srcOrd="4" destOrd="0" parTransId="{1B2CCD59-4238-4C18-A6DB-AF3AD5CD7713}" sibTransId="{3FE1C950-693F-4A0C-8011-D996FAF3F519}"/>
    <dgm:cxn modelId="{A20A076F-618B-4228-9E4F-5A1443AC916E}" type="presOf" srcId="{CB38F0E3-7560-423B-A19C-CA32B44F9072}" destId="{62F40403-891D-4BC3-8545-A736A7B36113}" srcOrd="0" destOrd="0" presId="urn:microsoft.com/office/officeart/2005/8/layout/vList2"/>
    <dgm:cxn modelId="{3D32A47E-B0FC-47BB-94F0-89F99B8125BE}" type="presOf" srcId="{935A4D44-04D1-4A30-9B2D-DE835335402B}" destId="{FE597EB9-5750-44DE-B94F-928BDAA91C1C}" srcOrd="0" destOrd="0" presId="urn:microsoft.com/office/officeart/2005/8/layout/vList2"/>
    <dgm:cxn modelId="{D98B8685-10EF-4CE5-B062-E60AE273BC71}" srcId="{18532142-E60C-4CB0-9403-877DCFCA6722}" destId="{CB38F0E3-7560-423B-A19C-CA32B44F9072}" srcOrd="1" destOrd="0" parTransId="{039476DF-B407-4B78-8DFB-065A05A5FA82}" sibTransId="{44BB7D60-5065-4AEF-93F9-74E015BDDAB1}"/>
    <dgm:cxn modelId="{E70C3A86-AB4F-47D5-A006-A8EEB697F21E}" srcId="{18532142-E60C-4CB0-9403-877DCFCA6722}" destId="{F6AD4DCC-F538-431F-B754-FBE65ED155DC}" srcOrd="3" destOrd="0" parTransId="{8887A074-1C5F-4DD3-85CB-0106FDDC8163}" sibTransId="{0B0CADB7-1091-4597-AF16-0AB75396F1B2}"/>
    <dgm:cxn modelId="{97CDBB91-1B0D-466F-964E-9D40630DC338}" type="presOf" srcId="{F6AD4DCC-F538-431F-B754-FBE65ED155DC}" destId="{9C0B061C-D2C4-47CC-BD1D-49FD409121D3}" srcOrd="0" destOrd="0" presId="urn:microsoft.com/office/officeart/2005/8/layout/vList2"/>
    <dgm:cxn modelId="{2990EED6-6E4A-48D3-B749-11652BAF5CAC}" type="presOf" srcId="{833E651C-455F-46A5-A3D6-50EB48ECA26E}" destId="{A4D20BF9-2524-4D9F-A97B-8573626FFBCC}" srcOrd="0" destOrd="0" presId="urn:microsoft.com/office/officeart/2005/8/layout/vList2"/>
    <dgm:cxn modelId="{59A46FE8-74A6-43BC-8757-CF279E6BBC5C}" type="presOf" srcId="{18532142-E60C-4CB0-9403-877DCFCA6722}" destId="{86443980-3B0E-448C-B442-E9494F2B73F4}" srcOrd="0" destOrd="0" presId="urn:microsoft.com/office/officeart/2005/8/layout/vList2"/>
    <dgm:cxn modelId="{49C916A9-6A0E-45D4-8228-D5EE0EF04EC9}" type="presParOf" srcId="{86443980-3B0E-448C-B442-E9494F2B73F4}" destId="{FE597EB9-5750-44DE-B94F-928BDAA91C1C}" srcOrd="0" destOrd="0" presId="urn:microsoft.com/office/officeart/2005/8/layout/vList2"/>
    <dgm:cxn modelId="{FF77A341-5952-4CD1-B207-E37C574B8794}" type="presParOf" srcId="{86443980-3B0E-448C-B442-E9494F2B73F4}" destId="{18732E9F-ED5B-4099-9EE9-A27F80E450F8}" srcOrd="1" destOrd="0" presId="urn:microsoft.com/office/officeart/2005/8/layout/vList2"/>
    <dgm:cxn modelId="{589CC41C-0872-4560-9299-A48BB5FA5451}" type="presParOf" srcId="{86443980-3B0E-448C-B442-E9494F2B73F4}" destId="{62F40403-891D-4BC3-8545-A736A7B36113}" srcOrd="2" destOrd="0" presId="urn:microsoft.com/office/officeart/2005/8/layout/vList2"/>
    <dgm:cxn modelId="{AB2AE510-AE72-4CBA-BC43-973F708808D0}" type="presParOf" srcId="{86443980-3B0E-448C-B442-E9494F2B73F4}" destId="{17EC78B4-2E65-4F83-BA19-7289FB3BD49F}" srcOrd="3" destOrd="0" presId="urn:microsoft.com/office/officeart/2005/8/layout/vList2"/>
    <dgm:cxn modelId="{7A5004BB-AEF8-4F21-A731-F1EBB511A311}" type="presParOf" srcId="{86443980-3B0E-448C-B442-E9494F2B73F4}" destId="{469E0E68-1D40-4C85-89D6-4D35DEE63A71}" srcOrd="4" destOrd="0" presId="urn:microsoft.com/office/officeart/2005/8/layout/vList2"/>
    <dgm:cxn modelId="{98A2F031-7E1A-4148-8042-18F6BEB6326E}" type="presParOf" srcId="{86443980-3B0E-448C-B442-E9494F2B73F4}" destId="{D899645E-487E-4EFB-913E-AE9F97C5B94F}" srcOrd="5" destOrd="0" presId="urn:microsoft.com/office/officeart/2005/8/layout/vList2"/>
    <dgm:cxn modelId="{BBC2A9E7-7D73-4041-B4E9-8DDD4E3E5C97}" type="presParOf" srcId="{86443980-3B0E-448C-B442-E9494F2B73F4}" destId="{9C0B061C-D2C4-47CC-BD1D-49FD409121D3}" srcOrd="6" destOrd="0" presId="urn:microsoft.com/office/officeart/2005/8/layout/vList2"/>
    <dgm:cxn modelId="{90F90D97-A551-4E33-8657-C98063377497}" type="presParOf" srcId="{86443980-3B0E-448C-B442-E9494F2B73F4}" destId="{05408F60-04DE-4F28-B502-F0742DF8AC0E}" srcOrd="7" destOrd="0" presId="urn:microsoft.com/office/officeart/2005/8/layout/vList2"/>
    <dgm:cxn modelId="{D1432186-9BD2-4AB9-B9D8-41F18B68F986}" type="presParOf" srcId="{86443980-3B0E-448C-B442-E9494F2B73F4}" destId="{A4D20BF9-2524-4D9F-A97B-8573626FFBC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D2406-DBDD-4400-A7C2-FB15E6C8C732}">
      <dsp:nvSpPr>
        <dsp:cNvPr id="0" name=""/>
        <dsp:cNvSpPr/>
      </dsp:nvSpPr>
      <dsp:spPr>
        <a:xfrm>
          <a:off x="0" y="92703"/>
          <a:ext cx="8016899" cy="7915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s-EC" sz="3300" kern="1200" dirty="0"/>
            <a:t>Selección y percepción del entorno.</a:t>
          </a:r>
        </a:p>
      </dsp:txBody>
      <dsp:txXfrm>
        <a:off x="38638" y="131341"/>
        <a:ext cx="7939623" cy="714229"/>
      </dsp:txXfrm>
    </dsp:sp>
    <dsp:sp modelId="{1089537C-0B98-4C93-97FB-77400FD64CD5}">
      <dsp:nvSpPr>
        <dsp:cNvPr id="0" name=""/>
        <dsp:cNvSpPr/>
      </dsp:nvSpPr>
      <dsp:spPr>
        <a:xfrm>
          <a:off x="0" y="884208"/>
          <a:ext cx="8016899" cy="2800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537"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s-EC" sz="2600" kern="1200" dirty="0"/>
            <a:t>?Cómo hacen su diagnóstico externo las organizaciones? Sus directores y ejecutivos hacen mapas del entorno externo. </a:t>
          </a:r>
        </a:p>
        <a:p>
          <a:pPr marL="228600" lvl="1" indent="-228600" algn="l" defTabSz="1155700" rtl="0">
            <a:lnSpc>
              <a:spcPct val="90000"/>
            </a:lnSpc>
            <a:spcBef>
              <a:spcPct val="0"/>
            </a:spcBef>
            <a:spcAft>
              <a:spcPct val="20000"/>
            </a:spcAft>
            <a:buChar char="•"/>
          </a:pPr>
          <a:r>
            <a:rPr lang="es-ES" sz="2600" kern="1200" dirty="0"/>
            <a:t>Selección de lo relevante del entorno</a:t>
          </a:r>
          <a:endParaRPr lang="es-EC" sz="2600" kern="1200" dirty="0"/>
        </a:p>
        <a:p>
          <a:pPr marL="228600" lvl="1" indent="-228600" algn="l" defTabSz="1155700" rtl="0">
            <a:lnSpc>
              <a:spcPct val="90000"/>
            </a:lnSpc>
            <a:spcBef>
              <a:spcPct val="0"/>
            </a:spcBef>
            <a:spcAft>
              <a:spcPct val="20000"/>
            </a:spcAft>
            <a:buChar char="•"/>
          </a:pPr>
          <a:r>
            <a:rPr lang="es-ES" sz="2600" kern="1200" dirty="0"/>
            <a:t> Subjetividad las diversas organizaciones perciban de diferentes maneras los mismos ambientes.</a:t>
          </a:r>
          <a:endParaRPr lang="es-EC" sz="2600" kern="1200" dirty="0"/>
        </a:p>
      </dsp:txBody>
      <dsp:txXfrm>
        <a:off x="0" y="884208"/>
        <a:ext cx="8016899" cy="28007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26965-5DB9-4598-A0D3-7F490698B38D}">
      <dsp:nvSpPr>
        <dsp:cNvPr id="0" name=""/>
        <dsp:cNvSpPr/>
      </dsp:nvSpPr>
      <dsp:spPr>
        <a:xfrm>
          <a:off x="0" y="74873"/>
          <a:ext cx="8676456" cy="38106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MX" sz="3300" kern="1200" dirty="0"/>
            <a:t>Un promedio ponderado de 4.0 máximo. Eficiencia.</a:t>
          </a:r>
        </a:p>
        <a:p>
          <a:pPr marL="0" lvl="0" indent="0" algn="l" defTabSz="1466850">
            <a:lnSpc>
              <a:spcPct val="90000"/>
            </a:lnSpc>
            <a:spcBef>
              <a:spcPct val="0"/>
            </a:spcBef>
            <a:spcAft>
              <a:spcPct val="35000"/>
            </a:spcAft>
            <a:buNone/>
          </a:pPr>
          <a:r>
            <a:rPr lang="es-MX" sz="3300" kern="1200" dirty="0"/>
            <a:t>Un promedio ponderado de 1.0 mínimo.</a:t>
          </a:r>
        </a:p>
        <a:p>
          <a:pPr marL="0" lvl="0" indent="0" algn="l" defTabSz="1466850">
            <a:lnSpc>
              <a:spcPct val="90000"/>
            </a:lnSpc>
            <a:spcBef>
              <a:spcPct val="0"/>
            </a:spcBef>
            <a:spcAft>
              <a:spcPct val="35000"/>
            </a:spcAft>
            <a:buNone/>
          </a:pPr>
          <a:r>
            <a:rPr lang="es-MX" sz="3300" kern="1200" dirty="0"/>
            <a:t>El total ponderado de 2.5 indica la media.</a:t>
          </a:r>
          <a:endParaRPr lang="es-EC" sz="3300" kern="1200" dirty="0"/>
        </a:p>
      </dsp:txBody>
      <dsp:txXfrm>
        <a:off x="186023" y="260896"/>
        <a:ext cx="8304410" cy="3438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89B66-D69B-4E86-A797-337942B22C4C}">
      <dsp:nvSpPr>
        <dsp:cNvPr id="0" name=""/>
        <dsp:cNvSpPr/>
      </dsp:nvSpPr>
      <dsp:spPr>
        <a:xfrm>
          <a:off x="0" y="45610"/>
          <a:ext cx="6686550" cy="1797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s-ES" sz="3200" kern="1200" dirty="0"/>
            <a:t>Seleccionar datos e informaciones relevantes </a:t>
          </a:r>
          <a:r>
            <a:rPr lang="es-ES" sz="3200" i="1" kern="1200" dirty="0"/>
            <a:t>l </a:t>
          </a:r>
          <a:r>
            <a:rPr lang="es-ES" sz="3200" kern="1200" dirty="0"/>
            <a:t>y significativos</a:t>
          </a:r>
          <a:endParaRPr lang="es-EC" sz="3200" kern="1200" dirty="0"/>
        </a:p>
      </dsp:txBody>
      <dsp:txXfrm>
        <a:off x="87728" y="133338"/>
        <a:ext cx="6511094" cy="1621664"/>
      </dsp:txXfrm>
    </dsp:sp>
    <dsp:sp modelId="{BDA70D56-A4E8-4E04-87F5-9BC8757329D4}">
      <dsp:nvSpPr>
        <dsp:cNvPr id="0" name=""/>
        <dsp:cNvSpPr/>
      </dsp:nvSpPr>
      <dsp:spPr>
        <a:xfrm>
          <a:off x="0" y="1934891"/>
          <a:ext cx="6686550" cy="1797120"/>
        </a:xfrm>
        <a:prstGeom prst="roundRect">
          <a:avLst/>
        </a:prstGeom>
        <a:solidFill>
          <a:schemeClr val="accent2">
            <a:hueOff val="-1525497"/>
            <a:satOff val="0"/>
            <a:lumOff val="-1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s-ES" sz="3200" kern="1200" dirty="0"/>
            <a:t>Es necesario desarrollar una visión periférica</a:t>
          </a:r>
          <a:endParaRPr lang="es-EC" sz="3200" kern="1200" dirty="0"/>
        </a:p>
      </dsp:txBody>
      <dsp:txXfrm>
        <a:off x="87728" y="2022619"/>
        <a:ext cx="6511094" cy="1621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1897A-2391-4A34-9A38-C6B65DA1193A}">
      <dsp:nvSpPr>
        <dsp:cNvPr id="0" name=""/>
        <dsp:cNvSpPr/>
      </dsp:nvSpPr>
      <dsp:spPr>
        <a:xfrm>
          <a:off x="0" y="12660"/>
          <a:ext cx="6686550" cy="1104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s-ES" sz="1200" b="1" kern="1200"/>
            <a:t>Ninguna organización está sola en el mundo, ni vive comple­tamente sola o aislada de todos. </a:t>
          </a:r>
          <a:endParaRPr lang="es-EC" sz="1200" b="1" kern="1200"/>
        </a:p>
      </dsp:txBody>
      <dsp:txXfrm>
        <a:off x="53916" y="66576"/>
        <a:ext cx="6578718" cy="996648"/>
      </dsp:txXfrm>
    </dsp:sp>
    <dsp:sp modelId="{CFA0C4F4-9283-4A80-AC05-78DD3A77457E}">
      <dsp:nvSpPr>
        <dsp:cNvPr id="0" name=""/>
        <dsp:cNvSpPr/>
      </dsp:nvSpPr>
      <dsp:spPr>
        <a:xfrm>
          <a:off x="0" y="1287060"/>
          <a:ext cx="6686550" cy="1104480"/>
        </a:xfrm>
        <a:prstGeom prst="roundRect">
          <a:avLst/>
        </a:prstGeom>
        <a:solidFill>
          <a:schemeClr val="accent2">
            <a:hueOff val="-508499"/>
            <a:satOff val="0"/>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s-ES" sz="1200" b="1" kern="1200" dirty="0"/>
            <a:t>Dado que el entorno es dinámico y cambiante, toda modificación en la organización puede alterar esos factores</a:t>
          </a:r>
          <a:endParaRPr lang="es-EC" sz="1200" b="1" kern="1200" dirty="0"/>
        </a:p>
      </dsp:txBody>
      <dsp:txXfrm>
        <a:off x="53916" y="1340976"/>
        <a:ext cx="6578718" cy="996648"/>
      </dsp:txXfrm>
    </dsp:sp>
    <dsp:sp modelId="{34B31B7A-16EE-443A-B928-05C50830F898}">
      <dsp:nvSpPr>
        <dsp:cNvPr id="0" name=""/>
        <dsp:cNvSpPr/>
      </dsp:nvSpPr>
      <dsp:spPr>
        <a:xfrm>
          <a:off x="0" y="2561460"/>
          <a:ext cx="6686550" cy="1104480"/>
        </a:xfrm>
        <a:prstGeom prst="roundRect">
          <a:avLst/>
        </a:prstGeom>
        <a:solidFill>
          <a:schemeClr val="accent2">
            <a:hueOff val="-1016998"/>
            <a:satOff val="0"/>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s-ES" sz="1200" b="1" kern="1200" dirty="0"/>
            <a:t>Una organización debe conocer su entorno para tener ; éxito. </a:t>
          </a:r>
          <a:endParaRPr lang="es-EC" sz="1200" b="1" kern="1200" dirty="0"/>
        </a:p>
      </dsp:txBody>
      <dsp:txXfrm>
        <a:off x="53916" y="2615376"/>
        <a:ext cx="6578718" cy="996648"/>
      </dsp:txXfrm>
    </dsp:sp>
    <dsp:sp modelId="{BC51A1FC-0BCC-4703-9B11-6D69F12BAB88}">
      <dsp:nvSpPr>
        <dsp:cNvPr id="0" name=""/>
        <dsp:cNvSpPr/>
      </dsp:nvSpPr>
      <dsp:spPr>
        <a:xfrm>
          <a:off x="0" y="3835860"/>
          <a:ext cx="6686550" cy="1104480"/>
        </a:xfrm>
        <a:prstGeom prst="roundRect">
          <a:avLst/>
        </a:prstGeom>
        <a:solidFill>
          <a:schemeClr val="accent2">
            <a:hueOff val="-1525497"/>
            <a:satOff val="0"/>
            <a:lumOff val="-1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s-ES" sz="1200" b="1" kern="1200" dirty="0"/>
            <a:t>El diagnóstico estratégico externo, también llamado análisis del entorno o auditoría de la posición, es lo que le permite hacer el mapa del entorno externo y de las fuerzas de la competencia que actúan sobre ella.  </a:t>
          </a:r>
          <a:endParaRPr lang="es-EC" sz="1200" b="1" kern="1200" dirty="0"/>
        </a:p>
      </dsp:txBody>
      <dsp:txXfrm>
        <a:off x="53916" y="3889776"/>
        <a:ext cx="6578718" cy="996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DE7DC-5430-465C-9650-029B45301B70}">
      <dsp:nvSpPr>
        <dsp:cNvPr id="0" name=""/>
        <dsp:cNvSpPr/>
      </dsp:nvSpPr>
      <dsp:spPr>
        <a:xfrm>
          <a:off x="0" y="37016"/>
          <a:ext cx="8088907" cy="13127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s-EC" sz="3300" kern="1200" dirty="0"/>
            <a:t>En la práctica el diagnóstico estratégico externo se concentra en:</a:t>
          </a:r>
        </a:p>
      </dsp:txBody>
      <dsp:txXfrm>
        <a:off x="64083" y="101099"/>
        <a:ext cx="7960741" cy="1184574"/>
      </dsp:txXfrm>
    </dsp:sp>
    <dsp:sp modelId="{2429EFE1-460E-4425-82DA-5A2CC837D8E1}">
      <dsp:nvSpPr>
        <dsp:cNvPr id="0" name=""/>
        <dsp:cNvSpPr/>
      </dsp:nvSpPr>
      <dsp:spPr>
        <a:xfrm>
          <a:off x="0" y="1349756"/>
          <a:ext cx="8088907" cy="2390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23"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s-ES" sz="2600" i="1" kern="1200" dirty="0"/>
            <a:t>Identificar las oportunidades o las amenazas reales</a:t>
          </a:r>
          <a:r>
            <a:rPr lang="es-ES" sz="2600" kern="1200" dirty="0"/>
            <a:t> que exigen que la organización tome una decisión estratégica. </a:t>
          </a:r>
          <a:endParaRPr lang="es-EC" sz="2600" kern="1200" dirty="0"/>
        </a:p>
        <a:p>
          <a:pPr marL="228600" lvl="1" indent="-228600" algn="l" defTabSz="1155700" rtl="0">
            <a:lnSpc>
              <a:spcPct val="90000"/>
            </a:lnSpc>
            <a:spcBef>
              <a:spcPct val="0"/>
            </a:spcBef>
            <a:spcAft>
              <a:spcPct val="20000"/>
            </a:spcAft>
            <a:buChar char="•"/>
          </a:pPr>
          <a:r>
            <a:rPr lang="es-ES" sz="2600" i="1" kern="1200" dirty="0"/>
            <a:t>Localizar las posibles oportunidades o amenazas futuras </a:t>
          </a:r>
          <a:r>
            <a:rPr lang="es-ES" sz="2600" kern="1200" dirty="0"/>
            <a:t>que la organización aún no ha percibido con claridad. </a:t>
          </a:r>
          <a:endParaRPr lang="es-EC" sz="2600" kern="1200" dirty="0"/>
        </a:p>
      </dsp:txBody>
      <dsp:txXfrm>
        <a:off x="0" y="1349756"/>
        <a:ext cx="8088907" cy="23908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3FDDE-322B-4996-86B3-BFAC9D0456F6}">
      <dsp:nvSpPr>
        <dsp:cNvPr id="0" name=""/>
        <dsp:cNvSpPr/>
      </dsp:nvSpPr>
      <dsp:spPr>
        <a:xfrm>
          <a:off x="0" y="71993"/>
          <a:ext cx="8448947" cy="10740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s-ES" sz="2700" kern="1200"/>
            <a:t>Heijden distingue dos dimensiones del entorno externo: el </a:t>
          </a:r>
          <a:r>
            <a:rPr lang="es-EC" sz="2700" kern="1200"/>
            <a:t>contextual </a:t>
          </a:r>
          <a:r>
            <a:rPr lang="es-ES" sz="2700" kern="1200"/>
            <a:t>y el transaccional.</a:t>
          </a:r>
          <a:endParaRPr lang="es-EC" sz="2700" kern="1200"/>
        </a:p>
      </dsp:txBody>
      <dsp:txXfrm>
        <a:off x="52431" y="124424"/>
        <a:ext cx="8344085" cy="969198"/>
      </dsp:txXfrm>
    </dsp:sp>
    <dsp:sp modelId="{AF309E95-6B52-4F63-8135-03A0E2C9DD8D}">
      <dsp:nvSpPr>
        <dsp:cNvPr id="0" name=""/>
        <dsp:cNvSpPr/>
      </dsp:nvSpPr>
      <dsp:spPr>
        <a:xfrm>
          <a:off x="0" y="1116865"/>
          <a:ext cx="8448947" cy="357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254"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s-ES" sz="2100" i="1" kern="1200" dirty="0">
              <a:solidFill>
                <a:srgbClr val="FF0000"/>
              </a:solidFill>
            </a:rPr>
            <a:t>Entorno </a:t>
          </a:r>
          <a:r>
            <a:rPr lang="es-EC" sz="2100" i="1" kern="1200" dirty="0">
              <a:solidFill>
                <a:srgbClr val="FF0000"/>
              </a:solidFill>
            </a:rPr>
            <a:t>contextual </a:t>
          </a:r>
          <a:r>
            <a:rPr lang="es-ES" sz="2100" i="1" kern="1200" dirty="0">
              <a:solidFill>
                <a:srgbClr val="FF0000"/>
              </a:solidFill>
            </a:rPr>
            <a:t>o </a:t>
          </a:r>
          <a:r>
            <a:rPr lang="es-ES" sz="2100" i="1" kern="1200" dirty="0" err="1">
              <a:solidFill>
                <a:srgbClr val="FF0000"/>
              </a:solidFill>
            </a:rPr>
            <a:t>macroentomo</a:t>
          </a:r>
          <a:endParaRPr lang="es-EC" sz="2100" kern="1200" dirty="0">
            <a:solidFill>
              <a:srgbClr val="FF0000"/>
            </a:solidFill>
          </a:endParaRPr>
        </a:p>
        <a:p>
          <a:pPr marL="457200" lvl="2" indent="-228600" algn="l" defTabSz="933450" rtl="0">
            <a:lnSpc>
              <a:spcPct val="90000"/>
            </a:lnSpc>
            <a:spcBef>
              <a:spcPct val="0"/>
            </a:spcBef>
            <a:spcAft>
              <a:spcPct val="20000"/>
            </a:spcAft>
            <a:buChar char="•"/>
          </a:pPr>
          <a:r>
            <a:rPr lang="es-ES" sz="2100" kern="1200"/>
            <a:t>Es la dimensión del entorno donde la organización ejerce una influencia limitada.</a:t>
          </a:r>
          <a:endParaRPr lang="es-EC" sz="2100" kern="1200"/>
        </a:p>
        <a:p>
          <a:pPr marL="228600" lvl="1" indent="-228600" algn="l" defTabSz="933450" rtl="0">
            <a:lnSpc>
              <a:spcPct val="90000"/>
            </a:lnSpc>
            <a:spcBef>
              <a:spcPct val="0"/>
            </a:spcBef>
            <a:spcAft>
              <a:spcPct val="20000"/>
            </a:spcAft>
            <a:buChar char="•"/>
          </a:pPr>
          <a:r>
            <a:rPr lang="es-ES" sz="2100" i="1" kern="1200" dirty="0">
              <a:solidFill>
                <a:srgbClr val="FF0000"/>
              </a:solidFill>
            </a:rPr>
            <a:t>Entorno de las relaciones o microambiente</a:t>
          </a:r>
          <a:endParaRPr lang="es-EC" sz="2100" kern="1200" dirty="0">
            <a:solidFill>
              <a:srgbClr val="FF0000"/>
            </a:solidFill>
          </a:endParaRPr>
        </a:p>
        <a:p>
          <a:pPr marL="457200" lvl="2" indent="-228600" algn="l" defTabSz="933450" rtl="0">
            <a:lnSpc>
              <a:spcPct val="90000"/>
            </a:lnSpc>
            <a:spcBef>
              <a:spcPct val="0"/>
            </a:spcBef>
            <a:spcAft>
              <a:spcPct val="20000"/>
            </a:spcAft>
            <a:buChar char="•"/>
          </a:pPr>
          <a:r>
            <a:rPr lang="es-ES" sz="2100" kern="1200" dirty="0"/>
            <a:t>El también lla­mado contexto transaccional es el más próximo e in­mediato a la organización. </a:t>
          </a:r>
          <a:endParaRPr lang="es-EC" sz="2100" kern="1200" dirty="0"/>
        </a:p>
        <a:p>
          <a:pPr marL="457200" lvl="2" indent="-228600" algn="l" defTabSz="933450" rtl="0">
            <a:lnSpc>
              <a:spcPct val="90000"/>
            </a:lnSpc>
            <a:spcBef>
              <a:spcPct val="0"/>
            </a:spcBef>
            <a:spcAft>
              <a:spcPct val="20000"/>
            </a:spcAft>
            <a:buChar char="•"/>
          </a:pPr>
          <a:r>
            <a:rPr lang="es-ES" sz="2100" kern="1200" dirty="0"/>
            <a:t>Está compuesto por sus clientes o consumidores, proveedores, competidores y entidades reguladoras, de quienes obtiene sus recursos y a los que ofrece sus productos y servicios. Es el campo donde diseña y aplica su estrategia.</a:t>
          </a:r>
          <a:endParaRPr lang="es-EC" sz="2100" kern="1200" dirty="0"/>
        </a:p>
      </dsp:txBody>
      <dsp:txXfrm>
        <a:off x="0" y="1116865"/>
        <a:ext cx="8448947" cy="3576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F170-AABC-4736-A039-0B4EE1889749}">
      <dsp:nvSpPr>
        <dsp:cNvPr id="0" name=""/>
        <dsp:cNvSpPr/>
      </dsp:nvSpPr>
      <dsp:spPr>
        <a:xfrm rot="16200000">
          <a:off x="-187079" y="190983"/>
          <a:ext cx="4137662" cy="3755694"/>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651" bIns="0" numCol="1" spcCol="1270" anchor="ctr" anchorCtr="0">
          <a:noAutofit/>
        </a:bodyPr>
        <a:lstStyle/>
        <a:p>
          <a:pPr marL="0" lvl="0" indent="0" algn="ctr" defTabSz="844550" rtl="0">
            <a:lnSpc>
              <a:spcPct val="90000"/>
            </a:lnSpc>
            <a:spcBef>
              <a:spcPct val="0"/>
            </a:spcBef>
            <a:spcAft>
              <a:spcPct val="35000"/>
            </a:spcAft>
            <a:buNone/>
          </a:pPr>
          <a:r>
            <a:rPr lang="es-ES" sz="1900" kern="1200" dirty="0"/>
            <a:t>Al comprender las transformaciones que se registran ' en el entorno </a:t>
          </a:r>
          <a:r>
            <a:rPr lang="es-EC" sz="1900" kern="1200" dirty="0"/>
            <a:t>contextual, </a:t>
          </a:r>
          <a:r>
            <a:rPr lang="es-ES" sz="1900" kern="1200" dirty="0"/>
            <a:t>la organización puede definir los procedimientos necesarios para afrontar ese entorno y los acontecimientos futuros que generarán esos cambios.</a:t>
          </a:r>
          <a:endParaRPr lang="es-EC" sz="1900" kern="1200" dirty="0"/>
        </a:p>
      </dsp:txBody>
      <dsp:txXfrm rot="5400000">
        <a:off x="3905" y="827531"/>
        <a:ext cx="3755694" cy="2482598"/>
      </dsp:txXfrm>
    </dsp:sp>
    <dsp:sp modelId="{A43B4E2D-8BF8-4CCE-B7EF-53340C1F63C1}">
      <dsp:nvSpPr>
        <dsp:cNvPr id="0" name=""/>
        <dsp:cNvSpPr/>
      </dsp:nvSpPr>
      <dsp:spPr>
        <a:xfrm rot="16200000">
          <a:off x="3841464" y="190983"/>
          <a:ext cx="4137662" cy="3755694"/>
        </a:xfrm>
        <a:prstGeom prst="flowChartManualOperation">
          <a:avLst/>
        </a:prstGeom>
        <a:solidFill>
          <a:schemeClr val="accent2">
            <a:hueOff val="-1525497"/>
            <a:satOff val="0"/>
            <a:lumOff val="-1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651" bIns="0" numCol="1" spcCol="1270" anchor="ctr" anchorCtr="0">
          <a:noAutofit/>
        </a:bodyPr>
        <a:lstStyle/>
        <a:p>
          <a:pPr marL="0" lvl="0" indent="0" algn="ctr" defTabSz="844550" rtl="0">
            <a:lnSpc>
              <a:spcPct val="90000"/>
            </a:lnSpc>
            <a:spcBef>
              <a:spcPct val="0"/>
            </a:spcBef>
            <a:spcAft>
              <a:spcPct val="35000"/>
            </a:spcAft>
            <a:buNone/>
          </a:pPr>
          <a:r>
            <a:rPr lang="es-ES" sz="1900" kern="1200" dirty="0"/>
            <a:t>información muchas veces es incompleta y ambigua, por lo cual es necesario crear siste­mas para reunir la información disponible y, por medio del análisis, tratar de llegar a una conclusión sobre las tendencias que señala. </a:t>
          </a:r>
          <a:endParaRPr lang="es-EC" sz="1900" kern="1200" dirty="0"/>
        </a:p>
      </dsp:txBody>
      <dsp:txXfrm rot="5400000">
        <a:off x="4032448" y="827531"/>
        <a:ext cx="3755694" cy="24825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006B3-9DDA-4307-A28C-D1AD2F5BD2D3}">
      <dsp:nvSpPr>
        <dsp:cNvPr id="0" name=""/>
        <dsp:cNvSpPr/>
      </dsp:nvSpPr>
      <dsp:spPr>
        <a:xfrm rot="16200000">
          <a:off x="-1533337" y="1534275"/>
          <a:ext cx="5509224" cy="2440672"/>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68" bIns="0" numCol="1" spcCol="1270" anchor="t" anchorCtr="0">
          <a:noAutofit/>
        </a:bodyPr>
        <a:lstStyle/>
        <a:p>
          <a:pPr marL="0" lvl="0" indent="0" algn="l" defTabSz="622300" rtl="0">
            <a:lnSpc>
              <a:spcPct val="90000"/>
            </a:lnSpc>
            <a:spcBef>
              <a:spcPct val="0"/>
            </a:spcBef>
            <a:spcAft>
              <a:spcPct val="35000"/>
            </a:spcAft>
            <a:buNone/>
          </a:pPr>
          <a:r>
            <a:rPr lang="es-EC" sz="1400" kern="1200"/>
            <a:t>Demográfico		</a:t>
          </a:r>
        </a:p>
        <a:p>
          <a:pPr marL="57150" lvl="1" indent="-57150" algn="l" defTabSz="488950" rtl="0">
            <a:lnSpc>
              <a:spcPct val="90000"/>
            </a:lnSpc>
            <a:spcBef>
              <a:spcPct val="0"/>
            </a:spcBef>
            <a:spcAft>
              <a:spcPct val="15000"/>
            </a:spcAft>
            <a:buChar char="•"/>
          </a:pPr>
          <a:r>
            <a:rPr lang="es-EC" sz="1100" kern="1200" dirty="0"/>
            <a:t>Tamaño, densidad y distribución geográfica de la población</a:t>
          </a:r>
        </a:p>
        <a:p>
          <a:pPr marL="57150" lvl="1" indent="-57150" algn="l" defTabSz="488950" rtl="0">
            <a:lnSpc>
              <a:spcPct val="90000"/>
            </a:lnSpc>
            <a:spcBef>
              <a:spcPct val="0"/>
            </a:spcBef>
            <a:spcAft>
              <a:spcPct val="15000"/>
            </a:spcAft>
            <a:buChar char="•"/>
          </a:pPr>
          <a:r>
            <a:rPr lang="es-EC" sz="1100" kern="1200"/>
            <a:t>Tasa de movilidad de la población y proceso migratorio</a:t>
          </a:r>
        </a:p>
        <a:p>
          <a:pPr marL="57150" lvl="1" indent="-57150" algn="l" defTabSz="488950" rtl="0">
            <a:lnSpc>
              <a:spcPct val="90000"/>
            </a:lnSpc>
            <a:spcBef>
              <a:spcPct val="0"/>
            </a:spcBef>
            <a:spcAft>
              <a:spcPct val="15000"/>
            </a:spcAft>
            <a:buChar char="•"/>
          </a:pPr>
          <a:r>
            <a:rPr lang="es-EC" sz="1100" kern="1200"/>
            <a:t>Tasa de crecimiento y de envejecimiento de la población</a:t>
          </a:r>
        </a:p>
        <a:p>
          <a:pPr marL="57150" lvl="1" indent="-57150" algn="l" defTabSz="488950" rtl="0">
            <a:lnSpc>
              <a:spcPct val="90000"/>
            </a:lnSpc>
            <a:spcBef>
              <a:spcPct val="0"/>
            </a:spcBef>
            <a:spcAft>
              <a:spcPct val="15000"/>
            </a:spcAft>
            <a:buChar char="•"/>
          </a:pPr>
          <a:r>
            <a:rPr lang="es-EC" sz="1100" kern="1200"/>
            <a:t>Tasas de matrimonios, natalidad y mortalidad</a:t>
          </a:r>
        </a:p>
        <a:p>
          <a:pPr marL="57150" lvl="1" indent="-57150" algn="l" defTabSz="488950" rtl="0">
            <a:lnSpc>
              <a:spcPct val="90000"/>
            </a:lnSpc>
            <a:spcBef>
              <a:spcPct val="0"/>
            </a:spcBef>
            <a:spcAft>
              <a:spcPct val="15000"/>
            </a:spcAft>
            <a:buChar char="•"/>
          </a:pPr>
          <a:r>
            <a:rPr lang="es-EC" sz="1100" kern="1200"/>
            <a:t>Estructura por edades, familias y vivienda</a:t>
          </a:r>
        </a:p>
        <a:p>
          <a:pPr marL="57150" lvl="1" indent="-57150" algn="l" defTabSz="488950" rtl="0">
            <a:lnSpc>
              <a:spcPct val="90000"/>
            </a:lnSpc>
            <a:spcBef>
              <a:spcPct val="0"/>
            </a:spcBef>
            <a:spcAft>
              <a:spcPct val="15000"/>
            </a:spcAft>
            <a:buChar char="•"/>
          </a:pPr>
          <a:r>
            <a:rPr lang="es-EC" sz="1100" kern="1200"/>
            <a:t>Nivel de escolaridad</a:t>
          </a:r>
        </a:p>
        <a:p>
          <a:pPr marL="57150" lvl="1" indent="-57150" algn="l" defTabSz="488950" rtl="0">
            <a:lnSpc>
              <a:spcPct val="90000"/>
            </a:lnSpc>
            <a:spcBef>
              <a:spcPct val="0"/>
            </a:spcBef>
            <a:spcAft>
              <a:spcPct val="15000"/>
            </a:spcAft>
            <a:buChar char="•"/>
          </a:pPr>
          <a:r>
            <a:rPr lang="es-EC" sz="1100" kern="1200"/>
            <a:t>Composición étnica y religiosa</a:t>
          </a:r>
        </a:p>
      </dsp:txBody>
      <dsp:txXfrm rot="5400000">
        <a:off x="939" y="1101844"/>
        <a:ext cx="2440672" cy="3305534"/>
      </dsp:txXfrm>
    </dsp:sp>
    <dsp:sp modelId="{3D9D05CC-AB62-41AE-8CE5-B387EAF66DE0}">
      <dsp:nvSpPr>
        <dsp:cNvPr id="0" name=""/>
        <dsp:cNvSpPr/>
      </dsp:nvSpPr>
      <dsp:spPr>
        <a:xfrm rot="16200000">
          <a:off x="1090386" y="1534275"/>
          <a:ext cx="5509224" cy="2440672"/>
        </a:xfrm>
        <a:prstGeom prst="flowChartManualOperation">
          <a:avLst/>
        </a:prstGeom>
        <a:solidFill>
          <a:schemeClr val="accent2">
            <a:hueOff val="-762749"/>
            <a:satOff val="0"/>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68" bIns="0" numCol="1" spcCol="1270" anchor="t" anchorCtr="0">
          <a:noAutofit/>
        </a:bodyPr>
        <a:lstStyle/>
        <a:p>
          <a:pPr marL="0" lvl="0" indent="0" algn="l" defTabSz="622300" rtl="0">
            <a:lnSpc>
              <a:spcPct val="90000"/>
            </a:lnSpc>
            <a:spcBef>
              <a:spcPct val="0"/>
            </a:spcBef>
            <a:spcAft>
              <a:spcPct val="35000"/>
            </a:spcAft>
            <a:buNone/>
          </a:pPr>
          <a:r>
            <a:rPr lang="es-EC" sz="1400" kern="1200"/>
            <a:t>Económico	</a:t>
          </a:r>
        </a:p>
        <a:p>
          <a:pPr marL="57150" lvl="1" indent="-57150" algn="l" defTabSz="488950" rtl="0">
            <a:lnSpc>
              <a:spcPct val="90000"/>
            </a:lnSpc>
            <a:spcBef>
              <a:spcPct val="0"/>
            </a:spcBef>
            <a:spcAft>
              <a:spcPct val="15000"/>
            </a:spcAft>
            <a:buChar char="•"/>
          </a:pPr>
          <a:r>
            <a:rPr lang="es-EC" sz="1100" kern="1200"/>
            <a:t>Ingreso real de la población</a:t>
          </a:r>
        </a:p>
        <a:p>
          <a:pPr marL="57150" lvl="1" indent="-57150" algn="l" defTabSz="488950" rtl="0">
            <a:lnSpc>
              <a:spcPct val="90000"/>
            </a:lnSpc>
            <a:spcBef>
              <a:spcPct val="0"/>
            </a:spcBef>
            <a:spcAft>
              <a:spcPct val="15000"/>
            </a:spcAft>
            <a:buChar char="•"/>
          </a:pPr>
          <a:r>
            <a:rPr lang="es-EC" sz="1100" kern="1200"/>
            <a:t>Tasa de distribución del ingreso</a:t>
          </a:r>
        </a:p>
        <a:p>
          <a:pPr marL="57150" lvl="1" indent="-57150" algn="l" defTabSz="488950" rtl="0">
            <a:lnSpc>
              <a:spcPct val="90000"/>
            </a:lnSpc>
            <a:spcBef>
              <a:spcPct val="0"/>
            </a:spcBef>
            <a:spcAft>
              <a:spcPct val="15000"/>
            </a:spcAft>
            <a:buChar char="•"/>
          </a:pPr>
          <a:r>
            <a:rPr lang="es-EC" sz="1100" kern="1200"/>
            <a:t>Tasa de crecimiento del ingreso</a:t>
          </a:r>
        </a:p>
        <a:p>
          <a:pPr marL="57150" lvl="1" indent="-57150" algn="l" defTabSz="488950" rtl="0">
            <a:lnSpc>
              <a:spcPct val="90000"/>
            </a:lnSpc>
            <a:spcBef>
              <a:spcPct val="0"/>
            </a:spcBef>
            <a:spcAft>
              <a:spcPct val="15000"/>
            </a:spcAft>
            <a:buChar char="•"/>
          </a:pPr>
          <a:r>
            <a:rPr lang="es-EC" sz="1100" kern="1200"/>
            <a:t>Configuración geográfica (globalización)</a:t>
          </a:r>
        </a:p>
        <a:p>
          <a:pPr marL="57150" lvl="1" indent="-57150" algn="l" defTabSz="488950" rtl="0">
            <a:lnSpc>
              <a:spcPct val="90000"/>
            </a:lnSpc>
            <a:spcBef>
              <a:spcPct val="0"/>
            </a:spcBef>
            <a:spcAft>
              <a:spcPct val="15000"/>
            </a:spcAft>
            <a:buChar char="•"/>
          </a:pPr>
          <a:r>
            <a:rPr lang="es-EC" sz="1100" kern="1200"/>
            <a:t>Patrón de consumo y gasto</a:t>
          </a:r>
        </a:p>
        <a:p>
          <a:pPr marL="57150" lvl="1" indent="-57150" algn="l" defTabSz="488950" rtl="0">
            <a:lnSpc>
              <a:spcPct val="90000"/>
            </a:lnSpc>
            <a:spcBef>
              <a:spcPct val="0"/>
            </a:spcBef>
            <a:spcAft>
              <a:spcPct val="15000"/>
            </a:spcAft>
            <a:buChar char="•"/>
          </a:pPr>
          <a:r>
            <a:rPr lang="es-EC" sz="1100" kern="1200"/>
            <a:t>Nivel de empleo</a:t>
          </a:r>
        </a:p>
        <a:p>
          <a:pPr marL="57150" lvl="1" indent="-57150" algn="l" defTabSz="488950" rtl="0">
            <a:lnSpc>
              <a:spcPct val="90000"/>
            </a:lnSpc>
            <a:spcBef>
              <a:spcPct val="0"/>
            </a:spcBef>
            <a:spcAft>
              <a:spcPct val="15000"/>
            </a:spcAft>
            <a:buChar char="•"/>
          </a:pPr>
          <a:r>
            <a:rPr lang="es-EC" sz="1100" kern="1200"/>
            <a:t>Tasas de interés, inflación y cambio</a:t>
          </a:r>
        </a:p>
        <a:p>
          <a:pPr marL="57150" lvl="1" indent="-57150" algn="l" defTabSz="488950" rtl="0">
            <a:lnSpc>
              <a:spcPct val="90000"/>
            </a:lnSpc>
            <a:spcBef>
              <a:spcPct val="0"/>
            </a:spcBef>
            <a:spcAft>
              <a:spcPct val="15000"/>
            </a:spcAft>
            <a:buChar char="•"/>
          </a:pPr>
          <a:r>
            <a:rPr lang="es-EC" sz="1100" kern="1200"/>
            <a:t>Mercado de capitales</a:t>
          </a:r>
        </a:p>
        <a:p>
          <a:pPr marL="57150" lvl="1" indent="-57150" algn="l" defTabSz="488950" rtl="0">
            <a:lnSpc>
              <a:spcPct val="90000"/>
            </a:lnSpc>
            <a:spcBef>
              <a:spcPct val="0"/>
            </a:spcBef>
            <a:spcAft>
              <a:spcPct val="15000"/>
            </a:spcAft>
            <a:buChar char="•"/>
          </a:pPr>
          <a:r>
            <a:rPr lang="es-EC" sz="1100" kern="1200"/>
            <a:t>Distribución del ingreso</a:t>
          </a:r>
        </a:p>
        <a:p>
          <a:pPr marL="57150" lvl="1" indent="-57150" algn="l" defTabSz="488950" rtl="0">
            <a:lnSpc>
              <a:spcPct val="90000"/>
            </a:lnSpc>
            <a:spcBef>
              <a:spcPct val="0"/>
            </a:spcBef>
            <a:spcAft>
              <a:spcPct val="15000"/>
            </a:spcAft>
            <a:buChar char="•"/>
          </a:pPr>
          <a:r>
            <a:rPr lang="es-EC" sz="1100" kern="1200"/>
            <a:t>Balanza de pagos</a:t>
          </a:r>
        </a:p>
        <a:p>
          <a:pPr marL="57150" lvl="1" indent="-57150" algn="l" defTabSz="488950" rtl="0">
            <a:lnSpc>
              <a:spcPct val="90000"/>
            </a:lnSpc>
            <a:spcBef>
              <a:spcPct val="0"/>
            </a:spcBef>
            <a:spcAft>
              <a:spcPct val="15000"/>
            </a:spcAft>
            <a:buChar char="•"/>
          </a:pPr>
          <a:r>
            <a:rPr lang="es-EC" sz="1100" kern="1200"/>
            <a:t>Nivel del Producto Interno Bruto (PIB)</a:t>
          </a:r>
        </a:p>
        <a:p>
          <a:pPr marL="57150" lvl="1" indent="-57150" algn="l" defTabSz="488950" rtl="0">
            <a:lnSpc>
              <a:spcPct val="90000"/>
            </a:lnSpc>
            <a:spcBef>
              <a:spcPct val="0"/>
            </a:spcBef>
            <a:spcAft>
              <a:spcPct val="15000"/>
            </a:spcAft>
            <a:buChar char="•"/>
          </a:pPr>
          <a:r>
            <a:rPr lang="es-EC" sz="1100" kern="1200"/>
            <a:t>Reservas cambiarías</a:t>
          </a:r>
        </a:p>
      </dsp:txBody>
      <dsp:txXfrm rot="5400000">
        <a:off x="2624662" y="1101844"/>
        <a:ext cx="2440672" cy="3305534"/>
      </dsp:txXfrm>
    </dsp:sp>
    <dsp:sp modelId="{7EB07198-52CF-4287-A3AD-F192307DE7EE}">
      <dsp:nvSpPr>
        <dsp:cNvPr id="0" name=""/>
        <dsp:cNvSpPr/>
      </dsp:nvSpPr>
      <dsp:spPr>
        <a:xfrm rot="16200000">
          <a:off x="3714109" y="1534275"/>
          <a:ext cx="5509224" cy="2440672"/>
        </a:xfrm>
        <a:prstGeom prst="flowChartManualOperation">
          <a:avLst/>
        </a:prstGeom>
        <a:solidFill>
          <a:schemeClr val="accent2">
            <a:hueOff val="-1525497"/>
            <a:satOff val="0"/>
            <a:lumOff val="-1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1068" bIns="0" numCol="1" spcCol="1270" anchor="t" anchorCtr="0">
          <a:noAutofit/>
        </a:bodyPr>
        <a:lstStyle/>
        <a:p>
          <a:pPr marL="0" lvl="0" indent="0" algn="l" defTabSz="622300" rtl="0">
            <a:lnSpc>
              <a:spcPct val="90000"/>
            </a:lnSpc>
            <a:spcBef>
              <a:spcPct val="0"/>
            </a:spcBef>
            <a:spcAft>
              <a:spcPct val="35000"/>
            </a:spcAft>
            <a:buNone/>
          </a:pPr>
          <a:r>
            <a:rPr lang="es-EC" sz="1400" kern="1200"/>
            <a:t>Político – legal</a:t>
          </a:r>
        </a:p>
        <a:p>
          <a:pPr marL="57150" lvl="1" indent="-57150" algn="l" defTabSz="488950" rtl="0">
            <a:lnSpc>
              <a:spcPct val="90000"/>
            </a:lnSpc>
            <a:spcBef>
              <a:spcPct val="0"/>
            </a:spcBef>
            <a:spcAft>
              <a:spcPct val="15000"/>
            </a:spcAft>
            <a:buChar char="•"/>
          </a:pPr>
          <a:r>
            <a:rPr lang="es-ES" sz="1100" kern="1200"/>
            <a:t>Política monetaria, tributaria, fiscal y previsión social </a:t>
          </a:r>
          <a:endParaRPr lang="es-EC" sz="1100" kern="1200"/>
        </a:p>
        <a:p>
          <a:pPr marL="57150" lvl="1" indent="-57150" algn="l" defTabSz="488950" rtl="0">
            <a:lnSpc>
              <a:spcPct val="90000"/>
            </a:lnSpc>
            <a:spcBef>
              <a:spcPct val="0"/>
            </a:spcBef>
            <a:spcAft>
              <a:spcPct val="15000"/>
            </a:spcAft>
            <a:buChar char="•"/>
          </a:pPr>
          <a:r>
            <a:rPr lang="es-ES" sz="1100" kern="1200"/>
            <a:t>Legislación tributaria, comercial, laboral y penal </a:t>
          </a:r>
          <a:endParaRPr lang="es-EC" sz="1100" kern="1200"/>
        </a:p>
        <a:p>
          <a:pPr marL="57150" lvl="1" indent="-57150" algn="l" defTabSz="488950" rtl="0">
            <a:lnSpc>
              <a:spcPct val="90000"/>
            </a:lnSpc>
            <a:spcBef>
              <a:spcPct val="0"/>
            </a:spcBef>
            <a:spcAft>
              <a:spcPct val="15000"/>
            </a:spcAft>
            <a:buChar char="•"/>
          </a:pPr>
          <a:r>
            <a:rPr lang="es-ES" sz="1100" kern="1200"/>
            <a:t>Política de relaciones internacionales </a:t>
          </a:r>
          <a:endParaRPr lang="es-EC" sz="1100" kern="1200"/>
        </a:p>
        <a:p>
          <a:pPr marL="57150" lvl="1" indent="-57150" algn="l" defTabSz="488950" rtl="0">
            <a:lnSpc>
              <a:spcPct val="90000"/>
            </a:lnSpc>
            <a:spcBef>
              <a:spcPct val="0"/>
            </a:spcBef>
            <a:spcAft>
              <a:spcPct val="15000"/>
            </a:spcAft>
            <a:buChar char="•"/>
          </a:pPr>
          <a:r>
            <a:rPr lang="es-ES" sz="1100" kern="1200"/>
            <a:t>Legislación para la protección ambiental </a:t>
          </a:r>
          <a:endParaRPr lang="es-EC" sz="1100" kern="1200"/>
        </a:p>
        <a:p>
          <a:pPr marL="57150" lvl="1" indent="-57150" algn="l" defTabSz="488950" rtl="0">
            <a:lnSpc>
              <a:spcPct val="90000"/>
            </a:lnSpc>
            <a:spcBef>
              <a:spcPct val="0"/>
            </a:spcBef>
            <a:spcAft>
              <a:spcPct val="15000"/>
            </a:spcAft>
            <a:buChar char="•"/>
          </a:pPr>
          <a:r>
            <a:rPr lang="es-ES" sz="1100" kern="1200"/>
            <a:t>Políticas de regulación, desregulación y privatización </a:t>
          </a:r>
          <a:endParaRPr lang="es-EC" sz="1100" kern="1200"/>
        </a:p>
        <a:p>
          <a:pPr marL="57150" lvl="1" indent="-57150" algn="l" defTabSz="488950" rtl="0">
            <a:lnSpc>
              <a:spcPct val="90000"/>
            </a:lnSpc>
            <a:spcBef>
              <a:spcPct val="0"/>
            </a:spcBef>
            <a:spcAft>
              <a:spcPct val="15000"/>
            </a:spcAft>
            <a:buChar char="•"/>
          </a:pPr>
          <a:r>
            <a:rPr lang="es-ES" sz="1100" kern="1200"/>
            <a:t>Legislación federal, estatal y municipal </a:t>
          </a:r>
          <a:endParaRPr lang="es-EC" sz="1100" kern="1200"/>
        </a:p>
        <a:p>
          <a:pPr marL="57150" lvl="1" indent="-57150" algn="l" defTabSz="488950" rtl="0">
            <a:lnSpc>
              <a:spcPct val="90000"/>
            </a:lnSpc>
            <a:spcBef>
              <a:spcPct val="0"/>
            </a:spcBef>
            <a:spcAft>
              <a:spcPct val="15000"/>
            </a:spcAft>
            <a:buChar char="•"/>
          </a:pPr>
          <a:r>
            <a:rPr lang="es-ES" sz="1100" kern="1200"/>
            <a:t>Estructura de poder</a:t>
          </a:r>
          <a:endParaRPr lang="es-EC" sz="1100" kern="1200"/>
        </a:p>
      </dsp:txBody>
      <dsp:txXfrm rot="5400000">
        <a:off x="5248385" y="1101844"/>
        <a:ext cx="2440672" cy="33055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8A4CF-B0D5-4CBB-B915-A8611A36F163}">
      <dsp:nvSpPr>
        <dsp:cNvPr id="0" name=""/>
        <dsp:cNvSpPr/>
      </dsp:nvSpPr>
      <dsp:spPr>
        <a:xfrm rot="16200000">
          <a:off x="-1587547" y="1588454"/>
          <a:ext cx="5534527" cy="2357617"/>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352" bIns="0" numCol="1" spcCol="1270" anchor="t" anchorCtr="0">
          <a:noAutofit/>
        </a:bodyPr>
        <a:lstStyle/>
        <a:p>
          <a:pPr marL="0" lvl="0" indent="0" algn="l" defTabSz="577850" rtl="0">
            <a:lnSpc>
              <a:spcPct val="90000"/>
            </a:lnSpc>
            <a:spcBef>
              <a:spcPct val="0"/>
            </a:spcBef>
            <a:spcAft>
              <a:spcPct val="35000"/>
            </a:spcAft>
            <a:buNone/>
          </a:pPr>
          <a:r>
            <a:rPr lang="es-EC" sz="1300" kern="1200"/>
            <a:t>Sociocultural</a:t>
          </a:r>
        </a:p>
        <a:p>
          <a:pPr marL="57150" lvl="1" indent="-57150" algn="l" defTabSz="444500" rtl="0">
            <a:lnSpc>
              <a:spcPct val="90000"/>
            </a:lnSpc>
            <a:spcBef>
              <a:spcPct val="0"/>
            </a:spcBef>
            <a:spcAft>
              <a:spcPct val="15000"/>
            </a:spcAft>
            <a:buChar char="•"/>
          </a:pPr>
          <a:r>
            <a:rPr lang="es-ES" sz="1000" kern="1200"/>
            <a:t>Creencias y aspiraciones personales Relaciones interpersonales y estructura social Movilidad entre clases</a:t>
          </a:r>
          <a:endParaRPr lang="es-EC" sz="1000" kern="1200"/>
        </a:p>
        <a:p>
          <a:pPr marL="57150" lvl="1" indent="-57150" algn="l" defTabSz="444500" rtl="0">
            <a:lnSpc>
              <a:spcPct val="90000"/>
            </a:lnSpc>
            <a:spcBef>
              <a:spcPct val="0"/>
            </a:spcBef>
            <a:spcAft>
              <a:spcPct val="15000"/>
            </a:spcAft>
            <a:buChar char="•"/>
          </a:pPr>
          <a:r>
            <a:rPr lang="es-ES" sz="1000" kern="1200"/>
            <a:t>Origen urbano o rural y determinantes de estatus</a:t>
          </a:r>
          <a:endParaRPr lang="es-EC" sz="1000" kern="1200"/>
        </a:p>
        <a:p>
          <a:pPr marL="57150" lvl="1" indent="-57150" algn="l" defTabSz="444500" rtl="0">
            <a:lnSpc>
              <a:spcPct val="90000"/>
            </a:lnSpc>
            <a:spcBef>
              <a:spcPct val="0"/>
            </a:spcBef>
            <a:spcAft>
              <a:spcPct val="15000"/>
            </a:spcAft>
            <a:buChar char="•"/>
          </a:pPr>
          <a:r>
            <a:rPr lang="es-ES" sz="1000" kern="1200" dirty="0"/>
            <a:t>Actitudes en razón de las preocupaciones individuales frente a las colectivas</a:t>
          </a:r>
          <a:endParaRPr lang="es-EC" sz="1000" kern="1200" dirty="0"/>
        </a:p>
        <a:p>
          <a:pPr marL="57150" lvl="1" indent="-57150" algn="l" defTabSz="444500" rtl="0">
            <a:lnSpc>
              <a:spcPct val="90000"/>
            </a:lnSpc>
            <a:spcBef>
              <a:spcPct val="0"/>
            </a:spcBef>
            <a:spcAft>
              <a:spcPct val="15000"/>
            </a:spcAft>
            <a:buChar char="•"/>
          </a:pPr>
          <a:r>
            <a:rPr lang="es-ES" sz="1000" kern="1200"/>
            <a:t>Grados de fragmentación de los subgrupos culturales</a:t>
          </a:r>
          <a:endParaRPr lang="es-EC" sz="1000" kern="1200"/>
        </a:p>
        <a:p>
          <a:pPr marL="57150" lvl="1" indent="-57150" algn="l" defTabSz="444500" rtl="0">
            <a:lnSpc>
              <a:spcPct val="90000"/>
            </a:lnSpc>
            <a:spcBef>
              <a:spcPct val="0"/>
            </a:spcBef>
            <a:spcAft>
              <a:spcPct val="15000"/>
            </a:spcAft>
            <a:buChar char="•"/>
          </a:pPr>
          <a:r>
            <a:rPr lang="es-ES" sz="1000" kern="1200"/>
            <a:t>Situación socioeconómica de cada segmento de la población</a:t>
          </a:r>
          <a:endParaRPr lang="es-EC" sz="1000" kern="1200"/>
        </a:p>
        <a:p>
          <a:pPr marL="57150" lvl="1" indent="-57150" algn="l" defTabSz="444500" rtl="0">
            <a:lnSpc>
              <a:spcPct val="90000"/>
            </a:lnSpc>
            <a:spcBef>
              <a:spcPct val="0"/>
            </a:spcBef>
            <a:spcAft>
              <a:spcPct val="15000"/>
            </a:spcAft>
            <a:buChar char="•"/>
          </a:pPr>
          <a:r>
            <a:rPr lang="es-ES" sz="1000" kern="1200"/>
            <a:t>Composición de la fuerza de trabajo</a:t>
          </a:r>
          <a:endParaRPr lang="es-EC" sz="1000" kern="1200"/>
        </a:p>
        <a:p>
          <a:pPr marL="57150" lvl="1" indent="-57150" algn="l" defTabSz="444500" rtl="0">
            <a:lnSpc>
              <a:spcPct val="90000"/>
            </a:lnSpc>
            <a:spcBef>
              <a:spcPct val="0"/>
            </a:spcBef>
            <a:spcAft>
              <a:spcPct val="15000"/>
            </a:spcAft>
            <a:buChar char="•"/>
          </a:pPr>
          <a:r>
            <a:rPr lang="es-ES" sz="1000" kern="1200"/>
            <a:t>Estructura de la educación</a:t>
          </a:r>
          <a:endParaRPr lang="es-EC" sz="1000" kern="1200"/>
        </a:p>
        <a:p>
          <a:pPr marL="57150" lvl="1" indent="-57150" algn="l" defTabSz="444500" rtl="0">
            <a:lnSpc>
              <a:spcPct val="90000"/>
            </a:lnSpc>
            <a:spcBef>
              <a:spcPct val="0"/>
            </a:spcBef>
            <a:spcAft>
              <a:spcPct val="15000"/>
            </a:spcAft>
            <a:buChar char="•"/>
          </a:pPr>
          <a:r>
            <a:rPr lang="es-ES" sz="1000" kern="1200"/>
            <a:t>Vehículos de comunicación de masas</a:t>
          </a:r>
          <a:endParaRPr lang="es-EC" sz="1000" kern="1200"/>
        </a:p>
        <a:p>
          <a:pPr marL="57150" lvl="1" indent="-57150" algn="l" defTabSz="444500" rtl="0">
            <a:lnSpc>
              <a:spcPct val="90000"/>
            </a:lnSpc>
            <a:spcBef>
              <a:spcPct val="0"/>
            </a:spcBef>
            <a:spcAft>
              <a:spcPct val="15000"/>
            </a:spcAft>
            <a:buChar char="•"/>
          </a:pPr>
          <a:r>
            <a:rPr lang="es-ES" sz="1000" kern="1200"/>
            <a:t>Preocupación por el medio ambiente</a:t>
          </a:r>
          <a:endParaRPr lang="es-EC" sz="1000" kern="1200"/>
        </a:p>
      </dsp:txBody>
      <dsp:txXfrm rot="5400000">
        <a:off x="908" y="1106904"/>
        <a:ext cx="2357617" cy="3320717"/>
      </dsp:txXfrm>
    </dsp:sp>
    <dsp:sp modelId="{D5F59AEF-0328-4FD4-80FA-7DF5A1A484D3}">
      <dsp:nvSpPr>
        <dsp:cNvPr id="0" name=""/>
        <dsp:cNvSpPr/>
      </dsp:nvSpPr>
      <dsp:spPr>
        <a:xfrm rot="16200000">
          <a:off x="946890" y="1588454"/>
          <a:ext cx="5534527" cy="2357617"/>
        </a:xfrm>
        <a:prstGeom prst="flowChartManualOperation">
          <a:avLst/>
        </a:prstGeom>
        <a:solidFill>
          <a:schemeClr val="accent2">
            <a:hueOff val="-762749"/>
            <a:satOff val="0"/>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352" bIns="0" numCol="1" spcCol="1270" anchor="t" anchorCtr="0">
          <a:noAutofit/>
        </a:bodyPr>
        <a:lstStyle/>
        <a:p>
          <a:pPr marL="0" lvl="0" indent="0" algn="l" defTabSz="577850" rtl="0">
            <a:lnSpc>
              <a:spcPct val="90000"/>
            </a:lnSpc>
            <a:spcBef>
              <a:spcPct val="0"/>
            </a:spcBef>
            <a:spcAft>
              <a:spcPct val="35000"/>
            </a:spcAft>
            <a:buNone/>
          </a:pPr>
          <a:r>
            <a:rPr lang="es-ES" sz="1300" kern="1200"/>
            <a:t>Tecnológico</a:t>
          </a:r>
          <a:endParaRPr lang="es-EC" sz="1300" kern="1200"/>
        </a:p>
        <a:p>
          <a:pPr marL="57150" lvl="1" indent="-57150" algn="l" defTabSz="444500" rtl="0">
            <a:lnSpc>
              <a:spcPct val="90000"/>
            </a:lnSpc>
            <a:spcBef>
              <a:spcPct val="0"/>
            </a:spcBef>
            <a:spcAft>
              <a:spcPct val="15000"/>
            </a:spcAft>
            <a:buChar char="•"/>
          </a:pPr>
          <a:r>
            <a:rPr lang="es-ES" sz="1000" kern="1200"/>
            <a:t>Paso a la tecnología</a:t>
          </a:r>
          <a:endParaRPr lang="es-EC" sz="1000" kern="1200"/>
        </a:p>
        <a:p>
          <a:pPr marL="57150" lvl="1" indent="-57150" algn="l" defTabSz="444500" rtl="0">
            <a:lnSpc>
              <a:spcPct val="90000"/>
            </a:lnSpc>
            <a:spcBef>
              <a:spcPct val="0"/>
            </a:spcBef>
            <a:spcAft>
              <a:spcPct val="15000"/>
            </a:spcAft>
            <a:buChar char="•"/>
          </a:pPr>
          <a:r>
            <a:rPr lang="es-ES" sz="1000" kern="1200"/>
            <a:t>Proceso de destrucción creativa</a:t>
          </a:r>
          <a:endParaRPr lang="es-EC" sz="1000" kern="1200"/>
        </a:p>
        <a:p>
          <a:pPr marL="57150" lvl="1" indent="-57150" algn="l" defTabSz="444500" rtl="0">
            <a:lnSpc>
              <a:spcPct val="90000"/>
            </a:lnSpc>
            <a:spcBef>
              <a:spcPct val="0"/>
            </a:spcBef>
            <a:spcAft>
              <a:spcPct val="15000"/>
            </a:spcAft>
            <a:buChar char="•"/>
          </a:pPr>
          <a:r>
            <a:rPr lang="es-ES" sz="1000" kern="1200"/>
            <a:t>Aplicación en nuevos campos de la ciencia</a:t>
          </a:r>
          <a:endParaRPr lang="es-EC" sz="1000" kern="1200"/>
        </a:p>
        <a:p>
          <a:pPr marL="57150" lvl="1" indent="-57150" algn="l" defTabSz="444500" rtl="0">
            <a:lnSpc>
              <a:spcPct val="90000"/>
            </a:lnSpc>
            <a:spcBef>
              <a:spcPct val="0"/>
            </a:spcBef>
            <a:spcAft>
              <a:spcPct val="15000"/>
            </a:spcAft>
            <a:buChar char="•"/>
          </a:pPr>
          <a:r>
            <a:rPr lang="es-ES" sz="1000" kern="1200"/>
            <a:t>Programas de Investigación y desarrollo</a:t>
          </a:r>
          <a:endParaRPr lang="es-EC" sz="1000" kern="1200"/>
        </a:p>
        <a:p>
          <a:pPr marL="57150" lvl="1" indent="-57150" algn="l" defTabSz="444500" rtl="0">
            <a:lnSpc>
              <a:spcPct val="90000"/>
            </a:lnSpc>
            <a:spcBef>
              <a:spcPct val="0"/>
            </a:spcBef>
            <a:spcAft>
              <a:spcPct val="15000"/>
            </a:spcAft>
            <a:buChar char="•"/>
          </a:pPr>
          <a:r>
            <a:rPr lang="es-ES" sz="1000" kern="1200"/>
            <a:t>Identificación de las normas aceptadas</a:t>
          </a:r>
          <a:endParaRPr lang="es-EC" sz="1000" kern="1200"/>
        </a:p>
        <a:p>
          <a:pPr marL="57150" lvl="1" indent="-57150" algn="l" defTabSz="444500" rtl="0">
            <a:lnSpc>
              <a:spcPct val="90000"/>
            </a:lnSpc>
            <a:spcBef>
              <a:spcPct val="0"/>
            </a:spcBef>
            <a:spcAft>
              <a:spcPct val="15000"/>
            </a:spcAft>
            <a:buChar char="•"/>
          </a:pPr>
          <a:r>
            <a:rPr lang="es-ES" sz="1000" kern="1200"/>
            <a:t>Manifestaciones reaccionarlas frente a los avances tecnológicos</a:t>
          </a:r>
          <a:endParaRPr lang="es-EC" sz="1000" kern="1200"/>
        </a:p>
        <a:p>
          <a:pPr marL="57150" lvl="1" indent="-57150" algn="l" defTabSz="444500" rtl="0">
            <a:lnSpc>
              <a:spcPct val="90000"/>
            </a:lnSpc>
            <a:spcBef>
              <a:spcPct val="0"/>
            </a:spcBef>
            <a:spcAft>
              <a:spcPct val="15000"/>
            </a:spcAft>
            <a:buChar char="•"/>
          </a:pPr>
          <a:r>
            <a:rPr lang="es-ES" sz="1000" kern="1200"/>
            <a:t>Adquisición, desarrollo y transferencia de tecnología</a:t>
          </a:r>
          <a:endParaRPr lang="es-EC" sz="1000" kern="1200"/>
        </a:p>
        <a:p>
          <a:pPr marL="57150" lvl="1" indent="-57150" algn="l" defTabSz="444500" rtl="0">
            <a:lnSpc>
              <a:spcPct val="90000"/>
            </a:lnSpc>
            <a:spcBef>
              <a:spcPct val="0"/>
            </a:spcBef>
            <a:spcAft>
              <a:spcPct val="15000"/>
            </a:spcAft>
            <a:buChar char="•"/>
          </a:pPr>
          <a:r>
            <a:rPr lang="es-ES" sz="1000" kern="1200"/>
            <a:t>Velocidad de los cambios tecnológicos y actualización del país</a:t>
          </a:r>
          <a:endParaRPr lang="es-EC" sz="1000" kern="1200"/>
        </a:p>
        <a:p>
          <a:pPr marL="57150" lvl="1" indent="-57150" algn="l" defTabSz="444500" rtl="0">
            <a:lnSpc>
              <a:spcPct val="90000"/>
            </a:lnSpc>
            <a:spcBef>
              <a:spcPct val="0"/>
            </a:spcBef>
            <a:spcAft>
              <a:spcPct val="15000"/>
            </a:spcAft>
            <a:buChar char="•"/>
          </a:pPr>
          <a:r>
            <a:rPr lang="es-ES" sz="1000" kern="1200"/>
            <a:t>Protección de marcas y patentes</a:t>
          </a:r>
          <a:endParaRPr lang="es-EC" sz="1000" kern="1200"/>
        </a:p>
        <a:p>
          <a:pPr marL="57150" lvl="1" indent="-57150" algn="l" defTabSz="444500" rtl="0">
            <a:lnSpc>
              <a:spcPct val="90000"/>
            </a:lnSpc>
            <a:spcBef>
              <a:spcPct val="0"/>
            </a:spcBef>
            <a:spcAft>
              <a:spcPct val="15000"/>
            </a:spcAft>
            <a:buChar char="•"/>
          </a:pPr>
          <a:r>
            <a:rPr lang="es-ES" sz="1000" kern="1200"/>
            <a:t>Nivel del país en investigación y desarrollo</a:t>
          </a:r>
          <a:endParaRPr lang="es-EC" sz="1000" kern="1200"/>
        </a:p>
        <a:p>
          <a:pPr marL="57150" lvl="1" indent="-57150" algn="l" defTabSz="444500" rtl="0">
            <a:lnSpc>
              <a:spcPct val="90000"/>
            </a:lnSpc>
            <a:spcBef>
              <a:spcPct val="0"/>
            </a:spcBef>
            <a:spcAft>
              <a:spcPct val="15000"/>
            </a:spcAft>
            <a:buChar char="•"/>
          </a:pPr>
          <a:r>
            <a:rPr lang="es-ES" sz="1000" kern="1200"/>
            <a:t>Incentivos gubernamentales para el desarrollo tecnológico</a:t>
          </a:r>
          <a:endParaRPr lang="es-EC" sz="1000" kern="1200"/>
        </a:p>
      </dsp:txBody>
      <dsp:txXfrm rot="5400000">
        <a:off x="2535345" y="1106904"/>
        <a:ext cx="2357617" cy="3320717"/>
      </dsp:txXfrm>
    </dsp:sp>
    <dsp:sp modelId="{3C0FF567-E421-4F29-BA21-5A1028D2E9E3}">
      <dsp:nvSpPr>
        <dsp:cNvPr id="0" name=""/>
        <dsp:cNvSpPr/>
      </dsp:nvSpPr>
      <dsp:spPr>
        <a:xfrm rot="16200000">
          <a:off x="3481329" y="1588454"/>
          <a:ext cx="5534527" cy="2357617"/>
        </a:xfrm>
        <a:prstGeom prst="flowChartManualOperation">
          <a:avLst/>
        </a:prstGeom>
        <a:solidFill>
          <a:schemeClr val="accent2">
            <a:hueOff val="-1525497"/>
            <a:satOff val="0"/>
            <a:lumOff val="-1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352" bIns="0" numCol="1" spcCol="1270" anchor="t" anchorCtr="0">
          <a:noAutofit/>
        </a:bodyPr>
        <a:lstStyle/>
        <a:p>
          <a:pPr marL="0" lvl="0" indent="0" algn="l" defTabSz="577850" rtl="0">
            <a:lnSpc>
              <a:spcPct val="90000"/>
            </a:lnSpc>
            <a:spcBef>
              <a:spcPct val="0"/>
            </a:spcBef>
            <a:spcAft>
              <a:spcPct val="35000"/>
            </a:spcAft>
            <a:buNone/>
          </a:pPr>
          <a:r>
            <a:rPr lang="es-EC" sz="1300" kern="1200"/>
            <a:t>Recursos Naturales</a:t>
          </a:r>
        </a:p>
        <a:p>
          <a:pPr marL="57150" lvl="1" indent="-57150" algn="l" defTabSz="444500" rtl="0">
            <a:lnSpc>
              <a:spcPct val="90000"/>
            </a:lnSpc>
            <a:spcBef>
              <a:spcPct val="0"/>
            </a:spcBef>
            <a:spcAft>
              <a:spcPct val="15000"/>
            </a:spcAft>
            <a:buChar char="•"/>
          </a:pPr>
          <a:r>
            <a:rPr lang="es-EC" sz="1000" kern="1200"/>
            <a:t>Escasez de materias primas</a:t>
          </a:r>
        </a:p>
        <a:p>
          <a:pPr marL="57150" lvl="1" indent="-57150" algn="l" defTabSz="444500" rtl="0">
            <a:lnSpc>
              <a:spcPct val="90000"/>
            </a:lnSpc>
            <a:spcBef>
              <a:spcPct val="0"/>
            </a:spcBef>
            <a:spcAft>
              <a:spcPct val="15000"/>
            </a:spcAft>
            <a:buChar char="•"/>
          </a:pPr>
          <a:r>
            <a:rPr lang="es-EC" sz="1000" kern="1200"/>
            <a:t>Costo de la energía</a:t>
          </a:r>
        </a:p>
        <a:p>
          <a:pPr marL="57150" lvl="1" indent="-57150" algn="l" defTabSz="444500" rtl="0">
            <a:lnSpc>
              <a:spcPct val="90000"/>
            </a:lnSpc>
            <a:spcBef>
              <a:spcPct val="0"/>
            </a:spcBef>
            <a:spcAft>
              <a:spcPct val="15000"/>
            </a:spcAft>
            <a:buChar char="•"/>
          </a:pPr>
          <a:r>
            <a:rPr lang="es-EC" sz="1000" kern="1200"/>
            <a:t>Calentamiento global</a:t>
          </a:r>
        </a:p>
        <a:p>
          <a:pPr marL="57150" lvl="1" indent="-57150" algn="l" defTabSz="444500" rtl="0">
            <a:lnSpc>
              <a:spcPct val="90000"/>
            </a:lnSpc>
            <a:spcBef>
              <a:spcPct val="0"/>
            </a:spcBef>
            <a:spcAft>
              <a:spcPct val="15000"/>
            </a:spcAft>
            <a:buChar char="•"/>
          </a:pPr>
          <a:r>
            <a:rPr lang="es-EC" sz="1000" kern="1200"/>
            <a:t>Contaminación ambiental</a:t>
          </a:r>
        </a:p>
        <a:p>
          <a:pPr marL="57150" lvl="1" indent="-57150" algn="l" defTabSz="444500" rtl="0">
            <a:lnSpc>
              <a:spcPct val="90000"/>
            </a:lnSpc>
            <a:spcBef>
              <a:spcPct val="0"/>
            </a:spcBef>
            <a:spcAft>
              <a:spcPct val="15000"/>
            </a:spcAft>
            <a:buChar char="•"/>
          </a:pPr>
          <a:r>
            <a:rPr lang="es-EC" sz="1000" kern="1200"/>
            <a:t>Amenaza de nuevas enfermedades</a:t>
          </a:r>
        </a:p>
        <a:p>
          <a:pPr marL="57150" lvl="1" indent="-57150" algn="l" defTabSz="444500" rtl="0">
            <a:lnSpc>
              <a:spcPct val="90000"/>
            </a:lnSpc>
            <a:spcBef>
              <a:spcPct val="0"/>
            </a:spcBef>
            <a:spcAft>
              <a:spcPct val="15000"/>
            </a:spcAft>
            <a:buChar char="•"/>
          </a:pPr>
          <a:r>
            <a:rPr lang="es-EC" sz="1000" kern="1200"/>
            <a:t>Catástrofes naturales</a:t>
          </a:r>
        </a:p>
        <a:p>
          <a:pPr marL="57150" lvl="1" indent="-57150" algn="l" defTabSz="444500" rtl="0">
            <a:lnSpc>
              <a:spcPct val="90000"/>
            </a:lnSpc>
            <a:spcBef>
              <a:spcPct val="0"/>
            </a:spcBef>
            <a:spcAft>
              <a:spcPct val="15000"/>
            </a:spcAft>
            <a:buChar char="•"/>
          </a:pPr>
          <a:r>
            <a:rPr lang="es-EC" sz="1000" kern="1200"/>
            <a:t>Sustentabilidad</a:t>
          </a:r>
        </a:p>
      </dsp:txBody>
      <dsp:txXfrm rot="5400000">
        <a:off x="5069784" y="1106904"/>
        <a:ext cx="2357617" cy="33207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97EB9-5750-44DE-B94F-928BDAA91C1C}">
      <dsp:nvSpPr>
        <dsp:cNvPr id="0" name=""/>
        <dsp:cNvSpPr/>
      </dsp:nvSpPr>
      <dsp:spPr>
        <a:xfrm>
          <a:off x="0" y="171871"/>
          <a:ext cx="8784976" cy="1140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MX" sz="1300" kern="1200" dirty="0"/>
            <a:t>1. Haga una lista de los </a:t>
          </a:r>
          <a:r>
            <a:rPr lang="es-MX" sz="1300" b="1" kern="1200" dirty="0"/>
            <a:t>FACTORES DE ÉXITO</a:t>
          </a:r>
          <a:r>
            <a:rPr lang="es-MX" sz="1300" kern="1200" dirty="0"/>
            <a:t>. 10 A 20 tanto Oportunidades como Amenazas. Primero anote las Oportunidades y después las amenazas. Sea lo más específico posible y use porcentajes, razones y cifras comparativas.</a:t>
          </a:r>
          <a:endParaRPr lang="es-EC" sz="1300" kern="1200" dirty="0"/>
        </a:p>
      </dsp:txBody>
      <dsp:txXfrm>
        <a:off x="55687" y="227558"/>
        <a:ext cx="8673602" cy="1029376"/>
      </dsp:txXfrm>
    </dsp:sp>
    <dsp:sp modelId="{62F40403-891D-4BC3-8545-A736A7B36113}">
      <dsp:nvSpPr>
        <dsp:cNvPr id="0" name=""/>
        <dsp:cNvSpPr/>
      </dsp:nvSpPr>
      <dsp:spPr>
        <a:xfrm>
          <a:off x="0" y="1350061"/>
          <a:ext cx="8784976" cy="1140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MX" sz="1300" kern="1200" dirty="0"/>
            <a:t>2.	Asigne un </a:t>
          </a:r>
          <a:r>
            <a:rPr lang="es-MX" sz="1300" b="1" kern="1200" dirty="0"/>
            <a:t>PESO</a:t>
          </a:r>
          <a:r>
            <a:rPr lang="es-MX" sz="1300" kern="1200" dirty="0"/>
            <a:t> entre 0.0 (no importante) a 1.0 (absolutamente importante). Los factores que se consideren que repercutirán mas en el desempeño dela organización deben llevar los pesos mas altos. El total debe sumar1.0.</a:t>
          </a:r>
          <a:endParaRPr lang="es-EC" sz="1300" kern="1200" dirty="0"/>
        </a:p>
      </dsp:txBody>
      <dsp:txXfrm>
        <a:off x="55687" y="1405748"/>
        <a:ext cx="8673602" cy="1029376"/>
      </dsp:txXfrm>
    </dsp:sp>
    <dsp:sp modelId="{469E0E68-1D40-4C85-89D6-4D35DEE63A71}">
      <dsp:nvSpPr>
        <dsp:cNvPr id="0" name=""/>
        <dsp:cNvSpPr/>
      </dsp:nvSpPr>
      <dsp:spPr>
        <a:xfrm>
          <a:off x="0" y="2528251"/>
          <a:ext cx="8784976" cy="1140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MX" sz="1300" kern="1200" dirty="0"/>
            <a:t>3.	Asigne una </a:t>
          </a:r>
          <a:r>
            <a:rPr lang="es-MX" sz="1300" b="1" kern="1200" dirty="0"/>
            <a:t>CALIFICACIÓN</a:t>
          </a:r>
          <a:r>
            <a:rPr lang="es-MX" sz="1300" kern="1200" dirty="0"/>
            <a:t> entre 1 y 4 a cada uno de los factores a efecto de </a:t>
          </a:r>
          <a:r>
            <a:rPr lang="es-EC" sz="1300" b="0" i="0" kern="1200" dirty="0"/>
            <a:t>indicar si las estrategias presentes de la empresa están respondiendo con eficacia al factor, donde 4 = una respuesta superior, 3 = una respuesta superior a la media, 2 = una respuesta media y 1 = una respuesta mala. Las calificaciones se basan en la eficacia de las estrategias de la empresa. Así pues, las calificaciones se basan en la empresa, mientras que los pesos del paso 2 se basan en la industria.</a:t>
          </a:r>
          <a:endParaRPr lang="es-EC" sz="1300" kern="1200" dirty="0"/>
        </a:p>
      </dsp:txBody>
      <dsp:txXfrm>
        <a:off x="55687" y="2583938"/>
        <a:ext cx="8673602" cy="1029376"/>
      </dsp:txXfrm>
    </dsp:sp>
    <dsp:sp modelId="{9C0B061C-D2C4-47CC-BD1D-49FD409121D3}">
      <dsp:nvSpPr>
        <dsp:cNvPr id="0" name=""/>
        <dsp:cNvSpPr/>
      </dsp:nvSpPr>
      <dsp:spPr>
        <a:xfrm>
          <a:off x="0" y="3706441"/>
          <a:ext cx="8784976" cy="1140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MX" sz="1300" kern="1200" dirty="0"/>
            <a:t>4.	</a:t>
          </a:r>
          <a:r>
            <a:rPr lang="es-MX" sz="1300" b="1" kern="1200" dirty="0"/>
            <a:t>TOTAL PONDERADO: </a:t>
          </a:r>
          <a:r>
            <a:rPr lang="es-MX" sz="1300" kern="1200" dirty="0"/>
            <a:t>Multiplique el peso de cada factor por su calificación correspondiente para determinar una calificación ponderada para cada variable.</a:t>
          </a:r>
          <a:endParaRPr lang="es-EC" sz="1300" kern="1200" dirty="0"/>
        </a:p>
      </dsp:txBody>
      <dsp:txXfrm>
        <a:off x="55687" y="3762128"/>
        <a:ext cx="8673602" cy="1029376"/>
      </dsp:txXfrm>
    </dsp:sp>
    <dsp:sp modelId="{A4D20BF9-2524-4D9F-A97B-8573626FFBCC}">
      <dsp:nvSpPr>
        <dsp:cNvPr id="0" name=""/>
        <dsp:cNvSpPr/>
      </dsp:nvSpPr>
      <dsp:spPr>
        <a:xfrm>
          <a:off x="0" y="4884631"/>
          <a:ext cx="8784976" cy="1140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MX" sz="1300" kern="1200" dirty="0"/>
            <a:t>5.	</a:t>
          </a:r>
          <a:r>
            <a:rPr lang="es-MX" sz="1300" b="1" kern="1200" dirty="0"/>
            <a:t>TOTAL: </a:t>
          </a:r>
          <a:r>
            <a:rPr lang="es-MX" sz="1300" kern="1200" dirty="0"/>
            <a:t>Sume las calificaciones ponderadas de cada variable para determinar el total ponderado de la organización entera.</a:t>
          </a:r>
          <a:endParaRPr lang="es-EC" sz="1300" kern="1200" dirty="0"/>
        </a:p>
      </dsp:txBody>
      <dsp:txXfrm>
        <a:off x="55687" y="4940318"/>
        <a:ext cx="8673602" cy="10293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17EFAFF-A323-4B99-9568-0C68F179A340}" type="datetimeFigureOut">
              <a:rPr lang="es-ES_tradnl" smtClean="0"/>
              <a:t>12/07/2020</a:t>
            </a:fld>
            <a:endParaRPr lang="es-ES_tradn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ES_tradn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9C25DAB-06B9-4C27-8201-B0F13857BA6E}" type="slidenum">
              <a:rPr lang="es-ES_tradnl" smtClean="0"/>
              <a:t>‹Nº›</a:t>
            </a:fld>
            <a:endParaRPr lang="es-ES_tradnl"/>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433053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17EFAFF-A323-4B99-9568-0C68F179A340}" type="datetimeFigureOut">
              <a:rPr lang="es-ES_tradnl" smtClean="0"/>
              <a:t>12/07/2020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A9C25DAB-06B9-4C27-8201-B0F13857BA6E}" type="slidenum">
              <a:rPr lang="es-ES_tradnl" smtClean="0"/>
              <a:t>‹Nº›</a:t>
            </a:fld>
            <a:endParaRPr lang="es-ES_tradnl"/>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870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17EFAFF-A323-4B99-9568-0C68F179A340}" type="datetimeFigureOut">
              <a:rPr lang="es-ES_tradnl" smtClean="0"/>
              <a:t>12/07/2020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A9C25DAB-06B9-4C27-8201-B0F13857BA6E}" type="slidenum">
              <a:rPr lang="es-ES_tradnl" smtClean="0"/>
              <a:t>‹Nº›</a:t>
            </a:fld>
            <a:endParaRPr lang="es-ES_tradnl"/>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149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Título"/>
          <p:cNvSpPr>
            <a:spLocks noGrp="1"/>
          </p:cNvSpPr>
          <p:nvPr>
            <p:ph type="ctrTitle"/>
          </p:nvPr>
        </p:nvSpPr>
        <p:spPr>
          <a:xfrm>
            <a:off x="720726" y="776289"/>
            <a:ext cx="10750549" cy="1470025"/>
          </a:xfrm>
        </p:spPr>
        <p:txBody>
          <a:bodyPr anchor="b">
            <a:normAutofit/>
          </a:bodyPr>
          <a:lstStyle>
            <a:lvl1pPr algn="r">
              <a:defRPr sz="4400"/>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1828800" y="6012657"/>
            <a:ext cx="7721600" cy="365125"/>
          </a:xfrm>
        </p:spPr>
        <p:txBody>
          <a:bodyPr tIns="0" bIns="0" anchor="t"/>
          <a:lstStyle>
            <a:lvl1pPr algn="r">
              <a:defRPr sz="1000"/>
            </a:lvl1pPr>
          </a:lstStyle>
          <a:p>
            <a:fld id="{CF98BCB0-5E27-4FC6-B1F4-4D580C82280F}" type="datetimeFigureOut">
              <a:rPr lang="es-EC" smtClean="0"/>
              <a:t>12/7/2020</a:t>
            </a:fld>
            <a:endParaRPr lang="es-EC"/>
          </a:p>
        </p:txBody>
      </p:sp>
      <p:sp>
        <p:nvSpPr>
          <p:cNvPr id="17" name="16 Marcador de pie de página"/>
          <p:cNvSpPr>
            <a:spLocks noGrp="1"/>
          </p:cNvSpPr>
          <p:nvPr>
            <p:ph type="ftr" sz="quarter" idx="11"/>
          </p:nvPr>
        </p:nvSpPr>
        <p:spPr>
          <a:xfrm>
            <a:off x="1828800" y="5650705"/>
            <a:ext cx="7721600" cy="365125"/>
          </a:xfrm>
        </p:spPr>
        <p:txBody>
          <a:bodyPr tIns="0" bIns="0" anchor="b"/>
          <a:lstStyle>
            <a:lvl1pPr algn="r">
              <a:defRPr sz="1100"/>
            </a:lvl1pPr>
          </a:lstStyle>
          <a:p>
            <a:endParaRPr lang="es-EC"/>
          </a:p>
        </p:txBody>
      </p:sp>
      <p:sp>
        <p:nvSpPr>
          <p:cNvPr id="29" name="28 Marcador de número de diapositiva"/>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fld id="{C25B1390-133A-4A24-9B6B-176489CBAD42}" type="slidenum">
              <a:rPr lang="es-EC" smtClean="0"/>
              <a:t>‹Nº›</a:t>
            </a:fld>
            <a:endParaRPr lang="es-EC"/>
          </a:p>
        </p:txBody>
      </p:sp>
    </p:spTree>
    <p:extLst>
      <p:ext uri="{BB962C8B-B14F-4D97-AF65-F5344CB8AC3E}">
        <p14:creationId xmlns:p14="http://schemas.microsoft.com/office/powerpoint/2010/main" val="409200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67494"/>
            <a:ext cx="10972800" cy="1399032"/>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609600" y="1882808"/>
            <a:ext cx="109728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6388608" y="6480048"/>
            <a:ext cx="2844800" cy="301752"/>
          </a:xfrm>
        </p:spPr>
        <p:txBody>
          <a:bodyPr/>
          <a:lstStyle/>
          <a:p>
            <a:fld id="{CF98BCB0-5E27-4FC6-B1F4-4D580C82280F}" type="datetimeFigureOut">
              <a:rPr lang="es-EC" smtClean="0"/>
              <a:t>12/7/2020</a:t>
            </a:fld>
            <a:endParaRPr lang="es-EC"/>
          </a:p>
        </p:txBody>
      </p:sp>
      <p:sp>
        <p:nvSpPr>
          <p:cNvPr id="5" name="4 Marcador de pie de página"/>
          <p:cNvSpPr>
            <a:spLocks noGrp="1"/>
          </p:cNvSpPr>
          <p:nvPr>
            <p:ph type="ftr" sz="quarter" idx="11"/>
          </p:nvPr>
        </p:nvSpPr>
        <p:spPr>
          <a:xfrm>
            <a:off x="609600" y="6480970"/>
            <a:ext cx="5680075" cy="300831"/>
          </a:xfrm>
        </p:spPr>
        <p:txBody>
          <a:bodyPr/>
          <a:lstStyle/>
          <a:p>
            <a:endParaRPr lang="es-EC"/>
          </a:p>
        </p:txBody>
      </p:sp>
      <p:sp>
        <p:nvSpPr>
          <p:cNvPr id="6" name="5 Marcador de número de diapositiva"/>
          <p:cNvSpPr>
            <a:spLocks noGrp="1"/>
          </p:cNvSpPr>
          <p:nvPr>
            <p:ph type="sldNum" sz="quarter" idx="12"/>
          </p:nvPr>
        </p:nvSpPr>
        <p:spPr/>
        <p:txBody>
          <a:bodyPr/>
          <a:lstStyle/>
          <a:p>
            <a:fld id="{C25B1390-133A-4A24-9B6B-176489CBAD42}" type="slidenum">
              <a:rPr lang="es-EC" smtClean="0"/>
              <a:t>‹Nº›</a:t>
            </a:fld>
            <a:endParaRPr lang="es-EC"/>
          </a:p>
        </p:txBody>
      </p:sp>
    </p:spTree>
    <p:extLst>
      <p:ext uri="{BB962C8B-B14F-4D97-AF65-F5344CB8AC3E}">
        <p14:creationId xmlns:p14="http://schemas.microsoft.com/office/powerpoint/2010/main" val="1595079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 name="3 Marcador de fecha"/>
          <p:cNvSpPr>
            <a:spLocks noGrp="1"/>
          </p:cNvSpPr>
          <p:nvPr>
            <p:ph type="dt" sz="half" idx="10"/>
          </p:nvPr>
        </p:nvSpPr>
        <p:spPr>
          <a:xfrm>
            <a:off x="9274176" y="6477000"/>
            <a:ext cx="2844800" cy="304800"/>
          </a:xfrm>
        </p:spPr>
        <p:txBody>
          <a:bodyPr/>
          <a:lstStyle/>
          <a:p>
            <a:fld id="{CF98BCB0-5E27-4FC6-B1F4-4D580C82280F}" type="datetimeFigureOut">
              <a:rPr lang="es-EC" smtClean="0"/>
              <a:t>12/7/2020</a:t>
            </a:fld>
            <a:endParaRPr lang="es-EC"/>
          </a:p>
        </p:txBody>
      </p:sp>
      <p:sp>
        <p:nvSpPr>
          <p:cNvPr id="5" name="4 Marcador de pie de página"/>
          <p:cNvSpPr>
            <a:spLocks noGrp="1"/>
          </p:cNvSpPr>
          <p:nvPr>
            <p:ph type="ftr" sz="quarter" idx="11"/>
          </p:nvPr>
        </p:nvSpPr>
        <p:spPr>
          <a:xfrm>
            <a:off x="3492501" y="6480970"/>
            <a:ext cx="5680075" cy="300831"/>
          </a:xfrm>
        </p:spPr>
        <p:txBody>
          <a:bodyPr/>
          <a:lstStyle/>
          <a:p>
            <a:endParaRPr lang="es-EC"/>
          </a:p>
        </p:txBody>
      </p:sp>
      <p:sp>
        <p:nvSpPr>
          <p:cNvPr id="6" name="5 Marcador de número de diapositiva"/>
          <p:cNvSpPr>
            <a:spLocks noGrp="1"/>
          </p:cNvSpPr>
          <p:nvPr>
            <p:ph type="sldNum" sz="quarter" idx="12"/>
          </p:nvPr>
        </p:nvSpPr>
        <p:spPr>
          <a:xfrm>
            <a:off x="11268075" y="809625"/>
            <a:ext cx="670560" cy="300831"/>
          </a:xfrm>
        </p:spPr>
        <p:txBody>
          <a:bodyPr/>
          <a:lstStyle/>
          <a:p>
            <a:fld id="{C25B1390-133A-4A24-9B6B-176489CBAD42}" type="slidenum">
              <a:rPr lang="es-EC" smtClean="0"/>
              <a:t>‹Nº›</a:t>
            </a:fld>
            <a:endParaRPr lang="es-EC"/>
          </a:p>
        </p:txBody>
      </p:sp>
      <p:cxnSp>
        <p:nvCxnSpPr>
          <p:cNvPr id="11" name="10 Conector recto"/>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Tree>
    <p:extLst>
      <p:ext uri="{BB962C8B-B14F-4D97-AF65-F5344CB8AC3E}">
        <p14:creationId xmlns:p14="http://schemas.microsoft.com/office/powerpoint/2010/main" val="339298222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388608" y="6480969"/>
            <a:ext cx="2844800" cy="301752"/>
          </a:xfrm>
        </p:spPr>
        <p:txBody>
          <a:bodyPr/>
          <a:lstStyle/>
          <a:p>
            <a:fld id="{CF98BCB0-5E27-4FC6-B1F4-4D580C82280F}" type="datetimeFigureOut">
              <a:rPr lang="es-EC" smtClean="0"/>
              <a:t>12/7/2020</a:t>
            </a:fld>
            <a:endParaRPr lang="es-EC"/>
          </a:p>
        </p:txBody>
      </p:sp>
      <p:sp>
        <p:nvSpPr>
          <p:cNvPr id="6" name="5 Marcador de pie de página"/>
          <p:cNvSpPr>
            <a:spLocks noGrp="1"/>
          </p:cNvSpPr>
          <p:nvPr>
            <p:ph type="ftr" sz="quarter" idx="11"/>
          </p:nvPr>
        </p:nvSpPr>
        <p:spPr>
          <a:xfrm>
            <a:off x="609600" y="6480969"/>
            <a:ext cx="5680075" cy="301752"/>
          </a:xfrm>
        </p:spPr>
        <p:txBody>
          <a:bodyPr/>
          <a:lstStyle/>
          <a:p>
            <a:endParaRPr lang="es-EC"/>
          </a:p>
        </p:txBody>
      </p:sp>
      <p:sp>
        <p:nvSpPr>
          <p:cNvPr id="7" name="6 Marcador de número de diapositiva"/>
          <p:cNvSpPr>
            <a:spLocks noGrp="1"/>
          </p:cNvSpPr>
          <p:nvPr>
            <p:ph type="sldNum" sz="quarter" idx="12"/>
          </p:nvPr>
        </p:nvSpPr>
        <p:spPr>
          <a:xfrm>
            <a:off x="10119360" y="6480969"/>
            <a:ext cx="670560" cy="301752"/>
          </a:xfrm>
        </p:spPr>
        <p:txBody>
          <a:bodyPr/>
          <a:lstStyle/>
          <a:p>
            <a:fld id="{C25B1390-133A-4A24-9B6B-176489CBAD42}" type="slidenum">
              <a:rPr lang="es-EC" smtClean="0"/>
              <a:t>‹Nº›</a:t>
            </a:fld>
            <a:endParaRPr lang="es-EC"/>
          </a:p>
        </p:txBody>
      </p:sp>
    </p:spTree>
    <p:extLst>
      <p:ext uri="{BB962C8B-B14F-4D97-AF65-F5344CB8AC3E}">
        <p14:creationId xmlns:p14="http://schemas.microsoft.com/office/powerpoint/2010/main" val="2792635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a:xfrm>
            <a:off x="6388608" y="6480969"/>
            <a:ext cx="2840736" cy="301752"/>
          </a:xfrm>
        </p:spPr>
        <p:txBody>
          <a:bodyPr/>
          <a:lstStyle/>
          <a:p>
            <a:fld id="{CF98BCB0-5E27-4FC6-B1F4-4D580C82280F}" type="datetimeFigureOut">
              <a:rPr lang="es-EC" smtClean="0"/>
              <a:t>12/7/2020</a:t>
            </a:fld>
            <a:endParaRPr lang="es-EC"/>
          </a:p>
        </p:txBody>
      </p:sp>
      <p:sp>
        <p:nvSpPr>
          <p:cNvPr id="8" name="7 Marcador de pie de página"/>
          <p:cNvSpPr>
            <a:spLocks noGrp="1"/>
          </p:cNvSpPr>
          <p:nvPr>
            <p:ph type="ftr" sz="quarter" idx="11"/>
          </p:nvPr>
        </p:nvSpPr>
        <p:spPr>
          <a:xfrm>
            <a:off x="609600" y="6480969"/>
            <a:ext cx="5681472" cy="301752"/>
          </a:xfrm>
        </p:spPr>
        <p:txBody>
          <a:bodyPr/>
          <a:lstStyle/>
          <a:p>
            <a:endParaRPr lang="es-EC"/>
          </a:p>
        </p:txBody>
      </p:sp>
      <p:sp>
        <p:nvSpPr>
          <p:cNvPr id="9" name="8 Marcador de número de diapositiva"/>
          <p:cNvSpPr>
            <a:spLocks noGrp="1"/>
          </p:cNvSpPr>
          <p:nvPr>
            <p:ph type="sldNum" sz="quarter" idx="12"/>
          </p:nvPr>
        </p:nvSpPr>
        <p:spPr>
          <a:xfrm>
            <a:off x="10119360" y="6483096"/>
            <a:ext cx="670560" cy="301752"/>
          </a:xfrm>
        </p:spPr>
        <p:txBody>
          <a:bodyPr/>
          <a:lstStyle>
            <a:lvl1pPr algn="ctr">
              <a:defRPr/>
            </a:lvl1pPr>
          </a:lstStyle>
          <a:p>
            <a:fld id="{C25B1390-133A-4A24-9B6B-176489CBAD42}" type="slidenum">
              <a:rPr lang="es-EC" smtClean="0"/>
              <a:t>‹Nº›</a:t>
            </a:fld>
            <a:endParaRPr lang="es-EC"/>
          </a:p>
        </p:txBody>
      </p:sp>
    </p:spTree>
    <p:extLst>
      <p:ext uri="{BB962C8B-B14F-4D97-AF65-F5344CB8AC3E}">
        <p14:creationId xmlns:p14="http://schemas.microsoft.com/office/powerpoint/2010/main" val="299373650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F98BCB0-5E27-4FC6-B1F4-4D580C82280F}" type="datetimeFigureOut">
              <a:rPr lang="es-EC" smtClean="0"/>
              <a:t>12/7/2020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25B1390-133A-4A24-9B6B-176489CBAD42}" type="slidenum">
              <a:rPr lang="es-EC" smtClean="0"/>
              <a:t>‹Nº›</a:t>
            </a:fld>
            <a:endParaRPr lang="es-EC"/>
          </a:p>
        </p:txBody>
      </p:sp>
    </p:spTree>
    <p:extLst>
      <p:ext uri="{BB962C8B-B14F-4D97-AF65-F5344CB8AC3E}">
        <p14:creationId xmlns:p14="http://schemas.microsoft.com/office/powerpoint/2010/main" val="96117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388608" y="6480969"/>
            <a:ext cx="2844800" cy="301752"/>
          </a:xfrm>
        </p:spPr>
        <p:txBody>
          <a:bodyPr/>
          <a:lstStyle/>
          <a:p>
            <a:fld id="{CF98BCB0-5E27-4FC6-B1F4-4D580C82280F}" type="datetimeFigureOut">
              <a:rPr lang="es-EC" smtClean="0"/>
              <a:t>12/7/2020</a:t>
            </a:fld>
            <a:endParaRPr lang="es-EC"/>
          </a:p>
        </p:txBody>
      </p:sp>
      <p:sp>
        <p:nvSpPr>
          <p:cNvPr id="3" name="2 Marcador de pie de página"/>
          <p:cNvSpPr>
            <a:spLocks noGrp="1"/>
          </p:cNvSpPr>
          <p:nvPr>
            <p:ph type="ftr" sz="quarter" idx="11"/>
          </p:nvPr>
        </p:nvSpPr>
        <p:spPr>
          <a:xfrm>
            <a:off x="609600" y="6481891"/>
            <a:ext cx="5680075" cy="300831"/>
          </a:xfrm>
        </p:spPr>
        <p:txBody>
          <a:bodyPr/>
          <a:lstStyle/>
          <a:p>
            <a:endParaRPr lang="es-EC"/>
          </a:p>
        </p:txBody>
      </p:sp>
      <p:sp>
        <p:nvSpPr>
          <p:cNvPr id="4" name="3 Marcador de número de diapositiva"/>
          <p:cNvSpPr>
            <a:spLocks noGrp="1"/>
          </p:cNvSpPr>
          <p:nvPr>
            <p:ph type="sldNum" sz="quarter" idx="12"/>
          </p:nvPr>
        </p:nvSpPr>
        <p:spPr>
          <a:xfrm>
            <a:off x="10119360" y="6480969"/>
            <a:ext cx="670560" cy="301752"/>
          </a:xfrm>
        </p:spPr>
        <p:txBody>
          <a:bodyPr/>
          <a:lstStyle/>
          <a:p>
            <a:fld id="{C25B1390-133A-4A24-9B6B-176489CBAD42}" type="slidenum">
              <a:rPr lang="es-EC" smtClean="0"/>
              <a:t>‹Nº›</a:t>
            </a:fld>
            <a:endParaRPr lang="es-EC"/>
          </a:p>
        </p:txBody>
      </p:sp>
    </p:spTree>
    <p:extLst>
      <p:ext uri="{BB962C8B-B14F-4D97-AF65-F5344CB8AC3E}">
        <p14:creationId xmlns:p14="http://schemas.microsoft.com/office/powerpoint/2010/main" val="1543787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8371968" y="6556248"/>
            <a:ext cx="2844800" cy="301752"/>
          </a:xfrm>
        </p:spPr>
        <p:txBody>
          <a:bodyPr/>
          <a:lstStyle>
            <a:lvl1pPr>
              <a:defRPr sz="900"/>
            </a:lvl1pPr>
          </a:lstStyle>
          <a:p>
            <a:fld id="{CF98BCB0-5E27-4FC6-B1F4-4D580C82280F}" type="datetimeFigureOut">
              <a:rPr lang="es-EC" smtClean="0"/>
              <a:t>12/7/2020</a:t>
            </a:fld>
            <a:endParaRPr lang="es-EC"/>
          </a:p>
        </p:txBody>
      </p:sp>
      <p:sp>
        <p:nvSpPr>
          <p:cNvPr id="6" name="5 Marcador de pie de página"/>
          <p:cNvSpPr>
            <a:spLocks noGrp="1"/>
          </p:cNvSpPr>
          <p:nvPr>
            <p:ph type="ftr" sz="quarter" idx="11"/>
          </p:nvPr>
        </p:nvSpPr>
        <p:spPr>
          <a:xfrm>
            <a:off x="1514475" y="6556248"/>
            <a:ext cx="6857493"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11214101" y="6556248"/>
            <a:ext cx="670560" cy="301752"/>
          </a:xfrm>
        </p:spPr>
        <p:txBody>
          <a:bodyPr/>
          <a:lstStyle>
            <a:lvl1pPr>
              <a:defRPr sz="900"/>
            </a:lvl1pPr>
          </a:lstStyle>
          <a:p>
            <a:fld id="{C25B1390-133A-4A24-9B6B-176489CBAD42}" type="slidenum">
              <a:rPr lang="es-EC" smtClean="0"/>
              <a:t>‹Nº›</a:t>
            </a:fld>
            <a:endParaRPr lang="es-EC"/>
          </a:p>
        </p:txBody>
      </p:sp>
    </p:spTree>
    <p:extLst>
      <p:ext uri="{BB962C8B-B14F-4D97-AF65-F5344CB8AC3E}">
        <p14:creationId xmlns:p14="http://schemas.microsoft.com/office/powerpoint/2010/main" val="246893332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17EFAFF-A323-4B99-9568-0C68F179A340}" type="datetimeFigureOut">
              <a:rPr lang="es-ES_tradnl" smtClean="0"/>
              <a:t>12/07/2020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A9C25DAB-06B9-4C27-8201-B0F13857BA6E}" type="slidenum">
              <a:rPr lang="es-ES_tradnl" smtClean="0"/>
              <a:t>‹Nº›</a:t>
            </a:fld>
            <a:endParaRPr lang="es-ES_tradnl"/>
          </a:p>
        </p:txBody>
      </p:sp>
      <p:sp>
        <p:nvSpPr>
          <p:cNvPr id="11" name="Title 10"/>
          <p:cNvSpPr>
            <a:spLocks noGrp="1"/>
          </p:cNvSpPr>
          <p:nvPr>
            <p:ph type="title"/>
          </p:nvPr>
        </p:nvSpPr>
        <p:spPr/>
        <p:txBody>
          <a:bodyPr/>
          <a:lstStyle/>
          <a:p>
            <a:r>
              <a:rPr lang="es-ES"/>
              <a:t>Haga clic para modificar el estilo de título del patrón</a:t>
            </a:r>
            <a:endParaRPr lang="en-US"/>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960816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a:xfrm>
            <a:off x="8144256" y="6556248"/>
            <a:ext cx="2804160" cy="301752"/>
          </a:xfrm>
        </p:spPr>
        <p:txBody>
          <a:bodyPr/>
          <a:lstStyle>
            <a:lvl1pPr>
              <a:defRPr sz="900"/>
            </a:lvl1pPr>
          </a:lstStyle>
          <a:p>
            <a:fld id="{CF98BCB0-5E27-4FC6-B1F4-4D580C82280F}" type="datetimeFigureOut">
              <a:rPr lang="es-EC" smtClean="0"/>
              <a:t>12/7/2020</a:t>
            </a:fld>
            <a:endParaRPr lang="es-EC"/>
          </a:p>
        </p:txBody>
      </p:sp>
      <p:sp>
        <p:nvSpPr>
          <p:cNvPr id="6" name="5 Marcador de pie de página"/>
          <p:cNvSpPr>
            <a:spLocks noGrp="1"/>
          </p:cNvSpPr>
          <p:nvPr>
            <p:ph type="ftr" sz="quarter" idx="11"/>
          </p:nvPr>
        </p:nvSpPr>
        <p:spPr>
          <a:xfrm>
            <a:off x="1560576" y="6557169"/>
            <a:ext cx="6597429"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10956256" y="6556248"/>
            <a:ext cx="487680" cy="301752"/>
          </a:xfrm>
        </p:spPr>
        <p:txBody>
          <a:bodyPr/>
          <a:lstStyle>
            <a:lvl1pPr algn="ctr">
              <a:defRPr sz="900"/>
            </a:lvl1pPr>
          </a:lstStyle>
          <a:p>
            <a:fld id="{C25B1390-133A-4A24-9B6B-176489CBAD42}" type="slidenum">
              <a:rPr lang="es-EC" smtClean="0"/>
              <a:t>‹Nº›</a:t>
            </a:fld>
            <a:endParaRPr lang="es-EC"/>
          </a:p>
        </p:txBody>
      </p:sp>
    </p:spTree>
    <p:extLst>
      <p:ext uri="{BB962C8B-B14F-4D97-AF65-F5344CB8AC3E}">
        <p14:creationId xmlns:p14="http://schemas.microsoft.com/office/powerpoint/2010/main" val="177434272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CF98BCB0-5E27-4FC6-B1F4-4D580C82280F}" type="datetimeFigureOut">
              <a:rPr lang="es-EC" smtClean="0"/>
              <a:t>12/7/2020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25B1390-133A-4A24-9B6B-176489CBAD42}" type="slidenum">
              <a:rPr lang="es-EC" smtClean="0"/>
              <a:t>‹Nº›</a:t>
            </a:fld>
            <a:endParaRPr lang="es-EC"/>
          </a:p>
        </p:txBody>
      </p:sp>
    </p:spTree>
    <p:extLst>
      <p:ext uri="{BB962C8B-B14F-4D97-AF65-F5344CB8AC3E}">
        <p14:creationId xmlns:p14="http://schemas.microsoft.com/office/powerpoint/2010/main" val="2280360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042400" y="381000"/>
            <a:ext cx="2540000" cy="5486400"/>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381000"/>
            <a:ext cx="8331200" cy="548640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CF98BCB0-5E27-4FC6-B1F4-4D580C82280F}" type="datetimeFigureOut">
              <a:rPr lang="es-EC" smtClean="0"/>
              <a:t>12/7/2020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25B1390-133A-4A24-9B6B-176489CBAD42}" type="slidenum">
              <a:rPr lang="es-EC" smtClean="0"/>
              <a:t>‹Nº›</a:t>
            </a:fld>
            <a:endParaRPr lang="es-EC"/>
          </a:p>
        </p:txBody>
      </p:sp>
    </p:spTree>
    <p:extLst>
      <p:ext uri="{BB962C8B-B14F-4D97-AF65-F5344CB8AC3E}">
        <p14:creationId xmlns:p14="http://schemas.microsoft.com/office/powerpoint/2010/main" val="1711341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a:t>Haga clic para modificar el estilo de título del patrón</a:t>
            </a:r>
            <a:endParaRPr lang="es-MX"/>
          </a:p>
        </p:txBody>
      </p:sp>
      <p:sp>
        <p:nvSpPr>
          <p:cNvPr id="3" name="2 Marcador de tabla"/>
          <p:cNvSpPr>
            <a:spLocks noGrp="1"/>
          </p:cNvSpPr>
          <p:nvPr>
            <p:ph type="tbl" idx="1"/>
          </p:nvPr>
        </p:nvSpPr>
        <p:spPr>
          <a:xfrm>
            <a:off x="914400" y="1981200"/>
            <a:ext cx="10363200" cy="4114800"/>
          </a:xfrm>
        </p:spPr>
        <p:txBody>
          <a:bodyPr/>
          <a:lstStyle/>
          <a:p>
            <a:pPr lvl="0"/>
            <a:endParaRPr lang="es-MX" noProof="0"/>
          </a:p>
        </p:txBody>
      </p:sp>
      <p:sp>
        <p:nvSpPr>
          <p:cNvPr id="4" name="Rectangle 8"/>
          <p:cNvSpPr>
            <a:spLocks noGrp="1" noChangeArrowheads="1"/>
          </p:cNvSpPr>
          <p:nvPr>
            <p:ph type="dt" sz="half" idx="10"/>
          </p:nvPr>
        </p:nvSpPr>
        <p:spPr>
          <a:ln/>
        </p:spPr>
        <p:txBody>
          <a:bodyPr/>
          <a:lstStyle>
            <a:lvl1pPr>
              <a:defRPr/>
            </a:lvl1pPr>
          </a:lstStyle>
          <a:p>
            <a:pPr>
              <a:defRPr/>
            </a:pPr>
            <a:endParaRPr lang="es-ES"/>
          </a:p>
        </p:txBody>
      </p:sp>
      <p:sp>
        <p:nvSpPr>
          <p:cNvPr id="5" name="Rectangle 9"/>
          <p:cNvSpPr>
            <a:spLocks noGrp="1" noChangeArrowheads="1"/>
          </p:cNvSpPr>
          <p:nvPr>
            <p:ph type="ftr" sz="quarter" idx="11"/>
          </p:nvPr>
        </p:nvSpPr>
        <p:spPr>
          <a:ln/>
        </p:spPr>
        <p:txBody>
          <a:bodyPr/>
          <a:lstStyle>
            <a:lvl1pPr>
              <a:defRPr/>
            </a:lvl1pPr>
          </a:lstStyle>
          <a:p>
            <a:pPr>
              <a:defRPr/>
            </a:pPr>
            <a:endParaRPr lang="es-ES"/>
          </a:p>
        </p:txBody>
      </p:sp>
      <p:sp>
        <p:nvSpPr>
          <p:cNvPr id="6" name="Rectangle 10"/>
          <p:cNvSpPr>
            <a:spLocks noGrp="1" noChangeArrowheads="1"/>
          </p:cNvSpPr>
          <p:nvPr>
            <p:ph type="sldNum" sz="quarter" idx="12"/>
          </p:nvPr>
        </p:nvSpPr>
        <p:spPr>
          <a:ln/>
        </p:spPr>
        <p:txBody>
          <a:bodyPr/>
          <a:lstStyle>
            <a:lvl1pPr>
              <a:defRPr/>
            </a:lvl1pPr>
          </a:lstStyle>
          <a:p>
            <a:pPr>
              <a:defRPr/>
            </a:pPr>
            <a:endParaRPr lang="es-ES"/>
          </a:p>
        </p:txBody>
      </p:sp>
    </p:spTree>
    <p:extLst>
      <p:ext uri="{BB962C8B-B14F-4D97-AF65-F5344CB8AC3E}">
        <p14:creationId xmlns:p14="http://schemas.microsoft.com/office/powerpoint/2010/main" val="11603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17EFAFF-A323-4B99-9568-0C68F179A340}" type="datetimeFigureOut">
              <a:rPr lang="es-ES_tradnl" smtClean="0"/>
              <a:t>12/07/2020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A9C25DAB-06B9-4C27-8201-B0F13857BA6E}" type="slidenum">
              <a:rPr lang="es-ES_tradnl" smtClean="0"/>
              <a:t>‹Nº›</a:t>
            </a:fld>
            <a:endParaRPr lang="es-ES_tradnl"/>
          </a:p>
        </p:txBody>
      </p:sp>
    </p:spTree>
    <p:extLst>
      <p:ext uri="{BB962C8B-B14F-4D97-AF65-F5344CB8AC3E}">
        <p14:creationId xmlns:p14="http://schemas.microsoft.com/office/powerpoint/2010/main" val="7921554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17EFAFF-A323-4B99-9568-0C68F179A340}" type="datetimeFigureOut">
              <a:rPr lang="es-ES_tradnl" smtClean="0"/>
              <a:t>12/07/2020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A9C25DAB-06B9-4C27-8201-B0F13857BA6E}" type="slidenum">
              <a:rPr lang="es-ES_tradnl" smtClean="0"/>
              <a:t>‹Nº›</a:t>
            </a:fld>
            <a:endParaRPr lang="es-ES_tradnl"/>
          </a:p>
        </p:txBody>
      </p:sp>
      <p:sp>
        <p:nvSpPr>
          <p:cNvPr id="12" name="Title 1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7228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17EFAFF-A323-4B99-9568-0C68F179A340}" type="datetimeFigureOut">
              <a:rPr lang="es-ES_tradnl" smtClean="0"/>
              <a:t>12/07/2020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A9C25DAB-06B9-4C27-8201-B0F13857BA6E}" type="slidenum">
              <a:rPr lang="es-ES_tradnl" smtClean="0"/>
              <a:t>‹Nº›</a:t>
            </a:fld>
            <a:endParaRPr lang="es-ES_tradnl"/>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992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17EFAFF-A323-4B99-9568-0C68F179A340}" type="datetimeFigureOut">
              <a:rPr lang="es-ES_tradnl" smtClean="0"/>
              <a:t>12/07/2020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A9C25DAB-06B9-4C27-8201-B0F13857BA6E}" type="slidenum">
              <a:rPr lang="es-ES_tradnl" smtClean="0"/>
              <a:t>‹Nº›</a:t>
            </a:fld>
            <a:endParaRPr lang="es-ES_tradnl"/>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828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EFAFF-A323-4B99-9568-0C68F179A340}" type="datetimeFigureOut">
              <a:rPr lang="es-ES_tradnl" smtClean="0"/>
              <a:t>12/07/2020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A9C25DAB-06B9-4C27-8201-B0F13857BA6E}" type="slidenum">
              <a:rPr lang="es-ES_tradnl" smtClean="0"/>
              <a:t>‹Nº›</a:t>
            </a:fld>
            <a:endParaRPr lang="es-ES_tradnl"/>
          </a:p>
        </p:txBody>
      </p:sp>
    </p:spTree>
    <p:extLst>
      <p:ext uri="{BB962C8B-B14F-4D97-AF65-F5344CB8AC3E}">
        <p14:creationId xmlns:p14="http://schemas.microsoft.com/office/powerpoint/2010/main" val="2653606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es-ES"/>
              <a:t>Haga clic para modificar el estilo de título del patrón</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17EFAFF-A323-4B99-9568-0C68F179A340}" type="datetimeFigureOut">
              <a:rPr lang="es-ES_tradnl" smtClean="0"/>
              <a:t>12/07/2020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A9C25DAB-06B9-4C27-8201-B0F13857BA6E}" type="slidenum">
              <a:rPr lang="es-ES_tradnl" smtClean="0"/>
              <a:t>‹Nº›</a:t>
            </a:fld>
            <a:endParaRPr lang="es-ES_tradnl"/>
          </a:p>
        </p:txBody>
      </p:sp>
    </p:spTree>
    <p:extLst>
      <p:ext uri="{BB962C8B-B14F-4D97-AF65-F5344CB8AC3E}">
        <p14:creationId xmlns:p14="http://schemas.microsoft.com/office/powerpoint/2010/main" val="29412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es-ES"/>
              <a:t>Haga clic para modificar el estilo de título del patrón</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17EFAFF-A323-4B99-9568-0C68F179A340}" type="datetimeFigureOut">
              <a:rPr lang="es-ES_tradnl" smtClean="0"/>
              <a:t>12/07/2020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A9C25DAB-06B9-4C27-8201-B0F13857BA6E}" type="slidenum">
              <a:rPr lang="es-ES_tradnl" smtClean="0"/>
              <a:t>‹Nº›</a:t>
            </a:fld>
            <a:endParaRPr lang="es-ES_tradnl"/>
          </a:p>
        </p:txBody>
      </p:sp>
    </p:spTree>
    <p:extLst>
      <p:ext uri="{BB962C8B-B14F-4D97-AF65-F5344CB8AC3E}">
        <p14:creationId xmlns:p14="http://schemas.microsoft.com/office/powerpoint/2010/main" val="353747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417EFAFF-A323-4B99-9568-0C68F179A340}" type="datetimeFigureOut">
              <a:rPr lang="es-ES_tradnl" smtClean="0"/>
              <a:t>12/07/2020</a:t>
            </a:fld>
            <a:endParaRPr lang="es-ES_tradnl"/>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s-ES_tradnl"/>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A9C25DAB-06B9-4C27-8201-B0F13857BA6E}" type="slidenum">
              <a:rPr lang="es-ES_tradnl" smtClean="0"/>
              <a:t>‹Nº›</a:t>
            </a:fld>
            <a:endParaRPr lang="es-ES_tradnl"/>
          </a:p>
        </p:txBody>
      </p:sp>
    </p:spTree>
    <p:extLst>
      <p:ext uri="{BB962C8B-B14F-4D97-AF65-F5344CB8AC3E}">
        <p14:creationId xmlns:p14="http://schemas.microsoft.com/office/powerpoint/2010/main" val="3648809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8" name="7 Conector recto"/>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609600" y="267494"/>
            <a:ext cx="10972800" cy="1399032"/>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CF98BCB0-5E27-4FC6-B1F4-4D580C82280F}" type="datetimeFigureOut">
              <a:rPr lang="es-EC" smtClean="0"/>
              <a:t>12/7/2020</a:t>
            </a:fld>
            <a:endParaRPr lang="es-EC"/>
          </a:p>
        </p:txBody>
      </p:sp>
      <p:sp>
        <p:nvSpPr>
          <p:cNvPr id="3" name="2 Marcador de pie de página"/>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endParaRPr lang="es-EC"/>
          </a:p>
        </p:txBody>
      </p:sp>
      <p:sp>
        <p:nvSpPr>
          <p:cNvPr id="23" name="22 Marcador de número de diapositiva"/>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C25B1390-133A-4A24-9B6B-176489CBAD42}" type="slidenum">
              <a:rPr lang="es-EC" smtClean="0"/>
              <a:t>‹Nº›</a:t>
            </a:fld>
            <a:endParaRPr lang="es-EC"/>
          </a:p>
        </p:txBody>
      </p:sp>
    </p:spTree>
    <p:extLst>
      <p:ext uri="{BB962C8B-B14F-4D97-AF65-F5344CB8AC3E}">
        <p14:creationId xmlns:p14="http://schemas.microsoft.com/office/powerpoint/2010/main" val="399777813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8.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vmlDrawing" Target="../drawings/vmlDrawing10.vml"/><Relationship Id="rId4" Type="http://schemas.openxmlformats.org/officeDocument/2006/relationships/image" Target="../media/image14.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vmlDrawing" Target="../drawings/vmlDrawing11.vml"/><Relationship Id="rId4" Type="http://schemas.openxmlformats.org/officeDocument/2006/relationships/image" Target="../media/image15.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8.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8.xml"/><Relationship Id="rId1" Type="http://schemas.openxmlformats.org/officeDocument/2006/relationships/vmlDrawing" Target="../drawings/vmlDrawing14.vml"/><Relationship Id="rId4" Type="http://schemas.openxmlformats.org/officeDocument/2006/relationships/image" Target="../media/image18.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5.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S_tradnl" dirty="0"/>
              <a:t>PLANIFICACION ESTRATEGICA</a:t>
            </a:r>
          </a:p>
        </p:txBody>
      </p:sp>
      <p:sp>
        <p:nvSpPr>
          <p:cNvPr id="3" name="2 Subtítulo"/>
          <p:cNvSpPr>
            <a:spLocks noGrp="1"/>
          </p:cNvSpPr>
          <p:nvPr>
            <p:ph type="subTitle" idx="1"/>
          </p:nvPr>
        </p:nvSpPr>
        <p:spPr>
          <a:xfrm>
            <a:off x="2999656" y="3789040"/>
            <a:ext cx="6172200" cy="685800"/>
          </a:xfrm>
        </p:spPr>
        <p:txBody>
          <a:bodyPr/>
          <a:lstStyle/>
          <a:p>
            <a:pPr algn="ctr"/>
            <a:r>
              <a:rPr lang="es-ES_tradnl" dirty="0"/>
              <a:t>Dr. Pablo Fierro López PhD.</a:t>
            </a:r>
          </a:p>
        </p:txBody>
      </p:sp>
    </p:spTree>
    <p:extLst>
      <p:ext uri="{BB962C8B-B14F-4D97-AF65-F5344CB8AC3E}">
        <p14:creationId xmlns:p14="http://schemas.microsoft.com/office/powerpoint/2010/main" val="12746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209800" y="3356992"/>
            <a:ext cx="7772400"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rgbClr val="E40059"/>
              </a:buClr>
              <a:buSzPct val="80000"/>
            </a:pPr>
            <a:r>
              <a:rPr kumimoji="1" lang="en-US" dirty="0">
                <a:solidFill>
                  <a:prstClr val="white"/>
                </a:solidFill>
                <a:latin typeface="Arial" charset="0"/>
              </a:rPr>
              <a:t>La </a:t>
            </a:r>
            <a:r>
              <a:rPr kumimoji="1" lang="en-US" dirty="0" err="1">
                <a:solidFill>
                  <a:prstClr val="white"/>
                </a:solidFill>
                <a:latin typeface="Arial" charset="0"/>
              </a:rPr>
              <a:t>evaluación</a:t>
            </a:r>
            <a:r>
              <a:rPr kumimoji="1" lang="en-US" dirty="0">
                <a:solidFill>
                  <a:prstClr val="white"/>
                </a:solidFill>
                <a:latin typeface="Arial" charset="0"/>
              </a:rPr>
              <a:t> del </a:t>
            </a:r>
            <a:r>
              <a:rPr kumimoji="1" lang="en-US" dirty="0" err="1">
                <a:solidFill>
                  <a:prstClr val="white"/>
                </a:solidFill>
                <a:latin typeface="Arial" charset="0"/>
              </a:rPr>
              <a:t>entorno</a:t>
            </a:r>
            <a:r>
              <a:rPr kumimoji="1" lang="en-US" dirty="0">
                <a:solidFill>
                  <a:prstClr val="white"/>
                </a:solidFill>
                <a:latin typeface="Arial" charset="0"/>
              </a:rPr>
              <a:t>, </a:t>
            </a:r>
            <a:r>
              <a:rPr kumimoji="1" lang="en-US" dirty="0" err="1">
                <a:solidFill>
                  <a:prstClr val="white"/>
                </a:solidFill>
                <a:latin typeface="Arial" charset="0"/>
              </a:rPr>
              <a:t>permite</a:t>
            </a:r>
            <a:r>
              <a:rPr kumimoji="1" lang="en-US" dirty="0">
                <a:solidFill>
                  <a:prstClr val="white"/>
                </a:solidFill>
                <a:latin typeface="Arial" charset="0"/>
              </a:rPr>
              <a:t> </a:t>
            </a:r>
            <a:r>
              <a:rPr kumimoji="1" lang="en-US" dirty="0" err="1">
                <a:solidFill>
                  <a:prstClr val="white"/>
                </a:solidFill>
                <a:latin typeface="Arial" charset="0"/>
              </a:rPr>
              <a:t>determinar</a:t>
            </a:r>
            <a:r>
              <a:rPr kumimoji="1" lang="en-US" dirty="0">
                <a:solidFill>
                  <a:prstClr val="white"/>
                </a:solidFill>
                <a:latin typeface="Arial" charset="0"/>
              </a:rPr>
              <a:t> y </a:t>
            </a:r>
            <a:r>
              <a:rPr kumimoji="1" lang="en-US" dirty="0" err="1">
                <a:solidFill>
                  <a:prstClr val="white"/>
                </a:solidFill>
                <a:latin typeface="Arial" charset="0"/>
              </a:rPr>
              <a:t>analizar</a:t>
            </a:r>
            <a:r>
              <a:rPr kumimoji="1" lang="en-US" dirty="0">
                <a:solidFill>
                  <a:prstClr val="white"/>
                </a:solidFill>
                <a:latin typeface="Arial" charset="0"/>
              </a:rPr>
              <a:t> </a:t>
            </a:r>
            <a:r>
              <a:rPr kumimoji="1" lang="en-US" dirty="0" err="1">
                <a:solidFill>
                  <a:prstClr val="white"/>
                </a:solidFill>
                <a:latin typeface="Arial" charset="0"/>
              </a:rPr>
              <a:t>las</a:t>
            </a:r>
            <a:r>
              <a:rPr kumimoji="1" lang="en-US" dirty="0">
                <a:solidFill>
                  <a:prstClr val="white"/>
                </a:solidFill>
                <a:latin typeface="Arial" charset="0"/>
              </a:rPr>
              <a:t> </a:t>
            </a:r>
            <a:r>
              <a:rPr kumimoji="1" lang="en-US" dirty="0" err="1">
                <a:solidFill>
                  <a:prstClr val="white"/>
                </a:solidFill>
                <a:latin typeface="Arial" charset="0"/>
              </a:rPr>
              <a:t>tendencias</a:t>
            </a:r>
            <a:r>
              <a:rPr kumimoji="1" lang="en-US" dirty="0">
                <a:solidFill>
                  <a:prstClr val="white"/>
                </a:solidFill>
                <a:latin typeface="Arial" charset="0"/>
              </a:rPr>
              <a:t>, </a:t>
            </a:r>
            <a:r>
              <a:rPr kumimoji="1" lang="en-US" dirty="0" err="1">
                <a:solidFill>
                  <a:prstClr val="white"/>
                </a:solidFill>
                <a:latin typeface="Arial" charset="0"/>
              </a:rPr>
              <a:t>fuerzas</a:t>
            </a:r>
            <a:r>
              <a:rPr kumimoji="1" lang="en-US" dirty="0">
                <a:solidFill>
                  <a:prstClr val="white"/>
                </a:solidFill>
                <a:latin typeface="Arial" charset="0"/>
              </a:rPr>
              <a:t> o </a:t>
            </a:r>
            <a:r>
              <a:rPr kumimoji="1" lang="en-US" dirty="0" err="1">
                <a:solidFill>
                  <a:prstClr val="white"/>
                </a:solidFill>
                <a:latin typeface="Arial" charset="0"/>
              </a:rPr>
              <a:t>fenómenos</a:t>
            </a:r>
            <a:r>
              <a:rPr kumimoji="1" lang="en-US" dirty="0">
                <a:solidFill>
                  <a:prstClr val="white"/>
                </a:solidFill>
                <a:latin typeface="Arial" charset="0"/>
              </a:rPr>
              <a:t> </a:t>
            </a:r>
            <a:r>
              <a:rPr kumimoji="1" lang="en-US" dirty="0" err="1">
                <a:solidFill>
                  <a:prstClr val="white"/>
                </a:solidFill>
                <a:latin typeface="Arial" charset="0"/>
              </a:rPr>
              <a:t>que</a:t>
            </a:r>
            <a:r>
              <a:rPr kumimoji="1" lang="en-US" dirty="0">
                <a:solidFill>
                  <a:prstClr val="white"/>
                </a:solidFill>
                <a:latin typeface="Arial" charset="0"/>
              </a:rPr>
              <a:t> </a:t>
            </a:r>
            <a:r>
              <a:rPr kumimoji="1" lang="en-US" dirty="0" err="1">
                <a:solidFill>
                  <a:prstClr val="white"/>
                </a:solidFill>
                <a:latin typeface="Arial" charset="0"/>
              </a:rPr>
              <a:t>pueden</a:t>
            </a:r>
            <a:r>
              <a:rPr kumimoji="1" lang="en-US" dirty="0">
                <a:solidFill>
                  <a:prstClr val="white"/>
                </a:solidFill>
                <a:latin typeface="Arial" charset="0"/>
              </a:rPr>
              <a:t> </a:t>
            </a:r>
            <a:r>
              <a:rPr kumimoji="1" lang="en-US" dirty="0" err="1">
                <a:solidFill>
                  <a:prstClr val="white"/>
                </a:solidFill>
                <a:latin typeface="Arial" charset="0"/>
              </a:rPr>
              <a:t>afectar</a:t>
            </a:r>
            <a:r>
              <a:rPr kumimoji="1" lang="en-US" dirty="0">
                <a:solidFill>
                  <a:prstClr val="white"/>
                </a:solidFill>
                <a:latin typeface="Arial" charset="0"/>
              </a:rPr>
              <a:t> o </a:t>
            </a:r>
            <a:r>
              <a:rPr kumimoji="1" lang="en-US" dirty="0" err="1">
                <a:solidFill>
                  <a:prstClr val="white"/>
                </a:solidFill>
                <a:latin typeface="Arial" charset="0"/>
              </a:rPr>
              <a:t>favorecer</a:t>
            </a:r>
            <a:r>
              <a:rPr kumimoji="1" lang="en-US" dirty="0">
                <a:solidFill>
                  <a:prstClr val="white"/>
                </a:solidFill>
                <a:latin typeface="Arial" charset="0"/>
              </a:rPr>
              <a:t> </a:t>
            </a:r>
            <a:r>
              <a:rPr kumimoji="1" lang="en-US" dirty="0" err="1">
                <a:solidFill>
                  <a:prstClr val="white"/>
                </a:solidFill>
                <a:latin typeface="Arial" charset="0"/>
              </a:rPr>
              <a:t>externamente</a:t>
            </a:r>
            <a:r>
              <a:rPr kumimoji="1" lang="en-US" dirty="0">
                <a:solidFill>
                  <a:prstClr val="white"/>
                </a:solidFill>
                <a:latin typeface="Arial" charset="0"/>
              </a:rPr>
              <a:t> a la </a:t>
            </a:r>
            <a:r>
              <a:rPr kumimoji="1" lang="en-US" dirty="0" err="1">
                <a:solidFill>
                  <a:prstClr val="white"/>
                </a:solidFill>
                <a:latin typeface="Arial" charset="0"/>
              </a:rPr>
              <a:t>organización</a:t>
            </a:r>
            <a:r>
              <a:rPr kumimoji="1" lang="en-US" dirty="0">
                <a:solidFill>
                  <a:prstClr val="white"/>
                </a:solidFill>
                <a:latin typeface="Arial" charset="0"/>
              </a:rPr>
              <a:t>.</a:t>
            </a:r>
          </a:p>
          <a:p>
            <a:pPr marL="342900" indent="-342900" algn="just">
              <a:spcBef>
                <a:spcPct val="20000"/>
              </a:spcBef>
              <a:buClr>
                <a:srgbClr val="E40059"/>
              </a:buClr>
              <a:buSzPct val="80000"/>
            </a:pPr>
            <a:r>
              <a:rPr kumimoji="1" lang="en-US" dirty="0">
                <a:solidFill>
                  <a:prstClr val="white"/>
                </a:solidFill>
                <a:latin typeface="Arial" charset="0"/>
              </a:rPr>
              <a:t>El </a:t>
            </a:r>
            <a:r>
              <a:rPr kumimoji="1" lang="en-US" dirty="0" err="1">
                <a:solidFill>
                  <a:prstClr val="white"/>
                </a:solidFill>
                <a:latin typeface="Arial" charset="0"/>
              </a:rPr>
              <a:t>entorno</a:t>
            </a:r>
            <a:r>
              <a:rPr kumimoji="1" lang="en-US" dirty="0">
                <a:solidFill>
                  <a:prstClr val="white"/>
                </a:solidFill>
                <a:latin typeface="Arial" charset="0"/>
              </a:rPr>
              <a:t> </a:t>
            </a:r>
            <a:r>
              <a:rPr kumimoji="1" lang="en-US" dirty="0" err="1">
                <a:solidFill>
                  <a:prstClr val="white"/>
                </a:solidFill>
                <a:latin typeface="Arial" charset="0"/>
              </a:rPr>
              <a:t>externo</a:t>
            </a:r>
            <a:r>
              <a:rPr kumimoji="1" lang="en-US" dirty="0">
                <a:solidFill>
                  <a:prstClr val="white"/>
                </a:solidFill>
                <a:latin typeface="Arial" charset="0"/>
              </a:rPr>
              <a:t> son variables </a:t>
            </a:r>
            <a:r>
              <a:rPr kumimoji="1" lang="en-US" dirty="0" err="1">
                <a:solidFill>
                  <a:prstClr val="white"/>
                </a:solidFill>
                <a:latin typeface="Arial" charset="0"/>
              </a:rPr>
              <a:t>incontrolables</a:t>
            </a:r>
            <a:r>
              <a:rPr kumimoji="1" lang="en-US" dirty="0">
                <a:solidFill>
                  <a:prstClr val="white"/>
                </a:solidFill>
                <a:latin typeface="Arial" charset="0"/>
              </a:rPr>
              <a:t> </a:t>
            </a:r>
            <a:r>
              <a:rPr kumimoji="1" lang="en-US" dirty="0" err="1">
                <a:solidFill>
                  <a:prstClr val="white"/>
                </a:solidFill>
                <a:latin typeface="Arial" charset="0"/>
              </a:rPr>
              <a:t>por</a:t>
            </a:r>
            <a:r>
              <a:rPr kumimoji="1" lang="en-US" dirty="0">
                <a:solidFill>
                  <a:prstClr val="white"/>
                </a:solidFill>
                <a:latin typeface="Arial" charset="0"/>
              </a:rPr>
              <a:t> la </a:t>
            </a:r>
            <a:r>
              <a:rPr kumimoji="1" lang="en-US" dirty="0" err="1">
                <a:solidFill>
                  <a:prstClr val="white"/>
                </a:solidFill>
                <a:latin typeface="Arial" charset="0"/>
              </a:rPr>
              <a:t>empresa</a:t>
            </a:r>
            <a:r>
              <a:rPr kumimoji="1" lang="en-US" dirty="0">
                <a:solidFill>
                  <a:prstClr val="white"/>
                </a:solidFill>
                <a:latin typeface="Arial" charset="0"/>
              </a:rPr>
              <a:t>, y </a:t>
            </a:r>
            <a:r>
              <a:rPr kumimoji="1" lang="en-US" dirty="0" err="1">
                <a:solidFill>
                  <a:prstClr val="white"/>
                </a:solidFill>
                <a:latin typeface="Arial" charset="0"/>
              </a:rPr>
              <a:t>que</a:t>
            </a:r>
            <a:r>
              <a:rPr kumimoji="1" lang="en-US" dirty="0">
                <a:solidFill>
                  <a:prstClr val="white"/>
                </a:solidFill>
                <a:latin typeface="Arial" charset="0"/>
              </a:rPr>
              <a:t> </a:t>
            </a:r>
            <a:r>
              <a:rPr kumimoji="1" lang="en-US" dirty="0" err="1">
                <a:solidFill>
                  <a:prstClr val="white"/>
                </a:solidFill>
                <a:latin typeface="Arial" charset="0"/>
              </a:rPr>
              <a:t>por</a:t>
            </a:r>
            <a:r>
              <a:rPr kumimoji="1" lang="en-US" dirty="0">
                <a:solidFill>
                  <a:prstClr val="white"/>
                </a:solidFill>
                <a:latin typeface="Arial" charset="0"/>
              </a:rPr>
              <a:t> lo general </a:t>
            </a:r>
            <a:r>
              <a:rPr kumimoji="1" lang="es-EC" dirty="0" err="1">
                <a:solidFill>
                  <a:prstClr val="white"/>
                </a:solidFill>
                <a:latin typeface="Arial" charset="0"/>
              </a:rPr>
              <a:t>estan</a:t>
            </a:r>
            <a:r>
              <a:rPr kumimoji="1" lang="en-US" dirty="0">
                <a:solidFill>
                  <a:prstClr val="white"/>
                </a:solidFill>
                <a:latin typeface="Arial" charset="0"/>
              </a:rPr>
              <a:t> </a:t>
            </a:r>
            <a:r>
              <a:rPr kumimoji="1" lang="en-US" dirty="0" err="1">
                <a:solidFill>
                  <a:prstClr val="white"/>
                </a:solidFill>
                <a:latin typeface="Arial" charset="0"/>
              </a:rPr>
              <a:t>interrelacionados</a:t>
            </a:r>
            <a:r>
              <a:rPr kumimoji="1" lang="en-US" dirty="0">
                <a:solidFill>
                  <a:prstClr val="white"/>
                </a:solidFill>
                <a:latin typeface="Arial" charset="0"/>
              </a:rPr>
              <a:t> entre </a:t>
            </a:r>
            <a:r>
              <a:rPr kumimoji="1" lang="en-US" dirty="0" err="1">
                <a:solidFill>
                  <a:prstClr val="white"/>
                </a:solidFill>
                <a:latin typeface="Arial" charset="0"/>
              </a:rPr>
              <a:t>sí</a:t>
            </a:r>
            <a:r>
              <a:rPr kumimoji="1" lang="en-US" dirty="0">
                <a:solidFill>
                  <a:prstClr val="white"/>
                </a:solidFill>
                <a:latin typeface="Arial" charset="0"/>
              </a:rPr>
              <a:t>, </a:t>
            </a:r>
            <a:r>
              <a:rPr kumimoji="1" lang="en-US" dirty="0" err="1">
                <a:solidFill>
                  <a:prstClr val="white"/>
                </a:solidFill>
                <a:latin typeface="Arial" charset="0"/>
              </a:rPr>
              <a:t>ya</a:t>
            </a:r>
            <a:r>
              <a:rPr kumimoji="1" lang="en-US" dirty="0">
                <a:solidFill>
                  <a:prstClr val="white"/>
                </a:solidFill>
                <a:latin typeface="Arial" charset="0"/>
              </a:rPr>
              <a:t> </a:t>
            </a:r>
            <a:r>
              <a:rPr kumimoji="1" lang="en-US" dirty="0" err="1">
                <a:solidFill>
                  <a:prstClr val="white"/>
                </a:solidFill>
                <a:latin typeface="Arial" charset="0"/>
              </a:rPr>
              <a:t>que</a:t>
            </a:r>
            <a:r>
              <a:rPr kumimoji="1" lang="en-US" dirty="0">
                <a:solidFill>
                  <a:prstClr val="white"/>
                </a:solidFill>
                <a:latin typeface="Arial" charset="0"/>
              </a:rPr>
              <a:t> un </a:t>
            </a:r>
            <a:r>
              <a:rPr kumimoji="1" lang="en-US" dirty="0" err="1">
                <a:solidFill>
                  <a:prstClr val="white"/>
                </a:solidFill>
                <a:latin typeface="Arial" charset="0"/>
              </a:rPr>
              <a:t>cambio</a:t>
            </a:r>
            <a:r>
              <a:rPr kumimoji="1" lang="en-US" dirty="0">
                <a:solidFill>
                  <a:prstClr val="white"/>
                </a:solidFill>
                <a:latin typeface="Arial" charset="0"/>
              </a:rPr>
              <a:t> en </a:t>
            </a:r>
            <a:r>
              <a:rPr kumimoji="1" lang="en-US" dirty="0" err="1">
                <a:solidFill>
                  <a:prstClr val="white"/>
                </a:solidFill>
                <a:latin typeface="Arial" charset="0"/>
              </a:rPr>
              <a:t>uno</a:t>
            </a:r>
            <a:r>
              <a:rPr kumimoji="1" lang="en-US" dirty="0">
                <a:solidFill>
                  <a:prstClr val="white"/>
                </a:solidFill>
                <a:latin typeface="Arial" charset="0"/>
              </a:rPr>
              <a:t> de </a:t>
            </a:r>
            <a:r>
              <a:rPr kumimoji="1" lang="en-US" dirty="0" err="1">
                <a:solidFill>
                  <a:prstClr val="white"/>
                </a:solidFill>
                <a:latin typeface="Arial" charset="0"/>
              </a:rPr>
              <a:t>ellos</a:t>
            </a:r>
            <a:r>
              <a:rPr kumimoji="1" lang="en-US" dirty="0">
                <a:solidFill>
                  <a:prstClr val="white"/>
                </a:solidFill>
                <a:latin typeface="Arial" charset="0"/>
              </a:rPr>
              <a:t> </a:t>
            </a:r>
            <a:r>
              <a:rPr kumimoji="1" lang="en-US" dirty="0" err="1">
                <a:solidFill>
                  <a:prstClr val="white"/>
                </a:solidFill>
                <a:latin typeface="Arial" charset="0"/>
              </a:rPr>
              <a:t>puede</a:t>
            </a:r>
            <a:r>
              <a:rPr kumimoji="1" lang="en-US" dirty="0">
                <a:solidFill>
                  <a:prstClr val="white"/>
                </a:solidFill>
                <a:latin typeface="Arial" charset="0"/>
              </a:rPr>
              <a:t> </a:t>
            </a:r>
            <a:r>
              <a:rPr kumimoji="1" lang="en-US" dirty="0" err="1">
                <a:solidFill>
                  <a:prstClr val="white"/>
                </a:solidFill>
                <a:latin typeface="Arial" charset="0"/>
              </a:rPr>
              <a:t>ocacionar</a:t>
            </a:r>
            <a:r>
              <a:rPr kumimoji="1" lang="en-US" dirty="0">
                <a:solidFill>
                  <a:prstClr val="white"/>
                </a:solidFill>
                <a:latin typeface="Arial" charset="0"/>
              </a:rPr>
              <a:t> </a:t>
            </a:r>
            <a:r>
              <a:rPr kumimoji="1" lang="en-US" dirty="0" err="1">
                <a:solidFill>
                  <a:prstClr val="white"/>
                </a:solidFill>
                <a:latin typeface="Arial" charset="0"/>
              </a:rPr>
              <a:t>cambios</a:t>
            </a:r>
            <a:r>
              <a:rPr kumimoji="1" lang="en-US" dirty="0">
                <a:solidFill>
                  <a:prstClr val="white"/>
                </a:solidFill>
                <a:latin typeface="Arial" charset="0"/>
              </a:rPr>
              <a:t> en </a:t>
            </a:r>
            <a:r>
              <a:rPr kumimoji="1" lang="en-US" dirty="0" err="1">
                <a:solidFill>
                  <a:prstClr val="white"/>
                </a:solidFill>
                <a:latin typeface="Arial" charset="0"/>
              </a:rPr>
              <a:t>uno</a:t>
            </a:r>
            <a:r>
              <a:rPr kumimoji="1" lang="en-US" dirty="0">
                <a:solidFill>
                  <a:prstClr val="white"/>
                </a:solidFill>
                <a:latin typeface="Arial" charset="0"/>
              </a:rPr>
              <a:t> o </a:t>
            </a:r>
            <a:r>
              <a:rPr kumimoji="1" lang="en-US" dirty="0" err="1">
                <a:solidFill>
                  <a:prstClr val="white"/>
                </a:solidFill>
                <a:latin typeface="Arial" charset="0"/>
              </a:rPr>
              <a:t>más</a:t>
            </a:r>
            <a:r>
              <a:rPr kumimoji="1" lang="en-US" dirty="0">
                <a:solidFill>
                  <a:prstClr val="white"/>
                </a:solidFill>
                <a:latin typeface="Arial" charset="0"/>
              </a:rPr>
              <a:t> de los </a:t>
            </a:r>
            <a:r>
              <a:rPr kumimoji="1" lang="en-US" dirty="0" err="1">
                <a:solidFill>
                  <a:prstClr val="white"/>
                </a:solidFill>
                <a:latin typeface="Arial" charset="0"/>
              </a:rPr>
              <a:t>otros</a:t>
            </a:r>
            <a:r>
              <a:rPr kumimoji="1" lang="en-US" dirty="0">
                <a:solidFill>
                  <a:prstClr val="white"/>
                </a:solidFill>
                <a:latin typeface="Arial" charset="0"/>
              </a:rPr>
              <a:t> </a:t>
            </a:r>
          </a:p>
          <a:p>
            <a:pPr marL="342900" indent="-342900" algn="just">
              <a:spcBef>
                <a:spcPct val="20000"/>
              </a:spcBef>
              <a:buClr>
                <a:srgbClr val="E40059"/>
              </a:buClr>
              <a:buSzPct val="80000"/>
            </a:pPr>
            <a:endParaRPr kumimoji="1" lang="en-US" dirty="0">
              <a:solidFill>
                <a:prstClr val="white"/>
              </a:solidFill>
              <a:latin typeface="Arial" charset="0"/>
            </a:endParaRPr>
          </a:p>
          <a:p>
            <a:pPr marL="342900" indent="-342900" algn="just">
              <a:spcBef>
                <a:spcPct val="20000"/>
              </a:spcBef>
              <a:buClr>
                <a:srgbClr val="E40059"/>
              </a:buClr>
              <a:buSzPct val="80000"/>
            </a:pPr>
            <a:endParaRPr kumimoji="1" lang="en-US" dirty="0">
              <a:solidFill>
                <a:prstClr val="white"/>
              </a:solidFill>
              <a:latin typeface="Arial" charset="0"/>
            </a:endParaRPr>
          </a:p>
          <a:p>
            <a:pPr marL="342900" indent="-342900" algn="just">
              <a:spcBef>
                <a:spcPct val="20000"/>
              </a:spcBef>
              <a:buClr>
                <a:srgbClr val="E40059"/>
              </a:buClr>
              <a:buSzPct val="80000"/>
            </a:pPr>
            <a:endParaRPr kumimoji="1" lang="en-US" dirty="0">
              <a:solidFill>
                <a:prstClr val="white"/>
              </a:solidFill>
              <a:latin typeface="Arial" charset="0"/>
            </a:endParaRPr>
          </a:p>
          <a:p>
            <a:pPr marL="342900" indent="-342900" algn="just">
              <a:spcBef>
                <a:spcPct val="20000"/>
              </a:spcBef>
              <a:buClr>
                <a:srgbClr val="E40059"/>
              </a:buClr>
              <a:buSzPct val="80000"/>
            </a:pPr>
            <a:endParaRPr kumimoji="1" lang="en-US" dirty="0">
              <a:solidFill>
                <a:prstClr val="white"/>
              </a:solidFill>
              <a:latin typeface="Arial" charset="0"/>
            </a:endParaRPr>
          </a:p>
          <a:p>
            <a:pPr marL="342900" indent="-342900" algn="just">
              <a:spcBef>
                <a:spcPct val="20000"/>
              </a:spcBef>
              <a:buClr>
                <a:srgbClr val="E40059"/>
              </a:buClr>
              <a:buSzPct val="80000"/>
            </a:pPr>
            <a:endParaRPr kumimoji="1" lang="en-US" dirty="0">
              <a:solidFill>
                <a:prstClr val="white"/>
              </a:solidFill>
              <a:latin typeface="Arial" charset="0"/>
            </a:endParaRPr>
          </a:p>
        </p:txBody>
      </p:sp>
      <p:sp>
        <p:nvSpPr>
          <p:cNvPr id="56323" name="Text Box 3"/>
          <p:cNvSpPr txBox="1">
            <a:spLocks noChangeArrowheads="1"/>
          </p:cNvSpPr>
          <p:nvPr/>
        </p:nvSpPr>
        <p:spPr bwMode="auto">
          <a:xfrm>
            <a:off x="1600200" y="152400"/>
            <a:ext cx="2895600" cy="579438"/>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3200" u="sng">
                <a:solidFill>
                  <a:prstClr val="white"/>
                </a:solidFill>
                <a:effectLst>
                  <a:outerShdw blurRad="38100" dist="38100" dir="2700000" algn="tl">
                    <a:srgbClr val="000000"/>
                  </a:outerShdw>
                </a:effectLst>
                <a:latin typeface="Century Gothic"/>
              </a:rPr>
              <a:t>PASO 4</a:t>
            </a:r>
          </a:p>
        </p:txBody>
      </p:sp>
      <p:sp>
        <p:nvSpPr>
          <p:cNvPr id="56324" name="Rectangle 4"/>
          <p:cNvSpPr>
            <a:spLocks noChangeArrowheads="1"/>
          </p:cNvSpPr>
          <p:nvPr/>
        </p:nvSpPr>
        <p:spPr bwMode="auto">
          <a:xfrm>
            <a:off x="1828800" y="1752600"/>
            <a:ext cx="8839200" cy="1143000"/>
          </a:xfrm>
          <a:prstGeom prst="rect">
            <a:avLst/>
          </a:prstGeom>
          <a:noFill/>
          <a:ln w="9525">
            <a:noFill/>
            <a:miter lim="800000"/>
            <a:headEnd/>
            <a:tailEnd/>
          </a:ln>
          <a:effectLst/>
        </p:spPr>
        <p:txBody>
          <a:bodyPr lIns="92075" tIns="46038" rIns="92075" bIns="46038" anchor="ctr"/>
          <a:lstStyle/>
          <a:p>
            <a:pPr>
              <a:defRPr/>
            </a:pPr>
            <a:r>
              <a:rPr kumimoji="1" lang="en-US" sz="6000" dirty="0">
                <a:solidFill>
                  <a:prstClr val="white"/>
                </a:solidFill>
                <a:effectLst>
                  <a:outerShdw blurRad="38100" dist="38100" dir="2700000" algn="tl">
                    <a:srgbClr val="000000"/>
                  </a:outerShdw>
                </a:effectLst>
                <a:latin typeface="Century Gothic"/>
              </a:rPr>
              <a:t>ANALISIS DEL ENTORNO EXTERNO</a:t>
            </a:r>
          </a:p>
        </p:txBody>
      </p:sp>
    </p:spTree>
    <p:extLst>
      <p:ext uri="{BB962C8B-B14F-4D97-AF65-F5344CB8AC3E}">
        <p14:creationId xmlns:p14="http://schemas.microsoft.com/office/powerpoint/2010/main" val="1063057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2286001" y="2438401"/>
            <a:ext cx="3667125" cy="3508375"/>
          </a:xfrm>
          <a:ln w="57150">
            <a:solidFill>
              <a:schemeClr val="tx1"/>
            </a:solidFill>
          </a:ln>
        </p:spPr>
        <p:txBody>
          <a:bodyPr>
            <a:normAutofit fontScale="25000" lnSpcReduction="20000"/>
          </a:bodyPr>
          <a:lstStyle/>
          <a:p>
            <a:pPr marL="0" indent="0" algn="just">
              <a:lnSpc>
                <a:spcPct val="80000"/>
              </a:lnSpc>
              <a:buClr>
                <a:schemeClr val="tx1"/>
              </a:buClr>
              <a:buNone/>
              <a:defRPr/>
            </a:pPr>
            <a:endParaRPr lang="es-ES" sz="1600" b="1" dirty="0"/>
          </a:p>
          <a:p>
            <a:pPr marL="0" indent="0" algn="just">
              <a:lnSpc>
                <a:spcPct val="170000"/>
              </a:lnSpc>
              <a:buClr>
                <a:schemeClr val="tx1"/>
              </a:buClr>
              <a:buNone/>
              <a:defRPr/>
            </a:pPr>
            <a:r>
              <a:rPr lang="es-ES" sz="4800" b="1" dirty="0"/>
              <a:t>Los INVOLUCRADOS EXTERNOS son personas, organizaciones, grupos o sectores de gran importancia para la institución. En tal sentido sus expectativas y demandas deberán tomarse en consideración.</a:t>
            </a:r>
          </a:p>
          <a:p>
            <a:pPr marL="0" indent="0" algn="just">
              <a:lnSpc>
                <a:spcPct val="170000"/>
              </a:lnSpc>
              <a:buClr>
                <a:schemeClr val="tx1"/>
              </a:buClr>
              <a:buNone/>
              <a:defRPr/>
            </a:pPr>
            <a:endParaRPr lang="es-ES" sz="4800" b="1" dirty="0"/>
          </a:p>
          <a:p>
            <a:pPr marL="0" indent="0" algn="just">
              <a:lnSpc>
                <a:spcPct val="170000"/>
              </a:lnSpc>
              <a:buClr>
                <a:schemeClr val="tx1"/>
              </a:buClr>
              <a:buNone/>
              <a:defRPr/>
            </a:pPr>
            <a:r>
              <a:rPr lang="es-ES" sz="4800" b="1" dirty="0"/>
              <a:t>La determinación sistemática de las demandas de estos grupos permitirá a la organización disponer de valiosa información para el proceso de planificación estratégica</a:t>
            </a:r>
          </a:p>
        </p:txBody>
      </p:sp>
      <p:sp>
        <p:nvSpPr>
          <p:cNvPr id="10244" name="Rectangle 4"/>
          <p:cNvSpPr>
            <a:spLocks noGrp="1" noChangeArrowheads="1"/>
          </p:cNvSpPr>
          <p:nvPr>
            <p:ph type="body" sz="half" idx="2"/>
          </p:nvPr>
        </p:nvSpPr>
        <p:spPr>
          <a:xfrm>
            <a:off x="6172200" y="2438401"/>
            <a:ext cx="3811588" cy="3508375"/>
          </a:xfrm>
          <a:ln w="57150" cap="flat">
            <a:solidFill>
              <a:schemeClr val="tx1"/>
            </a:solidFill>
          </a:ln>
        </p:spPr>
        <p:txBody>
          <a:bodyPr/>
          <a:lstStyle/>
          <a:p>
            <a:pPr algn="ctr" eaLnBrk="1" hangingPunct="1">
              <a:lnSpc>
                <a:spcPct val="80000"/>
              </a:lnSpc>
              <a:buClr>
                <a:schemeClr val="tx1"/>
              </a:buClr>
              <a:buFontTx/>
              <a:buChar char=" "/>
              <a:defRPr/>
            </a:pPr>
            <a:endParaRPr lang="es-ES" sz="1800" b="1" dirty="0"/>
          </a:p>
          <a:p>
            <a:pPr algn="ctr" eaLnBrk="1" hangingPunct="1">
              <a:lnSpc>
                <a:spcPct val="150000"/>
              </a:lnSpc>
              <a:buClr>
                <a:schemeClr val="tx1"/>
              </a:buClr>
              <a:buFontTx/>
              <a:buChar char=" "/>
              <a:defRPr/>
            </a:pPr>
            <a:r>
              <a:rPr lang="es-ES" sz="1400" b="1" dirty="0"/>
              <a:t>EJEMPLO</a:t>
            </a:r>
          </a:p>
          <a:p>
            <a:pPr algn="ctr" eaLnBrk="1" hangingPunct="1">
              <a:lnSpc>
                <a:spcPct val="150000"/>
              </a:lnSpc>
              <a:buClr>
                <a:schemeClr val="tx1"/>
              </a:buClr>
              <a:buFontTx/>
              <a:buChar char=" "/>
              <a:defRPr/>
            </a:pPr>
            <a:r>
              <a:rPr lang="es-ES" sz="1400" b="1" dirty="0"/>
              <a:t>DEMANDAS EXTERNAS</a:t>
            </a:r>
          </a:p>
          <a:p>
            <a:pPr algn="just" eaLnBrk="1" hangingPunct="1">
              <a:lnSpc>
                <a:spcPct val="150000"/>
              </a:lnSpc>
              <a:buClr>
                <a:schemeClr val="tx1"/>
              </a:buClr>
              <a:buFontTx/>
              <a:buChar char=" "/>
              <a:defRPr/>
            </a:pPr>
            <a:endParaRPr lang="es-ES" sz="1400" b="1" dirty="0"/>
          </a:p>
          <a:p>
            <a:pPr algn="just" eaLnBrk="1" hangingPunct="1">
              <a:lnSpc>
                <a:spcPct val="150000"/>
              </a:lnSpc>
              <a:buClr>
                <a:schemeClr val="tx1"/>
              </a:buClr>
              <a:buFont typeface="Wingdings" pitchFamily="2" charset="2"/>
              <a:buChar char="§"/>
              <a:defRPr/>
            </a:pPr>
            <a:r>
              <a:rPr lang="es-ES" sz="1400" b="1" dirty="0"/>
              <a:t>Oferta académica diversa</a:t>
            </a:r>
          </a:p>
          <a:p>
            <a:pPr algn="just" eaLnBrk="1" hangingPunct="1">
              <a:lnSpc>
                <a:spcPct val="150000"/>
              </a:lnSpc>
              <a:buClr>
                <a:schemeClr val="tx1"/>
              </a:buClr>
              <a:buFont typeface="Wingdings" pitchFamily="2" charset="2"/>
              <a:buChar char="§"/>
              <a:defRPr/>
            </a:pPr>
            <a:r>
              <a:rPr lang="es-ES" sz="1400" b="1" dirty="0"/>
              <a:t>Calidad en la educación</a:t>
            </a:r>
          </a:p>
          <a:p>
            <a:pPr algn="just" eaLnBrk="1" hangingPunct="1">
              <a:lnSpc>
                <a:spcPct val="150000"/>
              </a:lnSpc>
              <a:buClr>
                <a:schemeClr val="tx1"/>
              </a:buClr>
              <a:buFont typeface="Wingdings" pitchFamily="2" charset="2"/>
              <a:buChar char="§"/>
              <a:defRPr/>
            </a:pPr>
            <a:r>
              <a:rPr lang="es-ES" sz="1400" b="1" dirty="0"/>
              <a:t>Compromiso social</a:t>
            </a:r>
          </a:p>
          <a:p>
            <a:pPr algn="just" eaLnBrk="1" hangingPunct="1">
              <a:lnSpc>
                <a:spcPct val="150000"/>
              </a:lnSpc>
              <a:buClr>
                <a:schemeClr val="tx1"/>
              </a:buClr>
              <a:buFont typeface="Wingdings" pitchFamily="2" charset="2"/>
              <a:buChar char="§"/>
              <a:defRPr/>
            </a:pPr>
            <a:r>
              <a:rPr lang="es-ES" sz="1400" b="1" dirty="0"/>
              <a:t>Prestigio institucional</a:t>
            </a:r>
          </a:p>
        </p:txBody>
      </p:sp>
      <p:sp>
        <p:nvSpPr>
          <p:cNvPr id="10245" name="Rectangle 5"/>
          <p:cNvSpPr>
            <a:spLocks noChangeArrowheads="1"/>
          </p:cNvSpPr>
          <p:nvPr/>
        </p:nvSpPr>
        <p:spPr bwMode="auto">
          <a:xfrm>
            <a:off x="2238375" y="428625"/>
            <a:ext cx="7772400" cy="609600"/>
          </a:xfrm>
          <a:prstGeom prst="rect">
            <a:avLst/>
          </a:prstGeom>
          <a:solidFill>
            <a:schemeClr val="accent1">
              <a:lumMod val="75000"/>
            </a:schemeClr>
          </a:solidFill>
          <a:ln w="28575" cmpd="sng">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200" b="1" dirty="0">
                <a:solidFill>
                  <a:prstClr val="white"/>
                </a:solidFill>
                <a:effectLst>
                  <a:outerShdw blurRad="38100" dist="38100" dir="2700000" algn="tl">
                    <a:srgbClr val="000000"/>
                  </a:outerShdw>
                </a:effectLst>
                <a:latin typeface="Arial" charset="0"/>
              </a:rPr>
              <a:t>DIAGNÓSTICO DE LA SITUACIÓN ACTUAL</a:t>
            </a:r>
          </a:p>
        </p:txBody>
      </p:sp>
      <p:sp>
        <p:nvSpPr>
          <p:cNvPr id="7" name="Rectangle 5"/>
          <p:cNvSpPr>
            <a:spLocks noChangeArrowheads="1"/>
          </p:cNvSpPr>
          <p:nvPr/>
        </p:nvSpPr>
        <p:spPr bwMode="auto">
          <a:xfrm>
            <a:off x="3667125" y="1500188"/>
            <a:ext cx="4857750" cy="609600"/>
          </a:xfrm>
          <a:prstGeom prst="rect">
            <a:avLst/>
          </a:prstGeom>
          <a:solidFill>
            <a:schemeClr val="bg1">
              <a:lumMod val="50000"/>
            </a:schemeClr>
          </a:solidFill>
          <a:ln w="28575">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prstClr val="white"/>
                </a:solidFill>
                <a:effectLst>
                  <a:outerShdw blurRad="38100" dist="38100" dir="2700000" algn="tl">
                    <a:srgbClr val="000000"/>
                  </a:outerShdw>
                </a:effectLst>
                <a:latin typeface="Arial" charset="0"/>
              </a:rPr>
              <a:t>ANÁLISIS DE INVOLUCRADOS</a:t>
            </a:r>
          </a:p>
          <a:p>
            <a:pPr algn="ctr">
              <a:defRPr/>
            </a:pPr>
            <a:r>
              <a:rPr lang="es-ES" b="1" dirty="0">
                <a:solidFill>
                  <a:prstClr val="white"/>
                </a:solidFill>
                <a:effectLst>
                  <a:outerShdw blurRad="38100" dist="38100" dir="2700000" algn="tl">
                    <a:srgbClr val="000000"/>
                  </a:outerShdw>
                </a:effectLst>
                <a:latin typeface="Arial" charset="0"/>
              </a:rPr>
              <a:t>EXTERNOS</a:t>
            </a:r>
          </a:p>
        </p:txBody>
      </p:sp>
    </p:spTree>
    <p:extLst>
      <p:ext uri="{BB962C8B-B14F-4D97-AF65-F5344CB8AC3E}">
        <p14:creationId xmlns:p14="http://schemas.microsoft.com/office/powerpoint/2010/main" val="185043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sz="half" idx="1"/>
          </p:nvPr>
        </p:nvSpPr>
        <p:spPr>
          <a:xfrm>
            <a:off x="2238375" y="1571625"/>
            <a:ext cx="7761288" cy="4840288"/>
          </a:xfrm>
          <a:ln w="57150">
            <a:solidFill>
              <a:schemeClr val="tx1"/>
            </a:solidFill>
          </a:ln>
        </p:spPr>
        <p:txBody>
          <a:bodyPr/>
          <a:lstStyle/>
          <a:p>
            <a:pPr marL="0" indent="0" algn="just">
              <a:lnSpc>
                <a:spcPct val="105000"/>
              </a:lnSpc>
              <a:buClr>
                <a:schemeClr val="tx1"/>
              </a:buClr>
              <a:buNone/>
              <a:defRPr/>
            </a:pPr>
            <a:endParaRPr lang="es-ES" sz="1400" b="1" dirty="0"/>
          </a:p>
          <a:p>
            <a:pPr marL="0" indent="0" algn="just">
              <a:lnSpc>
                <a:spcPct val="105000"/>
              </a:lnSpc>
              <a:buClr>
                <a:schemeClr val="tx1"/>
              </a:buClr>
              <a:buNone/>
              <a:defRPr/>
            </a:pPr>
            <a:r>
              <a:rPr lang="es-ES" sz="1400" b="1" dirty="0"/>
              <a:t>La evaluación del entorno, permite identificar y analizar las tendencias, fuerzas o factores externos claves: </a:t>
            </a:r>
            <a:r>
              <a:rPr lang="es-ES" sz="1400" b="1" i="1" dirty="0"/>
              <a:t>(positivos - oportunidades) </a:t>
            </a:r>
            <a:r>
              <a:rPr lang="es-ES" sz="1400" b="1" dirty="0"/>
              <a:t>y </a:t>
            </a:r>
            <a:r>
              <a:rPr lang="es-ES" sz="1400" b="1" i="1" dirty="0"/>
              <a:t>(negativos - amenazas) </a:t>
            </a:r>
            <a:r>
              <a:rPr lang="es-ES" sz="1400" b="1" dirty="0"/>
              <a:t>que afronta una organización.</a:t>
            </a:r>
          </a:p>
          <a:p>
            <a:pPr marL="0" indent="0" algn="just">
              <a:lnSpc>
                <a:spcPct val="105000"/>
              </a:lnSpc>
              <a:buClr>
                <a:schemeClr val="tx1"/>
              </a:buClr>
              <a:buNone/>
              <a:defRPr/>
            </a:pPr>
            <a:endParaRPr lang="es-ES" sz="1400" b="1" dirty="0"/>
          </a:p>
          <a:p>
            <a:pPr marL="0" indent="0" algn="just">
              <a:lnSpc>
                <a:spcPct val="105000"/>
              </a:lnSpc>
              <a:buClr>
                <a:schemeClr val="tx1"/>
              </a:buClr>
              <a:buNone/>
              <a:defRPr/>
            </a:pPr>
            <a:r>
              <a:rPr lang="es-ES" sz="1400" b="1" dirty="0"/>
              <a:t>El análisis del entorno debe hacerse de la manera más profunda y exacta posible, identificando sistemáticamente los factores de mayor importancia potencial para la institución.</a:t>
            </a:r>
          </a:p>
          <a:p>
            <a:pPr marL="0" indent="0" algn="just">
              <a:lnSpc>
                <a:spcPct val="105000"/>
              </a:lnSpc>
              <a:buClr>
                <a:schemeClr val="tx1"/>
              </a:buClr>
              <a:buNone/>
              <a:defRPr/>
            </a:pPr>
            <a:endParaRPr lang="es-ES" sz="1400" b="1" dirty="0"/>
          </a:p>
          <a:p>
            <a:pPr marL="0" indent="0" algn="just">
              <a:lnSpc>
                <a:spcPct val="105000"/>
              </a:lnSpc>
              <a:buClr>
                <a:schemeClr val="tx1"/>
              </a:buClr>
              <a:buNone/>
              <a:defRPr/>
            </a:pPr>
            <a:r>
              <a:rPr lang="es-ES" sz="1400" b="1" u="sng" dirty="0"/>
              <a:t>FACTORES CLAVES DEL ENTORNO</a:t>
            </a:r>
          </a:p>
          <a:p>
            <a:pPr marL="0" indent="0" algn="just">
              <a:lnSpc>
                <a:spcPct val="105000"/>
              </a:lnSpc>
              <a:buClr>
                <a:schemeClr val="tx1"/>
              </a:buClr>
              <a:buNone/>
              <a:defRPr/>
            </a:pPr>
            <a:endParaRPr lang="es-ES" sz="1400" b="1" u="sng" dirty="0"/>
          </a:p>
          <a:p>
            <a:pPr marL="0" indent="0" algn="just">
              <a:lnSpc>
                <a:spcPct val="105000"/>
              </a:lnSpc>
              <a:buClr>
                <a:schemeClr val="tx1"/>
              </a:buClr>
              <a:buNone/>
              <a:defRPr/>
            </a:pPr>
            <a:r>
              <a:rPr lang="es-ES" sz="1600" b="1" dirty="0">
                <a:cs typeface="Arial" charset="0"/>
                <a:sym typeface="Marlett" pitchFamily="2" charset="2"/>
              </a:rPr>
              <a:t></a:t>
            </a:r>
            <a:r>
              <a:rPr lang="es-ES" sz="1400" b="1" dirty="0"/>
              <a:t> Tecnológicos</a:t>
            </a:r>
          </a:p>
          <a:p>
            <a:pPr marL="0" indent="0" algn="just">
              <a:lnSpc>
                <a:spcPct val="105000"/>
              </a:lnSpc>
              <a:buClr>
                <a:schemeClr val="tx1"/>
              </a:buClr>
              <a:buFont typeface="Monotype Sorts" pitchFamily="2" charset="2"/>
              <a:buChar char="l"/>
              <a:defRPr/>
            </a:pPr>
            <a:r>
              <a:rPr lang="es-ES" sz="1400" b="1" dirty="0"/>
              <a:t>   Económicos			</a:t>
            </a:r>
            <a:r>
              <a:rPr lang="es-ES" sz="1600" b="1" dirty="0">
                <a:cs typeface="Arial" charset="0"/>
                <a:sym typeface="Marlett" pitchFamily="2" charset="2"/>
              </a:rPr>
              <a:t></a:t>
            </a:r>
            <a:r>
              <a:rPr lang="es-ES" sz="1400" b="1" dirty="0"/>
              <a:t> Laborales</a:t>
            </a:r>
          </a:p>
          <a:p>
            <a:pPr marL="0" indent="0" algn="just">
              <a:lnSpc>
                <a:spcPct val="105000"/>
              </a:lnSpc>
              <a:buClr>
                <a:schemeClr val="tx1"/>
              </a:buClr>
              <a:buFont typeface="Monotype Sorts" pitchFamily="2" charset="2"/>
              <a:buChar char="l"/>
              <a:defRPr/>
            </a:pPr>
            <a:r>
              <a:rPr lang="es-ES" sz="1400" b="1" dirty="0"/>
              <a:t>   Sociales			</a:t>
            </a:r>
            <a:r>
              <a:rPr lang="es-ES" sz="1600" b="1" dirty="0">
                <a:cs typeface="Arial" charset="0"/>
                <a:sym typeface="Marlett" pitchFamily="2" charset="2"/>
              </a:rPr>
              <a:t></a:t>
            </a:r>
            <a:r>
              <a:rPr lang="es-ES" sz="1400" b="1" dirty="0"/>
              <a:t> Jurídicos</a:t>
            </a:r>
          </a:p>
          <a:p>
            <a:pPr marL="0" indent="0" algn="just">
              <a:lnSpc>
                <a:spcPct val="105000"/>
              </a:lnSpc>
              <a:buClr>
                <a:schemeClr val="tx1"/>
              </a:buClr>
              <a:buFont typeface="Monotype Sorts" pitchFamily="2" charset="2"/>
              <a:buChar char="l"/>
              <a:defRPr/>
            </a:pPr>
            <a:r>
              <a:rPr lang="es-ES" sz="1400" b="1" dirty="0"/>
              <a:t>   Políticos			</a:t>
            </a:r>
            <a:r>
              <a:rPr lang="es-ES" sz="1600" b="1" dirty="0">
                <a:cs typeface="Arial" charset="0"/>
                <a:sym typeface="Marlett" pitchFamily="2" charset="2"/>
              </a:rPr>
              <a:t></a:t>
            </a:r>
            <a:r>
              <a:rPr lang="es-ES" sz="1400" b="1" dirty="0"/>
              <a:t> Ambientales</a:t>
            </a:r>
            <a:endParaRPr lang="es-ES" sz="1400" b="1" u="sng" dirty="0"/>
          </a:p>
          <a:p>
            <a:pPr marL="0" indent="0" algn="just">
              <a:lnSpc>
                <a:spcPct val="105000"/>
              </a:lnSpc>
              <a:buClr>
                <a:schemeClr val="tx1"/>
              </a:buClr>
              <a:buNone/>
              <a:defRPr/>
            </a:pPr>
            <a:endParaRPr lang="es-ES" sz="1400" b="1" dirty="0"/>
          </a:p>
        </p:txBody>
      </p:sp>
      <p:sp>
        <p:nvSpPr>
          <p:cNvPr id="4" name="Rectangle 5"/>
          <p:cNvSpPr>
            <a:spLocks noChangeArrowheads="1"/>
          </p:cNvSpPr>
          <p:nvPr/>
        </p:nvSpPr>
        <p:spPr bwMode="auto">
          <a:xfrm>
            <a:off x="3667125" y="857250"/>
            <a:ext cx="4857750" cy="609600"/>
          </a:xfrm>
          <a:prstGeom prst="rect">
            <a:avLst/>
          </a:prstGeom>
          <a:solidFill>
            <a:schemeClr val="bg1">
              <a:lumMod val="50000"/>
            </a:schemeClr>
          </a:solidFill>
          <a:ln w="28575">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prstClr val="white"/>
                </a:solidFill>
                <a:effectLst>
                  <a:outerShdw blurRad="38100" dist="38100" dir="2700000" algn="tl">
                    <a:srgbClr val="000000"/>
                  </a:outerShdw>
                </a:effectLst>
                <a:latin typeface="Arial" charset="0"/>
              </a:rPr>
              <a:t>ANÁLISIS DEL ENTORNO</a:t>
            </a:r>
          </a:p>
        </p:txBody>
      </p:sp>
      <p:sp>
        <p:nvSpPr>
          <p:cNvPr id="5" name="Rectangle 5"/>
          <p:cNvSpPr>
            <a:spLocks noChangeArrowheads="1"/>
          </p:cNvSpPr>
          <p:nvPr/>
        </p:nvSpPr>
        <p:spPr bwMode="auto">
          <a:xfrm>
            <a:off x="2381250" y="142875"/>
            <a:ext cx="7772400" cy="609600"/>
          </a:xfrm>
          <a:prstGeom prst="rect">
            <a:avLst/>
          </a:prstGeom>
          <a:solidFill>
            <a:schemeClr val="accent1">
              <a:lumMod val="75000"/>
            </a:schemeClr>
          </a:solidFill>
          <a:ln w="28575" cmpd="sng">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200" b="1" dirty="0">
                <a:solidFill>
                  <a:prstClr val="white"/>
                </a:solidFill>
                <a:effectLst>
                  <a:outerShdw blurRad="38100" dist="38100" dir="2700000" algn="tl">
                    <a:srgbClr val="000000"/>
                  </a:outerShdw>
                </a:effectLst>
                <a:latin typeface="Arial" charset="0"/>
              </a:rPr>
              <a:t>DIAGNÓSTICO DE LA SITUACIÓN ACTUAL</a:t>
            </a:r>
          </a:p>
        </p:txBody>
      </p:sp>
    </p:spTree>
    <p:extLst>
      <p:ext uri="{BB962C8B-B14F-4D97-AF65-F5344CB8AC3E}">
        <p14:creationId xmlns:p14="http://schemas.microsoft.com/office/powerpoint/2010/main" val="310024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defRPr/>
            </a:pPr>
            <a:r>
              <a:rPr lang="es-EC" dirty="0"/>
              <a:t>DIAGNÓSTICO ESTRATÉGICO EXTERNO</a:t>
            </a:r>
            <a:br>
              <a:rPr lang="es-EC" dirty="0"/>
            </a:br>
            <a:r>
              <a:rPr lang="es-EC" sz="2700" dirty="0"/>
              <a:t>Conocimiento del Entorno y de sus oportunidades</a:t>
            </a:r>
            <a:endParaRPr lang="es-EC" dirty="0"/>
          </a:p>
        </p:txBody>
      </p:sp>
      <p:graphicFrame>
        <p:nvGraphicFramePr>
          <p:cNvPr id="4" name="Marcador de contenido 3"/>
          <p:cNvGraphicFramePr>
            <a:graphicFrameLocks noGrp="1"/>
          </p:cNvGraphicFramePr>
          <p:nvPr>
            <p:ph idx="1"/>
            <p:extLst/>
          </p:nvPr>
        </p:nvGraphicFramePr>
        <p:xfrm>
          <a:off x="2135561" y="2133600"/>
          <a:ext cx="8016899"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483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defRPr/>
            </a:pPr>
            <a:r>
              <a:rPr lang="es-EC" dirty="0"/>
              <a:t>DIAGNÓSTICO ESTRATÉGICO EXTERNO</a:t>
            </a:r>
            <a:br>
              <a:rPr lang="es-EC" dirty="0"/>
            </a:br>
            <a:r>
              <a:rPr lang="es-EC" sz="2700" dirty="0"/>
              <a:t>Conocimiento del Entorno y de sus oportunidades</a:t>
            </a:r>
            <a:endParaRPr lang="es-EC" dirty="0"/>
          </a:p>
        </p:txBody>
      </p:sp>
      <p:graphicFrame>
        <p:nvGraphicFramePr>
          <p:cNvPr id="4" name="Marcador de contenido 3"/>
          <p:cNvGraphicFramePr>
            <a:graphicFrameLocks noGrp="1"/>
          </p:cNvGraphicFramePr>
          <p:nvPr>
            <p:ph idx="1"/>
          </p:nvPr>
        </p:nvGraphicFramePr>
        <p:xfrm>
          <a:off x="3465909" y="2133600"/>
          <a:ext cx="668655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8276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defRPr/>
            </a:pPr>
            <a:r>
              <a:rPr lang="es-EC" dirty="0"/>
              <a:t>DIAGNÓSTICO ESTRATÉGICO EXTERNO</a:t>
            </a:r>
            <a:br>
              <a:rPr lang="es-EC" dirty="0"/>
            </a:br>
            <a:r>
              <a:rPr lang="es-EC" sz="2700" dirty="0"/>
              <a:t>Entorno dinámico y cambiante</a:t>
            </a:r>
            <a:endParaRPr lang="es-EC" dirty="0"/>
          </a:p>
        </p:txBody>
      </p:sp>
      <p:graphicFrame>
        <p:nvGraphicFramePr>
          <p:cNvPr id="5" name="Marcador de contenido 4"/>
          <p:cNvGraphicFramePr>
            <a:graphicFrameLocks noGrp="1"/>
          </p:cNvGraphicFramePr>
          <p:nvPr>
            <p:ph idx="1"/>
          </p:nvPr>
        </p:nvGraphicFramePr>
        <p:xfrm>
          <a:off x="3465909" y="1905000"/>
          <a:ext cx="668655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557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defRPr/>
            </a:pPr>
            <a:r>
              <a:rPr lang="es-EC" dirty="0"/>
              <a:t>DIAGNÓSTICO ESTRATÉGICO EXTERNO</a:t>
            </a:r>
            <a:br>
              <a:rPr lang="es-EC" dirty="0"/>
            </a:br>
            <a:r>
              <a:rPr lang="es-EC" sz="2700" dirty="0"/>
              <a:t>Entorno dinámico y cambiante</a:t>
            </a:r>
            <a:endParaRPr lang="es-EC" dirty="0"/>
          </a:p>
        </p:txBody>
      </p:sp>
      <p:graphicFrame>
        <p:nvGraphicFramePr>
          <p:cNvPr id="5" name="Marcador de contenido 4"/>
          <p:cNvGraphicFramePr>
            <a:graphicFrameLocks noGrp="1"/>
          </p:cNvGraphicFramePr>
          <p:nvPr>
            <p:ph idx="1"/>
            <p:extLst/>
          </p:nvPr>
        </p:nvGraphicFramePr>
        <p:xfrm>
          <a:off x="2063553" y="2133600"/>
          <a:ext cx="8088907"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945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defRPr/>
            </a:pPr>
            <a:r>
              <a:rPr lang="es-EC" dirty="0"/>
              <a:t>DIAGNÓSTICO ESTRATÉGICO EXTERNO</a:t>
            </a:r>
            <a:br>
              <a:rPr lang="es-EC" dirty="0"/>
            </a:br>
            <a:r>
              <a:rPr lang="es-EC" sz="2700" dirty="0"/>
              <a:t>Entorno dinámico y cambiante</a:t>
            </a:r>
            <a:endParaRPr lang="es-EC" dirty="0"/>
          </a:p>
        </p:txBody>
      </p:sp>
      <p:graphicFrame>
        <p:nvGraphicFramePr>
          <p:cNvPr id="4" name="Marcador de contenido 3"/>
          <p:cNvGraphicFramePr>
            <a:graphicFrameLocks noGrp="1"/>
          </p:cNvGraphicFramePr>
          <p:nvPr>
            <p:ph idx="1"/>
            <p:extLst/>
          </p:nvPr>
        </p:nvGraphicFramePr>
        <p:xfrm>
          <a:off x="1991545" y="1844825"/>
          <a:ext cx="8448947" cy="4736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308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defRPr/>
            </a:pPr>
            <a:r>
              <a:rPr lang="es-EC" dirty="0"/>
              <a:t>DIAGNÓSTICO ESTRATÉGICO EXTERNO</a:t>
            </a:r>
            <a:br>
              <a:rPr lang="es-EC" dirty="0"/>
            </a:br>
            <a:r>
              <a:rPr lang="es-EC" dirty="0"/>
              <a:t>El entorno de la organización</a:t>
            </a:r>
          </a:p>
        </p:txBody>
      </p:sp>
      <p:pic>
        <p:nvPicPr>
          <p:cNvPr id="45059"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l="22772" t="15816" r="12637" b="51703"/>
          <a:stretch>
            <a:fillRect/>
          </a:stretch>
        </p:blipFill>
        <p:spPr>
          <a:xfrm>
            <a:off x="4502151" y="2514601"/>
            <a:ext cx="3330718" cy="3146648"/>
          </a:xfrm>
        </p:spPr>
      </p:pic>
    </p:spTree>
    <p:extLst>
      <p:ext uri="{BB962C8B-B14F-4D97-AF65-F5344CB8AC3E}">
        <p14:creationId xmlns:p14="http://schemas.microsoft.com/office/powerpoint/2010/main" val="79362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C" sz="4400" dirty="0"/>
              <a:t>ENTORNO CONTEXTUAL O MACROENTORNO</a:t>
            </a:r>
          </a:p>
        </p:txBody>
      </p:sp>
    </p:spTree>
    <p:extLst>
      <p:ext uri="{BB962C8B-B14F-4D97-AF65-F5344CB8AC3E}">
        <p14:creationId xmlns:p14="http://schemas.microsoft.com/office/powerpoint/2010/main" val="3594401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defRPr/>
            </a:pPr>
            <a:r>
              <a:rPr lang="en-US" sz="2400">
                <a:solidFill>
                  <a:schemeClr val="tx1"/>
                </a:solidFill>
                <a:latin typeface="Comic Sans MS" pitchFamily="66" charset="0"/>
              </a:rPr>
              <a:t>IDENTIFICACION DE CLIENTES EXTERNOS Y DETERMINACION DE SUS DEMANDAS</a:t>
            </a:r>
          </a:p>
        </p:txBody>
      </p:sp>
      <p:sp>
        <p:nvSpPr>
          <p:cNvPr id="29699" name="Rectangle 3"/>
          <p:cNvSpPr>
            <a:spLocks noGrp="1" noChangeArrowheads="1"/>
          </p:cNvSpPr>
          <p:nvPr>
            <p:ph type="body" idx="1"/>
          </p:nvPr>
        </p:nvSpPr>
        <p:spPr/>
        <p:txBody>
          <a:bodyPr/>
          <a:lstStyle/>
          <a:p>
            <a:pPr algn="just">
              <a:buFont typeface="Wingdings" pitchFamily="2" charset="2"/>
              <a:buNone/>
            </a:pPr>
            <a:r>
              <a:rPr lang="en-US" sz="2400"/>
              <a:t>Los clientes externos son aquellas personas, organizaciones, grupos o sectores de gran importancia para la empresa. En tal sentido, sus puntos de vista, expectativas y demandas deberan ser siempre consideradas.</a:t>
            </a:r>
          </a:p>
          <a:p>
            <a:pPr algn="just">
              <a:buFont typeface="Wingdings" pitchFamily="2" charset="2"/>
              <a:buNone/>
            </a:pPr>
            <a:r>
              <a:rPr lang="en-US" sz="2400"/>
              <a:t>Esta información nos permitirá diseñar y entregar productos y servicios de calidad para satisfacer sus necesidades.</a:t>
            </a:r>
          </a:p>
        </p:txBody>
      </p:sp>
      <p:graphicFrame>
        <p:nvGraphicFramePr>
          <p:cNvPr id="29700" name="Object 1024"/>
          <p:cNvGraphicFramePr>
            <a:graphicFrameLocks noChangeAspect="1"/>
          </p:cNvGraphicFramePr>
          <p:nvPr/>
        </p:nvGraphicFramePr>
        <p:xfrm>
          <a:off x="8382000" y="4800600"/>
          <a:ext cx="1798638" cy="2057400"/>
        </p:xfrm>
        <a:graphic>
          <a:graphicData uri="http://schemas.openxmlformats.org/presentationml/2006/ole">
            <mc:AlternateContent xmlns:mc="http://schemas.openxmlformats.org/markup-compatibility/2006">
              <mc:Choice xmlns:v="urn:schemas-microsoft-com:vml" Requires="v">
                <p:oleObj spid="_x0000_s1028" name="Clip" r:id="rId3" imgW="3011786" imgH="3444844" progId="MS_ClipArt_Gallery.5">
                  <p:embed/>
                </p:oleObj>
              </mc:Choice>
              <mc:Fallback>
                <p:oleObj name="Clip" r:id="rId3" imgW="3011786" imgH="3444844" progId="MS_ClipArt_Gallery.5">
                  <p:embed/>
                  <p:pic>
                    <p:nvPicPr>
                      <p:cNvPr id="2970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4800600"/>
                        <a:ext cx="1798638"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3" name="Text Box 5"/>
          <p:cNvSpPr txBox="1">
            <a:spLocks noChangeArrowheads="1"/>
          </p:cNvSpPr>
          <p:nvPr/>
        </p:nvSpPr>
        <p:spPr bwMode="auto">
          <a:xfrm>
            <a:off x="1600200" y="152400"/>
            <a:ext cx="2895600" cy="579438"/>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3200" u="sng">
                <a:solidFill>
                  <a:prstClr val="white"/>
                </a:solidFill>
                <a:effectLst>
                  <a:outerShdw blurRad="38100" dist="38100" dir="2700000" algn="tl">
                    <a:srgbClr val="000000"/>
                  </a:outerShdw>
                </a:effectLst>
                <a:latin typeface="Century Gothic"/>
              </a:rPr>
              <a:t>PASO 1</a:t>
            </a:r>
          </a:p>
        </p:txBody>
      </p:sp>
    </p:spTree>
    <p:extLst>
      <p:ext uri="{BB962C8B-B14F-4D97-AF65-F5344CB8AC3E}">
        <p14:creationId xmlns:p14="http://schemas.microsoft.com/office/powerpoint/2010/main" val="1262813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defRPr/>
            </a:pPr>
            <a:r>
              <a:rPr lang="es-EC" dirty="0"/>
              <a:t>DIAGNÓSTICO ESTRATÉGICO </a:t>
            </a:r>
            <a:r>
              <a:rPr lang="es-EC" sz="3600" dirty="0"/>
              <a:t>EXTERNO</a:t>
            </a:r>
            <a:br>
              <a:rPr lang="es-EC" sz="3600" dirty="0"/>
            </a:br>
            <a:r>
              <a:rPr lang="es-EC" sz="3600" dirty="0"/>
              <a:t>Conocimiento del entorno contextual o </a:t>
            </a:r>
            <a:r>
              <a:rPr lang="es-EC" sz="3600" dirty="0" err="1"/>
              <a:t>macroentorno</a:t>
            </a:r>
            <a:r>
              <a:rPr lang="es-EC" sz="3600" dirty="0"/>
              <a:t> </a:t>
            </a:r>
          </a:p>
        </p:txBody>
      </p:sp>
      <p:graphicFrame>
        <p:nvGraphicFramePr>
          <p:cNvPr id="4" name="Marcador de contenido 3"/>
          <p:cNvGraphicFramePr>
            <a:graphicFrameLocks noGrp="1"/>
          </p:cNvGraphicFramePr>
          <p:nvPr>
            <p:ph idx="1"/>
            <p:extLst/>
          </p:nvPr>
        </p:nvGraphicFramePr>
        <p:xfrm>
          <a:off x="2207569" y="2276872"/>
          <a:ext cx="7800875" cy="4137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9459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59163" y="142876"/>
            <a:ext cx="6684962" cy="1281113"/>
          </a:xfrm>
        </p:spPr>
        <p:txBody>
          <a:bodyPr>
            <a:noAutofit/>
          </a:bodyPr>
          <a:lstStyle/>
          <a:p>
            <a:pPr algn="ctr">
              <a:defRPr/>
            </a:pPr>
            <a:r>
              <a:rPr lang="es-EC" sz="2400" dirty="0"/>
              <a:t>DIAGNÓSTICO ESTRATÉGICO EXTERNO</a:t>
            </a:r>
            <a:br>
              <a:rPr lang="es-EC" sz="2400" dirty="0"/>
            </a:br>
            <a:r>
              <a:rPr lang="es-EC" sz="2400" dirty="0"/>
              <a:t>Indicadores de categorías generales del entorno o análisis </a:t>
            </a:r>
            <a:br>
              <a:rPr lang="es-EC" sz="2400" dirty="0"/>
            </a:br>
            <a:endParaRPr lang="es-EC" sz="2400" dirty="0"/>
          </a:p>
        </p:txBody>
      </p:sp>
      <p:graphicFrame>
        <p:nvGraphicFramePr>
          <p:cNvPr id="10" name="Marcador de contenido 9"/>
          <p:cNvGraphicFramePr>
            <a:graphicFrameLocks noGrp="1"/>
          </p:cNvGraphicFramePr>
          <p:nvPr>
            <p:ph idx="1"/>
          </p:nvPr>
        </p:nvGraphicFramePr>
        <p:xfrm>
          <a:off x="2462463" y="1264555"/>
          <a:ext cx="7689996" cy="5509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4601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59163" y="142876"/>
            <a:ext cx="6684962" cy="1281113"/>
          </a:xfrm>
        </p:spPr>
        <p:txBody>
          <a:bodyPr>
            <a:noAutofit/>
          </a:bodyPr>
          <a:lstStyle/>
          <a:p>
            <a:pPr algn="ctr">
              <a:defRPr/>
            </a:pPr>
            <a:r>
              <a:rPr lang="es-EC" sz="2400" dirty="0"/>
              <a:t>DIAGNÓSTICO ESTRATÉGICO EXTERNO</a:t>
            </a:r>
            <a:br>
              <a:rPr lang="es-EC" sz="2400" dirty="0"/>
            </a:br>
            <a:r>
              <a:rPr lang="es-EC" sz="2400" dirty="0"/>
              <a:t>Indicadores de categorías generales del entorno o análisis </a:t>
            </a:r>
            <a:br>
              <a:rPr lang="es-EC" sz="2400" dirty="0"/>
            </a:br>
            <a:endParaRPr lang="es-EC" sz="2400" dirty="0"/>
          </a:p>
        </p:txBody>
      </p:sp>
      <p:graphicFrame>
        <p:nvGraphicFramePr>
          <p:cNvPr id="4" name="Marcador de contenido 3"/>
          <p:cNvGraphicFramePr>
            <a:graphicFrameLocks noGrp="1"/>
          </p:cNvGraphicFramePr>
          <p:nvPr>
            <p:ph idx="1"/>
          </p:nvPr>
        </p:nvGraphicFramePr>
        <p:xfrm>
          <a:off x="2724151" y="1191127"/>
          <a:ext cx="7428309" cy="5534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080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defRPr/>
            </a:pPr>
            <a:r>
              <a:rPr lang="es-ES" dirty="0"/>
              <a:t>OTROS: Factores Económicos</a:t>
            </a:r>
          </a:p>
        </p:txBody>
      </p:sp>
      <p:sp>
        <p:nvSpPr>
          <p:cNvPr id="134147" name="Rectangle 3"/>
          <p:cNvSpPr>
            <a:spLocks noGrp="1" noChangeArrowheads="1"/>
          </p:cNvSpPr>
          <p:nvPr>
            <p:ph type="body" idx="1"/>
          </p:nvPr>
        </p:nvSpPr>
        <p:spPr>
          <a:xfrm>
            <a:off x="1752600" y="2133600"/>
            <a:ext cx="4419600" cy="4114800"/>
          </a:xfrm>
        </p:spPr>
        <p:txBody>
          <a:bodyPr>
            <a:normAutofit lnSpcReduction="10000"/>
          </a:bodyPr>
          <a:lstStyle/>
          <a:p>
            <a:pPr lvl="1" algn="just">
              <a:buFont typeface="Symbol" pitchFamily="18" charset="2"/>
              <a:buChar char="·"/>
            </a:pPr>
            <a:r>
              <a:rPr lang="es-EC" sz="1600"/>
              <a:t>Organización económica existente</a:t>
            </a:r>
          </a:p>
          <a:p>
            <a:pPr lvl="1" algn="just">
              <a:buFont typeface="Symbol" pitchFamily="18" charset="2"/>
              <a:buChar char="·"/>
            </a:pPr>
            <a:r>
              <a:rPr lang="es-EC" sz="1600"/>
              <a:t>Economía en expansión o en recesión</a:t>
            </a:r>
          </a:p>
          <a:p>
            <a:pPr lvl="1" algn="just">
              <a:buFont typeface="Symbol" pitchFamily="18" charset="2"/>
              <a:buChar char="·"/>
            </a:pPr>
            <a:r>
              <a:rPr lang="es-EC" sz="1600"/>
              <a:t>Evolución del PIB y de la renta</a:t>
            </a:r>
          </a:p>
          <a:p>
            <a:pPr lvl="1" algn="just">
              <a:buFont typeface="Symbol" pitchFamily="18" charset="2"/>
              <a:buChar char="·"/>
            </a:pPr>
            <a:r>
              <a:rPr lang="es-EC" sz="1600"/>
              <a:t>Nivel de inflación y su evolución</a:t>
            </a:r>
          </a:p>
          <a:p>
            <a:pPr lvl="1" algn="just">
              <a:buFont typeface="Symbol" pitchFamily="18" charset="2"/>
              <a:buChar char="·"/>
            </a:pPr>
            <a:r>
              <a:rPr lang="es-EC" sz="1600"/>
              <a:t>Situación del nivel de empleo</a:t>
            </a:r>
          </a:p>
          <a:p>
            <a:pPr lvl="1" algn="just">
              <a:buFont typeface="Symbol" pitchFamily="18" charset="2"/>
              <a:buChar char="·"/>
            </a:pPr>
            <a:r>
              <a:rPr lang="es-EC" sz="1600"/>
              <a:t>Situación de la Balanza de pagos</a:t>
            </a:r>
          </a:p>
          <a:p>
            <a:pPr lvl="1" algn="just">
              <a:buFont typeface="Symbol" pitchFamily="18" charset="2"/>
              <a:buChar char="·"/>
            </a:pPr>
            <a:r>
              <a:rPr lang="es-EC" sz="1600"/>
              <a:t>Disponibilidad de materias primas</a:t>
            </a:r>
          </a:p>
          <a:p>
            <a:pPr lvl="1" algn="just">
              <a:buFont typeface="Symbol" pitchFamily="18" charset="2"/>
              <a:buChar char="·"/>
            </a:pPr>
            <a:r>
              <a:rPr lang="es-EC" sz="1600"/>
              <a:t>Disponibilidad de energía</a:t>
            </a:r>
          </a:p>
          <a:p>
            <a:pPr lvl="1" algn="just">
              <a:buFont typeface="Symbol" pitchFamily="18" charset="2"/>
              <a:buChar char="·"/>
            </a:pPr>
            <a:r>
              <a:rPr lang="es-EC" sz="1600"/>
              <a:t>Política monetaria del Gobierno</a:t>
            </a:r>
          </a:p>
          <a:p>
            <a:pPr lvl="1" algn="just">
              <a:buFont typeface="Symbol" pitchFamily="18" charset="2"/>
              <a:buChar char="·"/>
            </a:pPr>
            <a:r>
              <a:rPr lang="es-EC" sz="1600"/>
              <a:t>Política fiscal</a:t>
            </a:r>
          </a:p>
          <a:p>
            <a:pPr lvl="1" algn="just">
              <a:buFont typeface="Symbol" pitchFamily="18" charset="2"/>
              <a:buChar char="·"/>
            </a:pPr>
            <a:r>
              <a:rPr lang="es-EC" sz="1600"/>
              <a:t>Tipos de interés activo/pasivo</a:t>
            </a:r>
          </a:p>
          <a:p>
            <a:pPr lvl="1" algn="just">
              <a:buFont typeface="Symbol" pitchFamily="18" charset="2"/>
              <a:buChar char="·"/>
            </a:pPr>
            <a:r>
              <a:rPr lang="es-EC" sz="1600"/>
              <a:t>Actitud frente a la inversión extranjera</a:t>
            </a:r>
          </a:p>
        </p:txBody>
      </p:sp>
      <p:sp>
        <p:nvSpPr>
          <p:cNvPr id="134148" name="Rectangle 4"/>
          <p:cNvSpPr>
            <a:spLocks noChangeArrowheads="1"/>
          </p:cNvSpPr>
          <p:nvPr/>
        </p:nvSpPr>
        <p:spPr bwMode="auto">
          <a:xfrm>
            <a:off x="6248400" y="2133600"/>
            <a:ext cx="441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lgn="just">
              <a:spcBef>
                <a:spcPct val="20000"/>
              </a:spcBef>
              <a:buFont typeface="Symbol" pitchFamily="18" charset="2"/>
              <a:buChar char="·"/>
            </a:pPr>
            <a:r>
              <a:rPr lang="es-EC" sz="1600">
                <a:solidFill>
                  <a:prstClr val="white"/>
                </a:solidFill>
                <a:latin typeface="Arial" charset="0"/>
              </a:rPr>
              <a:t>Tendencias sobre nacionalización</a:t>
            </a:r>
          </a:p>
          <a:p>
            <a:pPr marL="742950" lvl="1" indent="-285750" algn="just">
              <a:spcBef>
                <a:spcPct val="20000"/>
              </a:spcBef>
              <a:buFont typeface="Symbol" pitchFamily="18" charset="2"/>
              <a:buChar char="·"/>
            </a:pPr>
            <a:r>
              <a:rPr lang="es-EC" sz="1600">
                <a:solidFill>
                  <a:prstClr val="white"/>
                </a:solidFill>
                <a:latin typeface="Arial" charset="0"/>
              </a:rPr>
              <a:t>Devaluación</a:t>
            </a:r>
          </a:p>
          <a:p>
            <a:pPr marL="742950" lvl="1" indent="-285750" algn="just">
              <a:spcBef>
                <a:spcPct val="20000"/>
              </a:spcBef>
              <a:buFont typeface="Symbol" pitchFamily="18" charset="2"/>
              <a:buChar char="·"/>
            </a:pPr>
            <a:r>
              <a:rPr lang="es-EC" sz="1600">
                <a:solidFill>
                  <a:prstClr val="white"/>
                </a:solidFill>
                <a:latin typeface="Arial" charset="0"/>
              </a:rPr>
              <a:t>Trabas burocráticas</a:t>
            </a:r>
          </a:p>
          <a:p>
            <a:pPr marL="742950" lvl="1" indent="-285750" algn="just">
              <a:spcBef>
                <a:spcPct val="20000"/>
              </a:spcBef>
              <a:buFont typeface="Symbol" pitchFamily="18" charset="2"/>
              <a:buChar char="·"/>
            </a:pPr>
            <a:r>
              <a:rPr lang="es-EC" sz="1600">
                <a:solidFill>
                  <a:prstClr val="white"/>
                </a:solidFill>
                <a:latin typeface="Arial" charset="0"/>
              </a:rPr>
              <a:t>Disponibilidad de créditos a corto y largo plazo</a:t>
            </a:r>
          </a:p>
          <a:p>
            <a:pPr marL="742950" lvl="1" indent="-285750" algn="just">
              <a:spcBef>
                <a:spcPct val="20000"/>
              </a:spcBef>
              <a:buFont typeface="Symbol" pitchFamily="18" charset="2"/>
              <a:buChar char="·"/>
            </a:pPr>
            <a:r>
              <a:rPr lang="es-EC" sz="1600">
                <a:solidFill>
                  <a:prstClr val="white"/>
                </a:solidFill>
                <a:latin typeface="Arial" charset="0"/>
              </a:rPr>
              <a:t>Mercado de capitales</a:t>
            </a:r>
          </a:p>
          <a:p>
            <a:pPr marL="742950" lvl="1" indent="-285750" algn="just">
              <a:spcBef>
                <a:spcPct val="20000"/>
              </a:spcBef>
              <a:buFont typeface="Symbol" pitchFamily="18" charset="2"/>
              <a:buChar char="·"/>
            </a:pPr>
            <a:r>
              <a:rPr lang="es-EC" sz="1600">
                <a:solidFill>
                  <a:prstClr val="white"/>
                </a:solidFill>
                <a:latin typeface="Arial" charset="0"/>
              </a:rPr>
              <a:t>Dinámica del Comercio Internacional</a:t>
            </a:r>
          </a:p>
          <a:p>
            <a:pPr marL="742950" lvl="1" indent="-285750" algn="just">
              <a:spcBef>
                <a:spcPct val="20000"/>
              </a:spcBef>
              <a:buFont typeface="Symbol" pitchFamily="18" charset="2"/>
              <a:buChar char="·"/>
            </a:pPr>
            <a:r>
              <a:rPr lang="es-EC" sz="1600">
                <a:solidFill>
                  <a:prstClr val="white"/>
                </a:solidFill>
                <a:latin typeface="Arial" charset="0"/>
              </a:rPr>
              <a:t>Desarrollo sectorial del PIB</a:t>
            </a:r>
          </a:p>
          <a:p>
            <a:pPr marL="742950" lvl="1" indent="-285750" algn="just">
              <a:spcBef>
                <a:spcPct val="20000"/>
              </a:spcBef>
              <a:buFont typeface="Symbol" pitchFamily="18" charset="2"/>
              <a:buChar char="·"/>
            </a:pPr>
            <a:r>
              <a:rPr lang="es-EC" sz="1600">
                <a:solidFill>
                  <a:prstClr val="white"/>
                </a:solidFill>
                <a:latin typeface="Arial" charset="0"/>
              </a:rPr>
              <a:t>Impuesto a la Renta</a:t>
            </a:r>
          </a:p>
          <a:p>
            <a:pPr marL="742950" lvl="1" indent="-285750" algn="just">
              <a:spcBef>
                <a:spcPct val="20000"/>
              </a:spcBef>
              <a:buFont typeface="Symbol" pitchFamily="18" charset="2"/>
              <a:buChar char="·"/>
            </a:pPr>
            <a:r>
              <a:rPr lang="es-EC" sz="1600">
                <a:solidFill>
                  <a:prstClr val="white"/>
                </a:solidFill>
                <a:latin typeface="Arial" charset="0"/>
              </a:rPr>
              <a:t>Precio del petróleo</a:t>
            </a:r>
            <a:endParaRPr lang="es-EC" sz="2800">
              <a:solidFill>
                <a:prstClr val="white"/>
              </a:solidFill>
              <a:latin typeface="Arial" charset="0"/>
            </a:endParaRPr>
          </a:p>
          <a:p>
            <a:pPr marL="342900" indent="-342900" algn="just">
              <a:spcBef>
                <a:spcPct val="20000"/>
              </a:spcBef>
              <a:buClr>
                <a:srgbClr val="E40059"/>
              </a:buClr>
              <a:buSzPct val="80000"/>
              <a:buFont typeface="Wingdings" pitchFamily="2" charset="2"/>
              <a:buChar char="l"/>
            </a:pPr>
            <a:endParaRPr lang="es-EC" sz="3200">
              <a:solidFill>
                <a:prstClr val="white"/>
              </a:solidFill>
              <a:latin typeface="Arial" charset="0"/>
            </a:endParaRPr>
          </a:p>
          <a:p>
            <a:pPr marL="742950" lvl="1" indent="-285750">
              <a:spcBef>
                <a:spcPct val="20000"/>
              </a:spcBef>
              <a:buFontTx/>
              <a:buChar char="–"/>
            </a:pPr>
            <a:endParaRPr lang="es-EC" sz="2800">
              <a:solidFill>
                <a:prstClr val="white"/>
              </a:solidFill>
              <a:latin typeface="Arial" charset="0"/>
            </a:endParaRPr>
          </a:p>
        </p:txBody>
      </p:sp>
    </p:spTree>
    <p:extLst>
      <p:ext uri="{BB962C8B-B14F-4D97-AF65-F5344CB8AC3E}">
        <p14:creationId xmlns:p14="http://schemas.microsoft.com/office/powerpoint/2010/main" val="185327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s-ES" dirty="0"/>
              <a:t>Otros: Factores Políticos</a:t>
            </a:r>
          </a:p>
        </p:txBody>
      </p:sp>
      <p:sp>
        <p:nvSpPr>
          <p:cNvPr id="135171" name="Rectangle 3"/>
          <p:cNvSpPr>
            <a:spLocks noGrp="1" noChangeArrowheads="1"/>
          </p:cNvSpPr>
          <p:nvPr>
            <p:ph type="body" idx="1"/>
          </p:nvPr>
        </p:nvSpPr>
        <p:spPr>
          <a:xfrm>
            <a:off x="1752600" y="2133600"/>
            <a:ext cx="8686800" cy="4114800"/>
          </a:xfrm>
        </p:spPr>
        <p:txBody>
          <a:bodyPr/>
          <a:lstStyle/>
          <a:p>
            <a:pPr lvl="2" algn="just">
              <a:buFont typeface="Symbol" pitchFamily="18" charset="2"/>
              <a:buChar char="·"/>
            </a:pPr>
            <a:r>
              <a:rPr lang="es-EC" sz="1600"/>
              <a:t>Sistema político existente</a:t>
            </a:r>
          </a:p>
          <a:p>
            <a:pPr lvl="2" algn="just">
              <a:buFont typeface="Symbol" pitchFamily="18" charset="2"/>
              <a:buChar char="·"/>
            </a:pPr>
            <a:r>
              <a:rPr lang="es-EC" sz="1600"/>
              <a:t>Período electoral</a:t>
            </a:r>
          </a:p>
          <a:p>
            <a:pPr lvl="2" algn="just">
              <a:buFont typeface="Symbol" pitchFamily="18" charset="2"/>
              <a:buChar char="·"/>
            </a:pPr>
            <a:r>
              <a:rPr lang="es-EC" sz="1600"/>
              <a:t>Ideología del partido en el poder</a:t>
            </a:r>
          </a:p>
          <a:p>
            <a:pPr lvl="2" algn="just">
              <a:buFont typeface="Symbol" pitchFamily="18" charset="2"/>
              <a:buChar char="·"/>
            </a:pPr>
            <a:r>
              <a:rPr lang="es-EC" sz="1600"/>
              <a:t>Acción sindical</a:t>
            </a:r>
          </a:p>
          <a:p>
            <a:pPr lvl="2" algn="just">
              <a:buFont typeface="Symbol" pitchFamily="18" charset="2"/>
              <a:buChar char="·"/>
            </a:pPr>
            <a:r>
              <a:rPr lang="es-EC" sz="1600"/>
              <a:t>Acción empresarial</a:t>
            </a:r>
          </a:p>
          <a:p>
            <a:pPr lvl="2" algn="just">
              <a:buFont typeface="Symbol" pitchFamily="18" charset="2"/>
              <a:buChar char="·"/>
            </a:pPr>
            <a:r>
              <a:rPr lang="es-EC" sz="1600"/>
              <a:t>Influencia de los gremios</a:t>
            </a:r>
          </a:p>
          <a:p>
            <a:pPr lvl="2" algn="just">
              <a:buFont typeface="Symbol" pitchFamily="18" charset="2"/>
              <a:buChar char="·"/>
            </a:pPr>
            <a:r>
              <a:rPr lang="es-EC" sz="1600"/>
              <a:t>Configuración del Comercio Exterior</a:t>
            </a:r>
          </a:p>
          <a:p>
            <a:pPr lvl="2" algn="just">
              <a:buFont typeface="Symbol" pitchFamily="18" charset="2"/>
              <a:buChar char="·"/>
            </a:pPr>
            <a:r>
              <a:rPr lang="es-EC" sz="1600"/>
              <a:t>Actuación de las empresas públicas</a:t>
            </a:r>
          </a:p>
          <a:p>
            <a:pPr lvl="2" algn="just">
              <a:buFont typeface="Symbol" pitchFamily="18" charset="2"/>
              <a:buChar char="·"/>
            </a:pPr>
            <a:r>
              <a:rPr lang="es-EC" sz="1600"/>
              <a:t>Estabilidad política</a:t>
            </a:r>
          </a:p>
          <a:p>
            <a:pPr lvl="2" algn="just">
              <a:buFont typeface="Symbol" pitchFamily="18" charset="2"/>
              <a:buChar char="·"/>
            </a:pPr>
            <a:r>
              <a:rPr lang="es-EC" sz="1600"/>
              <a:t>Nacionalización, expropiación</a:t>
            </a:r>
          </a:p>
          <a:p>
            <a:pPr lvl="2" algn="just">
              <a:buFont typeface="Symbol" pitchFamily="18" charset="2"/>
              <a:buChar char="·"/>
            </a:pPr>
            <a:r>
              <a:rPr lang="es-EC" sz="1600"/>
              <a:t>Legislación protectora del medio ambiente</a:t>
            </a:r>
          </a:p>
          <a:p>
            <a:pPr lvl="2" algn="just">
              <a:buFont typeface="Symbol" pitchFamily="18" charset="2"/>
              <a:buChar char="·"/>
            </a:pPr>
            <a:r>
              <a:rPr lang="es-EC" sz="1600"/>
              <a:t>Injerencia política en manejo del comercio exterior</a:t>
            </a:r>
          </a:p>
          <a:p>
            <a:pPr lvl="2" algn="just">
              <a:buFont typeface="Symbol" pitchFamily="18" charset="2"/>
              <a:buChar char="·"/>
            </a:pPr>
            <a:r>
              <a:rPr lang="es-EC" sz="1600"/>
              <a:t>Falta de credibilidad en las instituciones</a:t>
            </a:r>
            <a:endParaRPr kumimoji="0" lang="es-EC" b="0"/>
          </a:p>
          <a:p>
            <a:pPr algn="just"/>
            <a:endParaRPr kumimoji="0" lang="es-EC" b="0"/>
          </a:p>
          <a:p>
            <a:pPr lvl="1" algn="just">
              <a:buFont typeface="Symbol" pitchFamily="18" charset="2"/>
              <a:buChar char="·"/>
            </a:pPr>
            <a:endParaRPr lang="es-EC" sz="1600"/>
          </a:p>
        </p:txBody>
      </p:sp>
    </p:spTree>
    <p:extLst>
      <p:ext uri="{BB962C8B-B14F-4D97-AF65-F5344CB8AC3E}">
        <p14:creationId xmlns:p14="http://schemas.microsoft.com/office/powerpoint/2010/main" val="3133988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s-ES" dirty="0"/>
              <a:t>Otros: Factores Tecnológicos</a:t>
            </a:r>
          </a:p>
        </p:txBody>
      </p:sp>
      <p:sp>
        <p:nvSpPr>
          <p:cNvPr id="136195" name="Rectangle 3"/>
          <p:cNvSpPr>
            <a:spLocks noGrp="1" noChangeArrowheads="1"/>
          </p:cNvSpPr>
          <p:nvPr>
            <p:ph type="body" idx="1"/>
          </p:nvPr>
        </p:nvSpPr>
        <p:spPr>
          <a:xfrm>
            <a:off x="1752600" y="2438400"/>
            <a:ext cx="8686800" cy="3810000"/>
          </a:xfrm>
        </p:spPr>
        <p:txBody>
          <a:bodyPr/>
          <a:lstStyle/>
          <a:p>
            <a:pPr lvl="2" algn="just">
              <a:buFont typeface="Symbol" pitchFamily="18" charset="2"/>
              <a:buChar char="·"/>
            </a:pPr>
            <a:r>
              <a:rPr lang="es-EC" sz="2000"/>
              <a:t>Servicio de telecomunicaciones</a:t>
            </a:r>
          </a:p>
          <a:p>
            <a:pPr lvl="2" algn="just">
              <a:buFont typeface="Symbol" pitchFamily="18" charset="2"/>
              <a:buChar char="·"/>
            </a:pPr>
            <a:r>
              <a:rPr lang="es-EC" sz="2000"/>
              <a:t>Disponibilidad de energía</a:t>
            </a:r>
          </a:p>
          <a:p>
            <a:pPr lvl="2" algn="just">
              <a:buFont typeface="Symbol" pitchFamily="18" charset="2"/>
              <a:buChar char="·"/>
            </a:pPr>
            <a:r>
              <a:rPr lang="es-EC" sz="2000"/>
              <a:t>Sistemas de información</a:t>
            </a:r>
          </a:p>
          <a:p>
            <a:pPr lvl="2" algn="just">
              <a:buFont typeface="Symbol" pitchFamily="18" charset="2"/>
              <a:buChar char="·"/>
            </a:pPr>
            <a:r>
              <a:rPr lang="es-EC" sz="2000"/>
              <a:t>Subvención a la tecnología</a:t>
            </a:r>
          </a:p>
          <a:p>
            <a:pPr lvl="2" algn="just">
              <a:buFont typeface="Symbol" pitchFamily="18" charset="2"/>
              <a:buChar char="·"/>
            </a:pPr>
            <a:r>
              <a:rPr lang="es-EC" sz="2000"/>
              <a:t>Nivel académico de institutos superiores</a:t>
            </a:r>
          </a:p>
          <a:p>
            <a:pPr lvl="2" algn="just">
              <a:buFont typeface="Symbol" pitchFamily="18" charset="2"/>
              <a:buChar char="·"/>
            </a:pPr>
            <a:r>
              <a:rPr lang="es-EC" sz="2000"/>
              <a:t>Utilización de tecnología de punta</a:t>
            </a:r>
          </a:p>
          <a:p>
            <a:pPr lvl="2" algn="just">
              <a:buFont typeface="Symbol" pitchFamily="18" charset="2"/>
              <a:buChar char="·"/>
            </a:pPr>
            <a:r>
              <a:rPr lang="es-EC" sz="2000"/>
              <a:t>Disponibilidad de talento científico</a:t>
            </a:r>
          </a:p>
          <a:p>
            <a:pPr lvl="2" algn="just">
              <a:buFont typeface="Symbol" pitchFamily="18" charset="2"/>
              <a:buChar char="·"/>
            </a:pPr>
            <a:r>
              <a:rPr lang="es-EC" sz="2000"/>
              <a:t>Nuevos inventos/tecnología</a:t>
            </a:r>
          </a:p>
          <a:p>
            <a:pPr lvl="2" algn="just">
              <a:buFont typeface="Symbol" pitchFamily="18" charset="2"/>
              <a:buChar char="·"/>
            </a:pPr>
            <a:r>
              <a:rPr lang="es-EC" sz="2000"/>
              <a:t>Tecnología en comercio exterior</a:t>
            </a:r>
          </a:p>
          <a:p>
            <a:pPr algn="just"/>
            <a:endParaRPr lang="es-EC" sz="2000"/>
          </a:p>
          <a:p>
            <a:pPr lvl="1" algn="just">
              <a:buFont typeface="Symbol" pitchFamily="18" charset="2"/>
              <a:buChar char="·"/>
            </a:pPr>
            <a:endParaRPr lang="es-EC" sz="1600"/>
          </a:p>
        </p:txBody>
      </p:sp>
    </p:spTree>
    <p:extLst>
      <p:ext uri="{BB962C8B-B14F-4D97-AF65-F5344CB8AC3E}">
        <p14:creationId xmlns:p14="http://schemas.microsoft.com/office/powerpoint/2010/main" val="1292434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defRPr/>
            </a:pPr>
            <a:r>
              <a:rPr lang="es-ES" dirty="0"/>
              <a:t>Otros: Factores Legales</a:t>
            </a:r>
          </a:p>
        </p:txBody>
      </p:sp>
      <p:sp>
        <p:nvSpPr>
          <p:cNvPr id="137219" name="Rectangle 3"/>
          <p:cNvSpPr>
            <a:spLocks noGrp="1" noChangeArrowheads="1"/>
          </p:cNvSpPr>
          <p:nvPr>
            <p:ph type="body" idx="1"/>
          </p:nvPr>
        </p:nvSpPr>
        <p:spPr>
          <a:xfrm>
            <a:off x="1752600" y="2438400"/>
            <a:ext cx="8686800" cy="3810000"/>
          </a:xfrm>
        </p:spPr>
        <p:txBody>
          <a:bodyPr/>
          <a:lstStyle/>
          <a:p>
            <a:pPr lvl="2" algn="just">
              <a:buFont typeface="Symbol" pitchFamily="18" charset="2"/>
              <a:buChar char="·"/>
            </a:pPr>
            <a:r>
              <a:rPr lang="es-EC" sz="2000"/>
              <a:t>Ley de Comercio Exterior</a:t>
            </a:r>
          </a:p>
          <a:p>
            <a:pPr lvl="2" algn="just">
              <a:buFont typeface="Symbol" pitchFamily="18" charset="2"/>
              <a:buChar char="·"/>
            </a:pPr>
            <a:r>
              <a:rPr lang="es-EC" sz="2000"/>
              <a:t>Ley de protección del medio ambiente</a:t>
            </a:r>
          </a:p>
          <a:p>
            <a:pPr lvl="2" algn="just">
              <a:buFont typeface="Symbol" pitchFamily="18" charset="2"/>
              <a:buChar char="·"/>
            </a:pPr>
            <a:r>
              <a:rPr lang="es-EC" sz="2000"/>
              <a:t>Confianza en el sistema legal</a:t>
            </a:r>
          </a:p>
          <a:p>
            <a:pPr lvl="2" algn="just">
              <a:buFont typeface="Symbol" pitchFamily="18" charset="2"/>
              <a:buChar char="·"/>
            </a:pPr>
            <a:r>
              <a:rPr lang="es-EC" sz="2000"/>
              <a:t>Protección sobre marcas y patentes</a:t>
            </a:r>
          </a:p>
          <a:p>
            <a:pPr lvl="2" algn="just">
              <a:buFont typeface="Symbol" pitchFamily="18" charset="2"/>
              <a:buChar char="·"/>
            </a:pPr>
            <a:r>
              <a:rPr lang="es-EC" sz="2000"/>
              <a:t>Garantías a la inversión extranjera</a:t>
            </a:r>
          </a:p>
          <a:p>
            <a:pPr lvl="2" algn="just">
              <a:buFont typeface="Symbol" pitchFamily="18" charset="2"/>
              <a:buChar char="·"/>
            </a:pPr>
            <a:r>
              <a:rPr lang="es-EC" sz="2000"/>
              <a:t>Convenios internacionales de Comercio Exterior</a:t>
            </a:r>
          </a:p>
          <a:p>
            <a:pPr algn="just"/>
            <a:endParaRPr lang="es-EC" sz="2000"/>
          </a:p>
          <a:p>
            <a:pPr lvl="1" algn="just">
              <a:buFont typeface="Symbol" pitchFamily="18" charset="2"/>
              <a:buChar char="·"/>
            </a:pPr>
            <a:endParaRPr lang="es-EC" sz="1600"/>
          </a:p>
        </p:txBody>
      </p:sp>
    </p:spTree>
    <p:extLst>
      <p:ext uri="{BB962C8B-B14F-4D97-AF65-F5344CB8AC3E}">
        <p14:creationId xmlns:p14="http://schemas.microsoft.com/office/powerpoint/2010/main" val="896217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981200" y="1981200"/>
            <a:ext cx="8153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rgbClr val="E40059"/>
              </a:buClr>
              <a:buSzPct val="80000"/>
            </a:pPr>
            <a:r>
              <a:rPr kumimoji="1" lang="en-US">
                <a:solidFill>
                  <a:prstClr val="white"/>
                </a:solidFill>
                <a:latin typeface="Arial" charset="0"/>
              </a:rPr>
              <a:t>OPORTUNIDADES:</a:t>
            </a:r>
          </a:p>
          <a:p>
            <a:pPr marL="342900" indent="-342900" algn="just">
              <a:spcBef>
                <a:spcPct val="20000"/>
              </a:spcBef>
              <a:buClr>
                <a:srgbClr val="E40059"/>
              </a:buClr>
              <a:buSzPct val="80000"/>
            </a:pPr>
            <a:r>
              <a:rPr kumimoji="1" lang="en-US">
                <a:solidFill>
                  <a:prstClr val="white"/>
                </a:solidFill>
                <a:latin typeface="Arial" charset="0"/>
              </a:rPr>
              <a:t>Son aquellas posibilidades que la compañía es capáz de aprovechar para sí, o a las que se puede acceder dentro del entorno externo, de tal forma que si se consiguen, proporciona ventajas y fructiferos beneficios</a:t>
            </a:r>
          </a:p>
          <a:p>
            <a:pPr marL="342900" indent="-342900" algn="just">
              <a:spcBef>
                <a:spcPct val="20000"/>
              </a:spcBef>
              <a:buClr>
                <a:srgbClr val="E40059"/>
              </a:buClr>
              <a:buSzPct val="80000"/>
            </a:pPr>
            <a:endParaRPr kumimoji="1" lang="en-US">
              <a:solidFill>
                <a:prstClr val="white"/>
              </a:solidFill>
              <a:latin typeface="Arial" charset="0"/>
            </a:endParaRPr>
          </a:p>
          <a:p>
            <a:pPr marL="342900" indent="-342900" algn="just">
              <a:spcBef>
                <a:spcPct val="20000"/>
              </a:spcBef>
              <a:buClr>
                <a:srgbClr val="E40059"/>
              </a:buClr>
              <a:buSzPct val="80000"/>
            </a:pPr>
            <a:endParaRPr kumimoji="1" lang="en-US">
              <a:solidFill>
                <a:prstClr val="white"/>
              </a:solidFill>
              <a:latin typeface="Arial" charset="0"/>
            </a:endParaRPr>
          </a:p>
          <a:p>
            <a:pPr marL="342900" indent="-342900" algn="just">
              <a:spcBef>
                <a:spcPct val="20000"/>
              </a:spcBef>
              <a:buClr>
                <a:srgbClr val="E40059"/>
              </a:buClr>
              <a:buSzPct val="80000"/>
            </a:pPr>
            <a:endParaRPr kumimoji="1" lang="en-US">
              <a:solidFill>
                <a:prstClr val="white"/>
              </a:solidFill>
              <a:latin typeface="Arial" charset="0"/>
            </a:endParaRPr>
          </a:p>
        </p:txBody>
      </p:sp>
      <p:sp>
        <p:nvSpPr>
          <p:cNvPr id="126980" name="Rectangle 4"/>
          <p:cNvSpPr>
            <a:spLocks noChangeArrowheads="1"/>
          </p:cNvSpPr>
          <p:nvPr/>
        </p:nvSpPr>
        <p:spPr bwMode="auto">
          <a:xfrm>
            <a:off x="1828800" y="609600"/>
            <a:ext cx="8839200" cy="1143000"/>
          </a:xfrm>
          <a:prstGeom prst="rect">
            <a:avLst/>
          </a:prstGeom>
          <a:noFill/>
          <a:ln w="9525">
            <a:noFill/>
            <a:miter lim="800000"/>
            <a:headEnd/>
            <a:tailEnd/>
          </a:ln>
          <a:effectLst/>
        </p:spPr>
        <p:txBody>
          <a:bodyPr lIns="92075" tIns="46038" rIns="92075" bIns="46038" anchor="ctr"/>
          <a:lstStyle/>
          <a:p>
            <a:pPr>
              <a:defRPr/>
            </a:pPr>
            <a:r>
              <a:rPr kumimoji="1" lang="en-US">
                <a:solidFill>
                  <a:prstClr val="white"/>
                </a:solidFill>
                <a:effectLst>
                  <a:outerShdw blurRad="38100" dist="38100" dir="2700000" algn="tl">
                    <a:srgbClr val="000000"/>
                  </a:outerShdw>
                </a:effectLst>
                <a:latin typeface="Century Gothic"/>
              </a:rPr>
              <a:t>OPORTUNIDADES Y AMENAZAS</a:t>
            </a:r>
          </a:p>
        </p:txBody>
      </p:sp>
      <p:graphicFrame>
        <p:nvGraphicFramePr>
          <p:cNvPr id="71684" name="Object 1024"/>
          <p:cNvGraphicFramePr>
            <a:graphicFrameLocks noChangeAspect="1"/>
          </p:cNvGraphicFramePr>
          <p:nvPr/>
        </p:nvGraphicFramePr>
        <p:xfrm>
          <a:off x="4572000" y="4257675"/>
          <a:ext cx="3810000" cy="2349500"/>
        </p:xfrm>
        <a:graphic>
          <a:graphicData uri="http://schemas.openxmlformats.org/presentationml/2006/ole">
            <mc:AlternateContent xmlns:mc="http://schemas.openxmlformats.org/markup-compatibility/2006">
              <mc:Choice xmlns:v="urn:schemas-microsoft-com:vml" Requires="v">
                <p:oleObj spid="_x0000_s7172" name="Clip" r:id="rId3" imgW="1769364" imgH="1090879" progId="MS_ClipArt_Gallery.5">
                  <p:embed/>
                </p:oleObj>
              </mc:Choice>
              <mc:Fallback>
                <p:oleObj name="Clip" r:id="rId3" imgW="1769364" imgH="1090879" progId="MS_ClipArt_Gallery.5">
                  <p:embed/>
                  <p:pic>
                    <p:nvPicPr>
                      <p:cNvPr id="71684"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257675"/>
                        <a:ext cx="3810000"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57755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981200" y="1600200"/>
            <a:ext cx="8153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rgbClr val="E40059"/>
              </a:buClr>
              <a:buSzPct val="80000"/>
            </a:pPr>
            <a:r>
              <a:rPr kumimoji="1" lang="en-US">
                <a:solidFill>
                  <a:prstClr val="white"/>
                </a:solidFill>
                <a:latin typeface="Arial" charset="0"/>
              </a:rPr>
              <a:t>AMENAZAS:</a:t>
            </a:r>
          </a:p>
          <a:p>
            <a:pPr marL="342900" indent="-342900" algn="just">
              <a:spcBef>
                <a:spcPct val="20000"/>
              </a:spcBef>
              <a:buClr>
                <a:srgbClr val="E40059"/>
              </a:buClr>
              <a:buSzPct val="80000"/>
            </a:pPr>
            <a:r>
              <a:rPr kumimoji="1" lang="en-US">
                <a:solidFill>
                  <a:prstClr val="white"/>
                </a:solidFill>
                <a:latin typeface="Arial" charset="0"/>
              </a:rPr>
              <a:t>Son desventajas, riesgos, peligros que estan ocurriendo o que pueden ocurir en el futuro y que limitan el desempeño efectivo de la organización.</a:t>
            </a:r>
          </a:p>
          <a:p>
            <a:pPr marL="342900" indent="-342900" algn="just">
              <a:spcBef>
                <a:spcPct val="20000"/>
              </a:spcBef>
              <a:buClr>
                <a:srgbClr val="E40059"/>
              </a:buClr>
              <a:buSzPct val="80000"/>
            </a:pPr>
            <a:r>
              <a:rPr kumimoji="1" lang="en-US">
                <a:solidFill>
                  <a:prstClr val="white"/>
                </a:solidFill>
                <a:latin typeface="Arial" charset="0"/>
              </a:rPr>
              <a:t>Las amenazas deben ser conocidas para ser evitadas o para reducir su impacto</a:t>
            </a:r>
          </a:p>
          <a:p>
            <a:pPr marL="342900" indent="-342900" algn="just">
              <a:spcBef>
                <a:spcPct val="20000"/>
              </a:spcBef>
              <a:buClr>
                <a:srgbClr val="E40059"/>
              </a:buClr>
              <a:buSzPct val="80000"/>
            </a:pPr>
            <a:endParaRPr kumimoji="1" lang="en-US">
              <a:solidFill>
                <a:prstClr val="white"/>
              </a:solidFill>
              <a:latin typeface="Arial" charset="0"/>
            </a:endParaRPr>
          </a:p>
          <a:p>
            <a:pPr marL="342900" indent="-342900" algn="just">
              <a:spcBef>
                <a:spcPct val="20000"/>
              </a:spcBef>
              <a:buClr>
                <a:srgbClr val="E40059"/>
              </a:buClr>
              <a:buSzPct val="80000"/>
            </a:pPr>
            <a:endParaRPr kumimoji="1" lang="en-US">
              <a:solidFill>
                <a:prstClr val="white"/>
              </a:solidFill>
              <a:latin typeface="Arial" charset="0"/>
            </a:endParaRPr>
          </a:p>
          <a:p>
            <a:pPr marL="342900" indent="-342900" algn="just">
              <a:spcBef>
                <a:spcPct val="20000"/>
              </a:spcBef>
              <a:buClr>
                <a:srgbClr val="E40059"/>
              </a:buClr>
              <a:buSzPct val="80000"/>
            </a:pPr>
            <a:endParaRPr kumimoji="1" lang="en-US">
              <a:solidFill>
                <a:prstClr val="white"/>
              </a:solidFill>
              <a:latin typeface="Arial" charset="0"/>
            </a:endParaRPr>
          </a:p>
        </p:txBody>
      </p:sp>
      <p:sp>
        <p:nvSpPr>
          <p:cNvPr id="128003" name="Rectangle 3"/>
          <p:cNvSpPr>
            <a:spLocks noChangeArrowheads="1"/>
          </p:cNvSpPr>
          <p:nvPr/>
        </p:nvSpPr>
        <p:spPr bwMode="auto">
          <a:xfrm>
            <a:off x="1828800" y="609600"/>
            <a:ext cx="8839200" cy="1143000"/>
          </a:xfrm>
          <a:prstGeom prst="rect">
            <a:avLst/>
          </a:prstGeom>
          <a:noFill/>
          <a:ln w="9525">
            <a:noFill/>
            <a:miter lim="800000"/>
            <a:headEnd/>
            <a:tailEnd/>
          </a:ln>
          <a:effectLst/>
        </p:spPr>
        <p:txBody>
          <a:bodyPr lIns="92075" tIns="46038" rIns="92075" bIns="46038" anchor="ctr"/>
          <a:lstStyle/>
          <a:p>
            <a:pPr>
              <a:defRPr/>
            </a:pPr>
            <a:r>
              <a:rPr kumimoji="1" lang="en-US">
                <a:solidFill>
                  <a:prstClr val="white"/>
                </a:solidFill>
                <a:effectLst>
                  <a:outerShdw blurRad="38100" dist="38100" dir="2700000" algn="tl">
                    <a:srgbClr val="000000"/>
                  </a:outerShdw>
                </a:effectLst>
                <a:latin typeface="Century Gothic"/>
              </a:rPr>
              <a:t>OPORTUNIDADES Y AMENAZAS</a:t>
            </a:r>
          </a:p>
        </p:txBody>
      </p:sp>
      <p:graphicFrame>
        <p:nvGraphicFramePr>
          <p:cNvPr id="72708" name="Object 1024"/>
          <p:cNvGraphicFramePr>
            <a:graphicFrameLocks noChangeAspect="1"/>
          </p:cNvGraphicFramePr>
          <p:nvPr/>
        </p:nvGraphicFramePr>
        <p:xfrm>
          <a:off x="5943600" y="3513139"/>
          <a:ext cx="4191000" cy="3138487"/>
        </p:xfrm>
        <a:graphic>
          <a:graphicData uri="http://schemas.openxmlformats.org/presentationml/2006/ole">
            <mc:AlternateContent xmlns:mc="http://schemas.openxmlformats.org/markup-compatibility/2006">
              <mc:Choice xmlns:v="urn:schemas-microsoft-com:vml" Requires="v">
                <p:oleObj spid="_x0000_s8196" name="Clip" r:id="rId3" imgW="4582562" imgH="3431263" progId="MS_ClipArt_Gallery.5">
                  <p:embed/>
                </p:oleObj>
              </mc:Choice>
              <mc:Fallback>
                <p:oleObj name="Clip" r:id="rId3" imgW="4582562" imgH="3431263" progId="MS_ClipArt_Gallery.5">
                  <p:embed/>
                  <p:pic>
                    <p:nvPicPr>
                      <p:cNvPr id="72708"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513139"/>
                        <a:ext cx="4191000" cy="313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60294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2209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Demografía</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Condiciones económicas</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Competencia</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Tecnología</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Factores políticos y legales</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Factores socio - culturales</a:t>
            </a:r>
          </a:p>
          <a:p>
            <a:pPr marL="342900" indent="-342900" algn="just">
              <a:spcBef>
                <a:spcPct val="20000"/>
              </a:spcBef>
              <a:buClr>
                <a:srgbClr val="E40059"/>
              </a:buClr>
              <a:buSzPct val="80000"/>
            </a:pPr>
            <a:endParaRPr kumimoji="1" lang="en-US">
              <a:solidFill>
                <a:prstClr val="white"/>
              </a:solidFill>
              <a:latin typeface="Arial" charset="0"/>
            </a:endParaRPr>
          </a:p>
          <a:p>
            <a:pPr marL="342900" indent="-342900" algn="just">
              <a:spcBef>
                <a:spcPct val="20000"/>
              </a:spcBef>
              <a:buClr>
                <a:srgbClr val="E40059"/>
              </a:buClr>
              <a:buSzPct val="80000"/>
            </a:pPr>
            <a:endParaRPr kumimoji="1" lang="en-US">
              <a:solidFill>
                <a:prstClr val="white"/>
              </a:solidFill>
              <a:latin typeface="Arial" charset="0"/>
            </a:endParaRPr>
          </a:p>
          <a:p>
            <a:pPr marL="342900" indent="-342900" algn="just">
              <a:spcBef>
                <a:spcPct val="20000"/>
              </a:spcBef>
              <a:buClr>
                <a:srgbClr val="E40059"/>
              </a:buClr>
              <a:buSzPct val="80000"/>
            </a:pPr>
            <a:endParaRPr kumimoji="1" lang="en-US">
              <a:solidFill>
                <a:prstClr val="white"/>
              </a:solidFill>
              <a:latin typeface="Arial" charset="0"/>
            </a:endParaRPr>
          </a:p>
          <a:p>
            <a:pPr marL="342900" indent="-342900" algn="just">
              <a:spcBef>
                <a:spcPct val="20000"/>
              </a:spcBef>
              <a:buClr>
                <a:srgbClr val="E40059"/>
              </a:buClr>
              <a:buSzPct val="80000"/>
            </a:pPr>
            <a:endParaRPr kumimoji="1" lang="en-US">
              <a:solidFill>
                <a:prstClr val="white"/>
              </a:solidFill>
              <a:latin typeface="Arial" charset="0"/>
            </a:endParaRPr>
          </a:p>
          <a:p>
            <a:pPr marL="342900" indent="-342900" algn="just">
              <a:spcBef>
                <a:spcPct val="20000"/>
              </a:spcBef>
              <a:buClr>
                <a:srgbClr val="E40059"/>
              </a:buClr>
              <a:buSzPct val="80000"/>
            </a:pPr>
            <a:endParaRPr kumimoji="1" lang="en-US">
              <a:solidFill>
                <a:prstClr val="white"/>
              </a:solidFill>
              <a:latin typeface="Arial" charset="0"/>
            </a:endParaRPr>
          </a:p>
        </p:txBody>
      </p:sp>
      <p:sp>
        <p:nvSpPr>
          <p:cNvPr id="57348" name="Rectangle 4"/>
          <p:cNvSpPr>
            <a:spLocks noChangeArrowheads="1"/>
          </p:cNvSpPr>
          <p:nvPr/>
        </p:nvSpPr>
        <p:spPr bwMode="auto">
          <a:xfrm>
            <a:off x="1600200" y="609600"/>
            <a:ext cx="8839200" cy="1143000"/>
          </a:xfrm>
          <a:prstGeom prst="rect">
            <a:avLst/>
          </a:prstGeom>
          <a:noFill/>
          <a:ln w="9525">
            <a:noFill/>
            <a:miter lim="800000"/>
            <a:headEnd/>
            <a:tailEnd/>
          </a:ln>
          <a:effectLst/>
        </p:spPr>
        <p:txBody>
          <a:bodyPr lIns="92075" tIns="46038" rIns="92075" bIns="46038" anchor="ctr"/>
          <a:lstStyle/>
          <a:p>
            <a:pPr>
              <a:defRPr/>
            </a:pPr>
            <a:r>
              <a:rPr kumimoji="1" lang="en-US">
                <a:solidFill>
                  <a:prstClr val="white"/>
                </a:solidFill>
                <a:effectLst>
                  <a:outerShdw blurRad="38100" dist="38100" dir="2700000" algn="tl">
                    <a:srgbClr val="000000"/>
                  </a:outerShdw>
                </a:effectLst>
                <a:latin typeface="Century Gothic"/>
              </a:rPr>
              <a:t>VARIABLES EXTERNAS NO CONTROLABLES</a:t>
            </a:r>
          </a:p>
        </p:txBody>
      </p:sp>
    </p:spTree>
    <p:extLst>
      <p:ext uri="{BB962C8B-B14F-4D97-AF65-F5344CB8AC3E}">
        <p14:creationId xmlns:p14="http://schemas.microsoft.com/office/powerpoint/2010/main" val="37368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a:defRPr/>
            </a:pPr>
            <a:r>
              <a:rPr lang="en-US" sz="2400">
                <a:solidFill>
                  <a:schemeClr val="tx1"/>
                </a:solidFill>
                <a:latin typeface="Comic Sans MS" pitchFamily="66" charset="0"/>
              </a:rPr>
              <a:t>EJEMPLOS DE CLIENTES EXTERNOS</a:t>
            </a:r>
          </a:p>
        </p:txBody>
      </p:sp>
      <p:sp>
        <p:nvSpPr>
          <p:cNvPr id="30723" name="Rectangle 3"/>
          <p:cNvSpPr>
            <a:spLocks noGrp="1" noChangeArrowheads="1"/>
          </p:cNvSpPr>
          <p:nvPr>
            <p:ph type="body" idx="1"/>
          </p:nvPr>
        </p:nvSpPr>
        <p:spPr/>
        <p:txBody>
          <a:bodyPr/>
          <a:lstStyle/>
          <a:p>
            <a:pPr algn="just">
              <a:buFont typeface="Wingdings" pitchFamily="2" charset="2"/>
              <a:buNone/>
            </a:pPr>
            <a:r>
              <a:rPr lang="en-US" sz="2400"/>
              <a:t>HOSPITAL			Paciente</a:t>
            </a:r>
          </a:p>
          <a:p>
            <a:pPr algn="just">
              <a:buFont typeface="Wingdings" pitchFamily="2" charset="2"/>
              <a:buNone/>
            </a:pPr>
            <a:r>
              <a:rPr lang="en-US" sz="2400"/>
              <a:t>COOP. TAXI			Pasajero</a:t>
            </a:r>
          </a:p>
          <a:p>
            <a:pPr algn="just">
              <a:buFont typeface="Wingdings" pitchFamily="2" charset="2"/>
              <a:buNone/>
            </a:pPr>
            <a:r>
              <a:rPr lang="en-US" sz="2400"/>
              <a:t>EMP.TELEFONICA		Abonado</a:t>
            </a:r>
          </a:p>
          <a:p>
            <a:pPr algn="just">
              <a:buFont typeface="Wingdings" pitchFamily="2" charset="2"/>
              <a:buNone/>
            </a:pPr>
            <a:r>
              <a:rPr lang="en-US" sz="2400"/>
              <a:t>CANTANTE			Fans</a:t>
            </a:r>
          </a:p>
          <a:p>
            <a:pPr algn="just">
              <a:buFont typeface="Wingdings" pitchFamily="2" charset="2"/>
              <a:buNone/>
            </a:pPr>
            <a:r>
              <a:rPr lang="en-US" sz="2400"/>
              <a:t>IGLESIA			Feligres</a:t>
            </a:r>
          </a:p>
          <a:p>
            <a:pPr algn="just">
              <a:buFont typeface="Wingdings" pitchFamily="2" charset="2"/>
              <a:buNone/>
            </a:pPr>
            <a:r>
              <a:rPr lang="en-US" sz="2400"/>
              <a:t>EQ.FUTBOL			Hincha</a:t>
            </a:r>
          </a:p>
          <a:p>
            <a:pPr algn="just">
              <a:buFont typeface="Wingdings" pitchFamily="2" charset="2"/>
              <a:buNone/>
            </a:pPr>
            <a:endParaRPr lang="en-US" sz="2400"/>
          </a:p>
        </p:txBody>
      </p:sp>
      <p:graphicFrame>
        <p:nvGraphicFramePr>
          <p:cNvPr id="30724" name="Object 1024"/>
          <p:cNvGraphicFramePr>
            <a:graphicFrameLocks noChangeAspect="1"/>
          </p:cNvGraphicFramePr>
          <p:nvPr/>
        </p:nvGraphicFramePr>
        <p:xfrm>
          <a:off x="7391401" y="1828801"/>
          <a:ext cx="2773363" cy="3463925"/>
        </p:xfrm>
        <a:graphic>
          <a:graphicData uri="http://schemas.openxmlformats.org/presentationml/2006/ole">
            <mc:AlternateContent xmlns:mc="http://schemas.openxmlformats.org/markup-compatibility/2006">
              <mc:Choice xmlns:v="urn:schemas-microsoft-com:vml" Requires="v">
                <p:oleObj spid="_x0000_s2052" name="Clip" r:id="rId3" imgW="2773378" imgH="3464459" progId="MS_ClipArt_Gallery.5">
                  <p:embed/>
                </p:oleObj>
              </mc:Choice>
              <mc:Fallback>
                <p:oleObj name="Clip" r:id="rId3" imgW="2773378" imgH="3464459" progId="MS_ClipArt_Gallery.5">
                  <p:embed/>
                  <p:pic>
                    <p:nvPicPr>
                      <p:cNvPr id="30724"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1828801"/>
                        <a:ext cx="2773363" cy="346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80754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209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lnSpc>
                <a:spcPct val="90000"/>
              </a:lnSpc>
              <a:spcBef>
                <a:spcPct val="20000"/>
              </a:spcBef>
              <a:buClr>
                <a:srgbClr val="E40059"/>
              </a:buClr>
              <a:buSzPct val="80000"/>
            </a:pPr>
            <a:r>
              <a:rPr kumimoji="1" lang="en-US">
                <a:solidFill>
                  <a:prstClr val="white"/>
                </a:solidFill>
                <a:latin typeface="Arial" charset="0"/>
              </a:rPr>
              <a:t>Se refiere a carácterísiticas propias de la población</a:t>
            </a: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Distribución geográfica	</a:t>
            </a:r>
          </a:p>
          <a:p>
            <a:pPr marL="342900" indent="-342900" algn="just">
              <a:lnSpc>
                <a:spcPct val="90000"/>
              </a:lnSpc>
              <a:spcBef>
                <a:spcPct val="20000"/>
              </a:spcBef>
              <a:buClr>
                <a:srgbClr val="E40059"/>
              </a:buClr>
              <a:buSzPct val="80000"/>
            </a:pPr>
            <a:r>
              <a:rPr kumimoji="1" lang="en-US">
                <a:solidFill>
                  <a:prstClr val="white"/>
                </a:solidFill>
                <a:latin typeface="Arial" charset="0"/>
              </a:rPr>
              <a:t>	- Población rural</a:t>
            </a:r>
          </a:p>
          <a:p>
            <a:pPr marL="342900" indent="-342900" algn="just">
              <a:lnSpc>
                <a:spcPct val="90000"/>
              </a:lnSpc>
              <a:spcBef>
                <a:spcPct val="20000"/>
              </a:spcBef>
              <a:buClr>
                <a:srgbClr val="E40059"/>
              </a:buClr>
              <a:buSzPct val="80000"/>
            </a:pPr>
            <a:r>
              <a:rPr kumimoji="1" lang="en-US">
                <a:solidFill>
                  <a:prstClr val="white"/>
                </a:solidFill>
                <a:latin typeface="Arial" charset="0"/>
              </a:rPr>
              <a:t>	- Población urbana</a:t>
            </a: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Demografía del cliente</a:t>
            </a:r>
          </a:p>
          <a:p>
            <a:pPr marL="342900" indent="-342900" algn="just">
              <a:lnSpc>
                <a:spcPct val="90000"/>
              </a:lnSpc>
              <a:spcBef>
                <a:spcPct val="20000"/>
              </a:spcBef>
              <a:buClr>
                <a:srgbClr val="E40059"/>
              </a:buClr>
              <a:buSzPct val="80000"/>
            </a:pPr>
            <a:r>
              <a:rPr kumimoji="1" lang="en-US">
                <a:solidFill>
                  <a:prstClr val="white"/>
                </a:solidFill>
                <a:latin typeface="Arial" charset="0"/>
              </a:rPr>
              <a:t>	- Edad</a:t>
            </a:r>
          </a:p>
          <a:p>
            <a:pPr marL="342900" indent="-342900" algn="just">
              <a:lnSpc>
                <a:spcPct val="90000"/>
              </a:lnSpc>
              <a:spcBef>
                <a:spcPct val="20000"/>
              </a:spcBef>
              <a:buClr>
                <a:srgbClr val="E40059"/>
              </a:buClr>
              <a:buSzPct val="80000"/>
            </a:pPr>
            <a:r>
              <a:rPr kumimoji="1" lang="en-US">
                <a:solidFill>
                  <a:prstClr val="white"/>
                </a:solidFill>
                <a:latin typeface="Arial" charset="0"/>
              </a:rPr>
              <a:t>	- Género</a:t>
            </a:r>
          </a:p>
          <a:p>
            <a:pPr marL="342900" indent="-342900" algn="just">
              <a:lnSpc>
                <a:spcPct val="90000"/>
              </a:lnSpc>
              <a:spcBef>
                <a:spcPct val="20000"/>
              </a:spcBef>
              <a:buClr>
                <a:srgbClr val="E40059"/>
              </a:buClr>
              <a:buSzPct val="80000"/>
            </a:pPr>
            <a:r>
              <a:rPr kumimoji="1" lang="en-US">
                <a:solidFill>
                  <a:prstClr val="white"/>
                </a:solidFill>
                <a:latin typeface="Arial" charset="0"/>
              </a:rPr>
              <a:t>	- Ciclo de vida familiar</a:t>
            </a:r>
          </a:p>
          <a:p>
            <a:pPr marL="342900" indent="-342900" algn="just">
              <a:lnSpc>
                <a:spcPct val="90000"/>
              </a:lnSpc>
              <a:spcBef>
                <a:spcPct val="20000"/>
              </a:spcBef>
              <a:buClr>
                <a:srgbClr val="E40059"/>
              </a:buClr>
              <a:buSzPct val="80000"/>
            </a:pPr>
            <a:r>
              <a:rPr kumimoji="1" lang="en-US">
                <a:solidFill>
                  <a:prstClr val="white"/>
                </a:solidFill>
                <a:latin typeface="Arial" charset="0"/>
              </a:rPr>
              <a:t>	- Educación e ingresos</a:t>
            </a:r>
          </a:p>
          <a:p>
            <a:pPr marL="342900" indent="-342900" algn="just">
              <a:lnSpc>
                <a:spcPct val="90000"/>
              </a:lnSpc>
              <a:spcBef>
                <a:spcPct val="20000"/>
              </a:spcBef>
              <a:buClr>
                <a:srgbClr val="E40059"/>
              </a:buClr>
              <a:buSzPct val="80000"/>
            </a:pPr>
            <a:r>
              <a:rPr kumimoji="1" lang="en-US">
                <a:solidFill>
                  <a:prstClr val="white"/>
                </a:solidFill>
                <a:latin typeface="Arial" charset="0"/>
              </a:rPr>
              <a:t>	- Orígen étnico</a:t>
            </a:r>
          </a:p>
          <a:p>
            <a:pPr marL="342900" indent="-342900" algn="just">
              <a:lnSpc>
                <a:spcPct val="90000"/>
              </a:lnSpc>
              <a:spcBef>
                <a:spcPct val="20000"/>
              </a:spcBef>
              <a:buClr>
                <a:srgbClr val="E40059"/>
              </a:buClr>
              <a:buSzPct val="80000"/>
            </a:pPr>
            <a:endParaRPr kumimoji="1" lang="en-US">
              <a:solidFill>
                <a:prstClr val="white"/>
              </a:solidFill>
              <a:latin typeface="Arial" charset="0"/>
            </a:endParaRPr>
          </a:p>
        </p:txBody>
      </p:sp>
      <p:sp>
        <p:nvSpPr>
          <p:cNvPr id="58371" name="Rectangle 3"/>
          <p:cNvSpPr>
            <a:spLocks noChangeArrowheads="1"/>
          </p:cNvSpPr>
          <p:nvPr/>
        </p:nvSpPr>
        <p:spPr bwMode="auto">
          <a:xfrm>
            <a:off x="1828800" y="609600"/>
            <a:ext cx="8839200" cy="1143000"/>
          </a:xfrm>
          <a:prstGeom prst="rect">
            <a:avLst/>
          </a:prstGeom>
          <a:noFill/>
          <a:ln w="9525">
            <a:noFill/>
            <a:miter lim="800000"/>
            <a:headEnd/>
            <a:tailEnd/>
          </a:ln>
          <a:effectLst/>
        </p:spPr>
        <p:txBody>
          <a:bodyPr lIns="92075" tIns="46038" rIns="92075" bIns="46038" anchor="ctr"/>
          <a:lstStyle/>
          <a:p>
            <a:pPr>
              <a:defRPr/>
            </a:pPr>
            <a:r>
              <a:rPr kumimoji="1" lang="en-US">
                <a:solidFill>
                  <a:prstClr val="white"/>
                </a:solidFill>
                <a:effectLst>
                  <a:outerShdw blurRad="38100" dist="38100" dir="2700000" algn="tl">
                    <a:srgbClr val="000000"/>
                  </a:outerShdw>
                </a:effectLst>
                <a:latin typeface="Century Gothic"/>
              </a:rPr>
              <a:t>DEMOGRAFÍA</a:t>
            </a:r>
          </a:p>
        </p:txBody>
      </p:sp>
      <p:graphicFrame>
        <p:nvGraphicFramePr>
          <p:cNvPr id="74756" name="Object 0"/>
          <p:cNvGraphicFramePr>
            <a:graphicFrameLocks noChangeAspect="1"/>
          </p:cNvGraphicFramePr>
          <p:nvPr/>
        </p:nvGraphicFramePr>
        <p:xfrm>
          <a:off x="6934200" y="2967038"/>
          <a:ext cx="3352800" cy="2305050"/>
        </p:xfrm>
        <a:graphic>
          <a:graphicData uri="http://schemas.openxmlformats.org/presentationml/2006/ole">
            <mc:AlternateContent xmlns:mc="http://schemas.openxmlformats.org/markup-compatibility/2006">
              <mc:Choice xmlns:v="urn:schemas-microsoft-com:vml" Requires="v">
                <p:oleObj spid="_x0000_s9220" name="Clip" r:id="rId3" imgW="1794053" imgH="1233526" progId="MS_ClipArt_Gallery.5">
                  <p:embed/>
                </p:oleObj>
              </mc:Choice>
              <mc:Fallback>
                <p:oleObj name="Clip" r:id="rId3" imgW="1794053" imgH="1233526" progId="MS_ClipArt_Gallery.5">
                  <p:embed/>
                  <p:pic>
                    <p:nvPicPr>
                      <p:cNvPr id="74756"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967038"/>
                        <a:ext cx="3352800" cy="230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97338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22098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lnSpc>
                <a:spcPct val="90000"/>
              </a:lnSpc>
              <a:spcBef>
                <a:spcPct val="20000"/>
              </a:spcBef>
              <a:buClr>
                <a:srgbClr val="E40059"/>
              </a:buClr>
              <a:buSzPct val="80000"/>
            </a:pPr>
            <a:endParaRPr kumimoji="1" lang="en-US">
              <a:solidFill>
                <a:prstClr val="white"/>
              </a:solidFill>
              <a:latin typeface="Arial" charset="0"/>
            </a:endParaRP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Psicograficos</a:t>
            </a:r>
          </a:p>
          <a:p>
            <a:pPr marL="342900" indent="-342900" algn="just">
              <a:lnSpc>
                <a:spcPct val="90000"/>
              </a:lnSpc>
              <a:spcBef>
                <a:spcPct val="20000"/>
              </a:spcBef>
              <a:buClr>
                <a:srgbClr val="E40059"/>
              </a:buClr>
              <a:buSzPct val="80000"/>
            </a:pPr>
            <a:r>
              <a:rPr kumimoji="1" lang="en-US">
                <a:solidFill>
                  <a:prstClr val="white"/>
                </a:solidFill>
                <a:latin typeface="Arial" charset="0"/>
              </a:rPr>
              <a:t>	- Motivos de compra o uso</a:t>
            </a:r>
          </a:p>
          <a:p>
            <a:pPr marL="342900" indent="-342900" algn="just">
              <a:lnSpc>
                <a:spcPct val="90000"/>
              </a:lnSpc>
              <a:spcBef>
                <a:spcPct val="20000"/>
              </a:spcBef>
              <a:buClr>
                <a:srgbClr val="E40059"/>
              </a:buClr>
              <a:buSzPct val="80000"/>
            </a:pPr>
            <a:r>
              <a:rPr kumimoji="1" lang="en-US">
                <a:solidFill>
                  <a:prstClr val="white"/>
                </a:solidFill>
                <a:latin typeface="Arial" charset="0"/>
              </a:rPr>
              <a:t>	- Razones por las que compran o usan</a:t>
            </a:r>
          </a:p>
          <a:p>
            <a:pPr marL="342900" indent="-342900" algn="just">
              <a:lnSpc>
                <a:spcPct val="90000"/>
              </a:lnSpc>
              <a:spcBef>
                <a:spcPct val="20000"/>
              </a:spcBef>
              <a:buClr>
                <a:srgbClr val="E40059"/>
              </a:buClr>
              <a:buSzPct val="80000"/>
            </a:pPr>
            <a:r>
              <a:rPr kumimoji="1" lang="en-US">
                <a:solidFill>
                  <a:prstClr val="white"/>
                </a:solidFill>
                <a:latin typeface="Arial" charset="0"/>
              </a:rPr>
              <a:t>	- Impulsos para la compra o uso</a:t>
            </a:r>
          </a:p>
          <a:p>
            <a:pPr marL="342900" indent="-342900" algn="just">
              <a:lnSpc>
                <a:spcPct val="90000"/>
              </a:lnSpc>
              <a:spcBef>
                <a:spcPct val="20000"/>
              </a:spcBef>
              <a:buClr>
                <a:srgbClr val="E40059"/>
              </a:buClr>
              <a:buSzPct val="80000"/>
            </a:pPr>
            <a:r>
              <a:rPr kumimoji="1" lang="en-US">
                <a:solidFill>
                  <a:prstClr val="white"/>
                </a:solidFill>
                <a:latin typeface="Arial" charset="0"/>
              </a:rPr>
              <a:t>	- Personalidad</a:t>
            </a:r>
          </a:p>
          <a:p>
            <a:pPr marL="342900" indent="-342900" algn="just">
              <a:lnSpc>
                <a:spcPct val="90000"/>
              </a:lnSpc>
              <a:spcBef>
                <a:spcPct val="20000"/>
              </a:spcBef>
              <a:buClr>
                <a:srgbClr val="E40059"/>
              </a:buClr>
              <a:buSzPct val="80000"/>
            </a:pPr>
            <a:endParaRPr kumimoji="1" lang="en-US">
              <a:solidFill>
                <a:prstClr val="white"/>
              </a:solidFill>
              <a:latin typeface="Arial" charset="0"/>
            </a:endParaRPr>
          </a:p>
        </p:txBody>
      </p:sp>
      <p:sp>
        <p:nvSpPr>
          <p:cNvPr id="59395" name="Rectangle 3"/>
          <p:cNvSpPr>
            <a:spLocks noChangeArrowheads="1"/>
          </p:cNvSpPr>
          <p:nvPr/>
        </p:nvSpPr>
        <p:spPr bwMode="auto">
          <a:xfrm>
            <a:off x="1828800" y="609600"/>
            <a:ext cx="8839200" cy="1143000"/>
          </a:xfrm>
          <a:prstGeom prst="rect">
            <a:avLst/>
          </a:prstGeom>
          <a:noFill/>
          <a:ln w="9525">
            <a:noFill/>
            <a:miter lim="800000"/>
            <a:headEnd/>
            <a:tailEnd/>
          </a:ln>
          <a:effectLst/>
        </p:spPr>
        <p:txBody>
          <a:bodyPr lIns="92075" tIns="46038" rIns="92075" bIns="46038" anchor="ctr"/>
          <a:lstStyle/>
          <a:p>
            <a:pPr>
              <a:defRPr/>
            </a:pPr>
            <a:r>
              <a:rPr kumimoji="1" lang="en-US">
                <a:solidFill>
                  <a:prstClr val="white"/>
                </a:solidFill>
                <a:effectLst>
                  <a:outerShdw blurRad="38100" dist="38100" dir="2700000" algn="tl">
                    <a:srgbClr val="000000"/>
                  </a:outerShdw>
                </a:effectLst>
                <a:latin typeface="Century Gothic"/>
              </a:rPr>
              <a:t>DEMOGRAFÍA</a:t>
            </a:r>
          </a:p>
        </p:txBody>
      </p:sp>
      <p:graphicFrame>
        <p:nvGraphicFramePr>
          <p:cNvPr id="75780" name="Object 1024"/>
          <p:cNvGraphicFramePr>
            <a:graphicFrameLocks noChangeAspect="1"/>
          </p:cNvGraphicFramePr>
          <p:nvPr/>
        </p:nvGraphicFramePr>
        <p:xfrm>
          <a:off x="8008939" y="3135313"/>
          <a:ext cx="1622425" cy="2633662"/>
        </p:xfrm>
        <a:graphic>
          <a:graphicData uri="http://schemas.openxmlformats.org/presentationml/2006/ole">
            <mc:AlternateContent xmlns:mc="http://schemas.openxmlformats.org/markup-compatibility/2006">
              <mc:Choice xmlns:v="urn:schemas-microsoft-com:vml" Requires="v">
                <p:oleObj spid="_x0000_s10244" name="Clip" r:id="rId3" imgW="1129284" imgH="1832458" progId="MS_ClipArt_Gallery.5">
                  <p:embed/>
                </p:oleObj>
              </mc:Choice>
              <mc:Fallback>
                <p:oleObj name="Clip" r:id="rId3" imgW="1129284" imgH="1832458" progId="MS_ClipArt_Gallery.5">
                  <p:embed/>
                  <p:pic>
                    <p:nvPicPr>
                      <p:cNvPr id="7578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8939" y="3135313"/>
                        <a:ext cx="1622425" cy="2633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09517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2209800" y="1219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lnSpc>
                <a:spcPct val="90000"/>
              </a:lnSpc>
              <a:spcBef>
                <a:spcPct val="20000"/>
              </a:spcBef>
              <a:buClr>
                <a:srgbClr val="E40059"/>
              </a:buClr>
              <a:buSzPct val="80000"/>
            </a:pPr>
            <a:endParaRPr kumimoji="1" lang="en-US">
              <a:solidFill>
                <a:prstClr val="white"/>
              </a:solidFill>
              <a:latin typeface="Arial" charset="0"/>
            </a:endParaRPr>
          </a:p>
          <a:p>
            <a:pPr marL="342900" indent="-342900" algn="just">
              <a:lnSpc>
                <a:spcPct val="90000"/>
              </a:lnSpc>
              <a:spcBef>
                <a:spcPct val="20000"/>
              </a:spcBef>
              <a:buClr>
                <a:srgbClr val="E40059"/>
              </a:buClr>
              <a:buSzPct val="80000"/>
            </a:pPr>
            <a:r>
              <a:rPr kumimoji="1" lang="en-US">
                <a:solidFill>
                  <a:prstClr val="white"/>
                </a:solidFill>
                <a:latin typeface="Arial" charset="0"/>
              </a:rPr>
              <a:t>La gente por sí misma no constituye un mercado. Necesita tener dinero para gastarlo y estar dispuesta a hacerlo.</a:t>
            </a: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Etapas del ciclo del negocio</a:t>
            </a:r>
          </a:p>
          <a:p>
            <a:pPr marL="342900" indent="-342900" algn="just">
              <a:lnSpc>
                <a:spcPct val="90000"/>
              </a:lnSpc>
              <a:spcBef>
                <a:spcPct val="20000"/>
              </a:spcBef>
              <a:buClr>
                <a:srgbClr val="E40059"/>
              </a:buClr>
              <a:buSzPct val="80000"/>
            </a:pPr>
            <a:r>
              <a:rPr kumimoji="1" lang="en-US">
                <a:solidFill>
                  <a:prstClr val="white"/>
                </a:solidFill>
                <a:latin typeface="Arial" charset="0"/>
              </a:rPr>
              <a:t>	- Prosperidad, </a:t>
            </a:r>
          </a:p>
          <a:p>
            <a:pPr marL="342900" indent="-342900" algn="just">
              <a:lnSpc>
                <a:spcPct val="90000"/>
              </a:lnSpc>
              <a:spcBef>
                <a:spcPct val="20000"/>
              </a:spcBef>
              <a:buClr>
                <a:srgbClr val="E40059"/>
              </a:buClr>
              <a:buSzPct val="80000"/>
            </a:pPr>
            <a:r>
              <a:rPr kumimoji="1" lang="en-US">
                <a:solidFill>
                  <a:prstClr val="white"/>
                </a:solidFill>
                <a:latin typeface="Arial" charset="0"/>
              </a:rPr>
              <a:t>	- Recesión, </a:t>
            </a:r>
          </a:p>
          <a:p>
            <a:pPr marL="342900" indent="-342900" algn="just">
              <a:lnSpc>
                <a:spcPct val="90000"/>
              </a:lnSpc>
              <a:spcBef>
                <a:spcPct val="20000"/>
              </a:spcBef>
              <a:buClr>
                <a:srgbClr val="E40059"/>
              </a:buClr>
              <a:buSzPct val="80000"/>
            </a:pPr>
            <a:r>
              <a:rPr kumimoji="1" lang="en-US">
                <a:solidFill>
                  <a:prstClr val="white"/>
                </a:solidFill>
                <a:latin typeface="Arial" charset="0"/>
              </a:rPr>
              <a:t>	- Depresión,</a:t>
            </a:r>
          </a:p>
          <a:p>
            <a:pPr marL="342900" indent="-342900" algn="just">
              <a:lnSpc>
                <a:spcPct val="90000"/>
              </a:lnSpc>
              <a:spcBef>
                <a:spcPct val="20000"/>
              </a:spcBef>
              <a:buClr>
                <a:srgbClr val="E40059"/>
              </a:buClr>
              <a:buSzPct val="80000"/>
            </a:pPr>
            <a:r>
              <a:rPr kumimoji="1" lang="en-US">
                <a:solidFill>
                  <a:prstClr val="white"/>
                </a:solidFill>
                <a:latin typeface="Arial" charset="0"/>
              </a:rPr>
              <a:t>	- Recuperación</a:t>
            </a: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Inflación</a:t>
            </a: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Tasas de interés</a:t>
            </a: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Políticas económicas</a:t>
            </a: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Deuda externa</a:t>
            </a:r>
          </a:p>
          <a:p>
            <a:pPr marL="342900" indent="-342900" algn="just">
              <a:lnSpc>
                <a:spcPct val="90000"/>
              </a:lnSpc>
              <a:spcBef>
                <a:spcPct val="20000"/>
              </a:spcBef>
              <a:buClr>
                <a:srgbClr val="E40059"/>
              </a:buClr>
              <a:buSzPct val="80000"/>
            </a:pPr>
            <a:endParaRPr kumimoji="1" lang="en-US">
              <a:solidFill>
                <a:prstClr val="white"/>
              </a:solidFill>
              <a:latin typeface="Arial" charset="0"/>
            </a:endParaRPr>
          </a:p>
          <a:p>
            <a:pPr marL="342900" indent="-342900" algn="just">
              <a:lnSpc>
                <a:spcPct val="90000"/>
              </a:lnSpc>
              <a:spcBef>
                <a:spcPct val="20000"/>
              </a:spcBef>
              <a:buClr>
                <a:srgbClr val="E40059"/>
              </a:buClr>
              <a:buSzPct val="80000"/>
            </a:pPr>
            <a:endParaRPr kumimoji="1" lang="en-US">
              <a:solidFill>
                <a:prstClr val="white"/>
              </a:solidFill>
              <a:latin typeface="Arial" charset="0"/>
            </a:endParaRPr>
          </a:p>
        </p:txBody>
      </p:sp>
      <p:sp>
        <p:nvSpPr>
          <p:cNvPr id="60419" name="Rectangle 3"/>
          <p:cNvSpPr>
            <a:spLocks noChangeArrowheads="1"/>
          </p:cNvSpPr>
          <p:nvPr/>
        </p:nvSpPr>
        <p:spPr bwMode="auto">
          <a:xfrm>
            <a:off x="1828800" y="609600"/>
            <a:ext cx="8839200" cy="1143000"/>
          </a:xfrm>
          <a:prstGeom prst="rect">
            <a:avLst/>
          </a:prstGeom>
          <a:noFill/>
          <a:ln w="9525">
            <a:noFill/>
            <a:miter lim="800000"/>
            <a:headEnd/>
            <a:tailEnd/>
          </a:ln>
          <a:effectLst/>
        </p:spPr>
        <p:txBody>
          <a:bodyPr lIns="92075" tIns="46038" rIns="92075" bIns="46038" anchor="ctr"/>
          <a:lstStyle/>
          <a:p>
            <a:pPr>
              <a:defRPr/>
            </a:pPr>
            <a:r>
              <a:rPr kumimoji="1" lang="en-US">
                <a:solidFill>
                  <a:prstClr val="white"/>
                </a:solidFill>
                <a:effectLst>
                  <a:outerShdw blurRad="38100" dist="38100" dir="2700000" algn="tl">
                    <a:srgbClr val="000000"/>
                  </a:outerShdw>
                </a:effectLst>
                <a:latin typeface="Century Gothic"/>
              </a:rPr>
              <a:t>CONDICIONES ECONOMICAS</a:t>
            </a:r>
          </a:p>
        </p:txBody>
      </p:sp>
      <p:graphicFrame>
        <p:nvGraphicFramePr>
          <p:cNvPr id="76804" name="Object 1024"/>
          <p:cNvGraphicFramePr>
            <a:graphicFrameLocks noChangeAspect="1"/>
          </p:cNvGraphicFramePr>
          <p:nvPr/>
        </p:nvGraphicFramePr>
        <p:xfrm>
          <a:off x="6096001" y="3200401"/>
          <a:ext cx="4143375" cy="2652713"/>
        </p:xfrm>
        <a:graphic>
          <a:graphicData uri="http://schemas.openxmlformats.org/presentationml/2006/ole">
            <mc:AlternateContent xmlns:mc="http://schemas.openxmlformats.org/markup-compatibility/2006">
              <mc:Choice xmlns:v="urn:schemas-microsoft-com:vml" Requires="v">
                <p:oleObj spid="_x0000_s11268" name="Clip" r:id="rId3" imgW="4523715" imgH="2897109" progId="MS_ClipArt_Gallery.5">
                  <p:embed/>
                </p:oleObj>
              </mc:Choice>
              <mc:Fallback>
                <p:oleObj name="Clip" r:id="rId3" imgW="4523715" imgH="2897109" progId="MS_ClipArt_Gallery.5">
                  <p:embed/>
                  <p:pic>
                    <p:nvPicPr>
                      <p:cNvPr id="76804"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3200401"/>
                        <a:ext cx="4143375" cy="2652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94677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2098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lnSpc>
                <a:spcPct val="90000"/>
              </a:lnSpc>
              <a:spcBef>
                <a:spcPct val="20000"/>
              </a:spcBef>
              <a:buClr>
                <a:srgbClr val="E40059"/>
              </a:buClr>
              <a:buSzPct val="80000"/>
            </a:pPr>
            <a:endParaRPr kumimoji="1" lang="en-US">
              <a:solidFill>
                <a:prstClr val="white"/>
              </a:solidFill>
              <a:latin typeface="Arial" charset="0"/>
            </a:endParaRPr>
          </a:p>
          <a:p>
            <a:pPr marL="342900" indent="-342900" algn="just">
              <a:lnSpc>
                <a:spcPct val="90000"/>
              </a:lnSpc>
              <a:spcBef>
                <a:spcPct val="20000"/>
              </a:spcBef>
              <a:buClr>
                <a:srgbClr val="E40059"/>
              </a:buClr>
              <a:buSzPct val="80000"/>
            </a:pPr>
            <a:r>
              <a:rPr kumimoji="1" lang="en-US">
                <a:solidFill>
                  <a:prstClr val="white"/>
                </a:solidFill>
                <a:latin typeface="Arial" charset="0"/>
              </a:rPr>
              <a:t>Los adelantos de la tecnología nos apueden afectar en dos formas, si no estamos preparados para enfrentarlos:</a:t>
            </a: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Introducción de nuevos productos (globalización)</a:t>
            </a: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Aplicación de nuevos procesos (manera de hacer las cosas)</a:t>
            </a:r>
          </a:p>
        </p:txBody>
      </p:sp>
      <p:sp>
        <p:nvSpPr>
          <p:cNvPr id="63491" name="Rectangle 3"/>
          <p:cNvSpPr>
            <a:spLocks noChangeArrowheads="1"/>
          </p:cNvSpPr>
          <p:nvPr/>
        </p:nvSpPr>
        <p:spPr bwMode="auto">
          <a:xfrm>
            <a:off x="1828800" y="609600"/>
            <a:ext cx="8839200" cy="1143000"/>
          </a:xfrm>
          <a:prstGeom prst="rect">
            <a:avLst/>
          </a:prstGeom>
          <a:noFill/>
          <a:ln w="9525">
            <a:noFill/>
            <a:miter lim="800000"/>
            <a:headEnd/>
            <a:tailEnd/>
          </a:ln>
          <a:effectLst/>
        </p:spPr>
        <p:txBody>
          <a:bodyPr lIns="92075" tIns="46038" rIns="92075" bIns="46038" anchor="ctr"/>
          <a:lstStyle/>
          <a:p>
            <a:pPr>
              <a:defRPr/>
            </a:pPr>
            <a:r>
              <a:rPr kumimoji="1" lang="en-US">
                <a:solidFill>
                  <a:prstClr val="white"/>
                </a:solidFill>
                <a:effectLst>
                  <a:outerShdw blurRad="38100" dist="38100" dir="2700000" algn="tl">
                    <a:srgbClr val="000000"/>
                  </a:outerShdw>
                </a:effectLst>
                <a:latin typeface="Century Gothic"/>
              </a:rPr>
              <a:t>TECNOLOGIA</a:t>
            </a:r>
          </a:p>
        </p:txBody>
      </p:sp>
      <p:graphicFrame>
        <p:nvGraphicFramePr>
          <p:cNvPr id="79876" name="Object 1024"/>
          <p:cNvGraphicFramePr>
            <a:graphicFrameLocks noChangeAspect="1"/>
          </p:cNvGraphicFramePr>
          <p:nvPr/>
        </p:nvGraphicFramePr>
        <p:xfrm>
          <a:off x="5334000" y="4038601"/>
          <a:ext cx="3048000" cy="2278063"/>
        </p:xfrm>
        <a:graphic>
          <a:graphicData uri="http://schemas.openxmlformats.org/presentationml/2006/ole">
            <mc:AlternateContent xmlns:mc="http://schemas.openxmlformats.org/markup-compatibility/2006">
              <mc:Choice xmlns:v="urn:schemas-microsoft-com:vml" Requires="v">
                <p:oleObj spid="_x0000_s12292" name="Clip" r:id="rId3" imgW="1620570" imgH="1211655" progId="MS_ClipArt_Gallery.5">
                  <p:embed/>
                </p:oleObj>
              </mc:Choice>
              <mc:Fallback>
                <p:oleObj name="Clip" r:id="rId3" imgW="1620570" imgH="1211655" progId="MS_ClipArt_Gallery.5">
                  <p:embed/>
                  <p:pic>
                    <p:nvPicPr>
                      <p:cNvPr id="79876"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038601"/>
                        <a:ext cx="3048000" cy="227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11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22098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lnSpc>
                <a:spcPct val="90000"/>
              </a:lnSpc>
              <a:spcBef>
                <a:spcPct val="20000"/>
              </a:spcBef>
              <a:buClr>
                <a:srgbClr val="E40059"/>
              </a:buClr>
              <a:buSzPct val="80000"/>
            </a:pPr>
            <a:endParaRPr kumimoji="1" lang="en-US">
              <a:solidFill>
                <a:prstClr val="white"/>
              </a:solidFill>
              <a:latin typeface="Arial" charset="0"/>
            </a:endParaRPr>
          </a:p>
          <a:p>
            <a:pPr marL="342900" indent="-342900" algn="just">
              <a:lnSpc>
                <a:spcPct val="90000"/>
              </a:lnSpc>
              <a:spcBef>
                <a:spcPct val="20000"/>
              </a:spcBef>
              <a:buClr>
                <a:srgbClr val="E40059"/>
              </a:buClr>
              <a:buSzPct val="80000"/>
            </a:pPr>
            <a:r>
              <a:rPr kumimoji="1" lang="en-US">
                <a:solidFill>
                  <a:prstClr val="white"/>
                </a:solidFill>
                <a:latin typeface="Arial" charset="0"/>
              </a:rPr>
              <a:t>Los cambios del ambiente político dan origen a cambios de orden legal.</a:t>
            </a: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Políticas fiscales y monetarias</a:t>
            </a: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Legislación y regulaciones sociales (contaminación)</a:t>
            </a: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Relaciones del gobierno con las empresas (subsidios, aranceles)</a:t>
            </a: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Leyes y reglamentos de protección al consumidor</a:t>
            </a:r>
          </a:p>
        </p:txBody>
      </p:sp>
      <p:sp>
        <p:nvSpPr>
          <p:cNvPr id="64515" name="Rectangle 3"/>
          <p:cNvSpPr>
            <a:spLocks noChangeArrowheads="1"/>
          </p:cNvSpPr>
          <p:nvPr/>
        </p:nvSpPr>
        <p:spPr bwMode="auto">
          <a:xfrm>
            <a:off x="1676400" y="609600"/>
            <a:ext cx="8839200" cy="1143000"/>
          </a:xfrm>
          <a:prstGeom prst="rect">
            <a:avLst/>
          </a:prstGeom>
          <a:noFill/>
          <a:ln w="9525">
            <a:noFill/>
            <a:miter lim="800000"/>
            <a:headEnd/>
            <a:tailEnd/>
          </a:ln>
          <a:effectLst/>
        </p:spPr>
        <p:txBody>
          <a:bodyPr lIns="92075" tIns="46038" rIns="92075" bIns="46038" anchor="ctr"/>
          <a:lstStyle/>
          <a:p>
            <a:pPr>
              <a:defRPr/>
            </a:pPr>
            <a:r>
              <a:rPr kumimoji="1" lang="en-US">
                <a:solidFill>
                  <a:prstClr val="white"/>
                </a:solidFill>
                <a:effectLst>
                  <a:outerShdw blurRad="38100" dist="38100" dir="2700000" algn="tl">
                    <a:srgbClr val="000000"/>
                  </a:outerShdw>
                </a:effectLst>
                <a:latin typeface="Century Gothic"/>
              </a:rPr>
              <a:t>FACTORES POLITICOS Y LEGALES</a:t>
            </a:r>
          </a:p>
        </p:txBody>
      </p:sp>
      <p:graphicFrame>
        <p:nvGraphicFramePr>
          <p:cNvPr id="80900" name="Object 1024"/>
          <p:cNvGraphicFramePr>
            <a:graphicFrameLocks noChangeAspect="1"/>
          </p:cNvGraphicFramePr>
          <p:nvPr/>
        </p:nvGraphicFramePr>
        <p:xfrm>
          <a:off x="7391401" y="4800601"/>
          <a:ext cx="1312863" cy="1757363"/>
        </p:xfrm>
        <a:graphic>
          <a:graphicData uri="http://schemas.openxmlformats.org/presentationml/2006/ole">
            <mc:AlternateContent xmlns:mc="http://schemas.openxmlformats.org/markup-compatibility/2006">
              <mc:Choice xmlns:v="urn:schemas-microsoft-com:vml" Requires="v">
                <p:oleObj spid="_x0000_s13316" name="Clip" r:id="rId3" imgW="1313078" imgH="1757477" progId="MS_ClipArt_Gallery.5">
                  <p:embed/>
                </p:oleObj>
              </mc:Choice>
              <mc:Fallback>
                <p:oleObj name="Clip" r:id="rId3" imgW="1313078" imgH="1757477" progId="MS_ClipArt_Gallery.5">
                  <p:embed/>
                  <p:pic>
                    <p:nvPicPr>
                      <p:cNvPr id="8090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4800601"/>
                        <a:ext cx="1312863" cy="175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33288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2098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lnSpc>
                <a:spcPct val="90000"/>
              </a:lnSpc>
              <a:spcBef>
                <a:spcPct val="20000"/>
              </a:spcBef>
              <a:buClr>
                <a:srgbClr val="E40059"/>
              </a:buClr>
              <a:buSzPct val="80000"/>
            </a:pPr>
            <a:endParaRPr kumimoji="1" lang="en-US">
              <a:solidFill>
                <a:prstClr val="white"/>
              </a:solidFill>
              <a:latin typeface="Arial" charset="0"/>
            </a:endParaRPr>
          </a:p>
          <a:p>
            <a:pPr marL="342900" indent="-342900" algn="just">
              <a:lnSpc>
                <a:spcPct val="90000"/>
              </a:lnSpc>
              <a:spcBef>
                <a:spcPct val="20000"/>
              </a:spcBef>
              <a:buClr>
                <a:srgbClr val="E40059"/>
              </a:buClr>
              <a:buSzPct val="80000"/>
            </a:pPr>
            <a:r>
              <a:rPr kumimoji="1" lang="en-US">
                <a:solidFill>
                  <a:prstClr val="white"/>
                </a:solidFill>
                <a:latin typeface="Arial" charset="0"/>
              </a:rPr>
              <a:t>El ambiente social y cultural infiere en el comportamiento de compra o uso de producto o servicio.</a:t>
            </a: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Ecologismo (productos reciclados, sello verde)</a:t>
            </a: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Mayor participación de la mujer en la sociedad</a:t>
            </a: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Era light</a:t>
            </a:r>
          </a:p>
          <a:p>
            <a:pPr marL="342900" indent="-342900" algn="just">
              <a:lnSpc>
                <a:spcPct val="90000"/>
              </a:lnSpc>
              <a:spcBef>
                <a:spcPct val="20000"/>
              </a:spcBef>
              <a:buClr>
                <a:srgbClr val="E40059"/>
              </a:buClr>
              <a:buSzPct val="80000"/>
              <a:buFont typeface="Wingdings" pitchFamily="2" charset="2"/>
              <a:buChar char="l"/>
            </a:pPr>
            <a:r>
              <a:rPr kumimoji="1" lang="en-US">
                <a:solidFill>
                  <a:prstClr val="white"/>
                </a:solidFill>
                <a:latin typeface="Arial" charset="0"/>
              </a:rPr>
              <a:t>Salud y acondicionamiento físico</a:t>
            </a:r>
          </a:p>
        </p:txBody>
      </p:sp>
      <p:sp>
        <p:nvSpPr>
          <p:cNvPr id="65539" name="Rectangle 3"/>
          <p:cNvSpPr>
            <a:spLocks noChangeArrowheads="1"/>
          </p:cNvSpPr>
          <p:nvPr/>
        </p:nvSpPr>
        <p:spPr bwMode="auto">
          <a:xfrm>
            <a:off x="1676400" y="609600"/>
            <a:ext cx="8839200" cy="1143000"/>
          </a:xfrm>
          <a:prstGeom prst="rect">
            <a:avLst/>
          </a:prstGeom>
          <a:noFill/>
          <a:ln w="9525">
            <a:noFill/>
            <a:miter lim="800000"/>
            <a:headEnd/>
            <a:tailEnd/>
          </a:ln>
          <a:effectLst/>
        </p:spPr>
        <p:txBody>
          <a:bodyPr lIns="92075" tIns="46038" rIns="92075" bIns="46038" anchor="ctr"/>
          <a:lstStyle/>
          <a:p>
            <a:pPr>
              <a:defRPr/>
            </a:pPr>
            <a:r>
              <a:rPr kumimoji="1" lang="en-US">
                <a:solidFill>
                  <a:prstClr val="white"/>
                </a:solidFill>
                <a:effectLst>
                  <a:outerShdw blurRad="38100" dist="38100" dir="2700000" algn="tl">
                    <a:srgbClr val="000000"/>
                  </a:outerShdw>
                </a:effectLst>
                <a:latin typeface="Century Gothic"/>
              </a:rPr>
              <a:t>FACTORES SOCIO CULTURALES</a:t>
            </a:r>
          </a:p>
        </p:txBody>
      </p:sp>
      <p:graphicFrame>
        <p:nvGraphicFramePr>
          <p:cNvPr id="81924" name="Object 1024"/>
          <p:cNvGraphicFramePr>
            <a:graphicFrameLocks noChangeAspect="1"/>
          </p:cNvGraphicFramePr>
          <p:nvPr/>
        </p:nvGraphicFramePr>
        <p:xfrm>
          <a:off x="7453314" y="3683000"/>
          <a:ext cx="2833687" cy="3175000"/>
        </p:xfrm>
        <a:graphic>
          <a:graphicData uri="http://schemas.openxmlformats.org/presentationml/2006/ole">
            <mc:AlternateContent xmlns:mc="http://schemas.openxmlformats.org/markup-compatibility/2006">
              <mc:Choice xmlns:v="urn:schemas-microsoft-com:vml" Requires="v">
                <p:oleObj spid="_x0000_s14340" name="Clip" r:id="rId3" imgW="3082705" imgH="3453897" progId="MS_ClipArt_Gallery.5">
                  <p:embed/>
                </p:oleObj>
              </mc:Choice>
              <mc:Fallback>
                <p:oleObj name="Clip" r:id="rId3" imgW="3082705" imgH="3453897" progId="MS_ClipArt_Gallery.5">
                  <p:embed/>
                  <p:pic>
                    <p:nvPicPr>
                      <p:cNvPr id="81924"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3314" y="3683000"/>
                        <a:ext cx="2833687" cy="317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60092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a:t>HERRAMIENTA: MATRIZ DE EVALUACION DE LOS FACTORES EXTERNOS</a:t>
            </a:r>
          </a:p>
        </p:txBody>
      </p:sp>
      <p:sp>
        <p:nvSpPr>
          <p:cNvPr id="3" name="2 Marcador de contenido"/>
          <p:cNvSpPr>
            <a:spLocks noGrp="1"/>
          </p:cNvSpPr>
          <p:nvPr>
            <p:ph idx="1"/>
          </p:nvPr>
        </p:nvSpPr>
        <p:spPr/>
        <p:txBody>
          <a:bodyPr/>
          <a:lstStyle/>
          <a:p>
            <a:r>
              <a:rPr lang="es-MX" dirty="0"/>
              <a:t>La matriz de evaluación de los factores externos (EFE) permite a los estrategas resumir y evaluar información económica, social, cultural, demográfica, ambiental, política, gubernamental, jurídica, tecnológica y competitiva</a:t>
            </a:r>
            <a:endParaRPr lang="es-EC" dirty="0"/>
          </a:p>
        </p:txBody>
      </p:sp>
    </p:spTree>
    <p:extLst>
      <p:ext uri="{BB962C8B-B14F-4D97-AF65-F5344CB8AC3E}">
        <p14:creationId xmlns:p14="http://schemas.microsoft.com/office/powerpoint/2010/main" val="2192798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nvPr>
        </p:nvGraphicFramePr>
        <p:xfrm>
          <a:off x="1703512" y="904156"/>
          <a:ext cx="8784976" cy="6197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587" name="Rectangle 3"/>
          <p:cNvSpPr>
            <a:spLocks noChangeArrowheads="1"/>
          </p:cNvSpPr>
          <p:nvPr/>
        </p:nvSpPr>
        <p:spPr bwMode="auto">
          <a:xfrm>
            <a:off x="1828800" y="0"/>
            <a:ext cx="8839200" cy="1143000"/>
          </a:xfrm>
          <a:prstGeom prst="rect">
            <a:avLst/>
          </a:prstGeom>
          <a:noFill/>
          <a:ln w="9525">
            <a:noFill/>
            <a:miter lim="800000"/>
            <a:headEnd/>
            <a:tailEnd/>
          </a:ln>
          <a:effectLst/>
        </p:spPr>
        <p:txBody>
          <a:bodyPr lIns="92075" tIns="46038" rIns="92075" bIns="46038" anchor="ctr"/>
          <a:lstStyle/>
          <a:p>
            <a:r>
              <a:rPr lang="es-EC" sz="2800" dirty="0">
                <a:solidFill>
                  <a:prstClr val="white"/>
                </a:solidFill>
                <a:latin typeface="Century Gothic"/>
              </a:rPr>
              <a:t>HERRAMIENTA: MATRIZ DE EVALUACION DE LOS FACTORES EXTERNOS : DESARROLLO</a:t>
            </a:r>
          </a:p>
        </p:txBody>
      </p:sp>
    </p:spTree>
    <p:extLst>
      <p:ext uri="{BB962C8B-B14F-4D97-AF65-F5344CB8AC3E}">
        <p14:creationId xmlns:p14="http://schemas.microsoft.com/office/powerpoint/2010/main" val="1982891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nvPr>
        </p:nvGraphicFramePr>
        <p:xfrm>
          <a:off x="1703512" y="1628800"/>
          <a:ext cx="8676456"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587" name="Rectangle 3"/>
          <p:cNvSpPr>
            <a:spLocks noChangeArrowheads="1"/>
          </p:cNvSpPr>
          <p:nvPr/>
        </p:nvSpPr>
        <p:spPr bwMode="auto">
          <a:xfrm>
            <a:off x="1859672" y="332656"/>
            <a:ext cx="8839200" cy="1143000"/>
          </a:xfrm>
          <a:prstGeom prst="rect">
            <a:avLst/>
          </a:prstGeom>
          <a:noFill/>
          <a:ln w="9525">
            <a:noFill/>
            <a:miter lim="800000"/>
            <a:headEnd/>
            <a:tailEnd/>
          </a:ln>
          <a:effectLst/>
        </p:spPr>
        <p:txBody>
          <a:bodyPr lIns="92075" tIns="46038" rIns="92075" bIns="46038" anchor="ctr"/>
          <a:lstStyle/>
          <a:p>
            <a:r>
              <a:rPr lang="es-EC" sz="2800" dirty="0">
                <a:solidFill>
                  <a:prstClr val="white"/>
                </a:solidFill>
                <a:latin typeface="Century Gothic"/>
              </a:rPr>
              <a:t>HERRAMIENTA: MATRIZ DE EVALUACION DE LOS FACTORES EXTERNOS : Significado</a:t>
            </a:r>
          </a:p>
        </p:txBody>
      </p:sp>
    </p:spTree>
    <p:extLst>
      <p:ext uri="{BB962C8B-B14F-4D97-AF65-F5344CB8AC3E}">
        <p14:creationId xmlns:p14="http://schemas.microsoft.com/office/powerpoint/2010/main" val="1608392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1859672" y="332656"/>
            <a:ext cx="8839200" cy="1143000"/>
          </a:xfrm>
          <a:prstGeom prst="rect">
            <a:avLst/>
          </a:prstGeom>
          <a:noFill/>
          <a:ln w="9525">
            <a:noFill/>
            <a:miter lim="800000"/>
            <a:headEnd/>
            <a:tailEnd/>
          </a:ln>
          <a:effectLst/>
        </p:spPr>
        <p:txBody>
          <a:bodyPr lIns="92075" tIns="46038" rIns="92075" bIns="46038" anchor="ctr"/>
          <a:lstStyle/>
          <a:p>
            <a:r>
              <a:rPr lang="es-EC" sz="2800" dirty="0">
                <a:solidFill>
                  <a:prstClr val="white"/>
                </a:solidFill>
                <a:latin typeface="Century Gothic"/>
              </a:rPr>
              <a:t>EJERCICIO: HERRAMIENTA: MATRIZ DE EVALUACION DE LOS FACTORES EXTERNOS : Significado</a:t>
            </a:r>
          </a:p>
        </p:txBody>
      </p:sp>
      <p:graphicFrame>
        <p:nvGraphicFramePr>
          <p:cNvPr id="2" name="1 Tabla"/>
          <p:cNvGraphicFramePr>
            <a:graphicFrameLocks noGrp="1"/>
          </p:cNvGraphicFramePr>
          <p:nvPr>
            <p:extLst/>
          </p:nvPr>
        </p:nvGraphicFramePr>
        <p:xfrm>
          <a:off x="1524001" y="339017"/>
          <a:ext cx="8967502" cy="6581920"/>
        </p:xfrm>
        <a:graphic>
          <a:graphicData uri="http://schemas.openxmlformats.org/drawingml/2006/table">
            <a:tbl>
              <a:tblPr firstRow="1" firstCol="1" bandRow="1">
                <a:tableStyleId>{5C22544A-7EE6-4342-B048-85BDC9FD1C3A}</a:tableStyleId>
              </a:tblPr>
              <a:tblGrid>
                <a:gridCol w="5911011">
                  <a:extLst>
                    <a:ext uri="{9D8B030D-6E8A-4147-A177-3AD203B41FA5}">
                      <a16:colId xmlns:a16="http://schemas.microsoft.com/office/drawing/2014/main" val="20000"/>
                    </a:ext>
                  </a:extLst>
                </a:gridCol>
                <a:gridCol w="713629">
                  <a:extLst>
                    <a:ext uri="{9D8B030D-6E8A-4147-A177-3AD203B41FA5}">
                      <a16:colId xmlns:a16="http://schemas.microsoft.com/office/drawing/2014/main" val="20001"/>
                    </a:ext>
                  </a:extLst>
                </a:gridCol>
                <a:gridCol w="1198360">
                  <a:extLst>
                    <a:ext uri="{9D8B030D-6E8A-4147-A177-3AD203B41FA5}">
                      <a16:colId xmlns:a16="http://schemas.microsoft.com/office/drawing/2014/main" val="20002"/>
                    </a:ext>
                  </a:extLst>
                </a:gridCol>
                <a:gridCol w="1144502">
                  <a:extLst>
                    <a:ext uri="{9D8B030D-6E8A-4147-A177-3AD203B41FA5}">
                      <a16:colId xmlns:a16="http://schemas.microsoft.com/office/drawing/2014/main" val="20003"/>
                    </a:ext>
                  </a:extLst>
                </a:gridCol>
              </a:tblGrid>
              <a:tr h="466929">
                <a:tc>
                  <a:txBody>
                    <a:bodyPr/>
                    <a:lstStyle/>
                    <a:p>
                      <a:pPr algn="ctr">
                        <a:lnSpc>
                          <a:spcPct val="115000"/>
                        </a:lnSpc>
                        <a:spcAft>
                          <a:spcPts val="1000"/>
                        </a:spcAft>
                      </a:pPr>
                      <a:r>
                        <a:rPr lang="es-MX" sz="1400" dirty="0">
                          <a:effectLst/>
                        </a:rPr>
                        <a:t>Factores determinantes del Éxito </a:t>
                      </a:r>
                      <a:endParaRPr lang="es-EC" sz="1400" dirty="0">
                        <a:effectLst/>
                        <a:latin typeface="Calibri"/>
                        <a:ea typeface="Calibri"/>
                        <a:cs typeface="Times New Roman"/>
                      </a:endParaRPr>
                    </a:p>
                  </a:txBody>
                  <a:tcPr marL="32572" marR="32572" marT="0" marB="0" anchor="ctr"/>
                </a:tc>
                <a:tc>
                  <a:txBody>
                    <a:bodyPr/>
                    <a:lstStyle/>
                    <a:p>
                      <a:pPr algn="ctr">
                        <a:lnSpc>
                          <a:spcPct val="115000"/>
                        </a:lnSpc>
                        <a:spcAft>
                          <a:spcPts val="1000"/>
                        </a:spcAft>
                      </a:pPr>
                      <a:r>
                        <a:rPr lang="es-MX" sz="1400">
                          <a:effectLst/>
                        </a:rPr>
                        <a:t>Peso </a:t>
                      </a:r>
                      <a:endParaRPr lang="es-EC" sz="1400">
                        <a:effectLst/>
                        <a:latin typeface="Calibri"/>
                        <a:ea typeface="Calibri"/>
                        <a:cs typeface="Times New Roman"/>
                      </a:endParaRPr>
                    </a:p>
                  </a:txBody>
                  <a:tcPr marL="32572" marR="32572" marT="0" marB="0" anchor="ctr"/>
                </a:tc>
                <a:tc>
                  <a:txBody>
                    <a:bodyPr/>
                    <a:lstStyle/>
                    <a:p>
                      <a:pPr algn="ctr">
                        <a:lnSpc>
                          <a:spcPct val="115000"/>
                        </a:lnSpc>
                        <a:spcAft>
                          <a:spcPts val="1000"/>
                        </a:spcAft>
                      </a:pPr>
                      <a:r>
                        <a:rPr lang="es-MX" sz="1400">
                          <a:effectLst/>
                        </a:rPr>
                        <a:t>Calificación </a:t>
                      </a:r>
                      <a:endParaRPr lang="es-EC" sz="1400">
                        <a:effectLst/>
                        <a:latin typeface="Calibri"/>
                        <a:ea typeface="Calibri"/>
                        <a:cs typeface="Times New Roman"/>
                      </a:endParaRPr>
                    </a:p>
                  </a:txBody>
                  <a:tcPr marL="32572" marR="32572" marT="0" marB="0" anchor="ctr"/>
                </a:tc>
                <a:tc>
                  <a:txBody>
                    <a:bodyPr/>
                    <a:lstStyle/>
                    <a:p>
                      <a:pPr algn="ctr">
                        <a:lnSpc>
                          <a:spcPct val="115000"/>
                        </a:lnSpc>
                        <a:spcAft>
                          <a:spcPts val="1000"/>
                        </a:spcAft>
                      </a:pPr>
                      <a:r>
                        <a:rPr lang="es-MX" sz="1400">
                          <a:effectLst/>
                        </a:rPr>
                        <a:t>Peso Ponderado </a:t>
                      </a:r>
                      <a:endParaRPr lang="es-EC" sz="1400">
                        <a:effectLst/>
                        <a:latin typeface="Calibri"/>
                        <a:ea typeface="Calibri"/>
                        <a:cs typeface="Times New Roman"/>
                      </a:endParaRPr>
                    </a:p>
                  </a:txBody>
                  <a:tcPr marL="32572" marR="32572" marT="0" marB="0" anchor="ctr"/>
                </a:tc>
                <a:extLst>
                  <a:ext uri="{0D108BD9-81ED-4DB2-BD59-A6C34878D82A}">
                    <a16:rowId xmlns:a16="http://schemas.microsoft.com/office/drawing/2014/main" val="10000"/>
                  </a:ext>
                </a:extLst>
              </a:tr>
              <a:tr h="233464">
                <a:tc>
                  <a:txBody>
                    <a:bodyPr/>
                    <a:lstStyle/>
                    <a:p>
                      <a:pPr>
                        <a:lnSpc>
                          <a:spcPct val="115000"/>
                        </a:lnSpc>
                        <a:spcAft>
                          <a:spcPts val="1000"/>
                        </a:spcAft>
                      </a:pPr>
                      <a:r>
                        <a:rPr lang="es-MX" sz="1400">
                          <a:effectLst/>
                        </a:rPr>
                        <a:t>Oportunidades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EC" sz="1400">
                          <a:effectLst/>
                        </a:rPr>
                        <a:t>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EC" sz="1400">
                          <a:effectLst/>
                        </a:rPr>
                        <a:t>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EC" sz="1400">
                          <a:effectLst/>
                        </a:rPr>
                        <a:t>  </a:t>
                      </a:r>
                      <a:endParaRPr lang="es-EC" sz="1400">
                        <a:effectLst/>
                        <a:latin typeface="Calibri"/>
                        <a:ea typeface="Calibri"/>
                        <a:cs typeface="Times New Roman"/>
                      </a:endParaRPr>
                    </a:p>
                  </a:txBody>
                  <a:tcPr marL="32572" marR="32572" marT="0" marB="0"/>
                </a:tc>
                <a:extLst>
                  <a:ext uri="{0D108BD9-81ED-4DB2-BD59-A6C34878D82A}">
                    <a16:rowId xmlns:a16="http://schemas.microsoft.com/office/drawing/2014/main" val="10001"/>
                  </a:ext>
                </a:extLst>
              </a:tr>
              <a:tr h="513234">
                <a:tc>
                  <a:txBody>
                    <a:bodyPr/>
                    <a:lstStyle/>
                    <a:p>
                      <a:pPr>
                        <a:lnSpc>
                          <a:spcPct val="115000"/>
                        </a:lnSpc>
                        <a:spcAft>
                          <a:spcPts val="1000"/>
                        </a:spcAft>
                      </a:pPr>
                      <a:r>
                        <a:rPr lang="es-MX" sz="1400">
                          <a:effectLst/>
                        </a:rPr>
                        <a:t>1.	El tratado de libre comercio entre Estados Unidos y</a:t>
                      </a:r>
                      <a:br>
                        <a:rPr lang="es-MX" sz="1400">
                          <a:effectLst/>
                        </a:rPr>
                      </a:br>
                      <a:r>
                        <a:rPr lang="es-MX" sz="1400">
                          <a:effectLst/>
                        </a:rPr>
                        <a:t>      Canadá está fomentando el crecimiento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.08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3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.24 </a:t>
                      </a:r>
                      <a:endParaRPr lang="es-EC" sz="1400">
                        <a:effectLst/>
                        <a:latin typeface="Calibri"/>
                        <a:ea typeface="Calibri"/>
                        <a:cs typeface="Times New Roman"/>
                      </a:endParaRPr>
                    </a:p>
                  </a:txBody>
                  <a:tcPr marL="32572" marR="32572" marT="0" marB="0"/>
                </a:tc>
                <a:extLst>
                  <a:ext uri="{0D108BD9-81ED-4DB2-BD59-A6C34878D82A}">
                    <a16:rowId xmlns:a16="http://schemas.microsoft.com/office/drawing/2014/main" val="10002"/>
                  </a:ext>
                </a:extLst>
              </a:tr>
              <a:tr h="233464">
                <a:tc>
                  <a:txBody>
                    <a:bodyPr/>
                    <a:lstStyle/>
                    <a:p>
                      <a:pPr>
                        <a:lnSpc>
                          <a:spcPct val="115000"/>
                        </a:lnSpc>
                        <a:spcAft>
                          <a:spcPts val="1000"/>
                        </a:spcAft>
                      </a:pPr>
                      <a:r>
                        <a:rPr lang="es-MX" sz="1400">
                          <a:effectLst/>
                        </a:rPr>
                        <a:t>2.	Los valores de capital son saludables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.06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2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.12 </a:t>
                      </a:r>
                      <a:endParaRPr lang="es-EC" sz="1400">
                        <a:effectLst/>
                        <a:latin typeface="Calibri"/>
                        <a:ea typeface="Calibri"/>
                        <a:cs typeface="Times New Roman"/>
                      </a:endParaRPr>
                    </a:p>
                  </a:txBody>
                  <a:tcPr marL="32572" marR="32572" marT="0" marB="0"/>
                </a:tc>
                <a:extLst>
                  <a:ext uri="{0D108BD9-81ED-4DB2-BD59-A6C34878D82A}">
                    <a16:rowId xmlns:a16="http://schemas.microsoft.com/office/drawing/2014/main" val="10003"/>
                  </a:ext>
                </a:extLst>
              </a:tr>
              <a:tr h="233464">
                <a:tc>
                  <a:txBody>
                    <a:bodyPr/>
                    <a:lstStyle/>
                    <a:p>
                      <a:pPr>
                        <a:lnSpc>
                          <a:spcPct val="115000"/>
                        </a:lnSpc>
                        <a:spcAft>
                          <a:spcPts val="1000"/>
                        </a:spcAft>
                      </a:pPr>
                      <a:r>
                        <a:rPr lang="es-MX" sz="1400">
                          <a:effectLst/>
                        </a:rPr>
                        <a:t>3.	El ingreso disponible está creciendo 3% al año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.11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1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.11 </a:t>
                      </a:r>
                      <a:endParaRPr lang="es-EC" sz="1400">
                        <a:effectLst/>
                        <a:latin typeface="Calibri"/>
                        <a:ea typeface="Calibri"/>
                        <a:cs typeface="Times New Roman"/>
                      </a:endParaRPr>
                    </a:p>
                  </a:txBody>
                  <a:tcPr marL="32572" marR="32572" marT="0" marB="0"/>
                </a:tc>
                <a:extLst>
                  <a:ext uri="{0D108BD9-81ED-4DB2-BD59-A6C34878D82A}">
                    <a16:rowId xmlns:a16="http://schemas.microsoft.com/office/drawing/2014/main" val="10004"/>
                  </a:ext>
                </a:extLst>
              </a:tr>
              <a:tr h="513234">
                <a:tc>
                  <a:txBody>
                    <a:bodyPr/>
                    <a:lstStyle/>
                    <a:p>
                      <a:pPr>
                        <a:lnSpc>
                          <a:spcPct val="115000"/>
                        </a:lnSpc>
                        <a:spcAft>
                          <a:spcPts val="1000"/>
                        </a:spcAft>
                      </a:pPr>
                      <a:r>
                        <a:rPr lang="es-MX" sz="1400">
                          <a:effectLst/>
                        </a:rPr>
                        <a:t>4.	Los consumidores están más dispuestos a pagar por</a:t>
                      </a:r>
                      <a:br>
                        <a:rPr lang="es-MX" sz="1400">
                          <a:effectLst/>
                        </a:rPr>
                      </a:br>
                      <a:r>
                        <a:rPr lang="es-MX" sz="1400">
                          <a:effectLst/>
                        </a:rPr>
                        <a:t>      empaques biodegradables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.14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4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.56 </a:t>
                      </a:r>
                      <a:endParaRPr lang="es-EC" sz="1400">
                        <a:effectLst/>
                        <a:latin typeface="Calibri"/>
                        <a:ea typeface="Calibri"/>
                        <a:cs typeface="Times New Roman"/>
                      </a:endParaRPr>
                    </a:p>
                  </a:txBody>
                  <a:tcPr marL="32572" marR="32572" marT="0" marB="0"/>
                </a:tc>
                <a:extLst>
                  <a:ext uri="{0D108BD9-81ED-4DB2-BD59-A6C34878D82A}">
                    <a16:rowId xmlns:a16="http://schemas.microsoft.com/office/drawing/2014/main" val="10005"/>
                  </a:ext>
                </a:extLst>
              </a:tr>
              <a:tr h="513234">
                <a:tc>
                  <a:txBody>
                    <a:bodyPr/>
                    <a:lstStyle/>
                    <a:p>
                      <a:pPr>
                        <a:lnSpc>
                          <a:spcPct val="115000"/>
                        </a:lnSpc>
                        <a:spcAft>
                          <a:spcPts val="1000"/>
                        </a:spcAft>
                      </a:pPr>
                      <a:r>
                        <a:rPr lang="es-MX" sz="1400">
                          <a:effectLst/>
                        </a:rPr>
                        <a:t>5.	El software nuevo puede acortar el ciclo de vida del</a:t>
                      </a:r>
                      <a:br>
                        <a:rPr lang="es-MX" sz="1400">
                          <a:effectLst/>
                        </a:rPr>
                      </a:br>
                      <a:r>
                        <a:rPr lang="es-MX" sz="1400">
                          <a:effectLst/>
                        </a:rPr>
                        <a:t>      producto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.09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4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.36 </a:t>
                      </a:r>
                      <a:endParaRPr lang="es-EC" sz="1400">
                        <a:effectLst/>
                        <a:latin typeface="Calibri"/>
                        <a:ea typeface="Calibri"/>
                        <a:cs typeface="Times New Roman"/>
                      </a:endParaRPr>
                    </a:p>
                  </a:txBody>
                  <a:tcPr marL="32572" marR="32572" marT="0" marB="0"/>
                </a:tc>
                <a:extLst>
                  <a:ext uri="{0D108BD9-81ED-4DB2-BD59-A6C34878D82A}">
                    <a16:rowId xmlns:a16="http://schemas.microsoft.com/office/drawing/2014/main" val="10006"/>
                  </a:ext>
                </a:extLst>
              </a:tr>
              <a:tr h="233464">
                <a:tc>
                  <a:txBody>
                    <a:bodyPr/>
                    <a:lstStyle/>
                    <a:p>
                      <a:pPr>
                        <a:lnSpc>
                          <a:spcPct val="115000"/>
                        </a:lnSpc>
                        <a:spcAft>
                          <a:spcPts val="1000"/>
                        </a:spcAft>
                      </a:pPr>
                      <a:r>
                        <a:rPr lang="es-MX" sz="1400">
                          <a:effectLst/>
                        </a:rPr>
                        <a:t>Amenazas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EC" sz="1400">
                          <a:effectLst/>
                        </a:rPr>
                        <a:t>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EC" sz="1400">
                          <a:effectLst/>
                        </a:rPr>
                        <a:t>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EC" sz="1400">
                          <a:effectLst/>
                        </a:rPr>
                        <a:t>  </a:t>
                      </a:r>
                      <a:endParaRPr lang="es-EC" sz="1400">
                        <a:effectLst/>
                        <a:latin typeface="Calibri"/>
                        <a:ea typeface="Calibri"/>
                        <a:cs typeface="Times New Roman"/>
                      </a:endParaRPr>
                    </a:p>
                  </a:txBody>
                  <a:tcPr marL="32572" marR="32572" marT="0" marB="0"/>
                </a:tc>
                <a:extLst>
                  <a:ext uri="{0D108BD9-81ED-4DB2-BD59-A6C34878D82A}">
                    <a16:rowId xmlns:a16="http://schemas.microsoft.com/office/drawing/2014/main" val="10007"/>
                  </a:ext>
                </a:extLst>
              </a:tr>
              <a:tr h="513234">
                <a:tc>
                  <a:txBody>
                    <a:bodyPr/>
                    <a:lstStyle/>
                    <a:p>
                      <a:pPr>
                        <a:lnSpc>
                          <a:spcPct val="115000"/>
                        </a:lnSpc>
                        <a:spcAft>
                          <a:spcPts val="1000"/>
                        </a:spcAft>
                      </a:pPr>
                      <a:r>
                        <a:rPr lang="es-MX" sz="1400">
                          <a:effectLst/>
                        </a:rPr>
                        <a:t>1.	Los mercados japoneses están cerrados para muchos</a:t>
                      </a:r>
                      <a:br>
                        <a:rPr lang="es-MX" sz="1400">
                          <a:effectLst/>
                        </a:rPr>
                      </a:br>
                      <a:r>
                        <a:rPr lang="es-MX" sz="1400">
                          <a:effectLst/>
                        </a:rPr>
                        <a:t>      productos de Estados Unidos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.10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2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.20 </a:t>
                      </a:r>
                      <a:endParaRPr lang="es-EC" sz="1400">
                        <a:effectLst/>
                        <a:latin typeface="Calibri"/>
                        <a:ea typeface="Calibri"/>
                        <a:cs typeface="Times New Roman"/>
                      </a:endParaRPr>
                    </a:p>
                  </a:txBody>
                  <a:tcPr marL="32572" marR="32572" marT="0" marB="0"/>
                </a:tc>
                <a:extLst>
                  <a:ext uri="{0D108BD9-81ED-4DB2-BD59-A6C34878D82A}">
                    <a16:rowId xmlns:a16="http://schemas.microsoft.com/office/drawing/2014/main" val="10008"/>
                  </a:ext>
                </a:extLst>
              </a:tr>
              <a:tr h="342156">
                <a:tc>
                  <a:txBody>
                    <a:bodyPr/>
                    <a:lstStyle/>
                    <a:p>
                      <a:pPr>
                        <a:lnSpc>
                          <a:spcPct val="115000"/>
                        </a:lnSpc>
                        <a:spcAft>
                          <a:spcPts val="1000"/>
                        </a:spcAft>
                      </a:pPr>
                      <a:r>
                        <a:rPr lang="es-MX" sz="1400">
                          <a:effectLst/>
                        </a:rPr>
                        <a:t>2.	La comunidad europea ha impuesto tarifas nuevas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.12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4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.48 </a:t>
                      </a:r>
                      <a:endParaRPr lang="es-EC" sz="1400">
                        <a:effectLst/>
                        <a:latin typeface="Calibri"/>
                        <a:ea typeface="Calibri"/>
                        <a:cs typeface="Times New Roman"/>
                      </a:endParaRPr>
                    </a:p>
                  </a:txBody>
                  <a:tcPr marL="32572" marR="32572" marT="0" marB="0"/>
                </a:tc>
                <a:extLst>
                  <a:ext uri="{0D108BD9-81ED-4DB2-BD59-A6C34878D82A}">
                    <a16:rowId xmlns:a16="http://schemas.microsoft.com/office/drawing/2014/main" val="10009"/>
                  </a:ext>
                </a:extLst>
              </a:tr>
              <a:tr h="342156">
                <a:tc>
                  <a:txBody>
                    <a:bodyPr/>
                    <a:lstStyle/>
                    <a:p>
                      <a:pPr>
                        <a:lnSpc>
                          <a:spcPct val="115000"/>
                        </a:lnSpc>
                        <a:spcAft>
                          <a:spcPts val="1000"/>
                        </a:spcAft>
                      </a:pPr>
                      <a:r>
                        <a:rPr lang="es-MX" sz="1400">
                          <a:effectLst/>
                        </a:rPr>
                        <a:t>3.	La república de Rusia no es políticamente estable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.07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3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.21 </a:t>
                      </a:r>
                      <a:endParaRPr lang="es-EC" sz="1400">
                        <a:effectLst/>
                        <a:latin typeface="Calibri"/>
                        <a:ea typeface="Calibri"/>
                        <a:cs typeface="Times New Roman"/>
                      </a:endParaRPr>
                    </a:p>
                  </a:txBody>
                  <a:tcPr marL="32572" marR="32572" marT="0" marB="0"/>
                </a:tc>
                <a:extLst>
                  <a:ext uri="{0D108BD9-81ED-4DB2-BD59-A6C34878D82A}">
                    <a16:rowId xmlns:a16="http://schemas.microsoft.com/office/drawing/2014/main" val="10010"/>
                  </a:ext>
                </a:extLst>
              </a:tr>
              <a:tr h="513234">
                <a:tc>
                  <a:txBody>
                    <a:bodyPr/>
                    <a:lstStyle/>
                    <a:p>
                      <a:pPr>
                        <a:lnSpc>
                          <a:spcPct val="115000"/>
                        </a:lnSpc>
                        <a:spcAft>
                          <a:spcPts val="1000"/>
                        </a:spcAft>
                      </a:pPr>
                      <a:r>
                        <a:rPr lang="es-MX" sz="1400">
                          <a:effectLst/>
                        </a:rPr>
                        <a:t>4.	El apoyo federal y estatal para las empresas está</a:t>
                      </a:r>
                      <a:br>
                        <a:rPr lang="es-MX" sz="1400">
                          <a:effectLst/>
                        </a:rPr>
                      </a:br>
                      <a:r>
                        <a:rPr lang="es-MX" sz="1400">
                          <a:effectLst/>
                        </a:rPr>
                        <a:t>      disminuyendo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.13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2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.26 </a:t>
                      </a:r>
                      <a:endParaRPr lang="es-EC" sz="1400">
                        <a:effectLst/>
                        <a:latin typeface="Calibri"/>
                        <a:ea typeface="Calibri"/>
                        <a:cs typeface="Times New Roman"/>
                      </a:endParaRPr>
                    </a:p>
                  </a:txBody>
                  <a:tcPr marL="32572" marR="32572" marT="0" marB="0"/>
                </a:tc>
                <a:extLst>
                  <a:ext uri="{0D108BD9-81ED-4DB2-BD59-A6C34878D82A}">
                    <a16:rowId xmlns:a16="http://schemas.microsoft.com/office/drawing/2014/main" val="10011"/>
                  </a:ext>
                </a:extLst>
              </a:tr>
              <a:tr h="233464">
                <a:tc>
                  <a:txBody>
                    <a:bodyPr/>
                    <a:lstStyle/>
                    <a:p>
                      <a:pPr>
                        <a:lnSpc>
                          <a:spcPct val="115000"/>
                        </a:lnSpc>
                        <a:spcAft>
                          <a:spcPts val="1000"/>
                        </a:spcAft>
                      </a:pPr>
                      <a:r>
                        <a:rPr lang="es-MX" sz="1400">
                          <a:effectLst/>
                        </a:rPr>
                        <a:t>5.	Las tasas de desempleo están subiendo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u="sng">
                          <a:effectLst/>
                        </a:rPr>
                        <a:t>.10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1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u="sng">
                          <a:effectLst/>
                        </a:rPr>
                        <a:t>.10 </a:t>
                      </a:r>
                      <a:endParaRPr lang="es-EC" sz="1400">
                        <a:effectLst/>
                        <a:latin typeface="Calibri"/>
                        <a:ea typeface="Calibri"/>
                        <a:cs typeface="Times New Roman"/>
                      </a:endParaRPr>
                    </a:p>
                  </a:txBody>
                  <a:tcPr marL="32572" marR="32572" marT="0" marB="0"/>
                </a:tc>
                <a:extLst>
                  <a:ext uri="{0D108BD9-81ED-4DB2-BD59-A6C34878D82A}">
                    <a16:rowId xmlns:a16="http://schemas.microsoft.com/office/drawing/2014/main" val="10012"/>
                  </a:ext>
                </a:extLst>
              </a:tr>
              <a:tr h="233464">
                <a:tc>
                  <a:txBody>
                    <a:bodyPr/>
                    <a:lstStyle/>
                    <a:p>
                      <a:pPr algn="r">
                        <a:lnSpc>
                          <a:spcPct val="115000"/>
                        </a:lnSpc>
                        <a:spcAft>
                          <a:spcPts val="1000"/>
                        </a:spcAft>
                      </a:pPr>
                      <a:r>
                        <a:rPr lang="es-MX" sz="1400">
                          <a:effectLst/>
                        </a:rPr>
                        <a:t>Total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1.00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EC" sz="1400">
                          <a:effectLst/>
                        </a:rPr>
                        <a:t>  </a:t>
                      </a:r>
                      <a:endParaRPr lang="es-EC" sz="1400">
                        <a:effectLst/>
                        <a:latin typeface="Calibri"/>
                        <a:ea typeface="Calibri"/>
                        <a:cs typeface="Times New Roman"/>
                      </a:endParaRPr>
                    </a:p>
                  </a:txBody>
                  <a:tcPr marL="32572" marR="32572" marT="0" marB="0"/>
                </a:tc>
                <a:tc>
                  <a:txBody>
                    <a:bodyPr/>
                    <a:lstStyle/>
                    <a:p>
                      <a:pPr algn="ctr">
                        <a:lnSpc>
                          <a:spcPct val="115000"/>
                        </a:lnSpc>
                        <a:spcAft>
                          <a:spcPts val="1000"/>
                        </a:spcAft>
                      </a:pPr>
                      <a:r>
                        <a:rPr lang="es-MX" sz="1400">
                          <a:effectLst/>
                        </a:rPr>
                        <a:t>2.64 </a:t>
                      </a:r>
                      <a:endParaRPr lang="es-EC" sz="1400">
                        <a:effectLst/>
                        <a:latin typeface="Calibri"/>
                        <a:ea typeface="Calibri"/>
                        <a:cs typeface="Times New Roman"/>
                      </a:endParaRPr>
                    </a:p>
                  </a:txBody>
                  <a:tcPr marL="32572" marR="32572" marT="0" marB="0"/>
                </a:tc>
                <a:extLst>
                  <a:ext uri="{0D108BD9-81ED-4DB2-BD59-A6C34878D82A}">
                    <a16:rowId xmlns:a16="http://schemas.microsoft.com/office/drawing/2014/main" val="10013"/>
                  </a:ext>
                </a:extLst>
              </a:tr>
              <a:tr h="1400786">
                <a:tc gridSpan="4">
                  <a:txBody>
                    <a:bodyPr/>
                    <a:lstStyle/>
                    <a:p>
                      <a:pPr>
                        <a:lnSpc>
                          <a:spcPct val="115000"/>
                        </a:lnSpc>
                        <a:spcAft>
                          <a:spcPts val="1000"/>
                        </a:spcAft>
                      </a:pPr>
                      <a:r>
                        <a:rPr lang="es-MX" sz="1400" dirty="0">
                          <a:effectLst/>
                        </a:rPr>
                        <a:t>Nota: (1) Las calificaciones indican el grado de eficacia con que las estrategias de la empresa responden a cada factor,</a:t>
                      </a:r>
                      <a:br>
                        <a:rPr lang="es-MX" sz="1400" dirty="0">
                          <a:effectLst/>
                        </a:rPr>
                      </a:br>
                      <a:r>
                        <a:rPr lang="es-MX" sz="1400" dirty="0">
                          <a:effectLst/>
                        </a:rPr>
                        <a:t>               donde 4 = la respuesta es superior, 3 = la respuesta está por arriba de la media, 2 = la respuesta es la media y</a:t>
                      </a:r>
                      <a:br>
                        <a:rPr lang="es-MX" sz="1400" dirty="0">
                          <a:effectLst/>
                        </a:rPr>
                      </a:br>
                      <a:r>
                        <a:rPr lang="es-MX" sz="1400" dirty="0">
                          <a:effectLst/>
                        </a:rPr>
                        <a:t>               1 = la respuesta es mala.</a:t>
                      </a:r>
                      <a:br>
                        <a:rPr lang="es-MX" sz="1400" dirty="0">
                          <a:effectLst/>
                        </a:rPr>
                      </a:br>
                      <a:r>
                        <a:rPr lang="es-MX" sz="1400" dirty="0">
                          <a:effectLst/>
                        </a:rPr>
                        <a:t>          (2) El total ponderado de 2.64 está por arriba de la media de 2.50. </a:t>
                      </a:r>
                      <a:endParaRPr lang="es-EC" sz="1400" dirty="0">
                        <a:effectLst/>
                        <a:latin typeface="Calibri"/>
                        <a:ea typeface="Calibri"/>
                        <a:cs typeface="Times New Roman"/>
                      </a:endParaRPr>
                    </a:p>
                  </a:txBody>
                  <a:tcPr marL="32572" marR="32572"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94613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828800" y="609600"/>
            <a:ext cx="8839200" cy="1143000"/>
          </a:xfrm>
        </p:spPr>
        <p:txBody>
          <a:bodyPr/>
          <a:lstStyle/>
          <a:p>
            <a:pPr algn="ctr">
              <a:defRPr/>
            </a:pPr>
            <a:r>
              <a:rPr lang="en-US" sz="2400">
                <a:solidFill>
                  <a:schemeClr val="tx1"/>
                </a:solidFill>
                <a:latin typeface="Comic Sans MS" pitchFamily="66" charset="0"/>
              </a:rPr>
              <a:t>CUALES SON LAS DEMANDAS DEL CLIENTE EXTERNO?</a:t>
            </a:r>
          </a:p>
        </p:txBody>
      </p:sp>
      <p:sp>
        <p:nvSpPr>
          <p:cNvPr id="31747" name="Rectangle 3"/>
          <p:cNvSpPr>
            <a:spLocks noGrp="1" noChangeArrowheads="1"/>
          </p:cNvSpPr>
          <p:nvPr>
            <p:ph type="body" idx="1"/>
          </p:nvPr>
        </p:nvSpPr>
        <p:spPr/>
        <p:txBody>
          <a:bodyPr/>
          <a:lstStyle/>
          <a:p>
            <a:pPr algn="just"/>
            <a:r>
              <a:rPr lang="en-US" sz="2400"/>
              <a:t>Productos y servicios de calidad</a:t>
            </a:r>
          </a:p>
          <a:p>
            <a:pPr algn="just"/>
            <a:r>
              <a:rPr lang="en-US" sz="2400"/>
              <a:t>Atención personalizada</a:t>
            </a:r>
          </a:p>
          <a:p>
            <a:pPr algn="just"/>
            <a:r>
              <a:rPr lang="en-US" sz="2400"/>
              <a:t> Precios razonables</a:t>
            </a:r>
          </a:p>
          <a:p>
            <a:pPr algn="just"/>
            <a:r>
              <a:rPr lang="en-US" sz="2400"/>
              <a:t>Facilidades de pago</a:t>
            </a:r>
          </a:p>
          <a:p>
            <a:pPr algn="just"/>
            <a:r>
              <a:rPr lang="en-US" sz="2400"/>
              <a:t>Rapidez en el servicio</a:t>
            </a:r>
          </a:p>
          <a:p>
            <a:pPr algn="just"/>
            <a:r>
              <a:rPr lang="en-US" sz="2400"/>
              <a:t>Amabilidad, buen trato, paciencia</a:t>
            </a:r>
          </a:p>
          <a:p>
            <a:pPr algn="just"/>
            <a:r>
              <a:rPr lang="en-US" sz="2400"/>
              <a:t>Que se les diga la verdad </a:t>
            </a:r>
          </a:p>
          <a:p>
            <a:r>
              <a:rPr lang="en-US" sz="2400"/>
              <a:t>Seguridad</a:t>
            </a:r>
          </a:p>
          <a:p>
            <a:r>
              <a:rPr lang="en-US" sz="2400"/>
              <a:t>Comodidad</a:t>
            </a:r>
          </a:p>
          <a:p>
            <a:r>
              <a:rPr lang="en-US" sz="2400"/>
              <a:t>Limpieza </a:t>
            </a:r>
          </a:p>
          <a:p>
            <a:pPr algn="just">
              <a:buFont typeface="Wingdings" pitchFamily="2" charset="2"/>
              <a:buNone/>
            </a:pPr>
            <a:endParaRPr lang="en-US" sz="2400"/>
          </a:p>
        </p:txBody>
      </p:sp>
    </p:spTree>
    <p:extLst>
      <p:ext uri="{BB962C8B-B14F-4D97-AF65-F5344CB8AC3E}">
        <p14:creationId xmlns:p14="http://schemas.microsoft.com/office/powerpoint/2010/main" val="3996919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a:t>EJEMPLO DE MATRIZ DE PERFIL COMPETITIVO CONCLUSIONES</a:t>
            </a:r>
          </a:p>
        </p:txBody>
      </p:sp>
      <p:sp>
        <p:nvSpPr>
          <p:cNvPr id="3" name="2 Marcador de contenido"/>
          <p:cNvSpPr>
            <a:spLocks noGrp="1"/>
          </p:cNvSpPr>
          <p:nvPr>
            <p:ph idx="1"/>
          </p:nvPr>
        </p:nvSpPr>
        <p:spPr/>
        <p:txBody>
          <a:bodyPr>
            <a:normAutofit/>
          </a:bodyPr>
          <a:lstStyle/>
          <a:p>
            <a:r>
              <a:rPr lang="es-EC" dirty="0"/>
              <a:t>Por lo tanto VIDEO JET es el competidor mas amenazador para CEDRIS</a:t>
            </a:r>
          </a:p>
          <a:p>
            <a:r>
              <a:rPr lang="es-EC" dirty="0"/>
              <a:t>En Calidad del producto y en competitividad empatan por lo tanto </a:t>
            </a:r>
            <a:r>
              <a:rPr lang="es-EC" dirty="0" err="1"/>
              <a:t>Cedris</a:t>
            </a:r>
            <a:r>
              <a:rPr lang="es-EC" dirty="0"/>
              <a:t> tiene que fortalecer estos renglones y además en Gama de productos y tecnología, Video Jet nos supera así que es necesario fortalecer nuestra posición en el mercado.</a:t>
            </a:r>
          </a:p>
        </p:txBody>
      </p:sp>
    </p:spTree>
    <p:extLst>
      <p:ext uri="{BB962C8B-B14F-4D97-AF65-F5344CB8AC3E}">
        <p14:creationId xmlns:p14="http://schemas.microsoft.com/office/powerpoint/2010/main" val="304138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828800" y="609600"/>
            <a:ext cx="8839200" cy="1143000"/>
          </a:xfrm>
        </p:spPr>
        <p:txBody>
          <a:bodyPr/>
          <a:lstStyle/>
          <a:p>
            <a:pPr algn="ctr">
              <a:defRPr/>
            </a:pPr>
            <a:r>
              <a:rPr lang="en-US" sz="2400">
                <a:solidFill>
                  <a:schemeClr val="tx1"/>
                </a:solidFill>
                <a:latin typeface="Comic Sans MS" pitchFamily="66" charset="0"/>
              </a:rPr>
              <a:t>IDENTIFICACION DE CLIENTES INTERNOS Y DETERMINACION DE SUS NECESIDADES</a:t>
            </a:r>
          </a:p>
        </p:txBody>
      </p:sp>
      <p:sp>
        <p:nvSpPr>
          <p:cNvPr id="32771" name="Rectangle 3"/>
          <p:cNvSpPr>
            <a:spLocks noGrp="1" noChangeArrowheads="1"/>
          </p:cNvSpPr>
          <p:nvPr>
            <p:ph type="body" idx="1"/>
          </p:nvPr>
        </p:nvSpPr>
        <p:spPr/>
        <p:txBody>
          <a:bodyPr/>
          <a:lstStyle/>
          <a:p>
            <a:pPr algn="just">
              <a:buFont typeface="Wingdings" pitchFamily="2" charset="2"/>
              <a:buNone/>
            </a:pPr>
            <a:r>
              <a:rPr lang="en-US" sz="2400"/>
              <a:t>A las personas, grupos, áreas o departamentos vinculados directamente con la empresa son denominados clientes internos.</a:t>
            </a:r>
          </a:p>
          <a:p>
            <a:pPr algn="just">
              <a:buFont typeface="Wingdings" pitchFamily="2" charset="2"/>
              <a:buNone/>
            </a:pPr>
            <a:r>
              <a:rPr lang="en-US" sz="2400"/>
              <a:t>El conocimiento de los requerimientos del cliente interno, sirve para la formulación de objetivos y estrategias.</a:t>
            </a:r>
          </a:p>
          <a:p>
            <a:pPr algn="just">
              <a:buFont typeface="Wingdings" pitchFamily="2" charset="2"/>
              <a:buNone/>
            </a:pPr>
            <a:r>
              <a:rPr lang="en-US" sz="2400"/>
              <a:t>A medida que se logre satisfacer las demandas de los clientes internos se incrementará su grado de motivación y compromiso.</a:t>
            </a:r>
          </a:p>
          <a:p>
            <a:pPr algn="just">
              <a:buFont typeface="Wingdings" pitchFamily="2" charset="2"/>
              <a:buNone/>
            </a:pPr>
            <a:r>
              <a:rPr lang="en-US" sz="2400"/>
              <a:t>“Clientes internos satisfechos lograrán la satisfacción de clientes externos”</a:t>
            </a:r>
          </a:p>
          <a:p>
            <a:pPr algn="just">
              <a:buFont typeface="Wingdings" pitchFamily="2" charset="2"/>
              <a:buNone/>
            </a:pPr>
            <a:endParaRPr lang="en-US" sz="2400"/>
          </a:p>
          <a:p>
            <a:pPr algn="just">
              <a:buFont typeface="Wingdings" pitchFamily="2" charset="2"/>
              <a:buNone/>
            </a:pPr>
            <a:endParaRPr lang="en-US" sz="2400"/>
          </a:p>
          <a:p>
            <a:pPr algn="just">
              <a:buFont typeface="Wingdings" pitchFamily="2" charset="2"/>
              <a:buNone/>
            </a:pPr>
            <a:endParaRPr lang="en-US" sz="2400"/>
          </a:p>
          <a:p>
            <a:pPr algn="just">
              <a:buFont typeface="Wingdings" pitchFamily="2" charset="2"/>
              <a:buNone/>
            </a:pPr>
            <a:endParaRPr lang="en-US" sz="2400"/>
          </a:p>
          <a:p>
            <a:pPr algn="just">
              <a:buFont typeface="Wingdings" pitchFamily="2" charset="2"/>
              <a:buNone/>
            </a:pPr>
            <a:endParaRPr lang="en-US" sz="2400"/>
          </a:p>
          <a:p>
            <a:pPr algn="just">
              <a:buFont typeface="Wingdings" pitchFamily="2" charset="2"/>
              <a:buNone/>
            </a:pPr>
            <a:endParaRPr lang="en-US" sz="2400"/>
          </a:p>
        </p:txBody>
      </p:sp>
      <p:sp>
        <p:nvSpPr>
          <p:cNvPr id="51204" name="Text Box 4"/>
          <p:cNvSpPr txBox="1">
            <a:spLocks noChangeArrowheads="1"/>
          </p:cNvSpPr>
          <p:nvPr/>
        </p:nvSpPr>
        <p:spPr bwMode="auto">
          <a:xfrm>
            <a:off x="1600200" y="152400"/>
            <a:ext cx="2895600" cy="579438"/>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3200" u="sng">
                <a:solidFill>
                  <a:prstClr val="white"/>
                </a:solidFill>
                <a:effectLst>
                  <a:outerShdw blurRad="38100" dist="38100" dir="2700000" algn="tl">
                    <a:srgbClr val="000000"/>
                  </a:outerShdw>
                </a:effectLst>
                <a:latin typeface="Century Gothic"/>
              </a:rPr>
              <a:t>PASO 2</a:t>
            </a:r>
          </a:p>
        </p:txBody>
      </p:sp>
    </p:spTree>
    <p:extLst>
      <p:ext uri="{BB962C8B-B14F-4D97-AF65-F5344CB8AC3E}">
        <p14:creationId xmlns:p14="http://schemas.microsoft.com/office/powerpoint/2010/main" val="311156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828800" y="609600"/>
            <a:ext cx="8839200" cy="1143000"/>
          </a:xfrm>
        </p:spPr>
        <p:txBody>
          <a:bodyPr/>
          <a:lstStyle/>
          <a:p>
            <a:pPr algn="ctr">
              <a:defRPr/>
            </a:pPr>
            <a:r>
              <a:rPr lang="en-US" sz="2800">
                <a:solidFill>
                  <a:schemeClr val="tx1"/>
                </a:solidFill>
                <a:latin typeface="Comic Sans MS" pitchFamily="66" charset="0"/>
              </a:rPr>
              <a:t>Ejemplos de clientes internos</a:t>
            </a:r>
          </a:p>
        </p:txBody>
      </p:sp>
      <p:sp>
        <p:nvSpPr>
          <p:cNvPr id="33795" name="Rectangle 3"/>
          <p:cNvSpPr>
            <a:spLocks noGrp="1" noChangeArrowheads="1"/>
          </p:cNvSpPr>
          <p:nvPr>
            <p:ph type="body" idx="1"/>
          </p:nvPr>
        </p:nvSpPr>
        <p:spPr/>
        <p:txBody>
          <a:bodyPr/>
          <a:lstStyle/>
          <a:p>
            <a:pPr algn="just">
              <a:buFont typeface="Wingdings" pitchFamily="2" charset="2"/>
              <a:buNone/>
            </a:pPr>
            <a:r>
              <a:rPr lang="en-US" sz="2400"/>
              <a:t>Vendedor de mostrador</a:t>
            </a:r>
          </a:p>
          <a:p>
            <a:pPr algn="just">
              <a:buFont typeface="Wingdings" pitchFamily="2" charset="2"/>
              <a:buNone/>
            </a:pPr>
            <a:r>
              <a:rPr lang="en-US" sz="2400"/>
              <a:t>Contador</a:t>
            </a:r>
          </a:p>
          <a:p>
            <a:pPr algn="just">
              <a:buFont typeface="Wingdings" pitchFamily="2" charset="2"/>
              <a:buNone/>
            </a:pPr>
            <a:r>
              <a:rPr lang="en-US" sz="2400"/>
              <a:t>Secretarias</a:t>
            </a:r>
          </a:p>
          <a:p>
            <a:pPr algn="just">
              <a:buFont typeface="Wingdings" pitchFamily="2" charset="2"/>
              <a:buNone/>
            </a:pPr>
            <a:r>
              <a:rPr lang="en-US" sz="2400"/>
              <a:t>Personal de seguridad</a:t>
            </a:r>
          </a:p>
          <a:p>
            <a:pPr algn="just">
              <a:buFont typeface="Wingdings" pitchFamily="2" charset="2"/>
              <a:buNone/>
            </a:pPr>
            <a:r>
              <a:rPr lang="en-US" sz="2400"/>
              <a:t>Jefes departamentales</a:t>
            </a:r>
          </a:p>
          <a:p>
            <a:pPr algn="just">
              <a:buFont typeface="Wingdings" pitchFamily="2" charset="2"/>
              <a:buNone/>
            </a:pPr>
            <a:r>
              <a:rPr lang="en-US" sz="2400"/>
              <a:t>Personal de aseo y limpieza</a:t>
            </a:r>
          </a:p>
          <a:p>
            <a:pPr algn="just">
              <a:buFont typeface="Wingdings" pitchFamily="2" charset="2"/>
              <a:buNone/>
            </a:pPr>
            <a:endParaRPr lang="en-US" sz="2400"/>
          </a:p>
          <a:p>
            <a:pPr algn="just">
              <a:buFont typeface="Wingdings" pitchFamily="2" charset="2"/>
              <a:buNone/>
            </a:pPr>
            <a:endParaRPr lang="en-US" sz="2400"/>
          </a:p>
          <a:p>
            <a:pPr algn="just">
              <a:buFont typeface="Wingdings" pitchFamily="2" charset="2"/>
              <a:buNone/>
            </a:pPr>
            <a:endParaRPr lang="en-US" sz="2400"/>
          </a:p>
          <a:p>
            <a:pPr algn="just">
              <a:buFont typeface="Wingdings" pitchFamily="2" charset="2"/>
              <a:buNone/>
            </a:pPr>
            <a:endParaRPr lang="en-US" sz="2400"/>
          </a:p>
          <a:p>
            <a:pPr algn="just">
              <a:buFont typeface="Wingdings" pitchFamily="2" charset="2"/>
              <a:buNone/>
            </a:pPr>
            <a:endParaRPr lang="en-US" sz="2400"/>
          </a:p>
          <a:p>
            <a:pPr algn="just">
              <a:buFont typeface="Wingdings" pitchFamily="2" charset="2"/>
              <a:buNone/>
            </a:pPr>
            <a:endParaRPr lang="en-US" sz="2400"/>
          </a:p>
          <a:p>
            <a:pPr algn="just">
              <a:buFont typeface="Wingdings" pitchFamily="2" charset="2"/>
              <a:buNone/>
            </a:pPr>
            <a:endParaRPr lang="en-US" sz="2400"/>
          </a:p>
        </p:txBody>
      </p:sp>
      <p:graphicFrame>
        <p:nvGraphicFramePr>
          <p:cNvPr id="33796" name="Object 1024"/>
          <p:cNvGraphicFramePr>
            <a:graphicFrameLocks noChangeAspect="1"/>
          </p:cNvGraphicFramePr>
          <p:nvPr/>
        </p:nvGraphicFramePr>
        <p:xfrm>
          <a:off x="7285039" y="2660651"/>
          <a:ext cx="2727325" cy="2697163"/>
        </p:xfrm>
        <a:graphic>
          <a:graphicData uri="http://schemas.openxmlformats.org/presentationml/2006/ole">
            <mc:AlternateContent xmlns:mc="http://schemas.openxmlformats.org/markup-compatibility/2006">
              <mc:Choice xmlns:v="urn:schemas-microsoft-com:vml" Requires="v">
                <p:oleObj spid="_x0000_s3076" name="Clip" r:id="rId3" imgW="1779422" imgH="1760220" progId="MS_ClipArt_Gallery.5">
                  <p:embed/>
                </p:oleObj>
              </mc:Choice>
              <mc:Fallback>
                <p:oleObj name="Clip" r:id="rId3" imgW="1779422" imgH="1760220" progId="MS_ClipArt_Gallery.5">
                  <p:embed/>
                  <p:pic>
                    <p:nvPicPr>
                      <p:cNvPr id="33796"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5039" y="2660651"/>
                        <a:ext cx="2727325" cy="269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7340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828800" y="609600"/>
            <a:ext cx="8839200" cy="1143000"/>
          </a:xfrm>
          <a:prstGeom prst="rect">
            <a:avLst/>
          </a:prstGeom>
          <a:noFill/>
          <a:ln w="9525">
            <a:noFill/>
            <a:miter lim="800000"/>
            <a:headEnd/>
            <a:tailEnd/>
          </a:ln>
          <a:effectLst/>
        </p:spPr>
        <p:txBody>
          <a:bodyPr lIns="92075" tIns="46038" rIns="92075" bIns="46038" anchor="ctr"/>
          <a:lstStyle/>
          <a:p>
            <a:pPr>
              <a:defRPr/>
            </a:pPr>
            <a:r>
              <a:rPr kumimoji="1" lang="en-US">
                <a:solidFill>
                  <a:prstClr val="white"/>
                </a:solidFill>
                <a:effectLst>
                  <a:outerShdw blurRad="38100" dist="38100" dir="2700000" algn="tl">
                    <a:srgbClr val="000000"/>
                  </a:outerShdw>
                </a:effectLst>
                <a:latin typeface="Century Gothic"/>
              </a:rPr>
              <a:t>CUALES SON LAS DEMANDAS DEL CLIENTE INTERNO?</a:t>
            </a:r>
          </a:p>
        </p:txBody>
      </p:sp>
      <p:sp>
        <p:nvSpPr>
          <p:cNvPr id="34819" name="Rectangle 3"/>
          <p:cNvSpPr>
            <a:spLocks noChangeArrowheads="1"/>
          </p:cNvSpPr>
          <p:nvPr/>
        </p:nvSpPr>
        <p:spPr bwMode="auto">
          <a:xfrm>
            <a:off x="2209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Estabilidad Laboral</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Remuneración justa</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Buen ambiente de trabajo</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Capacitación permanente</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Reconocimientos</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Ser escuchados</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Puntualidad en los pagos</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Comunicación interna</a:t>
            </a:r>
          </a:p>
          <a:p>
            <a:pPr marL="342900" indent="-342900" algn="just">
              <a:spcBef>
                <a:spcPct val="20000"/>
              </a:spcBef>
              <a:buClr>
                <a:srgbClr val="E40059"/>
              </a:buClr>
              <a:buSzPct val="80000"/>
            </a:pPr>
            <a:endParaRPr kumimoji="1" lang="en-US">
              <a:solidFill>
                <a:prstClr val="white"/>
              </a:solidFill>
              <a:latin typeface="Arial" charset="0"/>
            </a:endParaRPr>
          </a:p>
        </p:txBody>
      </p:sp>
      <p:graphicFrame>
        <p:nvGraphicFramePr>
          <p:cNvPr id="34820" name="Object 1024"/>
          <p:cNvGraphicFramePr>
            <a:graphicFrameLocks noChangeAspect="1"/>
          </p:cNvGraphicFramePr>
          <p:nvPr/>
        </p:nvGraphicFramePr>
        <p:xfrm>
          <a:off x="6900864" y="2209801"/>
          <a:ext cx="3767137" cy="3038475"/>
        </p:xfrm>
        <a:graphic>
          <a:graphicData uri="http://schemas.openxmlformats.org/presentationml/2006/ole">
            <mc:AlternateContent xmlns:mc="http://schemas.openxmlformats.org/markup-compatibility/2006">
              <mc:Choice xmlns:v="urn:schemas-microsoft-com:vml" Requires="v">
                <p:oleObj spid="_x0000_s4100" name="Clip" r:id="rId3" imgW="4300396" imgH="3468986" progId="MS_ClipArt_Gallery.5">
                  <p:embed/>
                </p:oleObj>
              </mc:Choice>
              <mc:Fallback>
                <p:oleObj name="Clip" r:id="rId3" imgW="4300396" imgH="3468986" progId="MS_ClipArt_Gallery.5">
                  <p:embed/>
                  <p:pic>
                    <p:nvPicPr>
                      <p:cNvPr id="3482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864" y="2209801"/>
                        <a:ext cx="3767137" cy="303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3222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09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rgbClr val="E40059"/>
              </a:buClr>
              <a:buSzPct val="80000"/>
            </a:pPr>
            <a:r>
              <a:rPr kumimoji="1" lang="en-US">
                <a:solidFill>
                  <a:prstClr val="white"/>
                </a:solidFill>
                <a:latin typeface="Arial" charset="0"/>
              </a:rPr>
              <a:t>Disponer de información histórica y del presente, respecto a diferentes variables de gestión de la empresa, ayuda a determinar las tendencias que podrá tener la misma al futuro.</a:t>
            </a:r>
          </a:p>
          <a:p>
            <a:pPr marL="342900" indent="-342900" algn="just">
              <a:spcBef>
                <a:spcPct val="20000"/>
              </a:spcBef>
              <a:buClr>
                <a:srgbClr val="E40059"/>
              </a:buClr>
              <a:buSzPct val="80000"/>
            </a:pPr>
            <a:r>
              <a:rPr kumimoji="1" lang="en-US">
                <a:solidFill>
                  <a:prstClr val="white"/>
                </a:solidFill>
                <a:latin typeface="Arial" charset="0"/>
              </a:rPr>
              <a:t>Toda a quella información cuantitativa y cualitativa que pueda recopilarse y ser util para evaluar las situaciones pasadas y presentes, debería ser considerada en la bse de datos </a:t>
            </a:r>
          </a:p>
          <a:p>
            <a:pPr marL="342900" indent="-342900" algn="just">
              <a:spcBef>
                <a:spcPct val="20000"/>
              </a:spcBef>
              <a:buClr>
                <a:srgbClr val="E40059"/>
              </a:buClr>
              <a:buSzPct val="80000"/>
            </a:pPr>
            <a:endParaRPr kumimoji="1" lang="en-US">
              <a:solidFill>
                <a:prstClr val="white"/>
              </a:solidFill>
              <a:latin typeface="Arial" charset="0"/>
            </a:endParaRPr>
          </a:p>
          <a:p>
            <a:pPr marL="342900" indent="-342900" algn="just">
              <a:spcBef>
                <a:spcPct val="20000"/>
              </a:spcBef>
              <a:buClr>
                <a:srgbClr val="E40059"/>
              </a:buClr>
              <a:buSzPct val="80000"/>
            </a:pPr>
            <a:endParaRPr kumimoji="1" lang="en-US">
              <a:solidFill>
                <a:prstClr val="white"/>
              </a:solidFill>
              <a:latin typeface="Arial" charset="0"/>
            </a:endParaRPr>
          </a:p>
          <a:p>
            <a:pPr marL="342900" indent="-342900" algn="just">
              <a:spcBef>
                <a:spcPct val="20000"/>
              </a:spcBef>
              <a:buClr>
                <a:srgbClr val="E40059"/>
              </a:buClr>
              <a:buSzPct val="80000"/>
            </a:pPr>
            <a:endParaRPr kumimoji="1" lang="en-US">
              <a:solidFill>
                <a:prstClr val="white"/>
              </a:solidFill>
              <a:latin typeface="Arial" charset="0"/>
            </a:endParaRPr>
          </a:p>
          <a:p>
            <a:pPr marL="342900" indent="-342900" algn="just">
              <a:spcBef>
                <a:spcPct val="20000"/>
              </a:spcBef>
              <a:buClr>
                <a:srgbClr val="E40059"/>
              </a:buClr>
              <a:buSzPct val="80000"/>
            </a:pPr>
            <a:endParaRPr kumimoji="1" lang="en-US">
              <a:solidFill>
                <a:prstClr val="white"/>
              </a:solidFill>
              <a:latin typeface="Arial" charset="0"/>
            </a:endParaRPr>
          </a:p>
          <a:p>
            <a:pPr marL="342900" indent="-342900" algn="just">
              <a:spcBef>
                <a:spcPct val="20000"/>
              </a:spcBef>
              <a:buClr>
                <a:srgbClr val="E40059"/>
              </a:buClr>
              <a:buSzPct val="80000"/>
            </a:pPr>
            <a:endParaRPr kumimoji="1" lang="en-US">
              <a:solidFill>
                <a:prstClr val="white"/>
              </a:solidFill>
              <a:latin typeface="Arial" charset="0"/>
            </a:endParaRPr>
          </a:p>
        </p:txBody>
      </p:sp>
      <p:sp>
        <p:nvSpPr>
          <p:cNvPr id="54275" name="Text Box 3"/>
          <p:cNvSpPr txBox="1">
            <a:spLocks noChangeArrowheads="1"/>
          </p:cNvSpPr>
          <p:nvPr/>
        </p:nvSpPr>
        <p:spPr bwMode="auto">
          <a:xfrm>
            <a:off x="1600200" y="152400"/>
            <a:ext cx="2895600" cy="579438"/>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3200" u="sng">
                <a:solidFill>
                  <a:prstClr val="white"/>
                </a:solidFill>
                <a:effectLst>
                  <a:outerShdw blurRad="38100" dist="38100" dir="2700000" algn="tl">
                    <a:srgbClr val="000000"/>
                  </a:outerShdw>
                </a:effectLst>
                <a:latin typeface="Century Gothic"/>
              </a:rPr>
              <a:t>PASO 3</a:t>
            </a:r>
          </a:p>
        </p:txBody>
      </p:sp>
      <p:sp>
        <p:nvSpPr>
          <p:cNvPr id="54276" name="Rectangle 4"/>
          <p:cNvSpPr>
            <a:spLocks noChangeArrowheads="1"/>
          </p:cNvSpPr>
          <p:nvPr/>
        </p:nvSpPr>
        <p:spPr bwMode="auto">
          <a:xfrm>
            <a:off x="1828800" y="609600"/>
            <a:ext cx="8839200" cy="1143000"/>
          </a:xfrm>
          <a:prstGeom prst="rect">
            <a:avLst/>
          </a:prstGeom>
          <a:noFill/>
          <a:ln w="9525">
            <a:noFill/>
            <a:miter lim="800000"/>
            <a:headEnd/>
            <a:tailEnd/>
          </a:ln>
          <a:effectLst/>
        </p:spPr>
        <p:txBody>
          <a:bodyPr lIns="92075" tIns="46038" rIns="92075" bIns="46038" anchor="ctr"/>
          <a:lstStyle/>
          <a:p>
            <a:pPr>
              <a:defRPr/>
            </a:pPr>
            <a:r>
              <a:rPr kumimoji="1" lang="en-US">
                <a:solidFill>
                  <a:prstClr val="white"/>
                </a:solidFill>
                <a:effectLst>
                  <a:outerShdw blurRad="38100" dist="38100" dir="2700000" algn="tl">
                    <a:srgbClr val="000000"/>
                  </a:outerShdw>
                </a:effectLst>
                <a:latin typeface="Century Gothic"/>
              </a:rPr>
              <a:t>ESTRUCTURACION DE UNA BASE DE DATOS</a:t>
            </a:r>
          </a:p>
        </p:txBody>
      </p:sp>
      <p:graphicFrame>
        <p:nvGraphicFramePr>
          <p:cNvPr id="35845" name="Object 1024"/>
          <p:cNvGraphicFramePr>
            <a:graphicFrameLocks noChangeAspect="1"/>
          </p:cNvGraphicFramePr>
          <p:nvPr/>
        </p:nvGraphicFramePr>
        <p:xfrm>
          <a:off x="7467601" y="4800600"/>
          <a:ext cx="1852613" cy="1824038"/>
        </p:xfrm>
        <a:graphic>
          <a:graphicData uri="http://schemas.openxmlformats.org/presentationml/2006/ole">
            <mc:AlternateContent xmlns:mc="http://schemas.openxmlformats.org/markup-compatibility/2006">
              <mc:Choice xmlns:v="urn:schemas-microsoft-com:vml" Requires="v">
                <p:oleObj spid="_x0000_s5124" name="Clip" r:id="rId3" imgW="1624889" imgH="1599286" progId="MS_ClipArt_Gallery.5">
                  <p:embed/>
                </p:oleObj>
              </mc:Choice>
              <mc:Fallback>
                <p:oleObj name="Clip" r:id="rId3" imgW="1624889" imgH="1599286" progId="MS_ClipArt_Gallery.5">
                  <p:embed/>
                  <p:pic>
                    <p:nvPicPr>
                      <p:cNvPr id="35845" name="Object 102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467601" y="4800600"/>
                        <a:ext cx="1852613" cy="182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0552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828800" y="609600"/>
            <a:ext cx="8839200" cy="1143000"/>
          </a:xfrm>
          <a:prstGeom prst="rect">
            <a:avLst/>
          </a:prstGeom>
          <a:noFill/>
          <a:ln w="9525">
            <a:noFill/>
            <a:miter lim="800000"/>
            <a:headEnd/>
            <a:tailEnd/>
          </a:ln>
          <a:effectLst/>
        </p:spPr>
        <p:txBody>
          <a:bodyPr lIns="92075" tIns="46038" rIns="92075" bIns="46038" anchor="ctr"/>
          <a:lstStyle/>
          <a:p>
            <a:pPr>
              <a:defRPr/>
            </a:pPr>
            <a:r>
              <a:rPr kumimoji="1" lang="en-US" sz="2800">
                <a:solidFill>
                  <a:prstClr val="white"/>
                </a:solidFill>
                <a:effectLst>
                  <a:outerShdw blurRad="38100" dist="38100" dir="2700000" algn="tl">
                    <a:srgbClr val="000000"/>
                  </a:outerShdw>
                </a:effectLst>
                <a:latin typeface="Century Gothic"/>
              </a:rPr>
              <a:t>Ejemplos de base de datos</a:t>
            </a:r>
          </a:p>
        </p:txBody>
      </p:sp>
      <p:sp>
        <p:nvSpPr>
          <p:cNvPr id="36867" name="Rectangle 3"/>
          <p:cNvSpPr>
            <a:spLocks noChangeArrowheads="1"/>
          </p:cNvSpPr>
          <p:nvPr/>
        </p:nvSpPr>
        <p:spPr bwMode="auto">
          <a:xfrm>
            <a:off x="2209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Ventas</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Devoluciones</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Gastos</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Número de colaboradores</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Horas de trabajo</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Horas de capacitación</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 de participación en el mercado</a:t>
            </a:r>
          </a:p>
          <a:p>
            <a:pPr marL="342900" indent="-342900" algn="just">
              <a:spcBef>
                <a:spcPct val="20000"/>
              </a:spcBef>
              <a:buClr>
                <a:srgbClr val="E40059"/>
              </a:buClr>
              <a:buSzPct val="80000"/>
              <a:buFont typeface="Wingdings" pitchFamily="2" charset="2"/>
              <a:buChar char="l"/>
            </a:pPr>
            <a:r>
              <a:rPr kumimoji="1" lang="en-US">
                <a:solidFill>
                  <a:prstClr val="white"/>
                </a:solidFill>
                <a:latin typeface="Arial" charset="0"/>
              </a:rPr>
              <a:t>Número de unidades</a:t>
            </a:r>
          </a:p>
          <a:p>
            <a:pPr marL="342900" indent="-342900" algn="just">
              <a:spcBef>
                <a:spcPct val="20000"/>
              </a:spcBef>
              <a:buClr>
                <a:srgbClr val="E40059"/>
              </a:buClr>
              <a:buSzPct val="80000"/>
            </a:pPr>
            <a:endParaRPr kumimoji="1" lang="en-US">
              <a:solidFill>
                <a:prstClr val="white"/>
              </a:solidFill>
              <a:latin typeface="Arial" charset="0"/>
            </a:endParaRPr>
          </a:p>
          <a:p>
            <a:pPr marL="342900" indent="-342900" algn="just">
              <a:spcBef>
                <a:spcPct val="20000"/>
              </a:spcBef>
              <a:buClr>
                <a:srgbClr val="E40059"/>
              </a:buClr>
              <a:buSzPct val="80000"/>
            </a:pPr>
            <a:endParaRPr kumimoji="1" lang="en-US">
              <a:solidFill>
                <a:prstClr val="white"/>
              </a:solidFill>
              <a:latin typeface="Arial" charset="0"/>
            </a:endParaRPr>
          </a:p>
          <a:p>
            <a:pPr marL="342900" indent="-342900" algn="just">
              <a:spcBef>
                <a:spcPct val="20000"/>
              </a:spcBef>
              <a:buClr>
                <a:srgbClr val="E40059"/>
              </a:buClr>
              <a:buSzPct val="80000"/>
            </a:pPr>
            <a:endParaRPr kumimoji="1" lang="en-US">
              <a:solidFill>
                <a:prstClr val="white"/>
              </a:solidFill>
              <a:latin typeface="Arial" charset="0"/>
            </a:endParaRPr>
          </a:p>
          <a:p>
            <a:pPr marL="342900" indent="-342900" algn="just">
              <a:spcBef>
                <a:spcPct val="20000"/>
              </a:spcBef>
              <a:buClr>
                <a:srgbClr val="E40059"/>
              </a:buClr>
              <a:buSzPct val="80000"/>
            </a:pPr>
            <a:endParaRPr kumimoji="1" lang="en-US">
              <a:solidFill>
                <a:prstClr val="white"/>
              </a:solidFill>
              <a:latin typeface="Arial" charset="0"/>
            </a:endParaRPr>
          </a:p>
          <a:p>
            <a:pPr marL="342900" indent="-342900" algn="just">
              <a:spcBef>
                <a:spcPct val="20000"/>
              </a:spcBef>
              <a:buClr>
                <a:srgbClr val="E40059"/>
              </a:buClr>
              <a:buSzPct val="80000"/>
            </a:pPr>
            <a:endParaRPr kumimoji="1" lang="en-US">
              <a:solidFill>
                <a:prstClr val="white"/>
              </a:solidFill>
              <a:latin typeface="Arial" charset="0"/>
            </a:endParaRPr>
          </a:p>
        </p:txBody>
      </p:sp>
      <p:graphicFrame>
        <p:nvGraphicFramePr>
          <p:cNvPr id="36868" name="Object 1024"/>
          <p:cNvGraphicFramePr>
            <a:graphicFrameLocks noChangeAspect="1"/>
          </p:cNvGraphicFramePr>
          <p:nvPr/>
        </p:nvGraphicFramePr>
        <p:xfrm>
          <a:off x="7369176" y="1752600"/>
          <a:ext cx="2449513" cy="3276600"/>
        </p:xfrm>
        <a:graphic>
          <a:graphicData uri="http://schemas.openxmlformats.org/presentationml/2006/ole">
            <mc:AlternateContent xmlns:mc="http://schemas.openxmlformats.org/markup-compatibility/2006">
              <mc:Choice xmlns:v="urn:schemas-microsoft-com:vml" Requires="v">
                <p:oleObj spid="_x0000_s6148" name="Clip" r:id="rId3" imgW="1360627" imgH="1818742" progId="MS_ClipArt_Gallery.5">
                  <p:embed/>
                </p:oleObj>
              </mc:Choice>
              <mc:Fallback>
                <p:oleObj name="Clip" r:id="rId3" imgW="1360627" imgH="1818742" progId="MS_ClipArt_Gallery.5">
                  <p:embed/>
                  <p:pic>
                    <p:nvPicPr>
                      <p:cNvPr id="36868"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9176" y="1752600"/>
                        <a:ext cx="2449513"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142652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artoné">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2073</Words>
  <Application>Microsoft Office PowerPoint</Application>
  <PresentationFormat>Panorámica</PresentationFormat>
  <Paragraphs>393</Paragraphs>
  <Slides>40</Slides>
  <Notes>0</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1</vt:i4>
      </vt:variant>
      <vt:variant>
        <vt:lpstr>Títulos de diapositiva</vt:lpstr>
      </vt:variant>
      <vt:variant>
        <vt:i4>40</vt:i4>
      </vt:variant>
    </vt:vector>
  </HeadingPairs>
  <TitlesOfParts>
    <vt:vector size="53" baseType="lpstr">
      <vt:lpstr>Arial</vt:lpstr>
      <vt:lpstr>Book Antiqua</vt:lpstr>
      <vt:lpstr>Calibri</vt:lpstr>
      <vt:lpstr>Century Gothic</vt:lpstr>
      <vt:lpstr>Comic Sans MS</vt:lpstr>
      <vt:lpstr>Monotype Sorts</vt:lpstr>
      <vt:lpstr>Symbol</vt:lpstr>
      <vt:lpstr>Verdana</vt:lpstr>
      <vt:lpstr>Wingdings</vt:lpstr>
      <vt:lpstr>Wingdings 2</vt:lpstr>
      <vt:lpstr>Cartoné</vt:lpstr>
      <vt:lpstr>Brío</vt:lpstr>
      <vt:lpstr>Clip</vt:lpstr>
      <vt:lpstr>PLANIFICACION ESTRATEGICA</vt:lpstr>
      <vt:lpstr>IDENTIFICACION DE CLIENTES EXTERNOS Y DETERMINACION DE SUS DEMANDAS</vt:lpstr>
      <vt:lpstr>EJEMPLOS DE CLIENTES EXTERNOS</vt:lpstr>
      <vt:lpstr>CUALES SON LAS DEMANDAS DEL CLIENTE EXTERNO?</vt:lpstr>
      <vt:lpstr>IDENTIFICACION DE CLIENTES INTERNOS Y DETERMINACION DE SUS NECESIDADES</vt:lpstr>
      <vt:lpstr>Ejemplos de clientes internos</vt:lpstr>
      <vt:lpstr>Presentación de PowerPoint</vt:lpstr>
      <vt:lpstr>Presentación de PowerPoint</vt:lpstr>
      <vt:lpstr>Presentación de PowerPoint</vt:lpstr>
      <vt:lpstr>Presentación de PowerPoint</vt:lpstr>
      <vt:lpstr>Presentación de PowerPoint</vt:lpstr>
      <vt:lpstr>Presentación de PowerPoint</vt:lpstr>
      <vt:lpstr>DIAGNÓSTICO ESTRATÉGICO EXTERNO Conocimiento del Entorno y de sus oportunidades</vt:lpstr>
      <vt:lpstr>DIAGNÓSTICO ESTRATÉGICO EXTERNO Conocimiento del Entorno y de sus oportunidades</vt:lpstr>
      <vt:lpstr>DIAGNÓSTICO ESTRATÉGICO EXTERNO Entorno dinámico y cambiante</vt:lpstr>
      <vt:lpstr>DIAGNÓSTICO ESTRATÉGICO EXTERNO Entorno dinámico y cambiante</vt:lpstr>
      <vt:lpstr>DIAGNÓSTICO ESTRATÉGICO EXTERNO Entorno dinámico y cambiante</vt:lpstr>
      <vt:lpstr>DIAGNÓSTICO ESTRATÉGICO EXTERNO El entorno de la organización</vt:lpstr>
      <vt:lpstr>Presentación de PowerPoint</vt:lpstr>
      <vt:lpstr>DIAGNÓSTICO ESTRATÉGICO EXTERNO Conocimiento del entorno contextual o macroentorno </vt:lpstr>
      <vt:lpstr>DIAGNÓSTICO ESTRATÉGICO EXTERNO Indicadores de categorías generales del entorno o análisis  </vt:lpstr>
      <vt:lpstr>DIAGNÓSTICO ESTRATÉGICO EXTERNO Indicadores de categorías generales del entorno o análisis  </vt:lpstr>
      <vt:lpstr>OTROS: Factores Económicos</vt:lpstr>
      <vt:lpstr>Otros: Factores Políticos</vt:lpstr>
      <vt:lpstr>Otros: Factores Tecnológicos</vt:lpstr>
      <vt:lpstr>Otros: Factores Legales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HERRAMIENTA: MATRIZ DE EVALUACION DE LOS FACTORES EXTERNOS</vt:lpstr>
      <vt:lpstr>Presentación de PowerPoint</vt:lpstr>
      <vt:lpstr>Presentación de PowerPoint</vt:lpstr>
      <vt:lpstr>Presentación de PowerPoint</vt:lpstr>
      <vt:lpstr>EJEMPLO DE MATRIZ DE PERFIL COMPETITIVO 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ENRIQUE FIERRO LOPEZ</dc:creator>
  <cp:lastModifiedBy>PABLO ENRIQUE FIERRO LOPEZ</cp:lastModifiedBy>
  <cp:revision>3</cp:revision>
  <dcterms:created xsi:type="dcterms:W3CDTF">2020-07-13T02:29:35Z</dcterms:created>
  <dcterms:modified xsi:type="dcterms:W3CDTF">2020-07-13T02:44:53Z</dcterms:modified>
</cp:coreProperties>
</file>