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6" r:id="rId4"/>
    <p:sldId id="267" r:id="rId5"/>
    <p:sldId id="268" r:id="rId6"/>
    <p:sldId id="269" r:id="rId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45" d="100"/>
          <a:sy n="45" d="100"/>
        </p:scale>
        <p:origin x="2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27BBB7-FD99-4097-8B92-065FCCACBA4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11E18808-2384-483B-82D2-13DA0DDA5E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4F7BBA57-BA2F-4221-9477-DA421EBB9260}"/>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C1673F6C-A9A7-4AE8-9B39-D1F12D351C3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C988DBB8-FE77-4F96-9602-709A86AA2887}"/>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335142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0A4815-C092-426E-9689-492151F5B7B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5292819B-F321-4C5F-8494-AFB814A66CB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870C880-ADFA-4B21-BD27-D5515AB1AE3B}"/>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0BD0EB7E-B254-4284-A1FA-0A92294276B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36CD3AA-9537-4A2E-866D-385832CDA40F}"/>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428818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A3BADEE-0536-42D6-A54F-FEF76AF21D3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4CB312A1-F232-4279-BDB9-0F39A5B070D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6F52AC61-0F91-400D-BB1E-40801B0DDAD9}"/>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11F0ABF4-693D-4571-AD5A-40A338CBB05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F490CED-EF2C-4809-8639-F6F7F69A7C35}"/>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3608016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7 Título"/>
          <p:cNvSpPr>
            <a:spLocks noGrp="1"/>
          </p:cNvSpPr>
          <p:nvPr>
            <p:ph type="ctrTitle"/>
          </p:nvPr>
        </p:nvSpPr>
        <p:spPr>
          <a:xfrm>
            <a:off x="720726" y="776289"/>
            <a:ext cx="10750549"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828800" y="6012657"/>
            <a:ext cx="7721600" cy="365125"/>
          </a:xfrm>
        </p:spPr>
        <p:txBody>
          <a:bodyPr tIns="0" bIns="0" anchor="t"/>
          <a:lstStyle>
            <a:lvl1pPr algn="r">
              <a:defRPr sz="1000"/>
            </a:lvl1pPr>
          </a:lstStyle>
          <a:p>
            <a:fld id="{CF98BCB0-5E27-4FC6-B1F4-4D580C82280F}" type="datetimeFigureOut">
              <a:rPr lang="es-EC" smtClean="0"/>
              <a:t>27/4/2020</a:t>
            </a:fld>
            <a:endParaRPr lang="es-EC"/>
          </a:p>
        </p:txBody>
      </p:sp>
      <p:sp>
        <p:nvSpPr>
          <p:cNvPr id="17" name="16 Marcador de pie de página"/>
          <p:cNvSpPr>
            <a:spLocks noGrp="1"/>
          </p:cNvSpPr>
          <p:nvPr>
            <p:ph type="ftr" sz="quarter" idx="11"/>
          </p:nvPr>
        </p:nvSpPr>
        <p:spPr>
          <a:xfrm>
            <a:off x="1828800" y="5650705"/>
            <a:ext cx="7721600" cy="365125"/>
          </a:xfrm>
        </p:spPr>
        <p:txBody>
          <a:bodyPr tIns="0" bIns="0" anchor="b"/>
          <a:lstStyle>
            <a:lvl1pPr algn="r">
              <a:defRPr sz="1100"/>
            </a:lvl1pPr>
          </a:lstStyle>
          <a:p>
            <a:endParaRPr lang="es-EC"/>
          </a:p>
        </p:txBody>
      </p:sp>
      <p:sp>
        <p:nvSpPr>
          <p:cNvPr id="29" name="28 Marcador de número de diapositiva"/>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3023539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67494"/>
            <a:ext cx="109728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609600" y="1882808"/>
            <a:ext cx="109728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6388608" y="6480048"/>
            <a:ext cx="2844800" cy="301752"/>
          </a:xfrm>
        </p:spPr>
        <p:txBody>
          <a:bodyPr/>
          <a:lstStyle/>
          <a:p>
            <a:fld id="{CF98BCB0-5E27-4FC6-B1F4-4D580C82280F}" type="datetimeFigureOut">
              <a:rPr lang="es-EC" smtClean="0"/>
              <a:t>27/4/2020</a:t>
            </a:fld>
            <a:endParaRPr lang="es-EC"/>
          </a:p>
        </p:txBody>
      </p:sp>
      <p:sp>
        <p:nvSpPr>
          <p:cNvPr id="5" name="4 Marcador de pie de página"/>
          <p:cNvSpPr>
            <a:spLocks noGrp="1"/>
          </p:cNvSpPr>
          <p:nvPr>
            <p:ph type="ftr" sz="quarter" idx="11"/>
          </p:nvPr>
        </p:nvSpPr>
        <p:spPr>
          <a:xfrm>
            <a:off x="609600" y="6480970"/>
            <a:ext cx="5680075" cy="300831"/>
          </a:xfrm>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979789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3 Marcador de fecha"/>
          <p:cNvSpPr>
            <a:spLocks noGrp="1"/>
          </p:cNvSpPr>
          <p:nvPr>
            <p:ph type="dt" sz="half" idx="10"/>
          </p:nvPr>
        </p:nvSpPr>
        <p:spPr>
          <a:xfrm>
            <a:off x="9274176" y="6477000"/>
            <a:ext cx="2844800" cy="304800"/>
          </a:xfrm>
        </p:spPr>
        <p:txBody>
          <a:bodyPr/>
          <a:lstStyle/>
          <a:p>
            <a:fld id="{CF98BCB0-5E27-4FC6-B1F4-4D580C82280F}" type="datetimeFigureOut">
              <a:rPr lang="es-EC" smtClean="0"/>
              <a:t>27/4/2020</a:t>
            </a:fld>
            <a:endParaRPr lang="es-EC"/>
          </a:p>
        </p:txBody>
      </p:sp>
      <p:sp>
        <p:nvSpPr>
          <p:cNvPr id="5" name="4 Marcador de pie de página"/>
          <p:cNvSpPr>
            <a:spLocks noGrp="1"/>
          </p:cNvSpPr>
          <p:nvPr>
            <p:ph type="ftr" sz="quarter" idx="11"/>
          </p:nvPr>
        </p:nvSpPr>
        <p:spPr>
          <a:xfrm>
            <a:off x="3492501" y="6480970"/>
            <a:ext cx="5680075" cy="300831"/>
          </a:xfrm>
        </p:spPr>
        <p:txBody>
          <a:bodyPr/>
          <a:lstStyle/>
          <a:p>
            <a:endParaRPr lang="es-EC"/>
          </a:p>
        </p:txBody>
      </p:sp>
      <p:sp>
        <p:nvSpPr>
          <p:cNvPr id="6" name="5 Marcador de número de diapositiva"/>
          <p:cNvSpPr>
            <a:spLocks noGrp="1"/>
          </p:cNvSpPr>
          <p:nvPr>
            <p:ph type="sldNum" sz="quarter" idx="12"/>
          </p:nvPr>
        </p:nvSpPr>
        <p:spPr>
          <a:xfrm>
            <a:off x="11268075" y="809625"/>
            <a:ext cx="670560" cy="300831"/>
          </a:xfrm>
        </p:spPr>
        <p:txBody>
          <a:bodyPr/>
          <a:lstStyle/>
          <a:p>
            <a:fld id="{C25B1390-133A-4A24-9B6B-176489CBAD42}" type="slidenum">
              <a:rPr lang="es-EC" smtClean="0"/>
              <a:t>‹Nº›</a:t>
            </a:fld>
            <a:endParaRPr lang="es-EC"/>
          </a:p>
        </p:txBody>
      </p:sp>
      <p:cxnSp>
        <p:nvCxnSpPr>
          <p:cNvPr id="11" name="10 Conector recto"/>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extLst>
      <p:ext uri="{BB962C8B-B14F-4D97-AF65-F5344CB8AC3E}">
        <p14:creationId xmlns:p14="http://schemas.microsoft.com/office/powerpoint/2010/main" val="147194452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388608" y="6480969"/>
            <a:ext cx="2844800" cy="301752"/>
          </a:xfrm>
        </p:spPr>
        <p:txBody>
          <a:bodyPr/>
          <a:lstStyle/>
          <a:p>
            <a:fld id="{CF98BCB0-5E27-4FC6-B1F4-4D580C82280F}" type="datetimeFigureOut">
              <a:rPr lang="es-EC" smtClean="0"/>
              <a:t>27/4/2020</a:t>
            </a:fld>
            <a:endParaRPr lang="es-EC"/>
          </a:p>
        </p:txBody>
      </p:sp>
      <p:sp>
        <p:nvSpPr>
          <p:cNvPr id="6" name="5 Marcador de pie de página"/>
          <p:cNvSpPr>
            <a:spLocks noGrp="1"/>
          </p:cNvSpPr>
          <p:nvPr>
            <p:ph type="ftr" sz="quarter" idx="11"/>
          </p:nvPr>
        </p:nvSpPr>
        <p:spPr>
          <a:xfrm>
            <a:off x="609600" y="6480969"/>
            <a:ext cx="5680075" cy="301752"/>
          </a:xfrm>
        </p:spPr>
        <p:txBody>
          <a:bodyPr/>
          <a:lstStyle/>
          <a:p>
            <a:endParaRPr lang="es-EC"/>
          </a:p>
        </p:txBody>
      </p:sp>
      <p:sp>
        <p:nvSpPr>
          <p:cNvPr id="7" name="6 Marcador de número de diapositiva"/>
          <p:cNvSpPr>
            <a:spLocks noGrp="1"/>
          </p:cNvSpPr>
          <p:nvPr>
            <p:ph type="sldNum" sz="quarter" idx="12"/>
          </p:nvPr>
        </p:nvSpPr>
        <p:spPr>
          <a:xfrm>
            <a:off x="10119360" y="6480969"/>
            <a:ext cx="670560" cy="301752"/>
          </a:xfrm>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264396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6388608" y="6480969"/>
            <a:ext cx="2840736" cy="301752"/>
          </a:xfrm>
        </p:spPr>
        <p:txBody>
          <a:bodyPr/>
          <a:lstStyle/>
          <a:p>
            <a:fld id="{CF98BCB0-5E27-4FC6-B1F4-4D580C82280F}" type="datetimeFigureOut">
              <a:rPr lang="es-EC" smtClean="0"/>
              <a:t>27/4/2020</a:t>
            </a:fld>
            <a:endParaRPr lang="es-EC"/>
          </a:p>
        </p:txBody>
      </p:sp>
      <p:sp>
        <p:nvSpPr>
          <p:cNvPr id="8" name="7 Marcador de pie de página"/>
          <p:cNvSpPr>
            <a:spLocks noGrp="1"/>
          </p:cNvSpPr>
          <p:nvPr>
            <p:ph type="ftr" sz="quarter" idx="11"/>
          </p:nvPr>
        </p:nvSpPr>
        <p:spPr>
          <a:xfrm>
            <a:off x="609600" y="6480969"/>
            <a:ext cx="5681472" cy="301752"/>
          </a:xfrm>
        </p:spPr>
        <p:txBody>
          <a:bodyPr/>
          <a:lstStyle/>
          <a:p>
            <a:endParaRPr lang="es-EC"/>
          </a:p>
        </p:txBody>
      </p:sp>
      <p:sp>
        <p:nvSpPr>
          <p:cNvPr id="9" name="8 Marcador de número de diapositiva"/>
          <p:cNvSpPr>
            <a:spLocks noGrp="1"/>
          </p:cNvSpPr>
          <p:nvPr>
            <p:ph type="sldNum" sz="quarter" idx="12"/>
          </p:nvPr>
        </p:nvSpPr>
        <p:spPr>
          <a:xfrm>
            <a:off x="10119360" y="6483096"/>
            <a:ext cx="670560" cy="301752"/>
          </a:xfrm>
        </p:spPr>
        <p:txBody>
          <a:bodyPr/>
          <a:lstStyle>
            <a:lvl1pPr algn="ctr">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27369341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F98BCB0-5E27-4FC6-B1F4-4D580C82280F}" type="datetimeFigureOut">
              <a:rPr lang="es-EC" smtClean="0"/>
              <a:t>27/4/2020</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1091469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6388608" y="6480969"/>
            <a:ext cx="2844800" cy="301752"/>
          </a:xfrm>
        </p:spPr>
        <p:txBody>
          <a:bodyPr/>
          <a:lstStyle/>
          <a:p>
            <a:fld id="{CF98BCB0-5E27-4FC6-B1F4-4D580C82280F}" type="datetimeFigureOut">
              <a:rPr lang="es-EC" smtClean="0"/>
              <a:t>27/4/2020</a:t>
            </a:fld>
            <a:endParaRPr lang="es-EC"/>
          </a:p>
        </p:txBody>
      </p:sp>
      <p:sp>
        <p:nvSpPr>
          <p:cNvPr id="3" name="2 Marcador de pie de página"/>
          <p:cNvSpPr>
            <a:spLocks noGrp="1"/>
          </p:cNvSpPr>
          <p:nvPr>
            <p:ph type="ftr" sz="quarter" idx="11"/>
          </p:nvPr>
        </p:nvSpPr>
        <p:spPr>
          <a:xfrm>
            <a:off x="609600" y="6481891"/>
            <a:ext cx="5680075" cy="300831"/>
          </a:xfrm>
        </p:spPr>
        <p:txBody>
          <a:bodyPr/>
          <a:lstStyle/>
          <a:p>
            <a:endParaRPr lang="es-EC"/>
          </a:p>
        </p:txBody>
      </p:sp>
      <p:sp>
        <p:nvSpPr>
          <p:cNvPr id="4" name="3 Marcador de número de diapositiva"/>
          <p:cNvSpPr>
            <a:spLocks noGrp="1"/>
          </p:cNvSpPr>
          <p:nvPr>
            <p:ph type="sldNum" sz="quarter" idx="12"/>
          </p:nvPr>
        </p:nvSpPr>
        <p:spPr>
          <a:xfrm>
            <a:off x="10119360" y="6480969"/>
            <a:ext cx="670560" cy="301752"/>
          </a:xfrm>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2069521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8371968" y="6556248"/>
            <a:ext cx="2844800" cy="301752"/>
          </a:xfrm>
        </p:spPr>
        <p:txBody>
          <a:bodyPr/>
          <a:lstStyle>
            <a:lvl1pPr>
              <a:defRPr sz="900"/>
            </a:lvl1pPr>
          </a:lstStyle>
          <a:p>
            <a:fld id="{CF98BCB0-5E27-4FC6-B1F4-4D580C82280F}" type="datetimeFigureOut">
              <a:rPr lang="es-EC" smtClean="0"/>
              <a:t>27/4/2020</a:t>
            </a:fld>
            <a:endParaRPr lang="es-EC"/>
          </a:p>
        </p:txBody>
      </p:sp>
      <p:sp>
        <p:nvSpPr>
          <p:cNvPr id="6" name="5 Marcador de pie de página"/>
          <p:cNvSpPr>
            <a:spLocks noGrp="1"/>
          </p:cNvSpPr>
          <p:nvPr>
            <p:ph type="ftr" sz="quarter" idx="11"/>
          </p:nvPr>
        </p:nvSpPr>
        <p:spPr>
          <a:xfrm>
            <a:off x="1514475" y="6556248"/>
            <a:ext cx="6857493"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11214101" y="6556248"/>
            <a:ext cx="670560" cy="301752"/>
          </a:xfrm>
        </p:spPr>
        <p:txBody>
          <a:bodyPr/>
          <a:lstStyle>
            <a:lvl1pPr>
              <a:defRPr sz="900"/>
            </a:lvl1pPr>
          </a:lstStyle>
          <a:p>
            <a:fld id="{C25B1390-133A-4A24-9B6B-176489CBAD42}" type="slidenum">
              <a:rPr lang="es-EC" smtClean="0"/>
              <a:t>‹Nº›</a:t>
            </a:fld>
            <a:endParaRPr lang="es-EC"/>
          </a:p>
        </p:txBody>
      </p:sp>
    </p:spTree>
    <p:extLst>
      <p:ext uri="{BB962C8B-B14F-4D97-AF65-F5344CB8AC3E}">
        <p14:creationId xmlns:p14="http://schemas.microsoft.com/office/powerpoint/2010/main" val="59567534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703893-4131-4166-A6A1-C83EF489E6A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EC713B3E-9FE5-407A-9E33-D102B4200262}"/>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FBC032EC-046C-41F2-9F3A-FA1A0226B29E}"/>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38E71E43-757A-427C-83FB-422461860A22}"/>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1CAACBC-6E36-422A-A543-3800BE4D203B}"/>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259776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8144256" y="6556248"/>
            <a:ext cx="2804160" cy="301752"/>
          </a:xfrm>
        </p:spPr>
        <p:txBody>
          <a:bodyPr/>
          <a:lstStyle>
            <a:lvl1pPr>
              <a:defRPr sz="900"/>
            </a:lvl1pPr>
          </a:lstStyle>
          <a:p>
            <a:fld id="{CF98BCB0-5E27-4FC6-B1F4-4D580C82280F}" type="datetimeFigureOut">
              <a:rPr lang="es-EC" smtClean="0"/>
              <a:t>27/4/2020</a:t>
            </a:fld>
            <a:endParaRPr lang="es-EC"/>
          </a:p>
        </p:txBody>
      </p:sp>
      <p:sp>
        <p:nvSpPr>
          <p:cNvPr id="6" name="5 Marcador de pie de página"/>
          <p:cNvSpPr>
            <a:spLocks noGrp="1"/>
          </p:cNvSpPr>
          <p:nvPr>
            <p:ph type="ftr" sz="quarter" idx="11"/>
          </p:nvPr>
        </p:nvSpPr>
        <p:spPr>
          <a:xfrm>
            <a:off x="1560576" y="6557169"/>
            <a:ext cx="6597429"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10956256" y="6556248"/>
            <a:ext cx="487680" cy="301752"/>
          </a:xfrm>
        </p:spPr>
        <p:txBody>
          <a:bodyPr/>
          <a:lstStyle>
            <a:lvl1pPr algn="ctr">
              <a:defRPr sz="900"/>
            </a:lvl1pPr>
          </a:lstStyle>
          <a:p>
            <a:fld id="{C25B1390-133A-4A24-9B6B-176489CBAD42}" type="slidenum">
              <a:rPr lang="es-EC" smtClean="0"/>
              <a:t>‹Nº›</a:t>
            </a:fld>
            <a:endParaRPr lang="es-EC"/>
          </a:p>
        </p:txBody>
      </p:sp>
    </p:spTree>
    <p:extLst>
      <p:ext uri="{BB962C8B-B14F-4D97-AF65-F5344CB8AC3E}">
        <p14:creationId xmlns:p14="http://schemas.microsoft.com/office/powerpoint/2010/main" val="84155128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98BCB0-5E27-4FC6-B1F4-4D580C82280F}" type="datetimeFigureOut">
              <a:rPr lang="es-EC" smtClean="0"/>
              <a:t>27/4/2020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3338650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042400" y="381000"/>
            <a:ext cx="2540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381000"/>
            <a:ext cx="83312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F98BCB0-5E27-4FC6-B1F4-4D580C82280F}" type="datetimeFigureOut">
              <a:rPr lang="es-EC" smtClean="0"/>
              <a:t>27/4/2020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C25B1390-133A-4A24-9B6B-176489CBAD42}" type="slidenum">
              <a:rPr lang="es-EC" smtClean="0"/>
              <a:t>‹Nº›</a:t>
            </a:fld>
            <a:endParaRPr lang="es-EC"/>
          </a:p>
        </p:txBody>
      </p:sp>
    </p:spTree>
    <p:extLst>
      <p:ext uri="{BB962C8B-B14F-4D97-AF65-F5344CB8AC3E}">
        <p14:creationId xmlns:p14="http://schemas.microsoft.com/office/powerpoint/2010/main" val="30425857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10363200" cy="1143000"/>
          </a:xfrm>
        </p:spPr>
        <p:txBody>
          <a:bodyPr/>
          <a:lstStyle/>
          <a:p>
            <a:r>
              <a:rPr lang="es-ES"/>
              <a:t>Haga clic para modificar el estilo de título del patrón</a:t>
            </a:r>
            <a:endParaRPr lang="es-MX"/>
          </a:p>
        </p:txBody>
      </p:sp>
      <p:sp>
        <p:nvSpPr>
          <p:cNvPr id="3" name="2 Marcador de tabla"/>
          <p:cNvSpPr>
            <a:spLocks noGrp="1"/>
          </p:cNvSpPr>
          <p:nvPr>
            <p:ph type="tbl" idx="1"/>
          </p:nvPr>
        </p:nvSpPr>
        <p:spPr>
          <a:xfrm>
            <a:off x="914400" y="1981200"/>
            <a:ext cx="10363200" cy="4114800"/>
          </a:xfrm>
        </p:spPr>
        <p:txBody>
          <a:bodyPr/>
          <a:lstStyle/>
          <a:p>
            <a:pPr lvl="0"/>
            <a:endParaRPr lang="es-MX" noProof="0"/>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endParaRPr lang="es-ES"/>
          </a:p>
        </p:txBody>
      </p:sp>
      <p:sp>
        <p:nvSpPr>
          <p:cNvPr id="6" name="Rectangle 10"/>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211054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8DE07-7F16-43E6-A4BF-933929E52CF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F343CCC-E248-48A1-A12F-07623161B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8793DDC6-3440-40ED-9B75-7AB965FF07BA}"/>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6F80DEF7-00F9-46F3-AD7F-30DE03B542D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5E17C5A-19F9-4C67-AFC9-420CE379CF74}"/>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256962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CA51C8-0974-48F8-8DDE-ED4AC0BFEF8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88CDDB92-C875-4E40-9942-DFADA5CE6DD4}"/>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208A84E3-6449-429A-8ACB-461FFDC41498}"/>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0DCB9A56-7F26-420E-A924-D7FDCA05F550}"/>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6" name="Marcador de pie de página 5">
            <a:extLst>
              <a:ext uri="{FF2B5EF4-FFF2-40B4-BE49-F238E27FC236}">
                <a16:creationId xmlns:a16="http://schemas.microsoft.com/office/drawing/2014/main" id="{2DB45612-ED39-4BE1-9C95-478D1DBEEF52}"/>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2F7F421A-6A4E-40AE-A904-6BB5440B86F2}"/>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411046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353CF0-E897-420C-9AA7-F1AE50BC0E3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DB918CA2-EBF9-4C72-9CB8-E850F7D4B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A5D0CCAC-F09C-49FB-B26E-C1ADFC3A5AA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47FFDCFC-66E7-4DB6-8BA3-7045E9DE54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269E6D4-5914-4E84-8B78-14F1410204F3}"/>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C4BE4303-6299-47CD-BB4E-56FDC779D760}"/>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8" name="Marcador de pie de página 7">
            <a:extLst>
              <a:ext uri="{FF2B5EF4-FFF2-40B4-BE49-F238E27FC236}">
                <a16:creationId xmlns:a16="http://schemas.microsoft.com/office/drawing/2014/main" id="{21243675-EE9F-4881-A230-F10DBC59A1DE}"/>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B9576D4A-3ADC-455C-A98A-3BC6CFB8B483}"/>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164987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617101-F303-4ECA-B294-3519815DA4E4}"/>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4AD7E189-EFD7-4C2F-88A8-57F307D1B3F3}"/>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4" name="Marcador de pie de página 3">
            <a:extLst>
              <a:ext uri="{FF2B5EF4-FFF2-40B4-BE49-F238E27FC236}">
                <a16:creationId xmlns:a16="http://schemas.microsoft.com/office/drawing/2014/main" id="{FD6AE8EC-F2C6-460F-A127-4322703C653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F41E6388-6906-45E3-A886-E326B1D9D997}"/>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213444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ABEC051-3E34-416D-86BD-840947661BD7}"/>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3" name="Marcador de pie de página 2">
            <a:extLst>
              <a:ext uri="{FF2B5EF4-FFF2-40B4-BE49-F238E27FC236}">
                <a16:creationId xmlns:a16="http://schemas.microsoft.com/office/drawing/2014/main" id="{93A122C5-F351-47F9-ACF4-F271CD57E9EB}"/>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26011461-3684-4344-A56E-08C3423F56F6}"/>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183765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29F1B8-E80D-4F64-8314-1BD5AFF13A5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8A2D158-D873-488F-AD16-7A4CD5C04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24785D99-252B-4753-A7AF-C690A7E30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A6B3E5B-3384-45E0-8A22-5E9A037E3021}"/>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6" name="Marcador de pie de página 5">
            <a:extLst>
              <a:ext uri="{FF2B5EF4-FFF2-40B4-BE49-F238E27FC236}">
                <a16:creationId xmlns:a16="http://schemas.microsoft.com/office/drawing/2014/main" id="{B959673B-3F67-4983-971E-E66A48AD1641}"/>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3BBBBE23-53C5-4AA6-B038-DF78FF3EC687}"/>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678047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68CFFF-EB79-4574-BFD8-6F503775FE5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2F9B6068-0EED-4709-8FE0-59A405667E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A4B450D4-D12C-45F7-AACF-4DC699434B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247BA922-881C-4874-802B-7BC91849FAFA}"/>
              </a:ext>
            </a:extLst>
          </p:cNvPr>
          <p:cNvSpPr>
            <a:spLocks noGrp="1"/>
          </p:cNvSpPr>
          <p:nvPr>
            <p:ph type="dt" sz="half" idx="10"/>
          </p:nvPr>
        </p:nvSpPr>
        <p:spPr/>
        <p:txBody>
          <a:bodyPr/>
          <a:lstStyle/>
          <a:p>
            <a:fld id="{303224D8-39DF-4797-96F8-9021518F901B}" type="datetimeFigureOut">
              <a:rPr lang="es-EC" smtClean="0"/>
              <a:t>27/4/2020</a:t>
            </a:fld>
            <a:endParaRPr lang="es-EC"/>
          </a:p>
        </p:txBody>
      </p:sp>
      <p:sp>
        <p:nvSpPr>
          <p:cNvPr id="6" name="Marcador de pie de página 5">
            <a:extLst>
              <a:ext uri="{FF2B5EF4-FFF2-40B4-BE49-F238E27FC236}">
                <a16:creationId xmlns:a16="http://schemas.microsoft.com/office/drawing/2014/main" id="{40F643D3-AA5D-4C46-8B0C-2DC910C7835E}"/>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7A26F8B9-56CE-4BA6-AFFD-D6469B6A575F}"/>
              </a:ext>
            </a:extLst>
          </p:cNvPr>
          <p:cNvSpPr>
            <a:spLocks noGrp="1"/>
          </p:cNvSpPr>
          <p:nvPr>
            <p:ph type="sldNum" sz="quarter" idx="12"/>
          </p:nvPr>
        </p:nvSpPr>
        <p:spPr/>
        <p:txBody>
          <a:bodyPr/>
          <a:lstStyle/>
          <a:p>
            <a:fld id="{D07EBDDD-4BB8-47B6-B987-7B3947B9DDB7}" type="slidenum">
              <a:rPr lang="es-EC" smtClean="0"/>
              <a:t>‹Nº›</a:t>
            </a:fld>
            <a:endParaRPr lang="es-EC"/>
          </a:p>
        </p:txBody>
      </p:sp>
    </p:spTree>
    <p:extLst>
      <p:ext uri="{BB962C8B-B14F-4D97-AF65-F5344CB8AC3E}">
        <p14:creationId xmlns:p14="http://schemas.microsoft.com/office/powerpoint/2010/main" val="386258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0F2C88C-A70E-4F14-8FAE-C6DD74F3C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B82E7021-5ED9-4C16-890F-8A2A0A273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817E442F-577F-4CBD-A94A-B9C39ABAC0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224D8-39DF-4797-96F8-9021518F901B}" type="datetimeFigureOut">
              <a:rPr lang="es-EC" smtClean="0"/>
              <a:t>27/4/2020</a:t>
            </a:fld>
            <a:endParaRPr lang="es-EC"/>
          </a:p>
        </p:txBody>
      </p:sp>
      <p:sp>
        <p:nvSpPr>
          <p:cNvPr id="5" name="Marcador de pie de página 4">
            <a:extLst>
              <a:ext uri="{FF2B5EF4-FFF2-40B4-BE49-F238E27FC236}">
                <a16:creationId xmlns:a16="http://schemas.microsoft.com/office/drawing/2014/main" id="{54119A32-BF78-44F4-AE9A-949DC2CFEA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57D7246A-0FC5-4B3D-BD8C-9849F4C49F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EBDDD-4BB8-47B6-B987-7B3947B9DDB7}" type="slidenum">
              <a:rPr lang="es-EC" smtClean="0"/>
              <a:t>‹Nº›</a:t>
            </a:fld>
            <a:endParaRPr lang="es-EC"/>
          </a:p>
        </p:txBody>
      </p:sp>
    </p:spTree>
    <p:extLst>
      <p:ext uri="{BB962C8B-B14F-4D97-AF65-F5344CB8AC3E}">
        <p14:creationId xmlns:p14="http://schemas.microsoft.com/office/powerpoint/2010/main" val="191048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8" name="7 Conector recto"/>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609600" y="267494"/>
            <a:ext cx="109728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CF98BCB0-5E27-4FC6-B1F4-4D580C82280F}" type="datetimeFigureOut">
              <a:rPr lang="es-EC" smtClean="0"/>
              <a:t>27/4/2020</a:t>
            </a:fld>
            <a:endParaRPr lang="es-EC"/>
          </a:p>
        </p:txBody>
      </p:sp>
      <p:sp>
        <p:nvSpPr>
          <p:cNvPr id="3" name="2 Marcador de pie de página"/>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s-EC"/>
          </a:p>
        </p:txBody>
      </p:sp>
      <p:sp>
        <p:nvSpPr>
          <p:cNvPr id="23" name="22 Marcador de número de diapositiva"/>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C25B1390-133A-4A24-9B6B-176489CBAD42}" type="slidenum">
              <a:rPr lang="es-EC" smtClean="0"/>
              <a:t>‹Nº›</a:t>
            </a:fld>
            <a:endParaRPr lang="es-EC"/>
          </a:p>
        </p:txBody>
      </p:sp>
    </p:spTree>
    <p:extLst>
      <p:ext uri="{BB962C8B-B14F-4D97-AF65-F5344CB8AC3E}">
        <p14:creationId xmlns:p14="http://schemas.microsoft.com/office/powerpoint/2010/main" val="5985299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FA34E1-E85A-42FD-AA88-B486636851D2}"/>
              </a:ext>
            </a:extLst>
          </p:cNvPr>
          <p:cNvSpPr>
            <a:spLocks noGrp="1"/>
          </p:cNvSpPr>
          <p:nvPr>
            <p:ph type="ctrTitle"/>
          </p:nvPr>
        </p:nvSpPr>
        <p:spPr/>
        <p:txBody>
          <a:bodyPr/>
          <a:lstStyle/>
          <a:p>
            <a:r>
              <a:rPr lang="es-ES" dirty="0"/>
              <a:t>PLANIFICACION ESTRATEGICA</a:t>
            </a:r>
            <a:endParaRPr lang="es-EC" dirty="0"/>
          </a:p>
        </p:txBody>
      </p:sp>
      <p:sp>
        <p:nvSpPr>
          <p:cNvPr id="3" name="Subtítulo 2">
            <a:extLst>
              <a:ext uri="{FF2B5EF4-FFF2-40B4-BE49-F238E27FC236}">
                <a16:creationId xmlns:a16="http://schemas.microsoft.com/office/drawing/2014/main" id="{E69924ED-8ADD-49A6-B25F-8C7A044E70DE}"/>
              </a:ext>
            </a:extLst>
          </p:cNvPr>
          <p:cNvSpPr>
            <a:spLocks noGrp="1"/>
          </p:cNvSpPr>
          <p:nvPr>
            <p:ph type="subTitle" idx="1"/>
          </p:nvPr>
        </p:nvSpPr>
        <p:spPr>
          <a:xfrm>
            <a:off x="1524000" y="4388847"/>
            <a:ext cx="9144000" cy="1655762"/>
          </a:xfrm>
        </p:spPr>
        <p:txBody>
          <a:bodyPr/>
          <a:lstStyle/>
          <a:p>
            <a:r>
              <a:rPr lang="es-ES" dirty="0"/>
              <a:t>Dr. Pablo Enrique Fierro López PhD.</a:t>
            </a:r>
            <a:endParaRPr lang="es-EC" dirty="0"/>
          </a:p>
        </p:txBody>
      </p:sp>
    </p:spTree>
    <p:extLst>
      <p:ext uri="{BB962C8B-B14F-4D97-AF65-F5344CB8AC3E}">
        <p14:creationId xmlns:p14="http://schemas.microsoft.com/office/powerpoint/2010/main" val="329531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91544" y="0"/>
            <a:ext cx="8064896" cy="1340768"/>
          </a:xfrm>
        </p:spPr>
        <p:txBody>
          <a:bodyPr anchor="ctr" anchorCtr="0">
            <a:normAutofit fontScale="90000"/>
          </a:bodyPr>
          <a:lstStyle/>
          <a:p>
            <a:pPr algn="ctr"/>
            <a:r>
              <a:rPr lang="es-EC" dirty="0"/>
              <a:t>CARACTERISTICAS DE LA PLANIFICACION</a:t>
            </a:r>
          </a:p>
        </p:txBody>
      </p:sp>
      <p:sp>
        <p:nvSpPr>
          <p:cNvPr id="15" name="14 Subtítulo"/>
          <p:cNvSpPr>
            <a:spLocks noGrp="1"/>
          </p:cNvSpPr>
          <p:nvPr>
            <p:ph type="subTitle" idx="1"/>
          </p:nvPr>
        </p:nvSpPr>
        <p:spPr>
          <a:xfrm>
            <a:off x="1631504" y="1412776"/>
            <a:ext cx="8784976" cy="5112568"/>
          </a:xfrm>
        </p:spPr>
        <p:txBody>
          <a:bodyPr>
            <a:noAutofit/>
          </a:bodyPr>
          <a:lstStyle/>
          <a:p>
            <a:pPr lvl="0" algn="just"/>
            <a:r>
              <a:rPr lang="es-ES" sz="2400" dirty="0">
                <a:latin typeface="Aharoni" pitchFamily="2" charset="-79"/>
                <a:cs typeface="Aharoni" pitchFamily="2" charset="-79"/>
              </a:rPr>
              <a:t>DEMOCRATICA</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La planificación es democrática y participativa en la medida que fomente la colaboración de todos los integrantes de la organización en la formulación, ejecución y evaluación del plan.</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Lo importante es que los actores de la planificación estratégica se sientan parte del plan y como tal asuman el compromiso de apoyarlo y respaldarlo.</a:t>
            </a:r>
            <a:endParaRPr lang="es-EC" sz="2400" dirty="0">
              <a:latin typeface="Aharoni" pitchFamily="2" charset="-79"/>
              <a:cs typeface="Aharoni" pitchFamily="2" charset="-79"/>
            </a:endParaRPr>
          </a:p>
          <a:p>
            <a:pPr lvl="0" algn="just"/>
            <a:r>
              <a:rPr lang="es-ES" sz="2400" dirty="0">
                <a:latin typeface="Aharoni" pitchFamily="2" charset="-79"/>
                <a:cs typeface="Aharoni" pitchFamily="2" charset="-79"/>
              </a:rPr>
              <a:t>INTEGRAL</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La planificación es integral u holística, cubre la totalidad de las funciones de empresariales, (ventas, desarrollo del talento humano, marketing, finanzas, etc.), sumando los esfuerzos para lograr un todo armónico.</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 </a:t>
            </a:r>
            <a:endParaRPr lang="es-EC" sz="2400" dirty="0">
              <a:latin typeface="Aharoni" pitchFamily="2" charset="-79"/>
              <a:cs typeface="Aharoni" pitchFamily="2" charset="-79"/>
            </a:endParaRPr>
          </a:p>
          <a:p>
            <a:pPr lvl="0" algn="just"/>
            <a:endParaRPr lang="es-EC" sz="2400" dirty="0">
              <a:latin typeface="Aharoni" pitchFamily="2" charset="-79"/>
              <a:cs typeface="Aharoni" pitchFamily="2" charset="-79"/>
            </a:endParaRPr>
          </a:p>
          <a:p>
            <a:pPr algn="just"/>
            <a:endParaRPr lang="es-EC" sz="2400" dirty="0">
              <a:latin typeface="Aharoni" pitchFamily="2" charset="-79"/>
              <a:cs typeface="Aharoni" pitchFamily="2" charset="-79"/>
            </a:endParaRPr>
          </a:p>
        </p:txBody>
      </p:sp>
    </p:spTree>
    <p:extLst>
      <p:ext uri="{BB962C8B-B14F-4D97-AF65-F5344CB8AC3E}">
        <p14:creationId xmlns:p14="http://schemas.microsoft.com/office/powerpoint/2010/main" val="194548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91544" y="0"/>
            <a:ext cx="8064896" cy="1340768"/>
          </a:xfrm>
        </p:spPr>
        <p:txBody>
          <a:bodyPr anchor="ctr" anchorCtr="0">
            <a:normAutofit fontScale="90000"/>
          </a:bodyPr>
          <a:lstStyle/>
          <a:p>
            <a:pPr algn="ctr"/>
            <a:r>
              <a:rPr lang="es-EC" dirty="0"/>
              <a:t>CARACTERISTICAS DE LA PLANIFICACION</a:t>
            </a:r>
          </a:p>
        </p:txBody>
      </p:sp>
      <p:sp>
        <p:nvSpPr>
          <p:cNvPr id="15" name="14 Subtítulo"/>
          <p:cNvSpPr>
            <a:spLocks noGrp="1"/>
          </p:cNvSpPr>
          <p:nvPr>
            <p:ph type="subTitle" idx="1"/>
          </p:nvPr>
        </p:nvSpPr>
        <p:spPr>
          <a:xfrm>
            <a:off x="1631504" y="1412776"/>
            <a:ext cx="8784976" cy="5112568"/>
          </a:xfrm>
        </p:spPr>
        <p:txBody>
          <a:bodyPr>
            <a:noAutofit/>
          </a:bodyPr>
          <a:lstStyle/>
          <a:p>
            <a:pPr lvl="0" algn="just"/>
            <a:r>
              <a:rPr lang="es-ES" sz="2400" dirty="0">
                <a:latin typeface="Aharoni" pitchFamily="2" charset="-79"/>
                <a:cs typeface="Aharoni" pitchFamily="2" charset="-79"/>
              </a:rPr>
              <a:t>OPERATIVA </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Procura la cristalización de acciones concretas y específicas en los planes, programas y proyectos que se planteen para el desarrollo institucional. Es decir que la Planificación debe tener un alto grado de factibilidad y vialidad en hechos reales y concretos. Para ello debe estar en correspondencia directa con el presupuesto y los niveles de dirección.</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 CRITICA Y AUTOCRITICA</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La planificación fomenta la crítica y autocrítica profunda y cuestionadora de la realidad y el statu quo de la organización con miras a que se constituya en la base de los planteamientos estratégicos de cambio e innovación.</a:t>
            </a:r>
            <a:endParaRPr lang="es-EC" sz="2400" dirty="0">
              <a:latin typeface="Aharoni" pitchFamily="2" charset="-79"/>
              <a:cs typeface="Aharoni" pitchFamily="2" charset="-79"/>
            </a:endParaRPr>
          </a:p>
          <a:p>
            <a:pPr lvl="0" algn="just"/>
            <a:endParaRPr lang="es-EC" sz="2400" dirty="0">
              <a:latin typeface="Aharoni" pitchFamily="2" charset="-79"/>
              <a:cs typeface="Aharoni" pitchFamily="2" charset="-79"/>
            </a:endParaRPr>
          </a:p>
          <a:p>
            <a:pPr algn="just"/>
            <a:endParaRPr lang="es-EC" sz="2400" dirty="0">
              <a:latin typeface="Aharoni" pitchFamily="2" charset="-79"/>
              <a:cs typeface="Aharoni" pitchFamily="2" charset="-79"/>
            </a:endParaRPr>
          </a:p>
        </p:txBody>
      </p:sp>
    </p:spTree>
    <p:extLst>
      <p:ext uri="{BB962C8B-B14F-4D97-AF65-F5344CB8AC3E}">
        <p14:creationId xmlns:p14="http://schemas.microsoft.com/office/powerpoint/2010/main" val="2782765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91544" y="0"/>
            <a:ext cx="8064896" cy="1340768"/>
          </a:xfrm>
        </p:spPr>
        <p:txBody>
          <a:bodyPr anchor="ctr" anchorCtr="0">
            <a:normAutofit fontScale="90000"/>
          </a:bodyPr>
          <a:lstStyle/>
          <a:p>
            <a:pPr algn="ctr"/>
            <a:r>
              <a:rPr lang="es-EC" dirty="0"/>
              <a:t>CARACTERISTICAS DE LA PLANIFICACION</a:t>
            </a:r>
          </a:p>
        </p:txBody>
      </p:sp>
      <p:sp>
        <p:nvSpPr>
          <p:cNvPr id="15" name="14 Subtítulo"/>
          <p:cNvSpPr>
            <a:spLocks noGrp="1"/>
          </p:cNvSpPr>
          <p:nvPr>
            <p:ph type="subTitle" idx="1"/>
          </p:nvPr>
        </p:nvSpPr>
        <p:spPr>
          <a:xfrm>
            <a:off x="1631504" y="1412776"/>
            <a:ext cx="8784976" cy="5112568"/>
          </a:xfrm>
        </p:spPr>
        <p:txBody>
          <a:bodyPr>
            <a:noAutofit/>
          </a:bodyPr>
          <a:lstStyle/>
          <a:p>
            <a:pPr lvl="0" algn="just"/>
            <a:r>
              <a:rPr lang="es-ES" sz="2400" dirty="0">
                <a:latin typeface="Aharoni" pitchFamily="2" charset="-79"/>
                <a:cs typeface="Aharoni" pitchFamily="2" charset="-79"/>
              </a:rPr>
              <a:t>SISTEMICA</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Este elemento se asocia al principio de integralidad, dado que es fundamental considerar a la organización como un todo, que analice sus componentes: entradas, procesos y productos así como sus interacciones y la retroalimentación, con el fin de lograr mayor calidad en su función y servicio.</a:t>
            </a:r>
            <a:endParaRPr lang="es-EC" sz="2400" dirty="0">
              <a:latin typeface="Aharoni" pitchFamily="2" charset="-79"/>
              <a:cs typeface="Aharoni" pitchFamily="2" charset="-79"/>
            </a:endParaRPr>
          </a:p>
          <a:p>
            <a:pPr lvl="0" algn="just"/>
            <a:r>
              <a:rPr lang="es-ES" sz="2400" dirty="0">
                <a:latin typeface="Aharoni" pitchFamily="2" charset="-79"/>
                <a:cs typeface="Aharoni" pitchFamily="2" charset="-79"/>
              </a:rPr>
              <a:t>PROSPECTIVA</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Determina en forma creativa y dinámica el futuro deseado de la institución susceptible no solo de ser diseñado sino también construido. Este futuro aporta una serie de elementos para la toma de decisiones ya que identifica amenazas y oportunidades que a la postre sirven para identificar políticas y acciones alternativas.</a:t>
            </a:r>
            <a:endParaRPr lang="es-EC" sz="2400" dirty="0">
              <a:latin typeface="Aharoni" pitchFamily="2" charset="-79"/>
              <a:cs typeface="Aharoni" pitchFamily="2" charset="-79"/>
            </a:endParaRPr>
          </a:p>
          <a:p>
            <a:pPr lvl="0" algn="just"/>
            <a:endParaRPr lang="es-EC" sz="2400" dirty="0">
              <a:latin typeface="Aharoni" pitchFamily="2" charset="-79"/>
              <a:cs typeface="Aharoni" pitchFamily="2" charset="-79"/>
            </a:endParaRPr>
          </a:p>
          <a:p>
            <a:pPr algn="just"/>
            <a:endParaRPr lang="es-EC" sz="2400" dirty="0">
              <a:latin typeface="Aharoni" pitchFamily="2" charset="-79"/>
              <a:cs typeface="Aharoni" pitchFamily="2" charset="-79"/>
            </a:endParaRPr>
          </a:p>
        </p:txBody>
      </p:sp>
    </p:spTree>
    <p:extLst>
      <p:ext uri="{BB962C8B-B14F-4D97-AF65-F5344CB8AC3E}">
        <p14:creationId xmlns:p14="http://schemas.microsoft.com/office/powerpoint/2010/main" val="250705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91544" y="0"/>
            <a:ext cx="8064896" cy="1340768"/>
          </a:xfrm>
        </p:spPr>
        <p:txBody>
          <a:bodyPr anchor="ctr" anchorCtr="0">
            <a:normAutofit fontScale="90000"/>
          </a:bodyPr>
          <a:lstStyle/>
          <a:p>
            <a:pPr algn="ctr"/>
            <a:r>
              <a:rPr lang="es-EC" dirty="0"/>
              <a:t>CARACTERISTICAS DE LA PLANIFICACION</a:t>
            </a:r>
          </a:p>
        </p:txBody>
      </p:sp>
      <p:sp>
        <p:nvSpPr>
          <p:cNvPr id="15" name="14 Subtítulo"/>
          <p:cNvSpPr>
            <a:spLocks noGrp="1"/>
          </p:cNvSpPr>
          <p:nvPr>
            <p:ph type="subTitle" idx="1"/>
          </p:nvPr>
        </p:nvSpPr>
        <p:spPr>
          <a:xfrm>
            <a:off x="1631504" y="1412776"/>
            <a:ext cx="8784976" cy="5112568"/>
          </a:xfrm>
        </p:spPr>
        <p:txBody>
          <a:bodyPr>
            <a:noAutofit/>
          </a:bodyPr>
          <a:lstStyle/>
          <a:p>
            <a:pPr lvl="0" algn="just"/>
            <a:r>
              <a:rPr lang="es-ES" sz="2400" dirty="0">
                <a:latin typeface="Aharoni" pitchFamily="2" charset="-79"/>
                <a:cs typeface="Aharoni" pitchFamily="2" charset="-79"/>
              </a:rPr>
              <a:t>EVALUATIVA</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 </a:t>
            </a:r>
            <a:endParaRPr lang="es-EC" sz="2400" dirty="0">
              <a:latin typeface="Aharoni" pitchFamily="2" charset="-79"/>
              <a:cs typeface="Aharoni" pitchFamily="2" charset="-79"/>
            </a:endParaRPr>
          </a:p>
          <a:p>
            <a:pPr algn="just"/>
            <a:r>
              <a:rPr lang="es-ES" sz="2400" dirty="0">
                <a:latin typeface="Aharoni" pitchFamily="2" charset="-79"/>
                <a:cs typeface="Aharoni" pitchFamily="2" charset="-79"/>
              </a:rPr>
              <a:t>La planificación incorpora en su proceso a la evaluación, en el propósito de comprender y confrontar lo ejecutado respecto de lo planificado; recomendar correctivos cuando fuere del caso o simplemente para perseverar en los aciertos mediante acciones de seguimiento y retroalimentación.</a:t>
            </a:r>
            <a:endParaRPr lang="es-EC" sz="2400" dirty="0">
              <a:latin typeface="Aharoni" pitchFamily="2" charset="-79"/>
              <a:cs typeface="Aharoni" pitchFamily="2" charset="-79"/>
            </a:endParaRPr>
          </a:p>
          <a:p>
            <a:pPr lvl="0" algn="just"/>
            <a:endParaRPr lang="es-EC" sz="2400" dirty="0">
              <a:latin typeface="Aharoni" pitchFamily="2" charset="-79"/>
              <a:cs typeface="Aharoni" pitchFamily="2" charset="-79"/>
            </a:endParaRPr>
          </a:p>
          <a:p>
            <a:pPr algn="just"/>
            <a:endParaRPr lang="es-EC" sz="2400" dirty="0">
              <a:latin typeface="Aharoni" pitchFamily="2" charset="-79"/>
              <a:cs typeface="Aharoni" pitchFamily="2" charset="-79"/>
            </a:endParaRPr>
          </a:p>
        </p:txBody>
      </p:sp>
    </p:spTree>
    <p:extLst>
      <p:ext uri="{BB962C8B-B14F-4D97-AF65-F5344CB8AC3E}">
        <p14:creationId xmlns:p14="http://schemas.microsoft.com/office/powerpoint/2010/main" val="184877576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231</Words>
  <Application>Microsoft Office PowerPoint</Application>
  <PresentationFormat>Panorámica</PresentationFormat>
  <Paragraphs>23</Paragraphs>
  <Slides>5</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5</vt:i4>
      </vt:variant>
    </vt:vector>
  </HeadingPairs>
  <TitlesOfParts>
    <vt:vector size="14" baseType="lpstr">
      <vt:lpstr>Aharoni</vt:lpstr>
      <vt:lpstr>Arial</vt:lpstr>
      <vt:lpstr>Calibri</vt:lpstr>
      <vt:lpstr>Calibri Light</vt:lpstr>
      <vt:lpstr>Century Gothic</vt:lpstr>
      <vt:lpstr>Verdana</vt:lpstr>
      <vt:lpstr>Wingdings 2</vt:lpstr>
      <vt:lpstr>Tema de Office</vt:lpstr>
      <vt:lpstr>Brío</vt:lpstr>
      <vt:lpstr>PLANIFICACION ESTRATEGICA</vt:lpstr>
      <vt:lpstr>CARACTERISTICAS DE LA PLANIFICACION</vt:lpstr>
      <vt:lpstr>CARACTERISTICAS DE LA PLANIFICACION</vt:lpstr>
      <vt:lpstr>CARACTERISTICAS DE LA PLANIFICACION</vt:lpstr>
      <vt:lpstr>CARACTERISTICAS DE LA PLANIFICACION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ENRIQUE FIERRO LOPEZ</dc:creator>
  <cp:lastModifiedBy>PABLO ENRIQUE FIERRO LOPEZ</cp:lastModifiedBy>
  <cp:revision>2</cp:revision>
  <dcterms:created xsi:type="dcterms:W3CDTF">2020-04-28T00:00:00Z</dcterms:created>
  <dcterms:modified xsi:type="dcterms:W3CDTF">2020-04-28T00:39:51Z</dcterms:modified>
</cp:coreProperties>
</file>