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65" r:id="rId4"/>
    <p:sldId id="492" r:id="rId5"/>
    <p:sldId id="278" r:id="rId6"/>
    <p:sldId id="493" r:id="rId7"/>
    <p:sldId id="494" r:id="rId8"/>
    <p:sldId id="271" r:id="rId9"/>
    <p:sldId id="495" r:id="rId10"/>
    <p:sldId id="270" r:id="rId11"/>
    <p:sldId id="280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5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0F82F7-F8C7-47EB-840E-E30E761005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9C0F356-6DDD-47A6-A7BB-D3E3F544341A}">
      <dgm:prSet phldrT="[Texto]" custT="1"/>
      <dgm:spPr/>
      <dgm:t>
        <a:bodyPr/>
        <a:lstStyle/>
        <a:p>
          <a:r>
            <a:rPr lang="es-EC" sz="1050" dirty="0"/>
            <a:t>Planificación estratégica</a:t>
          </a:r>
        </a:p>
      </dgm:t>
    </dgm:pt>
    <dgm:pt modelId="{01E7C22B-09D8-4558-AC36-829000A2AF05}" type="parTrans" cxnId="{DD6A58B2-C298-4AA3-A10E-EAFE20648BEF}">
      <dgm:prSet/>
      <dgm:spPr/>
      <dgm:t>
        <a:bodyPr/>
        <a:lstStyle/>
        <a:p>
          <a:endParaRPr lang="es-EC" sz="1050"/>
        </a:p>
      </dgm:t>
    </dgm:pt>
    <dgm:pt modelId="{9409B110-8BB0-4C3B-BBD7-587E52ED3D20}" type="sibTrans" cxnId="{DD6A58B2-C298-4AA3-A10E-EAFE20648BEF}">
      <dgm:prSet/>
      <dgm:spPr/>
      <dgm:t>
        <a:bodyPr/>
        <a:lstStyle/>
        <a:p>
          <a:endParaRPr lang="es-EC" sz="1050"/>
        </a:p>
      </dgm:t>
    </dgm:pt>
    <dgm:pt modelId="{D908D0AA-CDA8-41F9-9C5A-13DA4FB86D4A}">
      <dgm:prSet phldrT="[Texto]" custT="1"/>
      <dgm:spPr/>
      <dgm:t>
        <a:bodyPr/>
        <a:lstStyle/>
        <a:p>
          <a:pPr algn="just"/>
          <a:r>
            <a:rPr lang="es-MX" sz="1200" dirty="0"/>
            <a:t>HENRY MINTZBERG “Es una herramienta que permite a las organizaciones prepararse para enfrentar las situaciones que se presentan en el futuro y esta entrelazada con el proceso completo de la dirección de modo inseparable”</a:t>
          </a:r>
          <a:endParaRPr lang="es-EC" sz="1200" dirty="0"/>
        </a:p>
      </dgm:t>
    </dgm:pt>
    <dgm:pt modelId="{BB7C23DA-4982-42F2-A939-CF9A6BD72284}" type="parTrans" cxnId="{331F1B0D-9BC2-4628-A36E-CB6AF7B193E1}">
      <dgm:prSet/>
      <dgm:spPr/>
      <dgm:t>
        <a:bodyPr/>
        <a:lstStyle/>
        <a:p>
          <a:endParaRPr lang="es-EC" sz="1050"/>
        </a:p>
      </dgm:t>
    </dgm:pt>
    <dgm:pt modelId="{FCEAA74E-649B-4FBE-9161-493FD3243CCE}" type="sibTrans" cxnId="{331F1B0D-9BC2-4628-A36E-CB6AF7B193E1}">
      <dgm:prSet/>
      <dgm:spPr/>
      <dgm:t>
        <a:bodyPr/>
        <a:lstStyle/>
        <a:p>
          <a:endParaRPr lang="es-EC" sz="1050"/>
        </a:p>
      </dgm:t>
    </dgm:pt>
    <dgm:pt modelId="{C0D2B076-1C5E-403B-A84E-7C6A099C5C90}">
      <dgm:prSet phldrT="[Texto]" custT="1"/>
      <dgm:spPr/>
      <dgm:t>
        <a:bodyPr/>
        <a:lstStyle/>
        <a:p>
          <a:r>
            <a:rPr lang="es-EC" sz="1050" dirty="0"/>
            <a:t>KOTLER, 1990 “La planeación estratégica es el proceso gerencial de desarrollar y mantener una dirección estratégica que pueda alinear las metas y recursos de la organización con sus oportunidades cambiantes de mercadeo.”</a:t>
          </a:r>
        </a:p>
      </dgm:t>
    </dgm:pt>
    <dgm:pt modelId="{AF6597E0-8F19-40A5-B52C-EA1CA65C0141}" type="parTrans" cxnId="{75DD851E-9463-4648-9B09-45F5D4FFB70F}">
      <dgm:prSet/>
      <dgm:spPr/>
      <dgm:t>
        <a:bodyPr/>
        <a:lstStyle/>
        <a:p>
          <a:endParaRPr lang="es-EC" sz="1050"/>
        </a:p>
      </dgm:t>
    </dgm:pt>
    <dgm:pt modelId="{7843E7BD-861F-4C32-9BE9-4DCD0BB751B8}" type="sibTrans" cxnId="{75DD851E-9463-4648-9B09-45F5D4FFB70F}">
      <dgm:prSet/>
      <dgm:spPr/>
      <dgm:t>
        <a:bodyPr/>
        <a:lstStyle/>
        <a:p>
          <a:endParaRPr lang="es-EC" sz="1050"/>
        </a:p>
      </dgm:t>
    </dgm:pt>
    <dgm:pt modelId="{2EEA3A85-CB03-43AA-A0BA-23E0FE3C304C}">
      <dgm:prSet custT="1"/>
      <dgm:spPr/>
      <dgm:t>
        <a:bodyPr/>
        <a:lstStyle/>
        <a:p>
          <a:r>
            <a:rPr lang="es-EC" sz="1050" dirty="0"/>
            <a:t>Para </a:t>
          </a:r>
          <a:r>
            <a:rPr lang="es-EC" sz="1050" dirty="0" err="1"/>
            <a:t>Peters</a:t>
          </a:r>
          <a:r>
            <a:rPr lang="es-EC" sz="1050" dirty="0"/>
            <a:t> y Austin, paladines de la administración para la excelencia, “determinar con exactitud lo que quiere uno hacer con su compañía y en transmitirlo.”</a:t>
          </a:r>
        </a:p>
      </dgm:t>
    </dgm:pt>
    <dgm:pt modelId="{D6E51373-DFD9-46B1-B63C-C55E395D4FA1}" type="parTrans" cxnId="{B75D9F1F-5C8D-4C5C-AF6B-AB2A15367016}">
      <dgm:prSet/>
      <dgm:spPr/>
      <dgm:t>
        <a:bodyPr/>
        <a:lstStyle/>
        <a:p>
          <a:endParaRPr lang="es-EC" sz="1050"/>
        </a:p>
      </dgm:t>
    </dgm:pt>
    <dgm:pt modelId="{4F170E0A-B28D-42D5-B49D-5B43B220857F}" type="sibTrans" cxnId="{B75D9F1F-5C8D-4C5C-AF6B-AB2A15367016}">
      <dgm:prSet/>
      <dgm:spPr/>
      <dgm:t>
        <a:bodyPr/>
        <a:lstStyle/>
        <a:p>
          <a:endParaRPr lang="es-EC" sz="1050"/>
        </a:p>
      </dgm:t>
    </dgm:pt>
    <dgm:pt modelId="{9339BBD0-DF31-433D-AE0D-BA943300C26F}">
      <dgm:prSet phldrT="[Texto]" custT="1"/>
      <dgm:spPr/>
      <dgm:t>
        <a:bodyPr/>
        <a:lstStyle/>
        <a:p>
          <a:r>
            <a:rPr lang="es-MX" sz="1050" dirty="0"/>
            <a:t>“P.E. Es el proceso administrativo  de igualar los recursos de una empresa con sus oportunidades de mercado a largo plazo” </a:t>
          </a:r>
          <a:r>
            <a:rPr lang="es-MX" sz="1050" u="sng" dirty="0"/>
            <a:t>STANTON AND ETZEL</a:t>
          </a:r>
          <a:endParaRPr lang="es-EC" sz="1050" dirty="0"/>
        </a:p>
      </dgm:t>
    </dgm:pt>
    <dgm:pt modelId="{57106C84-B10A-4060-A9DE-7FEDE755E899}" type="parTrans" cxnId="{B9780CBD-0B02-4C57-8028-CA35E54BDF70}">
      <dgm:prSet/>
      <dgm:spPr/>
      <dgm:t>
        <a:bodyPr/>
        <a:lstStyle/>
        <a:p>
          <a:endParaRPr lang="es-EC"/>
        </a:p>
      </dgm:t>
    </dgm:pt>
    <dgm:pt modelId="{9BA3F990-B4F9-451A-9A4B-E520B32E558A}" type="sibTrans" cxnId="{B9780CBD-0B02-4C57-8028-CA35E54BDF70}">
      <dgm:prSet/>
      <dgm:spPr/>
      <dgm:t>
        <a:bodyPr/>
        <a:lstStyle/>
        <a:p>
          <a:endParaRPr lang="es-EC"/>
        </a:p>
      </dgm:t>
    </dgm:pt>
    <dgm:pt modelId="{AF04917F-333D-4C5C-8051-C25ED7265C3C}" type="pres">
      <dgm:prSet presAssocID="{C80F82F7-F8C7-47EB-840E-E30E761005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B6937-703D-4C5D-887F-CA5F2F99F871}" type="pres">
      <dgm:prSet presAssocID="{99C0F356-6DDD-47A6-A7BB-D3E3F544341A}" presName="centerShape" presStyleLbl="node0" presStyleIdx="0" presStyleCnt="1" custScaleX="69987" custScaleY="48235"/>
      <dgm:spPr/>
    </dgm:pt>
    <dgm:pt modelId="{26DCDF77-BC49-43CC-801C-FE90A4F3C571}" type="pres">
      <dgm:prSet presAssocID="{BB7C23DA-4982-42F2-A939-CF9A6BD72284}" presName="parTrans" presStyleLbl="bgSibTrans2D1" presStyleIdx="0" presStyleCnt="4"/>
      <dgm:spPr/>
    </dgm:pt>
    <dgm:pt modelId="{7B9905CC-A919-47DC-8946-1EE8B7385172}" type="pres">
      <dgm:prSet presAssocID="{D908D0AA-CDA8-41F9-9C5A-13DA4FB86D4A}" presName="node" presStyleLbl="node1" presStyleIdx="0" presStyleCnt="4" custScaleX="126349" custScaleY="131774" custRadScaleRad="97088" custRadScaleInc="1024">
        <dgm:presLayoutVars>
          <dgm:bulletEnabled val="1"/>
        </dgm:presLayoutVars>
      </dgm:prSet>
      <dgm:spPr/>
    </dgm:pt>
    <dgm:pt modelId="{230F7EB6-E3AB-4077-B20F-BC5E885F5FB7}" type="pres">
      <dgm:prSet presAssocID="{AF6597E0-8F19-40A5-B52C-EA1CA65C0141}" presName="parTrans" presStyleLbl="bgSibTrans2D1" presStyleIdx="1" presStyleCnt="4"/>
      <dgm:spPr/>
    </dgm:pt>
    <dgm:pt modelId="{106059C6-F88F-45F5-A233-8F736A34025A}" type="pres">
      <dgm:prSet presAssocID="{C0D2B076-1C5E-403B-A84E-7C6A099C5C90}" presName="node" presStyleLbl="node1" presStyleIdx="1" presStyleCnt="4" custScaleX="134355" custRadScaleRad="107944" custRadScaleInc="-17560">
        <dgm:presLayoutVars>
          <dgm:bulletEnabled val="1"/>
        </dgm:presLayoutVars>
      </dgm:prSet>
      <dgm:spPr/>
    </dgm:pt>
    <dgm:pt modelId="{B6D72ADA-D95E-4844-B767-17D708A6D983}" type="pres">
      <dgm:prSet presAssocID="{D6E51373-DFD9-46B1-B63C-C55E395D4FA1}" presName="parTrans" presStyleLbl="bgSibTrans2D1" presStyleIdx="2" presStyleCnt="4"/>
      <dgm:spPr/>
    </dgm:pt>
    <dgm:pt modelId="{ABB5CD06-E880-431E-AC1A-A2FBEFC5D7B3}" type="pres">
      <dgm:prSet presAssocID="{2EEA3A85-CB03-43AA-A0BA-23E0FE3C304C}" presName="node" presStyleLbl="node1" presStyleIdx="2" presStyleCnt="4" custScaleX="126012">
        <dgm:presLayoutVars>
          <dgm:bulletEnabled val="1"/>
        </dgm:presLayoutVars>
      </dgm:prSet>
      <dgm:spPr/>
    </dgm:pt>
    <dgm:pt modelId="{01CE6786-1F54-44E7-97E2-220FEF5259E6}" type="pres">
      <dgm:prSet presAssocID="{57106C84-B10A-4060-A9DE-7FEDE755E899}" presName="parTrans" presStyleLbl="bgSibTrans2D1" presStyleIdx="3" presStyleCnt="4"/>
      <dgm:spPr/>
    </dgm:pt>
    <dgm:pt modelId="{381DFB31-882D-45D6-8963-52FE94E1FC49}" type="pres">
      <dgm:prSet presAssocID="{9339BBD0-DF31-433D-AE0D-BA943300C26F}" presName="node" presStyleLbl="node1" presStyleIdx="3" presStyleCnt="4">
        <dgm:presLayoutVars>
          <dgm:bulletEnabled val="1"/>
        </dgm:presLayoutVars>
      </dgm:prSet>
      <dgm:spPr/>
    </dgm:pt>
  </dgm:ptLst>
  <dgm:cxnLst>
    <dgm:cxn modelId="{3DA08E01-CC54-45C1-9491-18A016BD830D}" type="presOf" srcId="{2EEA3A85-CB03-43AA-A0BA-23E0FE3C304C}" destId="{ABB5CD06-E880-431E-AC1A-A2FBEFC5D7B3}" srcOrd="0" destOrd="0" presId="urn:microsoft.com/office/officeart/2005/8/layout/radial4"/>
    <dgm:cxn modelId="{331F1B0D-9BC2-4628-A36E-CB6AF7B193E1}" srcId="{99C0F356-6DDD-47A6-A7BB-D3E3F544341A}" destId="{D908D0AA-CDA8-41F9-9C5A-13DA4FB86D4A}" srcOrd="0" destOrd="0" parTransId="{BB7C23DA-4982-42F2-A939-CF9A6BD72284}" sibTransId="{FCEAA74E-649B-4FBE-9161-493FD3243CCE}"/>
    <dgm:cxn modelId="{75DD851E-9463-4648-9B09-45F5D4FFB70F}" srcId="{99C0F356-6DDD-47A6-A7BB-D3E3F544341A}" destId="{C0D2B076-1C5E-403B-A84E-7C6A099C5C90}" srcOrd="1" destOrd="0" parTransId="{AF6597E0-8F19-40A5-B52C-EA1CA65C0141}" sibTransId="{7843E7BD-861F-4C32-9BE9-4DCD0BB751B8}"/>
    <dgm:cxn modelId="{B75D9F1F-5C8D-4C5C-AF6B-AB2A15367016}" srcId="{99C0F356-6DDD-47A6-A7BB-D3E3F544341A}" destId="{2EEA3A85-CB03-43AA-A0BA-23E0FE3C304C}" srcOrd="2" destOrd="0" parTransId="{D6E51373-DFD9-46B1-B63C-C55E395D4FA1}" sibTransId="{4F170E0A-B28D-42D5-B49D-5B43B220857F}"/>
    <dgm:cxn modelId="{E1C94839-77A1-4B3C-96AD-4D2B7D9D4AF2}" type="presOf" srcId="{D6E51373-DFD9-46B1-B63C-C55E395D4FA1}" destId="{B6D72ADA-D95E-4844-B767-17D708A6D983}" srcOrd="0" destOrd="0" presId="urn:microsoft.com/office/officeart/2005/8/layout/radial4"/>
    <dgm:cxn modelId="{804B6382-BF5F-4528-89D5-69BC63546C12}" type="presOf" srcId="{C0D2B076-1C5E-403B-A84E-7C6A099C5C90}" destId="{106059C6-F88F-45F5-A233-8F736A34025A}" srcOrd="0" destOrd="0" presId="urn:microsoft.com/office/officeart/2005/8/layout/radial4"/>
    <dgm:cxn modelId="{8FCC6686-0F24-4499-AD5F-6905BFDAF519}" type="presOf" srcId="{C80F82F7-F8C7-47EB-840E-E30E76100560}" destId="{AF04917F-333D-4C5C-8051-C25ED7265C3C}" srcOrd="0" destOrd="0" presId="urn:microsoft.com/office/officeart/2005/8/layout/radial4"/>
    <dgm:cxn modelId="{1636FC96-F32D-475C-A6C1-374D87C9C5FB}" type="presOf" srcId="{9339BBD0-DF31-433D-AE0D-BA943300C26F}" destId="{381DFB31-882D-45D6-8963-52FE94E1FC49}" srcOrd="0" destOrd="0" presId="urn:microsoft.com/office/officeart/2005/8/layout/radial4"/>
    <dgm:cxn modelId="{6320C6A4-4A22-4ACF-A87C-B5905F797068}" type="presOf" srcId="{57106C84-B10A-4060-A9DE-7FEDE755E899}" destId="{01CE6786-1F54-44E7-97E2-220FEF5259E6}" srcOrd="0" destOrd="0" presId="urn:microsoft.com/office/officeart/2005/8/layout/radial4"/>
    <dgm:cxn modelId="{083B61B0-78B7-47E1-A68C-127DB1A31E23}" type="presOf" srcId="{BB7C23DA-4982-42F2-A939-CF9A6BD72284}" destId="{26DCDF77-BC49-43CC-801C-FE90A4F3C571}" srcOrd="0" destOrd="0" presId="urn:microsoft.com/office/officeart/2005/8/layout/radial4"/>
    <dgm:cxn modelId="{DD6A58B2-C298-4AA3-A10E-EAFE20648BEF}" srcId="{C80F82F7-F8C7-47EB-840E-E30E76100560}" destId="{99C0F356-6DDD-47A6-A7BB-D3E3F544341A}" srcOrd="0" destOrd="0" parTransId="{01E7C22B-09D8-4558-AC36-829000A2AF05}" sibTransId="{9409B110-8BB0-4C3B-BBD7-587E52ED3D20}"/>
    <dgm:cxn modelId="{B9780CBD-0B02-4C57-8028-CA35E54BDF70}" srcId="{99C0F356-6DDD-47A6-A7BB-D3E3F544341A}" destId="{9339BBD0-DF31-433D-AE0D-BA943300C26F}" srcOrd="3" destOrd="0" parTransId="{57106C84-B10A-4060-A9DE-7FEDE755E899}" sibTransId="{9BA3F990-B4F9-451A-9A4B-E520B32E558A}"/>
    <dgm:cxn modelId="{EDCB1DC5-DED5-485A-992A-840DBBD4B66F}" type="presOf" srcId="{D908D0AA-CDA8-41F9-9C5A-13DA4FB86D4A}" destId="{7B9905CC-A919-47DC-8946-1EE8B7385172}" srcOrd="0" destOrd="0" presId="urn:microsoft.com/office/officeart/2005/8/layout/radial4"/>
    <dgm:cxn modelId="{337543CF-18CC-41D3-B3A0-6B744D672358}" type="presOf" srcId="{99C0F356-6DDD-47A6-A7BB-D3E3F544341A}" destId="{BC7B6937-703D-4C5D-887F-CA5F2F99F871}" srcOrd="0" destOrd="0" presId="urn:microsoft.com/office/officeart/2005/8/layout/radial4"/>
    <dgm:cxn modelId="{0F7B59F3-B4C5-4776-B6E1-0CD412DF8CC6}" type="presOf" srcId="{AF6597E0-8F19-40A5-B52C-EA1CA65C0141}" destId="{230F7EB6-E3AB-4077-B20F-BC5E885F5FB7}" srcOrd="0" destOrd="0" presId="urn:microsoft.com/office/officeart/2005/8/layout/radial4"/>
    <dgm:cxn modelId="{E1890F5C-6220-4CBA-ADAD-91708C25A0EA}" type="presParOf" srcId="{AF04917F-333D-4C5C-8051-C25ED7265C3C}" destId="{BC7B6937-703D-4C5D-887F-CA5F2F99F871}" srcOrd="0" destOrd="0" presId="urn:microsoft.com/office/officeart/2005/8/layout/radial4"/>
    <dgm:cxn modelId="{447F702B-4D08-4F80-AE9E-6668866A78FF}" type="presParOf" srcId="{AF04917F-333D-4C5C-8051-C25ED7265C3C}" destId="{26DCDF77-BC49-43CC-801C-FE90A4F3C571}" srcOrd="1" destOrd="0" presId="urn:microsoft.com/office/officeart/2005/8/layout/radial4"/>
    <dgm:cxn modelId="{33C17050-00A8-4AA9-A0E1-95F52F70F126}" type="presParOf" srcId="{AF04917F-333D-4C5C-8051-C25ED7265C3C}" destId="{7B9905CC-A919-47DC-8946-1EE8B7385172}" srcOrd="2" destOrd="0" presId="urn:microsoft.com/office/officeart/2005/8/layout/radial4"/>
    <dgm:cxn modelId="{6FD712C6-AD3A-4E2B-81D9-0FB1FE17F1D5}" type="presParOf" srcId="{AF04917F-333D-4C5C-8051-C25ED7265C3C}" destId="{230F7EB6-E3AB-4077-B20F-BC5E885F5FB7}" srcOrd="3" destOrd="0" presId="urn:microsoft.com/office/officeart/2005/8/layout/radial4"/>
    <dgm:cxn modelId="{0E1C9BCF-A7D0-4FEE-8D10-B953D7DA234C}" type="presParOf" srcId="{AF04917F-333D-4C5C-8051-C25ED7265C3C}" destId="{106059C6-F88F-45F5-A233-8F736A34025A}" srcOrd="4" destOrd="0" presId="urn:microsoft.com/office/officeart/2005/8/layout/radial4"/>
    <dgm:cxn modelId="{8D3F81A5-00D3-404A-944C-83C27EEF0772}" type="presParOf" srcId="{AF04917F-333D-4C5C-8051-C25ED7265C3C}" destId="{B6D72ADA-D95E-4844-B767-17D708A6D983}" srcOrd="5" destOrd="0" presId="urn:microsoft.com/office/officeart/2005/8/layout/radial4"/>
    <dgm:cxn modelId="{1E2F8653-C5D1-4115-994C-DA6C5D56CB95}" type="presParOf" srcId="{AF04917F-333D-4C5C-8051-C25ED7265C3C}" destId="{ABB5CD06-E880-431E-AC1A-A2FBEFC5D7B3}" srcOrd="6" destOrd="0" presId="urn:microsoft.com/office/officeart/2005/8/layout/radial4"/>
    <dgm:cxn modelId="{A371BFB3-C9D8-4FA3-81AD-BD3C9DEA03DF}" type="presParOf" srcId="{AF04917F-333D-4C5C-8051-C25ED7265C3C}" destId="{01CE6786-1F54-44E7-97E2-220FEF5259E6}" srcOrd="7" destOrd="0" presId="urn:microsoft.com/office/officeart/2005/8/layout/radial4"/>
    <dgm:cxn modelId="{17A73B2E-1547-4EBF-A6FC-D22F001A2670}" type="presParOf" srcId="{AF04917F-333D-4C5C-8051-C25ED7265C3C}" destId="{381DFB31-882D-45D6-8963-52FE94E1FC49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B6937-703D-4C5D-887F-CA5F2F99F871}">
      <dsp:nvSpPr>
        <dsp:cNvPr id="0" name=""/>
        <dsp:cNvSpPr/>
      </dsp:nvSpPr>
      <dsp:spPr>
        <a:xfrm>
          <a:off x="3528392" y="3596907"/>
          <a:ext cx="1578410" cy="1087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050" kern="1200" dirty="0"/>
            <a:t>Planificación estratégica</a:t>
          </a:r>
        </a:p>
      </dsp:txBody>
      <dsp:txXfrm>
        <a:off x="3759545" y="3756217"/>
        <a:ext cx="1116104" cy="769219"/>
      </dsp:txXfrm>
    </dsp:sp>
    <dsp:sp modelId="{26DCDF77-BC49-43CC-801C-FE90A4F3C571}">
      <dsp:nvSpPr>
        <dsp:cNvPr id="0" name=""/>
        <dsp:cNvSpPr/>
      </dsp:nvSpPr>
      <dsp:spPr>
        <a:xfrm rot="11727648">
          <a:off x="1270424" y="3285033"/>
          <a:ext cx="2230003" cy="6427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9905CC-A919-47DC-8946-1EE8B7385172}">
      <dsp:nvSpPr>
        <dsp:cNvPr id="0" name=""/>
        <dsp:cNvSpPr/>
      </dsp:nvSpPr>
      <dsp:spPr>
        <a:xfrm>
          <a:off x="-42756" y="2179859"/>
          <a:ext cx="2707060" cy="22586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HENRY MINTZBERG “Es una herramienta que permite a las organizaciones prepararse para enfrentar las situaciones que se presentan en el futuro y esta entrelazada con el proceso completo de la dirección de modo inseparable”</a:t>
          </a:r>
          <a:endParaRPr lang="es-EC" sz="1200" kern="1200" dirty="0"/>
        </a:p>
      </dsp:txBody>
      <dsp:txXfrm>
        <a:off x="23397" y="2246012"/>
        <a:ext cx="2574754" cy="2126327"/>
      </dsp:txXfrm>
    </dsp:sp>
    <dsp:sp modelId="{230F7EB6-E3AB-4077-B20F-BC5E885F5FB7}">
      <dsp:nvSpPr>
        <dsp:cNvPr id="0" name=""/>
        <dsp:cNvSpPr/>
      </dsp:nvSpPr>
      <dsp:spPr>
        <a:xfrm rot="14225880">
          <a:off x="1812533" y="2048538"/>
          <a:ext cx="2718647" cy="6427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059C6-F88F-45F5-A233-8F736A34025A}">
      <dsp:nvSpPr>
        <dsp:cNvPr id="0" name=""/>
        <dsp:cNvSpPr/>
      </dsp:nvSpPr>
      <dsp:spPr>
        <a:xfrm>
          <a:off x="994171" y="371617"/>
          <a:ext cx="2878590" cy="171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050" kern="1200" dirty="0"/>
            <a:t>KOTLER, 1990 “La planeación estratégica es el proceso gerencial de desarrollar y mantener una dirección estratégica que pueda alinear las metas y recursos de la organización con sus oportunidades cambiantes de mercadeo.”</a:t>
          </a:r>
        </a:p>
      </dsp:txBody>
      <dsp:txXfrm>
        <a:off x="1044373" y="421819"/>
        <a:ext cx="2778186" cy="1613616"/>
      </dsp:txXfrm>
    </dsp:sp>
    <dsp:sp modelId="{B6D72ADA-D95E-4844-B767-17D708A6D983}">
      <dsp:nvSpPr>
        <dsp:cNvPr id="0" name=""/>
        <dsp:cNvSpPr/>
      </dsp:nvSpPr>
      <dsp:spPr>
        <a:xfrm rot="17700000">
          <a:off x="3899726" y="2038571"/>
          <a:ext cx="2496615" cy="6427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5CD06-E880-431E-AC1A-A2FBEFC5D7B3}">
      <dsp:nvSpPr>
        <dsp:cNvPr id="0" name=""/>
        <dsp:cNvSpPr/>
      </dsp:nvSpPr>
      <dsp:spPr>
        <a:xfrm>
          <a:off x="4325671" y="371588"/>
          <a:ext cx="2699839" cy="171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050" kern="1200" dirty="0"/>
            <a:t>Para </a:t>
          </a:r>
          <a:r>
            <a:rPr lang="es-EC" sz="1050" kern="1200" dirty="0" err="1"/>
            <a:t>Peters</a:t>
          </a:r>
          <a:r>
            <a:rPr lang="es-EC" sz="1050" kern="1200" dirty="0"/>
            <a:t> y Austin, paladines de la administración para la excelencia, “determinar con exactitud lo que quiere uno hacer con su compañía y en transmitirlo.”</a:t>
          </a:r>
        </a:p>
      </dsp:txBody>
      <dsp:txXfrm>
        <a:off x="4375873" y="421790"/>
        <a:ext cx="2599435" cy="1613616"/>
      </dsp:txXfrm>
    </dsp:sp>
    <dsp:sp modelId="{01CE6786-1F54-44E7-97E2-220FEF5259E6}">
      <dsp:nvSpPr>
        <dsp:cNvPr id="0" name=""/>
        <dsp:cNvSpPr/>
      </dsp:nvSpPr>
      <dsp:spPr>
        <a:xfrm rot="20700000">
          <a:off x="5143945" y="3287620"/>
          <a:ext cx="2316923" cy="6427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DFB31-882D-45D6-8963-52FE94E1FC49}">
      <dsp:nvSpPr>
        <dsp:cNvPr id="0" name=""/>
        <dsp:cNvSpPr/>
      </dsp:nvSpPr>
      <dsp:spPr>
        <a:xfrm>
          <a:off x="6350132" y="2452156"/>
          <a:ext cx="2142526" cy="171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“P.E. Es el proceso administrativo  de igualar los recursos de una empresa con sus oportunidades de mercado a largo plazo” </a:t>
          </a:r>
          <a:r>
            <a:rPr lang="es-MX" sz="1050" u="sng" kern="1200" dirty="0"/>
            <a:t>STANTON AND ETZEL</a:t>
          </a:r>
          <a:endParaRPr lang="es-EC" sz="1050" kern="1200" dirty="0"/>
        </a:p>
      </dsp:txBody>
      <dsp:txXfrm>
        <a:off x="6400334" y="2502358"/>
        <a:ext cx="2042122" cy="1613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0E936-A1A1-43AD-B11F-2DAD411DC249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4D2D2-F127-4ECD-A5D7-9DEF95A0860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576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C281EF-64CF-408A-BFDE-197F3128D11C}" type="slidenum">
              <a:rPr kumimoji="0" lang="es-A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A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7BBB7-FD99-4097-8B92-065FCCACB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E18808-2384-483B-82D2-13DA0DDA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BBA57-BA2F-4221-9477-DA421EBB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673F6C-A9A7-4AE8-9B39-D1F12D35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8DBB8-FE77-4F96-9602-709A86AA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14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A4815-C092-426E-9689-492151F5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2819B-F321-4C5F-8494-AFB814A6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0C880-ADFA-4B21-BD27-D5515AB1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0EB7E-B254-4284-A1FA-0A922942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CD3AA-9537-4A2E-866D-385832CDA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818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3BADEE-0536-42D6-A54F-FEF76AF21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B312A1-F232-4279-BDB9-0F39A5B07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52AC61-0F91-400D-BB1E-40801B0D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0ABF4-693D-4571-AD5A-40A338CB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90CED-EF2C-4809-8639-F6F7F69A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01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840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86609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37300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5020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412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50869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5559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4716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03893-4131-4166-A6A1-C83EF489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713B3E-9FE5-407A-9E33-D102B420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032EC-046C-41F2-9F3A-FA1A022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71E43-757A-427C-83FB-42246186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AACBC-6E36-422A-A543-3800BE4D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7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101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3291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524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00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8DE07-7F16-43E6-A4BF-933929E5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343CCC-E248-48A1-A12F-07623161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3DDC6-3440-40ED-9B75-7AB965FF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0DEF7-00F9-46F3-AD7F-30DE03B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17C5A-19F9-4C67-AFC9-420CE379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96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A51C8-0974-48F8-8DDE-ED4AC0BF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DDB92-C875-4E40-9942-DFADA5CE6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8A84E3-6449-429A-8ACB-461FFDC41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CB9A56-7F26-420E-A924-D7FDCA0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B45612-ED39-4BE1-9C95-478D1DBE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7F421A-6A4E-40AE-A904-6BB5440B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46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CF0-E897-420C-9AA7-F1AE50BC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18CA2-EBF9-4C72-9CB8-E850F7D4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D0CCAC-F09C-49FB-B26E-C1ADFC3A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FFDCFC-66E7-4DB6-8BA3-7045E9DE5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9E6D4-5914-4E84-8B78-14F141020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BE4303-6299-47CD-BB4E-56FDC779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243675-EE9F-4881-A230-F10DBC59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576D4A-3ADC-455C-A98A-3BC6CFB8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87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17101-F303-4ECA-B294-3519815D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D7E189-EFD7-4C2F-88A8-57F307D1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AE8EC-F2C6-460F-A127-4322703C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1E6388-6906-45E3-A886-E326B1D9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444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BEC051-3E34-416D-86BD-84094766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A122C5-F351-47F9-ACF4-F271CD5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011461-3684-4344-A56E-08C3423F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765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9F1B8-E80D-4F64-8314-1BD5AFF1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2D158-D873-488F-AD16-7A4CD5C0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85D99-252B-4753-A7AF-C690A7E30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B3E5B-3384-45E0-8A22-5E9A037E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9673B-3F67-4983-971E-E66A48AD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BBE23-53C5-4AA6-B038-DF78FF3E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80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8CFFF-EB79-4574-BFD8-6F503775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9B6068-0EED-4709-8FE0-59A40566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B450D4-D12C-45F7-AACF-4DC69943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7BA922-881C-4874-802B-7BC9184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643D3-AA5D-4C46-8B0C-2DC910C7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26F8B9-56CE-4BA6-AFFD-D6469B6A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25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F2C88C-A70E-4F14-8FAE-C6DD74F3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2E7021-5ED9-4C16-890F-8A2A0A273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E442F-577F-4CBD-A94A-B9C39ABAC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19A32-BF78-44F4-AE9A-949DC2CFE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7246A-0FC5-4B3D-BD8C-9849F4C49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048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442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A34E1-E85A-42FD-AA88-B48663685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PLANIFICACION ESTRATEGICA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9924ED-8ADD-49A6-B25F-8C7A044E7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8847"/>
            <a:ext cx="9144000" cy="1655762"/>
          </a:xfrm>
        </p:spPr>
        <p:txBody>
          <a:bodyPr/>
          <a:lstStyle/>
          <a:p>
            <a:r>
              <a:rPr lang="es-ES" dirty="0"/>
              <a:t>Dr. Pablo Enrique Fierro López PhD.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39021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631504" y="162793"/>
            <a:ext cx="884218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L" sz="3200" dirty="0">
                <a:solidFill>
                  <a:srgbClr val="FF0000"/>
                </a:solidFill>
                <a:latin typeface="Century Gothic"/>
                <a:ea typeface="Calibri" pitchFamily="34" charset="0"/>
                <a:cs typeface="Arial" charset="0"/>
              </a:rPr>
              <a:t>CARACTERISTICAS DE LA PLANIFICACION ESTRATÉGICA</a:t>
            </a:r>
            <a:endParaRPr lang="es-ES" sz="3200" dirty="0">
              <a:solidFill>
                <a:srgbClr val="FF0000"/>
              </a:solidFill>
              <a:latin typeface="Century Gothic"/>
              <a:ea typeface="Calibri" pitchFamily="34" charset="0"/>
              <a:cs typeface="Arial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847528" y="1590676"/>
            <a:ext cx="8137276" cy="540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participativa y que estén representados todos los estamentos</a:t>
            </a:r>
          </a:p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integral y que abarque la totalidad</a:t>
            </a:r>
            <a:r>
              <a:rPr lang="es-ES_tradnl" sz="2300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de las actividades</a:t>
            </a:r>
          </a:p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coherente en el tiempo ( planes a corto y mediano plazo ), concordancia vertical  ( entre los niveles )  y coherencia horizontal           ( entre las diversas áreas)</a:t>
            </a:r>
          </a:p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factible de realizar  ( decisiones abordadas con éxito) ; ser viable con los recursos disponibles ( humanos, materiales, físicos y económicos )</a:t>
            </a:r>
          </a:p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evaluable durante su ejecución, organización y control</a:t>
            </a:r>
          </a:p>
          <a:p>
            <a:pPr algn="just">
              <a:spcBef>
                <a:spcPct val="0"/>
              </a:spcBef>
              <a:buFontTx/>
              <a:buChar char="•"/>
            </a:pPr>
            <a:r>
              <a:rPr lang="es-ES_tradnl" sz="2300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s-ES_tradnl" sz="2300" b="0" dirty="0">
                <a:solidFill>
                  <a:prstClr val="black"/>
                </a:solidFill>
                <a:latin typeface="Verdana" pitchFamily="34" charset="0"/>
              </a:rPr>
              <a:t>Ser adaptable ante las presencia de situaciones no previstas</a:t>
            </a:r>
          </a:p>
        </p:txBody>
      </p:sp>
    </p:spTree>
    <p:extLst>
      <p:ext uri="{BB962C8B-B14F-4D97-AF65-F5344CB8AC3E}">
        <p14:creationId xmlns:p14="http://schemas.microsoft.com/office/powerpoint/2010/main" val="378394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91544" y="0"/>
            <a:ext cx="8064896" cy="13407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EC" dirty="0"/>
              <a:t>ENFOQUES DE LA PLANIFICACION</a:t>
            </a:r>
          </a:p>
        </p:txBody>
      </p:sp>
      <p:sp>
        <p:nvSpPr>
          <p:cNvPr id="15" name="14 Subtítulo"/>
          <p:cNvSpPr>
            <a:spLocks noGrp="1"/>
          </p:cNvSpPr>
          <p:nvPr>
            <p:ph type="subTitle" idx="1"/>
          </p:nvPr>
        </p:nvSpPr>
        <p:spPr>
          <a:xfrm>
            <a:off x="1631504" y="1412776"/>
            <a:ext cx="8784976" cy="5112568"/>
          </a:xfrm>
        </p:spPr>
        <p:txBody>
          <a:bodyPr>
            <a:noAutofit/>
          </a:bodyPr>
          <a:lstStyle/>
          <a:p>
            <a:pPr lvl="0" algn="just"/>
            <a:r>
              <a:rPr lang="es-ES" sz="2400" dirty="0">
                <a:latin typeface="Aharoni" pitchFamily="2" charset="-79"/>
                <a:cs typeface="Aharoni" pitchFamily="2" charset="-79"/>
              </a:rPr>
              <a:t>REACTIVA: Ocurren en ambientes estáticos en donde las compañías tradicionales y conservadoras tienen un largo historial de éxito, tienden a concentrarse en el pasado, y no en el futuro, oponiéndose al cambio.</a:t>
            </a:r>
            <a:endParaRPr lang="es-EC" sz="2400" dirty="0">
              <a:latin typeface="Aharoni" pitchFamily="2" charset="-79"/>
              <a:cs typeface="Aharoni" pitchFamily="2" charset="-79"/>
            </a:endParaRPr>
          </a:p>
          <a:p>
            <a:pPr lvl="0" algn="just"/>
            <a:r>
              <a:rPr lang="es-E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PREACTIVA</a:t>
            </a:r>
            <a:r>
              <a:rPr lang="es-ES" sz="2400" dirty="0">
                <a:latin typeface="Aharoni" pitchFamily="2" charset="-79"/>
                <a:cs typeface="Aharoni" pitchFamily="2" charset="-79"/>
              </a:rPr>
              <a:t> O QUE SE PREPARA PARA EL FUTURO: Es usada por muchas empresas, este modelo de planificación </a:t>
            </a:r>
            <a:r>
              <a:rPr lang="es-ES" sz="2400" dirty="0" err="1">
                <a:latin typeface="Aharoni" pitchFamily="2" charset="-79"/>
                <a:cs typeface="Aharoni" pitchFamily="2" charset="-79"/>
              </a:rPr>
              <a:t>preactiva</a:t>
            </a:r>
            <a:r>
              <a:rPr lang="es-ES" sz="2400" dirty="0">
                <a:latin typeface="Aharoni" pitchFamily="2" charset="-79"/>
                <a:cs typeface="Aharoni" pitchFamily="2" charset="-79"/>
              </a:rPr>
              <a:t> implica que se determine como pueda su futuro y el como afectará sus operaciones para luego prepararse y enfrentar los sucesos a presentarse.</a:t>
            </a:r>
            <a:endParaRPr lang="es-EC" sz="2400" dirty="0">
              <a:latin typeface="Aharoni" pitchFamily="2" charset="-79"/>
              <a:cs typeface="Aharoni" pitchFamily="2" charset="-79"/>
            </a:endParaRPr>
          </a:p>
          <a:p>
            <a:pPr lvl="0" algn="just"/>
            <a:r>
              <a:rPr lang="es-ES" sz="2400" dirty="0">
                <a:latin typeface="Aharoni" pitchFamily="2" charset="-79"/>
                <a:cs typeface="Aharoni" pitchFamily="2" charset="-79"/>
              </a:rPr>
              <a:t>PROACTIVA  QUE DISEÑA EL FUTURO Y HACE QUE ESTO SUCEDA: Considera que sus acciones darán forma al futuro, obteniendo de acuerdo a su comportamiento el control de la organización.</a:t>
            </a:r>
            <a:endParaRPr lang="es-EC" sz="2400" dirty="0">
              <a:latin typeface="Aharoni" pitchFamily="2" charset="-79"/>
              <a:cs typeface="Aharoni" pitchFamily="2" charset="-79"/>
            </a:endParaRPr>
          </a:p>
          <a:p>
            <a:pPr algn="just">
              <a:buFont typeface="Arial" pitchFamily="34" charset="0"/>
              <a:buChar char="•"/>
            </a:pPr>
            <a:endParaRPr lang="es-ES" sz="2400" dirty="0">
              <a:latin typeface="Aharoni" pitchFamily="2" charset="-79"/>
              <a:cs typeface="Aharoni" pitchFamily="2" charset="-79"/>
            </a:endParaRPr>
          </a:p>
          <a:p>
            <a:pPr algn="just">
              <a:buFont typeface="Arial" pitchFamily="34" charset="0"/>
              <a:buChar char="•"/>
            </a:pPr>
            <a:endParaRPr lang="es-EC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012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-99392"/>
            <a:ext cx="8229600" cy="854968"/>
          </a:xfrm>
        </p:spPr>
        <p:txBody>
          <a:bodyPr anchor="ctr" anchorCtr="0"/>
          <a:lstStyle/>
          <a:p>
            <a:pPr algn="ctr"/>
            <a:r>
              <a:rPr lang="es-PE" altLang="es-EC" dirty="0"/>
              <a:t>TIPOS DE PLANEACIÓN</a:t>
            </a:r>
            <a:endParaRPr lang="es-ES" altLang="es-EC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052736"/>
            <a:ext cx="8640960" cy="5256584"/>
          </a:xfrm>
        </p:spPr>
        <p:txBody>
          <a:bodyPr>
            <a:noAutofit/>
          </a:bodyPr>
          <a:lstStyle/>
          <a:p>
            <a:pPr marL="342900" indent="-342900" algn="just">
              <a:buAutoNum type="alphaLcParenR"/>
            </a:pPr>
            <a:r>
              <a:rPr lang="es-MX" sz="2400" b="1" dirty="0"/>
              <a:t>Estratégica. </a:t>
            </a:r>
            <a:r>
              <a:rPr lang="es-MX" sz="2400" dirty="0"/>
              <a:t>Define los lineamientos generales de la planeación de la empresa; la realizan los altos directivos para establecer los planes generales; generalmente es a mediano y a largo plazos, y abarca a toda la empresa. </a:t>
            </a:r>
          </a:p>
          <a:p>
            <a:pPr marL="342900" indent="-342900" algn="just">
              <a:buAutoNum type="alphaLcParenR"/>
            </a:pPr>
            <a:endParaRPr lang="es-MX" sz="2400" dirty="0"/>
          </a:p>
          <a:p>
            <a:pPr marL="342900" indent="-342900" algn="just">
              <a:buAutoNum type="alphaLcParenR"/>
            </a:pPr>
            <a:r>
              <a:rPr lang="es-MX" sz="2400" b="1" dirty="0"/>
              <a:t>Táctica o funcional. </a:t>
            </a:r>
            <a:r>
              <a:rPr lang="es-MX" sz="2400" dirty="0"/>
              <a:t>Se refiere a planes más específicos, que se elaboran en cada uno de los  departamentos o áreas de la empresa y que se subordinan a los planes estratégicos. </a:t>
            </a:r>
          </a:p>
          <a:p>
            <a:pPr marL="342900" indent="-342900" algn="just">
              <a:buAutoNum type="alphaLcParenR"/>
            </a:pPr>
            <a:endParaRPr lang="es-MX" sz="2400" dirty="0"/>
          </a:p>
          <a:p>
            <a:pPr marL="342900" indent="-342900" algn="just">
              <a:buAutoNum type="alphaLcParenR"/>
            </a:pPr>
            <a:r>
              <a:rPr lang="es-MX" sz="2400" dirty="0"/>
              <a:t> </a:t>
            </a:r>
            <a:r>
              <a:rPr lang="es-MX" sz="2400" b="1" dirty="0"/>
              <a:t>Operativa</a:t>
            </a:r>
            <a:r>
              <a:rPr lang="es-MX" sz="2400" dirty="0"/>
              <a:t>. Es a corto plazo, se diseña y se rige de acuerdo con la planeación táctica; se realiza en niveles de sección u operación. 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103822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981200"/>
            <a:ext cx="4114800" cy="4648200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CR" altLang="es-EC" b="1">
                <a:solidFill>
                  <a:schemeClr val="bg1"/>
                </a:solidFill>
              </a:rPr>
              <a:t>Sistema abierto: interno, externo. Visión global</a:t>
            </a:r>
          </a:p>
          <a:p>
            <a:r>
              <a:rPr lang="es-CR" altLang="es-EC" b="1">
                <a:solidFill>
                  <a:schemeClr val="bg1"/>
                </a:solidFill>
              </a:rPr>
              <a:t>Participación activa de todos los niveles</a:t>
            </a:r>
          </a:p>
          <a:p>
            <a:r>
              <a:rPr lang="es-CR" altLang="es-EC" b="1">
                <a:solidFill>
                  <a:schemeClr val="bg1"/>
                </a:solidFill>
              </a:rPr>
              <a:t>Producto: líneas de acción (objetivos y estratégias) y prioridades según los recursos disponibles.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981200"/>
            <a:ext cx="4114800" cy="4648200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CR" altLang="es-EC" b="1">
                <a:solidFill>
                  <a:schemeClr val="bg1"/>
                </a:solidFill>
              </a:rPr>
              <a:t>Se centra en aspecto internos. Abordaje limitado</a:t>
            </a:r>
          </a:p>
          <a:p>
            <a:r>
              <a:rPr lang="es-CR" altLang="es-EC" b="1">
                <a:solidFill>
                  <a:schemeClr val="bg1"/>
                </a:solidFill>
              </a:rPr>
              <a:t>Función centralizada. Las altas jerarquías la hacen</a:t>
            </a:r>
          </a:p>
          <a:p>
            <a:r>
              <a:rPr lang="es-CR" altLang="es-EC" b="1">
                <a:solidFill>
                  <a:schemeClr val="bg1"/>
                </a:solidFill>
              </a:rPr>
              <a:t>Producto: plan libro. Rígida orientación de las acciones administrativas.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0668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s-CR" altLang="es-EC" sz="40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Diferencia entre planificación estratégica y tradicional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852739" y="1314450"/>
            <a:ext cx="2149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s-CR" altLang="es-EC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Estratégica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932613" y="1323975"/>
            <a:ext cx="2216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s-CR" altLang="es-EC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Tradicional</a:t>
            </a:r>
          </a:p>
        </p:txBody>
      </p:sp>
    </p:spTree>
    <p:extLst>
      <p:ext uri="{BB962C8B-B14F-4D97-AF65-F5344CB8AC3E}">
        <p14:creationId xmlns:p14="http://schemas.microsoft.com/office/powerpoint/2010/main" val="83077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91544" y="0"/>
            <a:ext cx="8064896" cy="1340768"/>
          </a:xfrm>
        </p:spPr>
        <p:txBody>
          <a:bodyPr anchor="ctr" anchorCtr="0">
            <a:normAutofit/>
          </a:bodyPr>
          <a:lstStyle/>
          <a:p>
            <a:pPr algn="ctr"/>
            <a:endParaRPr lang="es-EC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196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15938"/>
            <a:ext cx="8229600" cy="893762"/>
          </a:xfr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s-ES_tradnl" sz="2000" dirty="0">
                <a:solidFill>
                  <a:schemeClr val="tx1"/>
                </a:solidFill>
                <a:latin typeface="Arial Black" pitchFamily="34" charset="0"/>
              </a:rPr>
              <a:t>PRINCIPALES DIFERENCIAS ENTRE PLANIFICACIÓN ESTRATÉGICA Y PLANIFICACIÓN OPERATIVA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4" y="1857376"/>
            <a:ext cx="3819525" cy="4429125"/>
          </a:xfrm>
          <a:ln w="57150"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defRPr/>
            </a:pPr>
            <a:endParaRPr lang="es-ES_tradnl" sz="1400" b="1" dirty="0"/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None/>
              <a:defRPr/>
            </a:pPr>
            <a:r>
              <a:rPr lang="es-ES_tradnl" sz="1400" b="1" dirty="0"/>
              <a:t>PLANIFICACION ESTRATEGICA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Char char="l"/>
              <a:defRPr/>
            </a:pPr>
            <a:r>
              <a:rPr lang="es-ES_tradnl" sz="1400" b="1" dirty="0"/>
              <a:t>Largo plazo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Char char="l"/>
              <a:defRPr/>
            </a:pPr>
            <a:r>
              <a:rPr lang="es-ES_tradnl" sz="1400" b="1" dirty="0"/>
              <a:t>Qué hacer y cómo hacer en el largo plazo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Char char="l"/>
              <a:defRPr/>
            </a:pPr>
            <a:r>
              <a:rPr lang="es-ES_tradnl" sz="1400" b="1" dirty="0"/>
              <a:t>Énfasis en la búsqueda de permanencia de la institución en el tiempo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Char char="l"/>
              <a:defRPr/>
            </a:pPr>
            <a:r>
              <a:rPr lang="es-ES_tradnl" sz="1400" b="1" dirty="0"/>
              <a:t>Grandes lineamientos (general)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Monotype Sorts" pitchFamily="2" charset="2"/>
              <a:buChar char="l"/>
              <a:defRPr/>
            </a:pPr>
            <a:r>
              <a:rPr lang="es-ES_tradnl" sz="1400" b="1" dirty="0"/>
              <a:t>Incluye: misión, visión de futuro, valores corporativos, objetivos y estrategias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165850" y="1857376"/>
            <a:ext cx="3816350" cy="44291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17BBFD"/>
              </a:buClr>
              <a:buSzPct val="60000"/>
              <a:buFont typeface="Wingdings" pitchFamily="2" charset="2"/>
              <a:buChar char="n"/>
              <a:defRPr/>
            </a:pPr>
            <a:endParaRPr lang="es-ES_tradnl" sz="1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PLANIFICACION OPERATIVA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Corto plazo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Qué, cómo, cuándo y quién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Énfasis en los aspectos del “día a día”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Desagregación del plan estratégico en proyectos (específico)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r>
              <a:rPr lang="es-ES_tradn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Incluye: objetivo del proyecto, indicadores de gestión, metas, actividades, plazos y responsables.</a:t>
            </a:r>
          </a:p>
          <a:p>
            <a:pPr marL="342900" indent="-342900" algn="just">
              <a:lnSpc>
                <a:spcPct val="125000"/>
              </a:lnSpc>
              <a:spcBef>
                <a:spcPct val="20000"/>
              </a:spcBef>
              <a:buClr>
                <a:prstClr val="white"/>
              </a:buClr>
              <a:buSzPct val="60000"/>
              <a:buFont typeface="Monotype Sorts" pitchFamily="2" charset="2"/>
              <a:buChar char="l"/>
              <a:defRPr/>
            </a:pPr>
            <a:endParaRPr lang="es-ES_tradnl" sz="1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162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C" sz="3200" dirty="0"/>
              <a:t>CONCEPTOS DE PLANEACION ESTRATEGICA, TACTICA Y OPERATIVA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703513" y="1196752"/>
          <a:ext cx="8784975" cy="566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9363"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PLANEACIÓN ESTRATÉGICA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PLANEACIÓN TÁCTICA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PLANEACIÓN OPERATIVA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0724"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Michael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Hitt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Centran su atención en el</a:t>
                      </a: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futuro (en el sentido más amplio de la palabra) de la organización e integran las demandas del ambiente externo y los recursos internos con las acciones de los administradores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Michael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Hitt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Traducen los planes estratégicos en metas específicas para áreas determinadas de la organización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Michael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Hitt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Centran su atención en el</a:t>
                      </a: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corto plazo y traducen los planes tácticos en metas y</a:t>
                      </a: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acciones específicas para pequeñas unidades de la organización.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161"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Don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Hellriegel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 el proceso de  Diagnosticar los ambientes externo e interno de la  Organización, decidir una visión y una misión, desarrollar metas generales, crear y  Seleccionar estrategias generales a seguir y asignar recursos para lograr las metas de la organización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Don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Hellriegel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Implica tomar decisiones</a:t>
                      </a: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concretas respecto a qué hacer, quién hacer, quién lo hará y cómo lo hará, con un horizonte de tiempo normal de un año o menos.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C" sz="1700" b="1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Don </a:t>
                      </a:r>
                      <a:r>
                        <a:rPr kumimoji="0" lang="es-EC" sz="1700" b="1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Hellriegel</a:t>
                      </a:r>
                      <a:endParaRPr kumimoji="0" lang="es-EC" sz="1700" b="1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C" sz="17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Son las pequeñas acciones que permiten alcanzar el plan.</a:t>
                      </a:r>
                      <a:endParaRPr lang="es-EC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80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latin typeface="Arial Rounded MT Bold" pitchFamily="34" charset="0"/>
                <a:cs typeface="Arial" charset="0"/>
              </a:rPr>
              <a:t>Planificación normativa vs. Estratégica</a:t>
            </a:r>
            <a:endParaRPr lang="es-ES" sz="4000">
              <a:latin typeface="Arial Rounded MT Bold" pitchFamily="34" charset="0"/>
            </a:endParaRPr>
          </a:p>
        </p:txBody>
      </p:sp>
      <p:graphicFrame>
        <p:nvGraphicFramePr>
          <p:cNvPr id="110654" name="Group 1086"/>
          <p:cNvGraphicFramePr>
            <a:graphicFrameLocks noGrp="1"/>
          </p:cNvGraphicFramePr>
          <p:nvPr/>
        </p:nvGraphicFramePr>
        <p:xfrm>
          <a:off x="1981200" y="1397000"/>
          <a:ext cx="8458200" cy="5268914"/>
        </p:xfrm>
        <a:graphic>
          <a:graphicData uri="http://schemas.openxmlformats.org/drawingml/2006/table">
            <a:tbl>
              <a:tblPr/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Planificación</a:t>
                      </a: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Normativa</a:t>
                      </a:r>
                      <a:endParaRPr kumimoji="0" lang="es-E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Planificación Estratégica</a:t>
                      </a:r>
                      <a:endParaRPr kumimoji="0" lang="es-ES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sujeto es diferenciable del objeto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sujeto es distinto del objeto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puede haber más de una explicación verdadera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Hay más de una explicación verdadera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Explicar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descubrir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leyes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rigen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el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objeto</a:t>
                      </a:r>
                      <a:endParaRPr kumimoji="0" lang="es-E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actores sociales crean posibildades en un sistema social que sólo en parte sigue leyes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poder no es una recurso escaso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poder es escaso y limita la viabilidad del deber ser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existe incertidumbre mal definida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incertidumbre mal definida domina el sistema social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0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problemas a que se refiere el plan son bien estructurados y tiene solución conocida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plan se refiere a problemas cuasiestructurados</a:t>
                      </a:r>
                      <a:endParaRPr kumimoji="0" lang="es-ES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182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91544" y="-315416"/>
            <a:ext cx="7851648" cy="18288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s-EC" sz="4000" dirty="0"/>
              <a:t>PLANIFICACIÓN ESTRATÉGICA CONCEPTOS</a:t>
            </a:r>
          </a:p>
        </p:txBody>
      </p:sp>
      <p:graphicFrame>
        <p:nvGraphicFramePr>
          <p:cNvPr id="4" name="3 Diagrama"/>
          <p:cNvGraphicFramePr/>
          <p:nvPr>
            <p:extLst/>
          </p:nvPr>
        </p:nvGraphicFramePr>
        <p:xfrm>
          <a:off x="1775520" y="1397000"/>
          <a:ext cx="8352928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124757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931</Words>
  <Application>Microsoft Office PowerPoint</Application>
  <PresentationFormat>Panorámica</PresentationFormat>
  <Paragraphs>85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24" baseType="lpstr">
      <vt:lpstr>Aharoni</vt:lpstr>
      <vt:lpstr>Arial</vt:lpstr>
      <vt:lpstr>Arial Black</vt:lpstr>
      <vt:lpstr>Arial Rounded MT Bold</vt:lpstr>
      <vt:lpstr>Calibri</vt:lpstr>
      <vt:lpstr>Calibri Light</vt:lpstr>
      <vt:lpstr>Century Gothic</vt:lpstr>
      <vt:lpstr>Monotype Sorts</vt:lpstr>
      <vt:lpstr>Times New Roman</vt:lpstr>
      <vt:lpstr>Verdana</vt:lpstr>
      <vt:lpstr>Wingdings</vt:lpstr>
      <vt:lpstr>Wingdings 2</vt:lpstr>
      <vt:lpstr>Tema de Office</vt:lpstr>
      <vt:lpstr>Brío</vt:lpstr>
      <vt:lpstr>PLANIFICACION ESTRATEGICA</vt:lpstr>
      <vt:lpstr>ENFOQUES DE LA PLANIFICACION</vt:lpstr>
      <vt:lpstr>TIPOS DE PLANEACIÓN</vt:lpstr>
      <vt:lpstr>Diferencia entre planificación estratégica y tradicional</vt:lpstr>
      <vt:lpstr>Presentación de PowerPoint</vt:lpstr>
      <vt:lpstr>PRINCIPALES DIFERENCIAS ENTRE PLANIFICACIÓN ESTRATÉGICA Y PLANIFICACIÓN OPERATIVA</vt:lpstr>
      <vt:lpstr>CONCEPTOS DE PLANEACION ESTRATEGICA, TACTICA Y OPERATIVA</vt:lpstr>
      <vt:lpstr>Planificación normativa vs. Estratégica</vt:lpstr>
      <vt:lpstr>PLANIFICACIÓN ESTRATÉGICA CONCEPTOS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ENRIQUE FIERRO LOPEZ</dc:creator>
  <cp:lastModifiedBy>PABLO ENRIQUE FIERRO LOPEZ</cp:lastModifiedBy>
  <cp:revision>4</cp:revision>
  <dcterms:created xsi:type="dcterms:W3CDTF">2020-04-28T00:00:00Z</dcterms:created>
  <dcterms:modified xsi:type="dcterms:W3CDTF">2020-04-28T00:39:41Z</dcterms:modified>
</cp:coreProperties>
</file>