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5" r:id="rId4"/>
    <p:sldId id="272" r:id="rId5"/>
    <p:sldId id="271" r:id="rId6"/>
    <p:sldId id="281" r:id="rId7"/>
    <p:sldId id="282" r:id="rId8"/>
    <p:sldId id="283" r:id="rId9"/>
    <p:sldId id="284" r:id="rId10"/>
    <p:sldId id="285" r:id="rId11"/>
    <p:sldId id="286" r:id="rId12"/>
    <p:sldId id="275" r:id="rId13"/>
    <p:sldId id="276" r:id="rId14"/>
    <p:sldId id="277" r:id="rId15"/>
    <p:sldId id="278" r:id="rId16"/>
    <p:sldId id="270" r:id="rId17"/>
    <p:sldId id="269" r:id="rId18"/>
    <p:sldId id="273" r:id="rId19"/>
    <p:sldId id="26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E490A-54FE-44DB-A31B-47084D1ED22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C888D7-ABB8-4E32-8808-DA557AB1C8A2}">
      <dgm:prSet/>
      <dgm:spPr/>
      <dgm:t>
        <a:bodyPr/>
        <a:lstStyle/>
        <a:p>
          <a:r>
            <a:rPr lang="es-MX"/>
            <a:t>Los esfuerzos de toda empresa para preparar y ejecutar una estrategia debe estar conducida con actos éticos y de comportamiento socialmente responsable.</a:t>
          </a:r>
          <a:endParaRPr lang="en-US"/>
        </a:p>
      </dgm:t>
    </dgm:pt>
    <dgm:pt modelId="{C8D6914A-CEE2-4D98-89CE-5DBE427481CA}" type="parTrans" cxnId="{03F3875A-BA64-4414-8C37-952C3FCE01B5}">
      <dgm:prSet/>
      <dgm:spPr/>
      <dgm:t>
        <a:bodyPr/>
        <a:lstStyle/>
        <a:p>
          <a:endParaRPr lang="en-US"/>
        </a:p>
      </dgm:t>
    </dgm:pt>
    <dgm:pt modelId="{591E2673-8D55-47B7-921D-562453F7DAA3}" type="sibTrans" cxnId="{03F3875A-BA64-4414-8C37-952C3FCE01B5}">
      <dgm:prSet/>
      <dgm:spPr/>
      <dgm:t>
        <a:bodyPr/>
        <a:lstStyle/>
        <a:p>
          <a:endParaRPr lang="en-US"/>
        </a:p>
      </dgm:t>
    </dgm:pt>
    <dgm:pt modelId="{67C958DF-4552-48C9-A942-83741897ED06}">
      <dgm:prSet/>
      <dgm:spPr/>
      <dgm:t>
        <a:bodyPr/>
        <a:lstStyle/>
        <a:p>
          <a:r>
            <a:rPr lang="es-MX" dirty="0"/>
            <a:t>La empresa es un ciudadano corporativo que debe ver el bienestar de sus empleados, la comunidad y la sociedad en conjunto (Thomson, Strickland &amp; Gamble, 2018).</a:t>
          </a:r>
          <a:endParaRPr lang="en-US" dirty="0"/>
        </a:p>
      </dgm:t>
    </dgm:pt>
    <dgm:pt modelId="{D311F68C-478F-418C-81E6-74820A58717F}" type="parTrans" cxnId="{966BD2B8-5B70-4BE8-BE5C-D35ADEA7F697}">
      <dgm:prSet/>
      <dgm:spPr/>
      <dgm:t>
        <a:bodyPr/>
        <a:lstStyle/>
        <a:p>
          <a:endParaRPr lang="en-US"/>
        </a:p>
      </dgm:t>
    </dgm:pt>
    <dgm:pt modelId="{4A977E2C-60D9-4653-9F56-BEE06422C73D}" type="sibTrans" cxnId="{966BD2B8-5B70-4BE8-BE5C-D35ADEA7F697}">
      <dgm:prSet/>
      <dgm:spPr/>
      <dgm:t>
        <a:bodyPr/>
        <a:lstStyle/>
        <a:p>
          <a:endParaRPr lang="en-US"/>
        </a:p>
      </dgm:t>
    </dgm:pt>
    <dgm:pt modelId="{CFEC48EB-6558-4DD9-A6D3-12C9FA198D44}" type="pres">
      <dgm:prSet presAssocID="{11FE490A-54FE-44DB-A31B-47084D1ED22E}" presName="Name0" presStyleCnt="0">
        <dgm:presLayoutVars>
          <dgm:dir/>
          <dgm:animLvl val="lvl"/>
          <dgm:resizeHandles val="exact"/>
        </dgm:presLayoutVars>
      </dgm:prSet>
      <dgm:spPr/>
    </dgm:pt>
    <dgm:pt modelId="{D068C4F0-744E-4A73-BF40-A2EAD02E425E}" type="pres">
      <dgm:prSet presAssocID="{67C958DF-4552-48C9-A942-83741897ED06}" presName="boxAndChildren" presStyleCnt="0"/>
      <dgm:spPr/>
    </dgm:pt>
    <dgm:pt modelId="{0B4C3944-45F3-4757-BE14-36B10C80D3B6}" type="pres">
      <dgm:prSet presAssocID="{67C958DF-4552-48C9-A942-83741897ED06}" presName="parentTextBox" presStyleLbl="node1" presStyleIdx="0" presStyleCnt="2"/>
      <dgm:spPr/>
    </dgm:pt>
    <dgm:pt modelId="{DF94DC2F-D694-40FF-842F-FC50A8FBFE5E}" type="pres">
      <dgm:prSet presAssocID="{591E2673-8D55-47B7-921D-562453F7DAA3}" presName="sp" presStyleCnt="0"/>
      <dgm:spPr/>
    </dgm:pt>
    <dgm:pt modelId="{C1CEC303-F06E-45BA-88CA-68DEAD3D9BD1}" type="pres">
      <dgm:prSet presAssocID="{53C888D7-ABB8-4E32-8808-DA557AB1C8A2}" presName="arrowAndChildren" presStyleCnt="0"/>
      <dgm:spPr/>
    </dgm:pt>
    <dgm:pt modelId="{EC5FBFAC-B5F9-4A75-9332-3CAEB1213185}" type="pres">
      <dgm:prSet presAssocID="{53C888D7-ABB8-4E32-8808-DA557AB1C8A2}" presName="parentTextArrow" presStyleLbl="node1" presStyleIdx="1" presStyleCnt="2"/>
      <dgm:spPr/>
    </dgm:pt>
  </dgm:ptLst>
  <dgm:cxnLst>
    <dgm:cxn modelId="{AA0F3668-F19D-486E-8051-0AA7C8CEA4FA}" type="presOf" srcId="{11FE490A-54FE-44DB-A31B-47084D1ED22E}" destId="{CFEC48EB-6558-4DD9-A6D3-12C9FA198D44}" srcOrd="0" destOrd="0" presId="urn:microsoft.com/office/officeart/2005/8/layout/process4"/>
    <dgm:cxn modelId="{03F3875A-BA64-4414-8C37-952C3FCE01B5}" srcId="{11FE490A-54FE-44DB-A31B-47084D1ED22E}" destId="{53C888D7-ABB8-4E32-8808-DA557AB1C8A2}" srcOrd="0" destOrd="0" parTransId="{C8D6914A-CEE2-4D98-89CE-5DBE427481CA}" sibTransId="{591E2673-8D55-47B7-921D-562453F7DAA3}"/>
    <dgm:cxn modelId="{966BD2B8-5B70-4BE8-BE5C-D35ADEA7F697}" srcId="{11FE490A-54FE-44DB-A31B-47084D1ED22E}" destId="{67C958DF-4552-48C9-A942-83741897ED06}" srcOrd="1" destOrd="0" parTransId="{D311F68C-478F-418C-81E6-74820A58717F}" sibTransId="{4A977E2C-60D9-4653-9F56-BEE06422C73D}"/>
    <dgm:cxn modelId="{03D651BD-3158-43E0-ADC0-A42EB913AB89}" type="presOf" srcId="{53C888D7-ABB8-4E32-8808-DA557AB1C8A2}" destId="{EC5FBFAC-B5F9-4A75-9332-3CAEB1213185}" srcOrd="0" destOrd="0" presId="urn:microsoft.com/office/officeart/2005/8/layout/process4"/>
    <dgm:cxn modelId="{6F7539C2-ED25-4BA5-BF91-97100F7B8988}" type="presOf" srcId="{67C958DF-4552-48C9-A942-83741897ED06}" destId="{0B4C3944-45F3-4757-BE14-36B10C80D3B6}" srcOrd="0" destOrd="0" presId="urn:microsoft.com/office/officeart/2005/8/layout/process4"/>
    <dgm:cxn modelId="{D34C026A-AA73-47E9-9B57-6092AF44F7DC}" type="presParOf" srcId="{CFEC48EB-6558-4DD9-A6D3-12C9FA198D44}" destId="{D068C4F0-744E-4A73-BF40-A2EAD02E425E}" srcOrd="0" destOrd="0" presId="urn:microsoft.com/office/officeart/2005/8/layout/process4"/>
    <dgm:cxn modelId="{818E8EB4-488F-4720-ABE9-A63118CB221C}" type="presParOf" srcId="{D068C4F0-744E-4A73-BF40-A2EAD02E425E}" destId="{0B4C3944-45F3-4757-BE14-36B10C80D3B6}" srcOrd="0" destOrd="0" presId="urn:microsoft.com/office/officeart/2005/8/layout/process4"/>
    <dgm:cxn modelId="{16D38535-A633-49A4-907A-455E7F0A3525}" type="presParOf" srcId="{CFEC48EB-6558-4DD9-A6D3-12C9FA198D44}" destId="{DF94DC2F-D694-40FF-842F-FC50A8FBFE5E}" srcOrd="1" destOrd="0" presId="urn:microsoft.com/office/officeart/2005/8/layout/process4"/>
    <dgm:cxn modelId="{13A29357-7790-4095-806E-85F7DF0A0C8E}" type="presParOf" srcId="{CFEC48EB-6558-4DD9-A6D3-12C9FA198D44}" destId="{C1CEC303-F06E-45BA-88CA-68DEAD3D9BD1}" srcOrd="2" destOrd="0" presId="urn:microsoft.com/office/officeart/2005/8/layout/process4"/>
    <dgm:cxn modelId="{438AFFD6-C71F-4DFC-8281-9D0F65D97C70}" type="presParOf" srcId="{C1CEC303-F06E-45BA-88CA-68DEAD3D9BD1}" destId="{EC5FBFAC-B5F9-4A75-9332-3CAEB12131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373D4-4FAB-49CB-AB12-684E4944D74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D810054-DE23-4F5B-9B10-A4727161006F}">
      <dgm:prSet phldrT="[Texto]"/>
      <dgm:spPr/>
      <dgm:t>
        <a:bodyPr/>
        <a:lstStyle/>
        <a:p>
          <a:r>
            <a:rPr lang="es-MX" dirty="0"/>
            <a:t>Ética</a:t>
          </a:r>
        </a:p>
      </dgm:t>
    </dgm:pt>
    <dgm:pt modelId="{E53410D6-EDBC-4E89-9245-D725CDDF3170}" type="parTrans" cxnId="{6DCED4D1-711D-412D-8DC6-9BB8DA4D85E8}">
      <dgm:prSet/>
      <dgm:spPr/>
      <dgm:t>
        <a:bodyPr/>
        <a:lstStyle/>
        <a:p>
          <a:endParaRPr lang="es-MX"/>
        </a:p>
      </dgm:t>
    </dgm:pt>
    <dgm:pt modelId="{7CAC7FBA-0908-49E3-8F19-D59511A4B3C4}" type="sibTrans" cxnId="{6DCED4D1-711D-412D-8DC6-9BB8DA4D85E8}">
      <dgm:prSet/>
      <dgm:spPr/>
      <dgm:t>
        <a:bodyPr/>
        <a:lstStyle/>
        <a:p>
          <a:endParaRPr lang="es-MX"/>
        </a:p>
      </dgm:t>
    </dgm:pt>
    <dgm:pt modelId="{77F7F4FB-1684-4FAB-AD76-6C428393F58B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</a:rPr>
            <a:t>Principios</a:t>
          </a:r>
        </a:p>
      </dgm:t>
    </dgm:pt>
    <dgm:pt modelId="{8CFD6B69-A6B9-4A8C-A1FB-F97566C7697C}" type="parTrans" cxnId="{723441E0-BDDC-4F44-B3AE-DB267FF85B94}">
      <dgm:prSet/>
      <dgm:spPr/>
      <dgm:t>
        <a:bodyPr/>
        <a:lstStyle/>
        <a:p>
          <a:endParaRPr lang="es-MX"/>
        </a:p>
      </dgm:t>
    </dgm:pt>
    <dgm:pt modelId="{05A0B0C4-E105-43B1-9779-576E2E1AE37C}" type="sibTrans" cxnId="{723441E0-BDDC-4F44-B3AE-DB267FF85B94}">
      <dgm:prSet/>
      <dgm:spPr/>
      <dgm:t>
        <a:bodyPr/>
        <a:lstStyle/>
        <a:p>
          <a:endParaRPr lang="es-MX"/>
        </a:p>
      </dgm:t>
    </dgm:pt>
    <dgm:pt modelId="{FF4C9556-5F7F-48D2-AE2C-377BDE98AA18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Normas éticas</a:t>
          </a:r>
        </a:p>
      </dgm:t>
    </dgm:pt>
    <dgm:pt modelId="{D57FFB75-B2AA-4F53-A965-D229208DBDE7}" type="parTrans" cxnId="{707C7AA4-953F-48C3-9392-2D194D9BDBB0}">
      <dgm:prSet/>
      <dgm:spPr/>
      <dgm:t>
        <a:bodyPr/>
        <a:lstStyle/>
        <a:p>
          <a:endParaRPr lang="es-MX"/>
        </a:p>
      </dgm:t>
    </dgm:pt>
    <dgm:pt modelId="{CBC75266-C35E-449D-ABA2-7891A7E0BB64}" type="sibTrans" cxnId="{707C7AA4-953F-48C3-9392-2D194D9BDBB0}">
      <dgm:prSet/>
      <dgm:spPr/>
      <dgm:t>
        <a:bodyPr/>
        <a:lstStyle/>
        <a:p>
          <a:endParaRPr lang="es-MX"/>
        </a:p>
      </dgm:t>
    </dgm:pt>
    <dgm:pt modelId="{AB7CE349-6430-4738-AEE9-BF296EA81E62}">
      <dgm:prSet phldrT="[Texto]"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</a:rPr>
            <a:t>Comportamiento empresarial</a:t>
          </a:r>
        </a:p>
      </dgm:t>
    </dgm:pt>
    <dgm:pt modelId="{30AAA83B-DBE7-40DB-B3E1-DB5D07681D68}" type="parTrans" cxnId="{46110A54-AFC7-4521-AB66-C1116E1250BA}">
      <dgm:prSet/>
      <dgm:spPr/>
      <dgm:t>
        <a:bodyPr/>
        <a:lstStyle/>
        <a:p>
          <a:endParaRPr lang="es-MX"/>
        </a:p>
      </dgm:t>
    </dgm:pt>
    <dgm:pt modelId="{FDABEF75-96DC-416E-9182-67D6C3D63ABB}" type="sibTrans" cxnId="{46110A54-AFC7-4521-AB66-C1116E1250BA}">
      <dgm:prSet/>
      <dgm:spPr/>
      <dgm:t>
        <a:bodyPr/>
        <a:lstStyle/>
        <a:p>
          <a:endParaRPr lang="es-MX"/>
        </a:p>
      </dgm:t>
    </dgm:pt>
    <dgm:pt modelId="{132B1AEA-EF98-4599-97DF-C198DEC222E4}" type="pres">
      <dgm:prSet presAssocID="{C97373D4-4FAB-49CB-AB12-684E4944D7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C6A1E7-539A-4886-9478-4AE9A464829D}" type="pres">
      <dgm:prSet presAssocID="{BD810054-DE23-4F5B-9B10-A4727161006F}" presName="centerShape" presStyleLbl="node0" presStyleIdx="0" presStyleCnt="1"/>
      <dgm:spPr/>
    </dgm:pt>
    <dgm:pt modelId="{20BFE18A-45F6-4A2D-9BF1-B9F36F6D3D47}" type="pres">
      <dgm:prSet presAssocID="{77F7F4FB-1684-4FAB-AD76-6C428393F58B}" presName="node" presStyleLbl="node1" presStyleIdx="0" presStyleCnt="3" custScaleX="126155" custScaleY="100603">
        <dgm:presLayoutVars>
          <dgm:bulletEnabled val="1"/>
        </dgm:presLayoutVars>
      </dgm:prSet>
      <dgm:spPr/>
    </dgm:pt>
    <dgm:pt modelId="{3AD16FF6-9C8B-47D1-8989-86B7E050EDAF}" type="pres">
      <dgm:prSet presAssocID="{77F7F4FB-1684-4FAB-AD76-6C428393F58B}" presName="dummy" presStyleCnt="0"/>
      <dgm:spPr/>
    </dgm:pt>
    <dgm:pt modelId="{14321DB7-CF02-49EC-864F-A16AD56CC91A}" type="pres">
      <dgm:prSet presAssocID="{05A0B0C4-E105-43B1-9779-576E2E1AE37C}" presName="sibTrans" presStyleLbl="sibTrans2D1" presStyleIdx="0" presStyleCnt="3"/>
      <dgm:spPr/>
    </dgm:pt>
    <dgm:pt modelId="{F1FD6426-D302-4C4B-B4B0-1EFBEAE7DC00}" type="pres">
      <dgm:prSet presAssocID="{FF4C9556-5F7F-48D2-AE2C-377BDE98AA18}" presName="node" presStyleLbl="node1" presStyleIdx="1" presStyleCnt="3" custScaleX="137699" custScaleY="115194">
        <dgm:presLayoutVars>
          <dgm:bulletEnabled val="1"/>
        </dgm:presLayoutVars>
      </dgm:prSet>
      <dgm:spPr/>
    </dgm:pt>
    <dgm:pt modelId="{C96A8E13-5090-4F93-856C-9F2AECDB426B}" type="pres">
      <dgm:prSet presAssocID="{FF4C9556-5F7F-48D2-AE2C-377BDE98AA18}" presName="dummy" presStyleCnt="0"/>
      <dgm:spPr/>
    </dgm:pt>
    <dgm:pt modelId="{DEE6FBEB-31A3-42A9-B7EC-23167D456878}" type="pres">
      <dgm:prSet presAssocID="{CBC75266-C35E-449D-ABA2-7891A7E0BB64}" presName="sibTrans" presStyleLbl="sibTrans2D1" presStyleIdx="1" presStyleCnt="3"/>
      <dgm:spPr/>
    </dgm:pt>
    <dgm:pt modelId="{1C1D0673-E71E-4582-873F-3A558F364D27}" type="pres">
      <dgm:prSet presAssocID="{AB7CE349-6430-4738-AEE9-BF296EA81E62}" presName="node" presStyleLbl="node1" presStyleIdx="2" presStyleCnt="3" custScaleX="122698" custScaleY="101796">
        <dgm:presLayoutVars>
          <dgm:bulletEnabled val="1"/>
        </dgm:presLayoutVars>
      </dgm:prSet>
      <dgm:spPr/>
    </dgm:pt>
    <dgm:pt modelId="{7A0C6EED-FFB8-4385-81F8-FF8862BE94F2}" type="pres">
      <dgm:prSet presAssocID="{AB7CE349-6430-4738-AEE9-BF296EA81E62}" presName="dummy" presStyleCnt="0"/>
      <dgm:spPr/>
    </dgm:pt>
    <dgm:pt modelId="{F81FABDB-500C-4D7C-B2AB-0DE7AAF4E713}" type="pres">
      <dgm:prSet presAssocID="{FDABEF75-96DC-416E-9182-67D6C3D63ABB}" presName="sibTrans" presStyleLbl="sibTrans2D1" presStyleIdx="2" presStyleCnt="3"/>
      <dgm:spPr/>
    </dgm:pt>
  </dgm:ptLst>
  <dgm:cxnLst>
    <dgm:cxn modelId="{9761280C-8147-4B30-A6F4-DE081C6B613B}" type="presOf" srcId="{BD810054-DE23-4F5B-9B10-A4727161006F}" destId="{A5C6A1E7-539A-4886-9478-4AE9A464829D}" srcOrd="0" destOrd="0" presId="urn:microsoft.com/office/officeart/2005/8/layout/radial6"/>
    <dgm:cxn modelId="{EB27015C-44FC-4297-8988-A4160B7E8EB2}" type="presOf" srcId="{CBC75266-C35E-449D-ABA2-7891A7E0BB64}" destId="{DEE6FBEB-31A3-42A9-B7EC-23167D456878}" srcOrd="0" destOrd="0" presId="urn:microsoft.com/office/officeart/2005/8/layout/radial6"/>
    <dgm:cxn modelId="{F86EA06A-6AB3-4A64-A13C-59A88FBCF629}" type="presOf" srcId="{FF4C9556-5F7F-48D2-AE2C-377BDE98AA18}" destId="{F1FD6426-D302-4C4B-B4B0-1EFBEAE7DC00}" srcOrd="0" destOrd="0" presId="urn:microsoft.com/office/officeart/2005/8/layout/radial6"/>
    <dgm:cxn modelId="{46110A54-AFC7-4521-AB66-C1116E1250BA}" srcId="{BD810054-DE23-4F5B-9B10-A4727161006F}" destId="{AB7CE349-6430-4738-AEE9-BF296EA81E62}" srcOrd="2" destOrd="0" parTransId="{30AAA83B-DBE7-40DB-B3E1-DB5D07681D68}" sibTransId="{FDABEF75-96DC-416E-9182-67D6C3D63ABB}"/>
    <dgm:cxn modelId="{691ACE79-BB90-4A23-B0FB-44CCA1F4E96C}" type="presOf" srcId="{AB7CE349-6430-4738-AEE9-BF296EA81E62}" destId="{1C1D0673-E71E-4582-873F-3A558F364D27}" srcOrd="0" destOrd="0" presId="urn:microsoft.com/office/officeart/2005/8/layout/radial6"/>
    <dgm:cxn modelId="{929C7C7D-8656-4C72-8570-CC25D0279644}" type="presOf" srcId="{FDABEF75-96DC-416E-9182-67D6C3D63ABB}" destId="{F81FABDB-500C-4D7C-B2AB-0DE7AAF4E713}" srcOrd="0" destOrd="0" presId="urn:microsoft.com/office/officeart/2005/8/layout/radial6"/>
    <dgm:cxn modelId="{C0938083-7198-4A1F-922B-3F13ACDAA358}" type="presOf" srcId="{05A0B0C4-E105-43B1-9779-576E2E1AE37C}" destId="{14321DB7-CF02-49EC-864F-A16AD56CC91A}" srcOrd="0" destOrd="0" presId="urn:microsoft.com/office/officeart/2005/8/layout/radial6"/>
    <dgm:cxn modelId="{707C7AA4-953F-48C3-9392-2D194D9BDBB0}" srcId="{BD810054-DE23-4F5B-9B10-A4727161006F}" destId="{FF4C9556-5F7F-48D2-AE2C-377BDE98AA18}" srcOrd="1" destOrd="0" parTransId="{D57FFB75-B2AA-4F53-A965-D229208DBDE7}" sibTransId="{CBC75266-C35E-449D-ABA2-7891A7E0BB64}"/>
    <dgm:cxn modelId="{C368CABC-C74D-4212-BB2B-CF26CD3D6BDB}" type="presOf" srcId="{C97373D4-4FAB-49CB-AB12-684E4944D749}" destId="{132B1AEA-EF98-4599-97DF-C198DEC222E4}" srcOrd="0" destOrd="0" presId="urn:microsoft.com/office/officeart/2005/8/layout/radial6"/>
    <dgm:cxn modelId="{6DCED4D1-711D-412D-8DC6-9BB8DA4D85E8}" srcId="{C97373D4-4FAB-49CB-AB12-684E4944D749}" destId="{BD810054-DE23-4F5B-9B10-A4727161006F}" srcOrd="0" destOrd="0" parTransId="{E53410D6-EDBC-4E89-9245-D725CDDF3170}" sibTransId="{7CAC7FBA-0908-49E3-8F19-D59511A4B3C4}"/>
    <dgm:cxn modelId="{723441E0-BDDC-4F44-B3AE-DB267FF85B94}" srcId="{BD810054-DE23-4F5B-9B10-A4727161006F}" destId="{77F7F4FB-1684-4FAB-AD76-6C428393F58B}" srcOrd="0" destOrd="0" parTransId="{8CFD6B69-A6B9-4A8C-A1FB-F97566C7697C}" sibTransId="{05A0B0C4-E105-43B1-9779-576E2E1AE37C}"/>
    <dgm:cxn modelId="{81E21DE2-6DCE-40DC-B20A-C6E7C084465E}" type="presOf" srcId="{77F7F4FB-1684-4FAB-AD76-6C428393F58B}" destId="{20BFE18A-45F6-4A2D-9BF1-B9F36F6D3D47}" srcOrd="0" destOrd="0" presId="urn:microsoft.com/office/officeart/2005/8/layout/radial6"/>
    <dgm:cxn modelId="{C629E02F-8ADA-4545-93E3-06618EF23529}" type="presParOf" srcId="{132B1AEA-EF98-4599-97DF-C198DEC222E4}" destId="{A5C6A1E7-539A-4886-9478-4AE9A464829D}" srcOrd="0" destOrd="0" presId="urn:microsoft.com/office/officeart/2005/8/layout/radial6"/>
    <dgm:cxn modelId="{753895EB-609C-492B-95D1-7023F9E3915E}" type="presParOf" srcId="{132B1AEA-EF98-4599-97DF-C198DEC222E4}" destId="{20BFE18A-45F6-4A2D-9BF1-B9F36F6D3D47}" srcOrd="1" destOrd="0" presId="urn:microsoft.com/office/officeart/2005/8/layout/radial6"/>
    <dgm:cxn modelId="{80E83013-DD35-4004-849E-9CCCB15D33BB}" type="presParOf" srcId="{132B1AEA-EF98-4599-97DF-C198DEC222E4}" destId="{3AD16FF6-9C8B-47D1-8989-86B7E050EDAF}" srcOrd="2" destOrd="0" presId="urn:microsoft.com/office/officeart/2005/8/layout/radial6"/>
    <dgm:cxn modelId="{ED6B5D08-93DD-4A63-ADF7-7FC11B4D73D4}" type="presParOf" srcId="{132B1AEA-EF98-4599-97DF-C198DEC222E4}" destId="{14321DB7-CF02-49EC-864F-A16AD56CC91A}" srcOrd="3" destOrd="0" presId="urn:microsoft.com/office/officeart/2005/8/layout/radial6"/>
    <dgm:cxn modelId="{28F52F58-2A26-40BA-94E3-1E285D4C754E}" type="presParOf" srcId="{132B1AEA-EF98-4599-97DF-C198DEC222E4}" destId="{F1FD6426-D302-4C4B-B4B0-1EFBEAE7DC00}" srcOrd="4" destOrd="0" presId="urn:microsoft.com/office/officeart/2005/8/layout/radial6"/>
    <dgm:cxn modelId="{2BB367E1-2391-428D-84FC-81C26FBDF205}" type="presParOf" srcId="{132B1AEA-EF98-4599-97DF-C198DEC222E4}" destId="{C96A8E13-5090-4F93-856C-9F2AECDB426B}" srcOrd="5" destOrd="0" presId="urn:microsoft.com/office/officeart/2005/8/layout/radial6"/>
    <dgm:cxn modelId="{84E84860-83CB-402A-92E7-2C70E7F3A1E0}" type="presParOf" srcId="{132B1AEA-EF98-4599-97DF-C198DEC222E4}" destId="{DEE6FBEB-31A3-42A9-B7EC-23167D456878}" srcOrd="6" destOrd="0" presId="urn:microsoft.com/office/officeart/2005/8/layout/radial6"/>
    <dgm:cxn modelId="{BF396D4E-5559-4084-A761-53C33A45DD17}" type="presParOf" srcId="{132B1AEA-EF98-4599-97DF-C198DEC222E4}" destId="{1C1D0673-E71E-4582-873F-3A558F364D27}" srcOrd="7" destOrd="0" presId="urn:microsoft.com/office/officeart/2005/8/layout/radial6"/>
    <dgm:cxn modelId="{6CCE983A-46AF-4B18-BACA-406E2E222E1C}" type="presParOf" srcId="{132B1AEA-EF98-4599-97DF-C198DEC222E4}" destId="{7A0C6EED-FFB8-4385-81F8-FF8862BE94F2}" srcOrd="8" destOrd="0" presId="urn:microsoft.com/office/officeart/2005/8/layout/radial6"/>
    <dgm:cxn modelId="{9B8E7F17-4C61-416A-A36B-66DACCB546A0}" type="presParOf" srcId="{132B1AEA-EF98-4599-97DF-C198DEC222E4}" destId="{F81FABDB-500C-4D7C-B2AB-0DE7AAF4E71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D60C6-2A29-4486-AC45-A48EBB113750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34C43E-A873-457D-80B0-3EBF026BA16E}">
      <dgm:prSet/>
      <dgm:spPr/>
      <dgm:t>
        <a:bodyPr/>
        <a:lstStyle/>
        <a:p>
          <a:r>
            <a:rPr lang="es-MX" dirty="0"/>
            <a:t>1. Porque un estrategia que es inmoral toda o en parte es moralmente incorrecta y refleja mal el carácter de los empleados de la compañía</a:t>
          </a:r>
          <a:endParaRPr lang="en-US" dirty="0"/>
        </a:p>
      </dgm:t>
    </dgm:pt>
    <dgm:pt modelId="{FA7D99AA-C8BD-4420-ABEA-6B22ECE54FFA}" type="parTrans" cxnId="{3F12B451-F924-48C8-A0D6-A6843350EAE8}">
      <dgm:prSet/>
      <dgm:spPr/>
      <dgm:t>
        <a:bodyPr/>
        <a:lstStyle/>
        <a:p>
          <a:endParaRPr lang="en-US"/>
        </a:p>
      </dgm:t>
    </dgm:pt>
    <dgm:pt modelId="{3D2C4CB1-2872-44F2-BA0B-97225064A4AE}" type="sibTrans" cxnId="{3F12B451-F924-48C8-A0D6-A6843350EAE8}">
      <dgm:prSet/>
      <dgm:spPr/>
      <dgm:t>
        <a:bodyPr/>
        <a:lstStyle/>
        <a:p>
          <a:endParaRPr lang="en-US"/>
        </a:p>
      </dgm:t>
    </dgm:pt>
    <dgm:pt modelId="{5871CA14-6E1F-4016-9E1B-9E04EAE61D8A}">
      <dgm:prSet/>
      <dgm:spPr/>
      <dgm:t>
        <a:bodyPr/>
        <a:lstStyle/>
        <a:p>
          <a:r>
            <a:rPr lang="es-MX" dirty="0"/>
            <a:t>2. Porque una estrategia ética es un buen negocio y va en el mejor interés de los accionistas</a:t>
          </a:r>
          <a:endParaRPr lang="en-US" dirty="0"/>
        </a:p>
      </dgm:t>
    </dgm:pt>
    <dgm:pt modelId="{726806EB-6370-4579-B2F2-912446C6730C}" type="parTrans" cxnId="{95CE4D74-D40D-4373-841C-55F9C66E4EB0}">
      <dgm:prSet/>
      <dgm:spPr/>
      <dgm:t>
        <a:bodyPr/>
        <a:lstStyle/>
        <a:p>
          <a:endParaRPr lang="en-US"/>
        </a:p>
      </dgm:t>
    </dgm:pt>
    <dgm:pt modelId="{F5A41F7F-EA7C-4F7B-981F-52EFB2854B2C}" type="sibTrans" cxnId="{95CE4D74-D40D-4373-841C-55F9C66E4EB0}">
      <dgm:prSet/>
      <dgm:spPr/>
      <dgm:t>
        <a:bodyPr/>
        <a:lstStyle/>
        <a:p>
          <a:endParaRPr lang="en-US"/>
        </a:p>
      </dgm:t>
    </dgm:pt>
    <dgm:pt modelId="{2B40B04B-BD92-43F6-AC15-0AEA0DC344DE}" type="pres">
      <dgm:prSet presAssocID="{D14D60C6-2A29-4486-AC45-A48EBB113750}" presName="Name0" presStyleCnt="0">
        <dgm:presLayoutVars>
          <dgm:dir/>
          <dgm:animLvl val="lvl"/>
          <dgm:resizeHandles val="exact"/>
        </dgm:presLayoutVars>
      </dgm:prSet>
      <dgm:spPr/>
    </dgm:pt>
    <dgm:pt modelId="{B722CB2D-9FD5-4935-AE17-846F983314FF}" type="pres">
      <dgm:prSet presAssocID="{5871CA14-6E1F-4016-9E1B-9E04EAE61D8A}" presName="boxAndChildren" presStyleCnt="0"/>
      <dgm:spPr/>
    </dgm:pt>
    <dgm:pt modelId="{C5C67EC2-620E-4FBB-9244-9E1E6CBE998E}" type="pres">
      <dgm:prSet presAssocID="{5871CA14-6E1F-4016-9E1B-9E04EAE61D8A}" presName="parentTextBox" presStyleLbl="node1" presStyleIdx="0" presStyleCnt="2"/>
      <dgm:spPr/>
    </dgm:pt>
    <dgm:pt modelId="{60F77EF8-4C02-4E92-A908-6A83B11E974F}" type="pres">
      <dgm:prSet presAssocID="{3D2C4CB1-2872-44F2-BA0B-97225064A4AE}" presName="sp" presStyleCnt="0"/>
      <dgm:spPr/>
    </dgm:pt>
    <dgm:pt modelId="{D34EF086-845F-4633-903D-C596DEDA27F7}" type="pres">
      <dgm:prSet presAssocID="{D534C43E-A873-457D-80B0-3EBF026BA16E}" presName="arrowAndChildren" presStyleCnt="0"/>
      <dgm:spPr/>
    </dgm:pt>
    <dgm:pt modelId="{85B69A30-38A9-4BA6-808D-AEB8D57ED979}" type="pres">
      <dgm:prSet presAssocID="{D534C43E-A873-457D-80B0-3EBF026BA16E}" presName="parentTextArrow" presStyleLbl="node1" presStyleIdx="1" presStyleCnt="2"/>
      <dgm:spPr/>
    </dgm:pt>
  </dgm:ptLst>
  <dgm:cxnLst>
    <dgm:cxn modelId="{3648A64C-0BCF-42B4-9241-01B264A434B0}" type="presOf" srcId="{5871CA14-6E1F-4016-9E1B-9E04EAE61D8A}" destId="{C5C67EC2-620E-4FBB-9244-9E1E6CBE998E}" srcOrd="0" destOrd="0" presId="urn:microsoft.com/office/officeart/2005/8/layout/process4"/>
    <dgm:cxn modelId="{3F12B451-F924-48C8-A0D6-A6843350EAE8}" srcId="{D14D60C6-2A29-4486-AC45-A48EBB113750}" destId="{D534C43E-A873-457D-80B0-3EBF026BA16E}" srcOrd="0" destOrd="0" parTransId="{FA7D99AA-C8BD-4420-ABEA-6B22ECE54FFA}" sibTransId="{3D2C4CB1-2872-44F2-BA0B-97225064A4AE}"/>
    <dgm:cxn modelId="{95CE4D74-D40D-4373-841C-55F9C66E4EB0}" srcId="{D14D60C6-2A29-4486-AC45-A48EBB113750}" destId="{5871CA14-6E1F-4016-9E1B-9E04EAE61D8A}" srcOrd="1" destOrd="0" parTransId="{726806EB-6370-4579-B2F2-912446C6730C}" sibTransId="{F5A41F7F-EA7C-4F7B-981F-52EFB2854B2C}"/>
    <dgm:cxn modelId="{58DDCEA3-2638-4128-8F79-2553BB54DD5F}" type="presOf" srcId="{D534C43E-A873-457D-80B0-3EBF026BA16E}" destId="{85B69A30-38A9-4BA6-808D-AEB8D57ED979}" srcOrd="0" destOrd="0" presId="urn:microsoft.com/office/officeart/2005/8/layout/process4"/>
    <dgm:cxn modelId="{0F818CA5-81F9-45A0-93EB-45725B254D2D}" type="presOf" srcId="{D14D60C6-2A29-4486-AC45-A48EBB113750}" destId="{2B40B04B-BD92-43F6-AC15-0AEA0DC344DE}" srcOrd="0" destOrd="0" presId="urn:microsoft.com/office/officeart/2005/8/layout/process4"/>
    <dgm:cxn modelId="{DB7E94EE-5D2E-4643-B267-A18674B6B479}" type="presParOf" srcId="{2B40B04B-BD92-43F6-AC15-0AEA0DC344DE}" destId="{B722CB2D-9FD5-4935-AE17-846F983314FF}" srcOrd="0" destOrd="0" presId="urn:microsoft.com/office/officeart/2005/8/layout/process4"/>
    <dgm:cxn modelId="{289C3211-D4DC-42D0-A95D-66DB0B50A870}" type="presParOf" srcId="{B722CB2D-9FD5-4935-AE17-846F983314FF}" destId="{C5C67EC2-620E-4FBB-9244-9E1E6CBE998E}" srcOrd="0" destOrd="0" presId="urn:microsoft.com/office/officeart/2005/8/layout/process4"/>
    <dgm:cxn modelId="{E7F0977A-2E2F-4E89-A011-8B1A8C7D3B10}" type="presParOf" srcId="{2B40B04B-BD92-43F6-AC15-0AEA0DC344DE}" destId="{60F77EF8-4C02-4E92-A908-6A83B11E974F}" srcOrd="1" destOrd="0" presId="urn:microsoft.com/office/officeart/2005/8/layout/process4"/>
    <dgm:cxn modelId="{9C0651CF-84A7-4368-B30D-25C6B8BF5596}" type="presParOf" srcId="{2B40B04B-BD92-43F6-AC15-0AEA0DC344DE}" destId="{D34EF086-845F-4633-903D-C596DEDA27F7}" srcOrd="2" destOrd="0" presId="urn:microsoft.com/office/officeart/2005/8/layout/process4"/>
    <dgm:cxn modelId="{4D0FF581-E7A2-4E75-AF64-90D05D7E56D5}" type="presParOf" srcId="{D34EF086-845F-4633-903D-C596DEDA27F7}" destId="{85B69A30-38A9-4BA6-808D-AEB8D57ED9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C3944-45F3-4757-BE14-36B10C80D3B6}">
      <dsp:nvSpPr>
        <dsp:cNvPr id="0" name=""/>
        <dsp:cNvSpPr/>
      </dsp:nvSpPr>
      <dsp:spPr>
        <a:xfrm>
          <a:off x="0" y="2652132"/>
          <a:ext cx="7017080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La empresa es un ciudadano corporativo que debe ver el bienestar de sus empleados, la comunidad y la sociedad en conjunto (Thomson, Strickland &amp; Gamble, 2018).</a:t>
          </a:r>
          <a:endParaRPr lang="en-US" sz="2400" kern="1200" dirty="0"/>
        </a:p>
      </dsp:txBody>
      <dsp:txXfrm>
        <a:off x="0" y="2652132"/>
        <a:ext cx="7017080" cy="1740086"/>
      </dsp:txXfrm>
    </dsp:sp>
    <dsp:sp modelId="{EC5FBFAC-B5F9-4A75-9332-3CAEB1213185}">
      <dsp:nvSpPr>
        <dsp:cNvPr id="0" name=""/>
        <dsp:cNvSpPr/>
      </dsp:nvSpPr>
      <dsp:spPr>
        <a:xfrm rot="10800000">
          <a:off x="0" y="1981"/>
          <a:ext cx="7017080" cy="2676252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Los esfuerzos de toda empresa para preparar y ejecutar una estrategia debe estar conducida con actos éticos y de comportamiento socialmente responsable.</a:t>
          </a:r>
          <a:endParaRPr lang="en-US" sz="2400" kern="1200"/>
        </a:p>
      </dsp:txBody>
      <dsp:txXfrm rot="10800000">
        <a:off x="0" y="1981"/>
        <a:ext cx="7017080" cy="1738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FABDB-500C-4D7C-B2AB-0DE7AAF4E713}">
      <dsp:nvSpPr>
        <dsp:cNvPr id="0" name=""/>
        <dsp:cNvSpPr/>
      </dsp:nvSpPr>
      <dsp:spPr>
        <a:xfrm>
          <a:off x="1903825" y="502332"/>
          <a:ext cx="3333212" cy="3333212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6FBEB-31A3-42A9-B7EC-23167D456878}">
      <dsp:nvSpPr>
        <dsp:cNvPr id="0" name=""/>
        <dsp:cNvSpPr/>
      </dsp:nvSpPr>
      <dsp:spPr>
        <a:xfrm>
          <a:off x="1903825" y="502332"/>
          <a:ext cx="3333212" cy="3333212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21DB7-CF02-49EC-864F-A16AD56CC91A}">
      <dsp:nvSpPr>
        <dsp:cNvPr id="0" name=""/>
        <dsp:cNvSpPr/>
      </dsp:nvSpPr>
      <dsp:spPr>
        <a:xfrm>
          <a:off x="1903825" y="502332"/>
          <a:ext cx="3333212" cy="3333212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6A1E7-539A-4886-9478-4AE9A464829D}">
      <dsp:nvSpPr>
        <dsp:cNvPr id="0" name=""/>
        <dsp:cNvSpPr/>
      </dsp:nvSpPr>
      <dsp:spPr>
        <a:xfrm>
          <a:off x="2802619" y="1401126"/>
          <a:ext cx="1535624" cy="153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Ética</a:t>
          </a:r>
        </a:p>
      </dsp:txBody>
      <dsp:txXfrm>
        <a:off x="3027506" y="1626013"/>
        <a:ext cx="1085850" cy="1085850"/>
      </dsp:txXfrm>
    </dsp:sp>
    <dsp:sp modelId="{20BFE18A-45F6-4A2D-9BF1-B9F36F6D3D47}">
      <dsp:nvSpPr>
        <dsp:cNvPr id="0" name=""/>
        <dsp:cNvSpPr/>
      </dsp:nvSpPr>
      <dsp:spPr>
        <a:xfrm>
          <a:off x="2892387" y="320"/>
          <a:ext cx="1356086" cy="1081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Principios</a:t>
          </a:r>
        </a:p>
      </dsp:txBody>
      <dsp:txXfrm>
        <a:off x="3090981" y="158690"/>
        <a:ext cx="958898" cy="764678"/>
      </dsp:txXfrm>
    </dsp:sp>
    <dsp:sp modelId="{F1FD6426-D302-4C4B-B4B0-1EFBEAE7DC00}">
      <dsp:nvSpPr>
        <dsp:cNvPr id="0" name=""/>
        <dsp:cNvSpPr/>
      </dsp:nvSpPr>
      <dsp:spPr>
        <a:xfrm>
          <a:off x="4240152" y="2363761"/>
          <a:ext cx="1480177" cy="1238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solidFill>
                <a:schemeClr val="tx1"/>
              </a:solidFill>
            </a:rPr>
            <a:t>Normas éticas</a:t>
          </a:r>
        </a:p>
      </dsp:txBody>
      <dsp:txXfrm>
        <a:off x="4456919" y="2545100"/>
        <a:ext cx="1046643" cy="875584"/>
      </dsp:txXfrm>
    </dsp:sp>
    <dsp:sp modelId="{1C1D0673-E71E-4582-873F-3A558F364D27}">
      <dsp:nvSpPr>
        <dsp:cNvPr id="0" name=""/>
        <dsp:cNvSpPr/>
      </dsp:nvSpPr>
      <dsp:spPr>
        <a:xfrm>
          <a:off x="1501158" y="2435771"/>
          <a:ext cx="1318925" cy="109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</a:rPr>
            <a:t>Comportamiento empresarial</a:t>
          </a:r>
        </a:p>
      </dsp:txBody>
      <dsp:txXfrm>
        <a:off x="1694310" y="2596019"/>
        <a:ext cx="932621" cy="773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67EC2-620E-4FBB-9244-9E1E6CBE998E}">
      <dsp:nvSpPr>
        <dsp:cNvPr id="0" name=""/>
        <dsp:cNvSpPr/>
      </dsp:nvSpPr>
      <dsp:spPr>
        <a:xfrm>
          <a:off x="0" y="2652132"/>
          <a:ext cx="7017080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2. Porque una estrategia ética es un buen negocio y va en el mejor interés de los accionistas</a:t>
          </a:r>
          <a:endParaRPr lang="en-US" sz="2500" kern="1200" dirty="0"/>
        </a:p>
      </dsp:txBody>
      <dsp:txXfrm>
        <a:off x="0" y="2652132"/>
        <a:ext cx="7017080" cy="1740086"/>
      </dsp:txXfrm>
    </dsp:sp>
    <dsp:sp modelId="{85B69A30-38A9-4BA6-808D-AEB8D57ED979}">
      <dsp:nvSpPr>
        <dsp:cNvPr id="0" name=""/>
        <dsp:cNvSpPr/>
      </dsp:nvSpPr>
      <dsp:spPr>
        <a:xfrm rot="10800000">
          <a:off x="0" y="1981"/>
          <a:ext cx="7017080" cy="2676252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1. Porque un estrategia que es inmoral toda o en parte es moralmente incorrecta y refleja mal el carácter de los empleados de la compañía</a:t>
          </a:r>
          <a:endParaRPr lang="en-US" sz="2500" kern="1200" dirty="0"/>
        </a:p>
      </dsp:txBody>
      <dsp:txXfrm rot="10800000">
        <a:off x="0" y="1981"/>
        <a:ext cx="7017080" cy="1738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3D52-63BE-49F2-A2DF-2E5716958815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E749-BB9E-4D08-B889-2A9B601DCE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24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Es la aplicación de los principios y normas éticas al comportamiento</a:t>
            </a:r>
            <a:r>
              <a:rPr lang="es-MX" baseline="0" dirty="0"/>
              <a:t> empresarial. Los actos comerciales tienen que ser juzgados en el contexto de las normas sociales sobre lo que es correcto o incorrecto, no según un conjunto de reglas especiales que los empresarios deciden aplicar a su propia conducta (p. 317).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B41C-1264-4CED-9F98-80A9E74581C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6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9E749-BB9E-4D08-B889-2A9B601DCE4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13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2B41C-1264-4CED-9F98-80A9E74581CC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84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3FC30-3FAC-687E-94CD-2A050FCA7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86B543-5886-D8EE-9E27-F9D09F931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7A53D-1A19-682D-8B3E-0DAE81C7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3F6DBE-E4CD-36A6-57DD-56E22C2D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A89A0-FEC7-53B1-ED86-25EB439C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4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7B82B-70D7-062A-980B-3A4D26AE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C833DC-4399-F795-0C5E-B90FE904C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F4C8D1-F241-3ED5-CEBA-E213BA6C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2FA3C-E63F-30B1-EFCD-A3BA0C8D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4CCFFB-1882-4BE6-C787-1D8D7CC8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02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03E89D-877C-97D1-B5D5-D342FF95C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198628-17BC-CA65-9DDB-36376F117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17EE0-694B-C111-5CDF-E1B3452D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E7D41-88E6-54C2-B98A-4F775B1A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C241A-E2CE-879B-9D03-0F767BF4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32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77ED4-BAD6-1E4B-91CE-8C558E66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0C5ED-4DFF-B917-2F72-37BBBEC9D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473DF-EAE4-80B4-238F-6CA770C8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6E53CE-3F26-0C2F-33C6-C61CA804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81914-DCC1-26E1-7FF6-920143BD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18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61F32-0604-7C0C-F741-F21664EE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4D267C-6974-A3A7-2294-66A9AA00D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4E29A-692E-9509-CD4C-7EE973C8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177B00-4B18-433F-E316-47F47CF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E450CE-43E8-E259-659B-355984A2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29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C8883-2D1A-DC99-BFBB-75925116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0816EA-02D6-AAF2-0270-4E3EEAA9E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3DFEDF-8265-90C9-A69C-BAD37C19E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4CEE2B-B02D-D947-3D58-421AFD4E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DE855B-A6B5-CBA5-32A3-1397D528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3B613-53A3-D0B5-BCCD-A7B02CA9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3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9BBAF-4B01-55E5-C8DF-3559AD31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6E63F1-02FF-A3F0-0CA5-020C5BE87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9FBB2F-1701-9EC8-C890-854AF23E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4C0F6E-9AE0-D61C-0F1E-FC24AC359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1050A0-BE7E-4671-DE4E-8B356332E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FC0C2D-5533-CA79-8FAF-69D0D8B5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292A65-300E-B4ED-3071-78F3750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3AE28C-7FF1-EBEB-B1F4-C07B5888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14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61C6-3C50-B110-EF3D-B853B71F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A5DC08-6DBE-09AA-1195-AD0E03A9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06336D-621A-C8C7-732F-14712EF1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FB5275-6FFB-467C-23B8-33919CB7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7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DF2C1A-B654-C5AB-9E8E-A2BC42B0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175367-EDF7-4B31-BC84-89ABAA15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303FDC-F5D7-46ED-3D26-60746A18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10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A693E-E1BE-B515-B257-81A0D0D0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DE2912-19C4-2FEE-D639-D7FF41E0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73819-CA72-1EE7-394A-C15751CE3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A306A2-5C8E-D6B5-3D53-681CC793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FF05B-BE81-0B19-9EEB-9BD39384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05DE5F-E3AF-A741-2894-819A5F20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1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3C3E2-7E84-05CE-4049-9C425FB0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3D7EE7-2F49-1A8B-BE09-ABB3163CD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61273E-7461-5E82-0E66-80D04927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5EB9AE-C2B3-D70F-AFCB-E834A19D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F76591-C813-EA2F-E875-29A76B69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C09D73-06F2-5A19-9370-853883D2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4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5BC36C-D2CC-54CD-6CF0-E21D5A83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9F1E4-C2A0-7347-ADE0-997017D57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E865E2-A4F2-F4A8-1F92-4D586CFF7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664890-4EC8-4677-B2B2-F8C58578AE07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32889-31A4-AACF-8B0A-D99747C56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1B929-53D3-B671-676D-3DB0264A9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3F627-6A37-4FDF-841F-BD6DECD667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22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CED271-E274-4FBE-903C-6A79F0280D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39" y="3793954"/>
            <a:ext cx="1691885" cy="16088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008A6E-6E35-4EA8-ACD9-6F735439BF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43" y="2439225"/>
            <a:ext cx="3246377" cy="12681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EB4AF8-58CF-4BA9-86C3-27A128B45E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704831"/>
            <a:ext cx="3246375" cy="7553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72260F-8DB8-910A-9717-0743FAFD29AD}"/>
              </a:ext>
            </a:extLst>
          </p:cNvPr>
          <p:cNvSpPr txBox="1"/>
          <p:nvPr/>
        </p:nvSpPr>
        <p:spPr>
          <a:xfrm>
            <a:off x="5491845" y="3592578"/>
            <a:ext cx="5829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/>
              <a:t>Revisado por:  </a:t>
            </a:r>
            <a:r>
              <a:rPr lang="es-EC" sz="2000" dirty="0"/>
              <a:t>Ing. MBA. Magdala Lema Espinoza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19047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9B98B3-1E98-7E89-7B77-6E89FB0B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88" y="617921"/>
            <a:ext cx="2220942" cy="398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ETICA Y RESPONSABILIDAD SOCIAL?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04AEFD-F4B8-5D30-FD4F-664B75AC3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31" y="272143"/>
            <a:ext cx="9067798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BCF84-C541-3878-E8FE-2DCE1FD0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591"/>
            <a:ext cx="10515600" cy="1093561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DIFERENCIAS ENTRE LA ETICA Y LA RESPONSABILIDAD SOCIAL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F11E22-527B-68FD-63E6-9BB7527D1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9" t="21798" r="4009"/>
          <a:stretch/>
        </p:blipFill>
        <p:spPr>
          <a:xfrm>
            <a:off x="1338943" y="1698171"/>
            <a:ext cx="9873343" cy="4205045"/>
          </a:xfrm>
        </p:spPr>
      </p:pic>
    </p:spTree>
    <p:extLst>
      <p:ext uri="{BB962C8B-B14F-4D97-AF65-F5344CB8AC3E}">
        <p14:creationId xmlns:p14="http://schemas.microsoft.com/office/powerpoint/2010/main" val="416970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1E3508-7B36-340B-D5CB-43E886D89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92" t="4667" r="7140"/>
          <a:stretch/>
        </p:blipFill>
        <p:spPr>
          <a:xfrm>
            <a:off x="1469571" y="696685"/>
            <a:ext cx="8697685" cy="5648555"/>
          </a:xfrm>
          <a:prstGeom prst="rect">
            <a:avLst/>
          </a:prstGeom>
          <a:ln>
            <a:noFill/>
          </a:ln>
        </p:spPr>
      </p:pic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5F7E7B-22B2-EC8D-2B55-DFA9B2974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7" r="8097"/>
          <a:stretch/>
        </p:blipFill>
        <p:spPr>
          <a:xfrm>
            <a:off x="1556658" y="643467"/>
            <a:ext cx="929190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18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E23763-7974-5FEE-9ADF-B831672BD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91" y="643467"/>
            <a:ext cx="909561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84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75505B-C0D3-CC68-64F4-64A3CF30A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581" b="2312"/>
          <a:stretch/>
        </p:blipFill>
        <p:spPr>
          <a:xfrm>
            <a:off x="1121833" y="643467"/>
            <a:ext cx="994833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415051" y="381936"/>
            <a:ext cx="7017080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900"/>
              <a:t>¿Por qué las estrategias de las empresas deben ser éticas?</a:t>
            </a:r>
          </a:p>
        </p:txBody>
      </p:sp>
      <p:graphicFrame>
        <p:nvGraphicFramePr>
          <p:cNvPr id="9" name="2 Marcador de contenido">
            <a:extLst>
              <a:ext uri="{FF2B5EF4-FFF2-40B4-BE49-F238E27FC236}">
                <a16:creationId xmlns:a16="http://schemas.microsoft.com/office/drawing/2014/main" id="{B3E6DE8B-65FE-C269-C817-7231DBE64D61}"/>
              </a:ext>
            </a:extLst>
          </p:cNvPr>
          <p:cNvGraphicFramePr/>
          <p:nvPr/>
        </p:nvGraphicFramePr>
        <p:xfrm>
          <a:off x="2415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16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8079978" y="741391"/>
            <a:ext cx="336923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Responsabilidad Social</a:t>
            </a:r>
          </a:p>
        </p:txBody>
      </p:sp>
      <p:pic>
        <p:nvPicPr>
          <p:cNvPr id="9" name="Picture 8" descr="Almacenes exteriores">
            <a:extLst>
              <a:ext uri="{FF2B5EF4-FFF2-40B4-BE49-F238E27FC236}">
                <a16:creationId xmlns:a16="http://schemas.microsoft.com/office/drawing/2014/main" id="{F5FF6664-397F-561D-34D3-D0F4233B5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7" r="19742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lnSpc>
                <a:spcPct val="90000"/>
              </a:lnSpc>
            </a:pPr>
            <a:endParaRPr lang="en-US" sz="2000" dirty="0"/>
          </a:p>
          <a:p>
            <a:pPr marL="0" indent="-228600">
              <a:lnSpc>
                <a:spcPct val="90000"/>
              </a:lnSpc>
            </a:pPr>
            <a:r>
              <a:rPr lang="en-US" sz="2000" dirty="0"/>
              <a:t>Es &lt;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deber</a:t>
            </a:r>
            <a:r>
              <a:rPr lang="en-US" sz="2000" dirty="0"/>
              <a:t> de la </a:t>
            </a:r>
            <a:r>
              <a:rPr lang="en-US" sz="2000" dirty="0" err="1"/>
              <a:t>compañía</a:t>
            </a:r>
            <a:r>
              <a:rPr lang="en-US" sz="2000" dirty="0"/>
              <a:t> de </a:t>
            </a:r>
            <a:r>
              <a:rPr lang="en-US" sz="2000" dirty="0" err="1"/>
              <a:t>operar</a:t>
            </a:r>
            <a:r>
              <a:rPr lang="en-US" sz="2000" dirty="0"/>
              <a:t> de </a:t>
            </a:r>
            <a:r>
              <a:rPr lang="en-US" sz="2000" dirty="0" err="1"/>
              <a:t>manera</a:t>
            </a:r>
            <a:r>
              <a:rPr lang="en-US" sz="2000" dirty="0"/>
              <a:t> honorable, </a:t>
            </a:r>
            <a:r>
              <a:rPr lang="en-US" sz="2000" dirty="0" err="1"/>
              <a:t>proporcionar</a:t>
            </a:r>
            <a:r>
              <a:rPr lang="en-US" sz="2000" dirty="0"/>
              <a:t> </a:t>
            </a:r>
            <a:r>
              <a:rPr lang="en-US" sz="2000" dirty="0" err="1"/>
              <a:t>buenas</a:t>
            </a:r>
            <a:r>
              <a:rPr lang="en-US" sz="2000" dirty="0"/>
              <a:t> </a:t>
            </a:r>
            <a:r>
              <a:rPr lang="en-US" sz="2000" dirty="0" err="1"/>
              <a:t>condiciones</a:t>
            </a:r>
            <a:r>
              <a:rPr lang="en-US" sz="2000" dirty="0"/>
              <a:t>  </a:t>
            </a:r>
            <a:r>
              <a:rPr lang="en-US" sz="2000" dirty="0" err="1"/>
              <a:t>laborales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empleados</a:t>
            </a:r>
            <a:r>
              <a:rPr lang="en-US" sz="2000" dirty="0"/>
              <a:t>, </a:t>
            </a:r>
            <a:r>
              <a:rPr lang="en-US" sz="2000" dirty="0" err="1"/>
              <a:t>proteger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 y </a:t>
            </a:r>
            <a:r>
              <a:rPr lang="en-US" sz="2000" dirty="0" err="1"/>
              <a:t>trabajar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mejorar</a:t>
            </a:r>
            <a:r>
              <a:rPr lang="en-US" sz="2000" dirty="0"/>
              <a:t> la </a:t>
            </a:r>
            <a:r>
              <a:rPr lang="en-US" sz="2000" dirty="0" err="1"/>
              <a:t>calidad</a:t>
            </a:r>
            <a:r>
              <a:rPr lang="en-US" sz="2000" dirty="0"/>
              <a:t> de </a:t>
            </a:r>
            <a:r>
              <a:rPr lang="en-US" sz="2000" dirty="0" err="1"/>
              <a:t>vida</a:t>
            </a:r>
            <a:r>
              <a:rPr lang="en-US" sz="2000" dirty="0"/>
              <a:t> de las </a:t>
            </a:r>
            <a:r>
              <a:rPr lang="en-US" sz="2000" dirty="0" err="1"/>
              <a:t>comunidades</a:t>
            </a:r>
            <a:r>
              <a:rPr lang="en-US" sz="2000" dirty="0"/>
              <a:t> </a:t>
            </a:r>
            <a:r>
              <a:rPr lang="en-US" sz="2000" dirty="0" err="1"/>
              <a:t>donde</a:t>
            </a:r>
            <a:r>
              <a:rPr lang="en-US" sz="2000" dirty="0"/>
              <a:t> opera y de la </a:t>
            </a:r>
            <a:r>
              <a:rPr lang="en-US" sz="2000" dirty="0" err="1"/>
              <a:t>sociedad</a:t>
            </a:r>
            <a:r>
              <a:rPr lang="en-US" sz="2000" dirty="0"/>
              <a:t> commercial en general.&gt;</a:t>
            </a:r>
          </a:p>
        </p:txBody>
      </p:sp>
    </p:spTree>
    <p:extLst>
      <p:ext uri="{BB962C8B-B14F-4D97-AF65-F5344CB8AC3E}">
        <p14:creationId xmlns:p14="http://schemas.microsoft.com/office/powerpoint/2010/main" val="214964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EECB45-BBEC-F293-865E-4FDBB441D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2650" y="365126"/>
            <a:ext cx="4168866" cy="1325563"/>
          </a:xfrm>
        </p:spPr>
        <p:txBody>
          <a:bodyPr>
            <a:normAutofit/>
          </a:bodyPr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2650" y="1825625"/>
            <a:ext cx="4168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>
                <a:latin typeface="Arial" pitchFamily="34" charset="0"/>
                <a:cs typeface="Arial" pitchFamily="34" charset="0"/>
              </a:rPr>
              <a:t>Thomson, A.A., </a:t>
            </a:r>
            <a:r>
              <a:rPr lang="es-MX" err="1">
                <a:latin typeface="Arial" pitchFamily="34" charset="0"/>
                <a:cs typeface="Arial" pitchFamily="34" charset="0"/>
              </a:rPr>
              <a:t>Strickland</a:t>
            </a:r>
            <a:r>
              <a:rPr lang="es-MX">
                <a:latin typeface="Arial" pitchFamily="34" charset="0"/>
                <a:cs typeface="Arial" pitchFamily="34" charset="0"/>
              </a:rPr>
              <a:t>, A.J. &amp; Gamble, J.E. (2008). </a:t>
            </a:r>
            <a:r>
              <a:rPr lang="es-MX" i="1">
                <a:latin typeface="Arial" pitchFamily="34" charset="0"/>
                <a:cs typeface="Arial" pitchFamily="34" charset="0"/>
              </a:rPr>
              <a:t>Administración Estratégica. Teoría y Casos</a:t>
            </a:r>
            <a:r>
              <a:rPr lang="es-MX">
                <a:latin typeface="Arial" pitchFamily="34" charset="0"/>
                <a:cs typeface="Arial" pitchFamily="34" charset="0"/>
              </a:rPr>
              <a:t>. Mc Graw Hill. </a:t>
            </a:r>
          </a:p>
          <a:p>
            <a:pPr marL="0" indent="0">
              <a:buNone/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8D90C7-7CF9-1B80-B276-A3BAC243B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0756" r="2912" b="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54936" y="600427"/>
            <a:ext cx="7406640" cy="329990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 sz="4800" dirty="0">
                <a:latin typeface="Arial" pitchFamily="34" charset="0"/>
                <a:cs typeface="Arial" pitchFamily="34" charset="0"/>
              </a:rPr>
              <a:t>ÉTICA Y RESPONSABILIDAD SOCIAL CORPORATIVA</a:t>
            </a: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994480" y="4180903"/>
            <a:ext cx="7406640" cy="14143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s-MX" b="1" dirty="0">
                <a:latin typeface="Arial" pitchFamily="34" charset="0"/>
                <a:cs typeface="Arial" pitchFamily="34" charset="0"/>
              </a:rPr>
              <a:t>Área Académica: Ingeniería Industrial</a:t>
            </a:r>
          </a:p>
          <a:p>
            <a:pPr algn="l">
              <a:lnSpc>
                <a:spcPct val="90000"/>
              </a:lnSpc>
            </a:pPr>
            <a:endParaRPr lang="es-MX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endParaRPr lang="es-MX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351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s-MX" sz="3000">
                <a:latin typeface="Arial" pitchFamily="34" charset="0"/>
                <a:cs typeface="Arial" pitchFamily="34" charset="0"/>
              </a:rPr>
              <a:t>ÉTICA Y RESPONSABILIDAD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95351" y="2470245"/>
            <a:ext cx="4000647" cy="376983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s-MX" sz="1700" b="1" dirty="0">
                <a:latin typeface="Arial" pitchFamily="34" charset="0"/>
                <a:cs typeface="Arial" pitchFamily="34" charset="0"/>
              </a:rPr>
              <a:t>Resumen</a:t>
            </a:r>
          </a:p>
          <a:p>
            <a:pPr marL="0" indent="0">
              <a:buNone/>
            </a:pPr>
            <a:r>
              <a:rPr lang="es-MX" sz="1700" dirty="0">
                <a:latin typeface="Arial" pitchFamily="34" charset="0"/>
                <a:cs typeface="Arial" pitchFamily="34" charset="0"/>
              </a:rPr>
              <a:t>La actividad de las empresas debe ser conducida de forma ética y de actos de responsabilidad social corporativa, generar beneficio colectivo.</a:t>
            </a:r>
          </a:p>
          <a:p>
            <a:pPr>
              <a:lnSpc>
                <a:spcPct val="90000"/>
              </a:lnSpc>
            </a:pPr>
            <a:endParaRPr lang="es-MX" sz="1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b="1" dirty="0" err="1">
                <a:latin typeface="Arial" pitchFamily="34" charset="0"/>
                <a:cs typeface="Arial" pitchFamily="34" charset="0"/>
              </a:rPr>
              <a:t>Abstract</a:t>
            </a:r>
            <a:endParaRPr lang="es-MX" sz="17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s-MX" sz="1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The business activity must be conducted ethically and acts of social responsibility.</a:t>
            </a:r>
            <a:endParaRPr lang="es-MX" sz="1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s-MX" sz="1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b="1" dirty="0" err="1">
                <a:latin typeface="Arial" pitchFamily="34" charset="0"/>
                <a:cs typeface="Arial" pitchFamily="34" charset="0"/>
              </a:rPr>
              <a:t>Keywords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MX" sz="1700" dirty="0">
                <a:latin typeface="Arial" pitchFamily="34" charset="0"/>
                <a:cs typeface="Arial" pitchFamily="34" charset="0"/>
              </a:rPr>
              <a:t>estrategias éticas, acciones de responsabilidad social</a:t>
            </a:r>
            <a:endParaRPr lang="es-MX" sz="1700" dirty="0"/>
          </a:p>
        </p:txBody>
      </p:sp>
      <p:pic>
        <p:nvPicPr>
          <p:cNvPr id="5" name="Picture 4" descr="Holograma en 3D desde iPad">
            <a:extLst>
              <a:ext uri="{FF2B5EF4-FFF2-40B4-BE49-F238E27FC236}">
                <a16:creationId xmlns:a16="http://schemas.microsoft.com/office/drawing/2014/main" id="{6A972103-51BB-892F-92A7-5D2C54DD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8" r="39214" b="-1"/>
          <a:stretch/>
        </p:blipFill>
        <p:spPr>
          <a:xfrm>
            <a:off x="6667348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415051" y="381936"/>
            <a:ext cx="7017080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0" b="1"/>
              <a:t>Introducción</a:t>
            </a:r>
          </a:p>
        </p:txBody>
      </p:sp>
      <p:graphicFrame>
        <p:nvGraphicFramePr>
          <p:cNvPr id="10" name="2 Marcador de contenido">
            <a:extLst>
              <a:ext uri="{FF2B5EF4-FFF2-40B4-BE49-F238E27FC236}">
                <a16:creationId xmlns:a16="http://schemas.microsoft.com/office/drawing/2014/main" id="{B0AB642E-33EE-7F94-E940-4A882F09716F}"/>
              </a:ext>
            </a:extLst>
          </p:cNvPr>
          <p:cNvGraphicFramePr/>
          <p:nvPr/>
        </p:nvGraphicFramePr>
        <p:xfrm>
          <a:off x="2415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57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114872" y="332656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MX" dirty="0">
                <a:latin typeface="Arial" pitchFamily="34" charset="0"/>
                <a:cs typeface="Arial" pitchFamily="34" charset="0"/>
              </a:rPr>
              <a:t>Ética</a:t>
            </a:r>
            <a:endParaRPr lang="es-MX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/>
        </p:nvGraphicFramePr>
        <p:xfrm>
          <a:off x="2423592" y="1772817"/>
          <a:ext cx="7221488" cy="405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765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8D1DA1-8C1C-C571-1730-DF0F76A0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ES" sz="4000"/>
              <a:t>¿QUE ES ETICA?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BD69FD-B84A-8C0A-E969-39EBF635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000"/>
              <a:t>Es una rama de la filosofía que abarca el estudio de la moral, la virtud, el deber la felicidad y el buen vivir social y laboral.</a:t>
            </a:r>
          </a:p>
          <a:p>
            <a:pPr marL="0" indent="0" algn="just">
              <a:buNone/>
            </a:pPr>
            <a:r>
              <a:rPr lang="es-ES" sz="2000"/>
              <a:t>Conlleva la distinción entre lo que sea bueno y l que sea malo, desde el punto de vista ético, y si el bien y el mal ético coinciden o no con lo que serian el bien y el mal entre si.</a:t>
            </a:r>
          </a:p>
        </p:txBody>
      </p:sp>
      <p:pic>
        <p:nvPicPr>
          <p:cNvPr id="5" name="Picture 4" descr="Una gran ola en el mar">
            <a:extLst>
              <a:ext uri="{FF2B5EF4-FFF2-40B4-BE49-F238E27FC236}">
                <a16:creationId xmlns:a16="http://schemas.microsoft.com/office/drawing/2014/main" id="{94E8AE36-4062-2851-9864-61F677BDA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7" r="1105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mplio grupo de paracaidistas en el aire">
            <a:extLst>
              <a:ext uri="{FF2B5EF4-FFF2-40B4-BE49-F238E27FC236}">
                <a16:creationId xmlns:a16="http://schemas.microsoft.com/office/drawing/2014/main" id="{DCB91331-BBAC-FD14-81E8-835D74052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3" r="2318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4FF1A1-9004-0E2D-9086-3E911CA2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s-ES" sz="4000"/>
              <a:t>¿QUE ES LA ETICA EMPRESARIAL?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549A2A-E83A-B54B-8E99-8D7C8D0A6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 ética empresarial es el conjunto de valores, normas y principios reflejados en la cultura de la empresa para alcanzar la mayor sintonía con la sociedad y permitir una mejor adaptación a todos los entornos en condiciones que supone respetar los derechos reconocidos por la sociedad y los valores que esta comparte.</a:t>
            </a:r>
          </a:p>
        </p:txBody>
      </p:sp>
    </p:spTree>
    <p:extLst>
      <p:ext uri="{BB962C8B-B14F-4D97-AF65-F5344CB8AC3E}">
        <p14:creationId xmlns:p14="http://schemas.microsoft.com/office/powerpoint/2010/main" val="385740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Marca de exclamación sobre fondo amarillo">
            <a:extLst>
              <a:ext uri="{FF2B5EF4-FFF2-40B4-BE49-F238E27FC236}">
                <a16:creationId xmlns:a16="http://schemas.microsoft.com/office/drawing/2014/main" id="{C099AE07-F715-9A59-8DD2-4DAF19CBD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75" r="13958"/>
          <a:stretch/>
        </p:blipFill>
        <p:spPr>
          <a:xfrm>
            <a:off x="768873" y="991895"/>
            <a:ext cx="3872455" cy="4908717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6111B73-AA1B-BE48-4105-11EC02C2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1751786"/>
            <a:ext cx="4596245" cy="37698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700" dirty="0"/>
              <a:t>La mayoría de las empresas han desarrollado un código de ética con la finalidad de combatir:</a:t>
            </a:r>
          </a:p>
          <a:p>
            <a:pPr marL="0" indent="0">
              <a:buNone/>
            </a:pPr>
            <a:endParaRPr lang="es-ES" sz="1700" dirty="0"/>
          </a:p>
          <a:p>
            <a:pPr>
              <a:buFontTx/>
              <a:buChar char="-"/>
            </a:pPr>
            <a:r>
              <a:rPr lang="es-ES" sz="1700" dirty="0">
                <a:solidFill>
                  <a:srgbClr val="FF0000"/>
                </a:solidFill>
              </a:rPr>
              <a:t>LA CORRUPCION</a:t>
            </a:r>
          </a:p>
          <a:p>
            <a:pPr>
              <a:buFontTx/>
              <a:buChar char="-"/>
            </a:pPr>
            <a:r>
              <a:rPr lang="es-ES" sz="1700" dirty="0">
                <a:solidFill>
                  <a:srgbClr val="FF0000"/>
                </a:solidFill>
              </a:rPr>
              <a:t>EL HOSTIGAMIENTO LABORAL</a:t>
            </a:r>
          </a:p>
          <a:p>
            <a:pPr>
              <a:buFontTx/>
              <a:buChar char="-"/>
            </a:pPr>
            <a:r>
              <a:rPr lang="es-ES" sz="1700" dirty="0">
                <a:solidFill>
                  <a:srgbClr val="FF0000"/>
                </a:solidFill>
              </a:rPr>
              <a:t>LA DIFAMACION</a:t>
            </a:r>
          </a:p>
          <a:p>
            <a:pPr>
              <a:buFontTx/>
              <a:buChar char="-"/>
            </a:pPr>
            <a:r>
              <a:rPr lang="es-ES" sz="1700" dirty="0">
                <a:solidFill>
                  <a:srgbClr val="FF0000"/>
                </a:solidFill>
              </a:rPr>
              <a:t>LOS ANUNCIOS ENGAÑOSOS</a:t>
            </a:r>
          </a:p>
          <a:p>
            <a:pPr>
              <a:buFontTx/>
              <a:buChar char="-"/>
            </a:pPr>
            <a:r>
              <a:rPr lang="es-ES" sz="1700" dirty="0">
                <a:solidFill>
                  <a:srgbClr val="FF0000"/>
                </a:solidFill>
              </a:rPr>
              <a:t>PRINCIPIOS ETICOS ADOPTADOS POR ALGUNAS EMPRESAS HOY EN DIA</a:t>
            </a:r>
          </a:p>
          <a:p>
            <a:pPr>
              <a:buFontTx/>
              <a:buChar char="-"/>
            </a:pPr>
            <a:r>
              <a:rPr lang="es-ES" sz="1700" dirty="0">
                <a:solidFill>
                  <a:srgbClr val="FF0000"/>
                </a:solidFill>
              </a:rPr>
              <a:t>RESPONSABILIDAD HACIA EL AMBIENTE</a:t>
            </a:r>
          </a:p>
        </p:txBody>
      </p:sp>
    </p:spTree>
    <p:extLst>
      <p:ext uri="{BB962C8B-B14F-4D97-AF65-F5344CB8AC3E}">
        <p14:creationId xmlns:p14="http://schemas.microsoft.com/office/powerpoint/2010/main" val="400839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E0D05-05AE-2EA4-2B8E-6832A6C3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939"/>
            <a:ext cx="10515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INTOLERANCIA HACIA LA DISCRIMINACION POR: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dirty="0"/>
              <a:t>	</a:t>
            </a:r>
            <a:r>
              <a:rPr lang="es-ES" sz="1600" dirty="0"/>
              <a:t>Raza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600" dirty="0"/>
              <a:t>	Color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600" dirty="0"/>
              <a:t>	Religión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600" dirty="0"/>
              <a:t>	Sexo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600" dirty="0"/>
              <a:t>	Edad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IMPEDIMIENTO FISICO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RESPETAR LAS NECESIDADES Y DERECHOS DE LOS EMPLEADOS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TENER VISION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MANTENER UN AMBIENTE SEGURO Y SAALUDABLE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MANTENER UNA POLITICA CONTRA EL HOSTIGAMIENTO SEXUAL</a:t>
            </a:r>
          </a:p>
        </p:txBody>
      </p:sp>
    </p:spTree>
    <p:extLst>
      <p:ext uri="{BB962C8B-B14F-4D97-AF65-F5344CB8AC3E}">
        <p14:creationId xmlns:p14="http://schemas.microsoft.com/office/powerpoint/2010/main" val="776910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563</Words>
  <Application>Microsoft Office PowerPoint</Application>
  <PresentationFormat>Panorámica</PresentationFormat>
  <Paragraphs>59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de Office</vt:lpstr>
      <vt:lpstr>Presentación de PowerPoint</vt:lpstr>
      <vt:lpstr>ÉTICA Y RESPONSABILIDAD SOCIAL CORPORATIVA</vt:lpstr>
      <vt:lpstr>ÉTICA Y RESPONSABILIDAD SOCIAL</vt:lpstr>
      <vt:lpstr>Presentación de PowerPoint</vt:lpstr>
      <vt:lpstr>Presentación de PowerPoint</vt:lpstr>
      <vt:lpstr>¿QUE ES ETICA?</vt:lpstr>
      <vt:lpstr>¿QUE ES LA ETICA EMPRESARIAL?</vt:lpstr>
      <vt:lpstr>Presentación de PowerPoint</vt:lpstr>
      <vt:lpstr>Presentación de PowerPoint</vt:lpstr>
      <vt:lpstr>ETICA Y RESPONSABILIDAD SOCIAL?</vt:lpstr>
      <vt:lpstr>DIFERENCIAS ENTRE LA ETICA Y LA RESPONSABILIDAD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Magdala De Jesus Lema Espinoza</dc:creator>
  <cp:lastModifiedBy>Magdala De Jesus Lema Espinoza</cp:lastModifiedBy>
  <cp:revision>24</cp:revision>
  <dcterms:created xsi:type="dcterms:W3CDTF">2024-06-07T14:44:04Z</dcterms:created>
  <dcterms:modified xsi:type="dcterms:W3CDTF">2024-07-01T09:32:54Z</dcterms:modified>
</cp:coreProperties>
</file>