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21" r:id="rId3"/>
    <p:sldId id="358" r:id="rId4"/>
    <p:sldId id="336" r:id="rId5"/>
    <p:sldId id="357" r:id="rId6"/>
    <p:sldId id="354" r:id="rId7"/>
    <p:sldId id="355" r:id="rId8"/>
    <p:sldId id="337" r:id="rId9"/>
    <p:sldId id="338" r:id="rId10"/>
    <p:sldId id="339" r:id="rId11"/>
    <p:sldId id="340" r:id="rId12"/>
    <p:sldId id="322" r:id="rId13"/>
    <p:sldId id="323" r:id="rId14"/>
    <p:sldId id="324" r:id="rId15"/>
    <p:sldId id="325" r:id="rId16"/>
    <p:sldId id="326" r:id="rId17"/>
    <p:sldId id="356" r:id="rId18"/>
    <p:sldId id="327" r:id="rId19"/>
    <p:sldId id="359" r:id="rId20"/>
    <p:sldId id="328" r:id="rId21"/>
    <p:sldId id="329" r:id="rId22"/>
    <p:sldId id="341" r:id="rId23"/>
    <p:sldId id="345" r:id="rId24"/>
    <p:sldId id="342" r:id="rId25"/>
    <p:sldId id="346" r:id="rId26"/>
    <p:sldId id="343" r:id="rId27"/>
    <p:sldId id="347" r:id="rId28"/>
    <p:sldId id="344" r:id="rId29"/>
    <p:sldId id="350" r:id="rId30"/>
    <p:sldId id="351" r:id="rId31"/>
    <p:sldId id="352" r:id="rId32"/>
    <p:sldId id="349" r:id="rId33"/>
    <p:sldId id="353" r:id="rId34"/>
    <p:sldId id="330" r:id="rId35"/>
    <p:sldId id="331" r:id="rId36"/>
    <p:sldId id="332"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a Lema Espinoza" initials="ML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D77DF-7D62-475B-84F9-33E73116CE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97BD2848-D205-46FE-82EB-694109E55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94FA8504-C11E-4F57-97FE-B860549F6B97}"/>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5" name="Marcador de pie de página 4">
            <a:extLst>
              <a:ext uri="{FF2B5EF4-FFF2-40B4-BE49-F238E27FC236}">
                <a16:creationId xmlns:a16="http://schemas.microsoft.com/office/drawing/2014/main" id="{5896779B-8A41-4BCC-9A4C-7212BC62E78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9C02953-04B2-4C81-B915-D25A37FDCFA2}"/>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320961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F4867-0E77-44AE-B1B3-98CC0A25EDD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C0FD623-D9AC-4E32-AD20-94714DC5CF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6AA9837-5151-44C1-98FB-646752E5DE73}"/>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5" name="Marcador de pie de página 4">
            <a:extLst>
              <a:ext uri="{FF2B5EF4-FFF2-40B4-BE49-F238E27FC236}">
                <a16:creationId xmlns:a16="http://schemas.microsoft.com/office/drawing/2014/main" id="{C71CDC11-7DC0-4DC4-949A-B25FF2F5623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F6F8A57-C7DF-4BED-BE3E-6E7F40A80A2A}"/>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6000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1275AD-8477-4297-ACCF-4C8DABD88D9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FB40444-5BE5-479A-8F90-F172434DB9B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7CB1AA3-84BE-4F6B-9EB4-553179CBEDBC}"/>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5" name="Marcador de pie de página 4">
            <a:extLst>
              <a:ext uri="{FF2B5EF4-FFF2-40B4-BE49-F238E27FC236}">
                <a16:creationId xmlns:a16="http://schemas.microsoft.com/office/drawing/2014/main" id="{C889C07F-E4E5-41CC-B81C-3C280D46B54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50DCFD-7FF5-4513-837D-596EAF1850E9}"/>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92397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pic>
        <p:nvPicPr>
          <p:cNvPr id="4" name="Picture 6" descr="Droplets-SD-Content-R1d.png">
            <a:extLst>
              <a:ext uri="{FF2B5EF4-FFF2-40B4-BE49-F238E27FC236}">
                <a16:creationId xmlns:a16="http://schemas.microsoft.com/office/drawing/2014/main" id="{20CB61D2-E99E-4F5B-9178-ABAD5160F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6B4984DA-A680-48B3-AFBB-0742FC54D16E}"/>
              </a:ext>
            </a:extLst>
          </p:cNvPr>
          <p:cNvSpPr>
            <a:spLocks noGrp="1"/>
          </p:cNvSpPr>
          <p:nvPr>
            <p:ph type="dt" sz="half" idx="14"/>
          </p:nvPr>
        </p:nvSpPr>
        <p:spPr/>
        <p:txBody>
          <a:bodyPr/>
          <a:lstStyle>
            <a:lvl1pPr>
              <a:defRPr/>
            </a:lvl1pPr>
          </a:lstStyle>
          <a:p>
            <a:pPr>
              <a:defRPr/>
            </a:pPr>
            <a:endParaRPr lang="en-US" altLang="es-EC"/>
          </a:p>
        </p:txBody>
      </p:sp>
      <p:sp>
        <p:nvSpPr>
          <p:cNvPr id="6" name="Footer Placeholder 4">
            <a:extLst>
              <a:ext uri="{FF2B5EF4-FFF2-40B4-BE49-F238E27FC236}">
                <a16:creationId xmlns:a16="http://schemas.microsoft.com/office/drawing/2014/main" id="{7E7F0516-B2DE-45B7-8FDA-F0A9AFBF3A91}"/>
              </a:ext>
            </a:extLst>
          </p:cNvPr>
          <p:cNvSpPr>
            <a:spLocks noGrp="1"/>
          </p:cNvSpPr>
          <p:nvPr>
            <p:ph type="ftr" sz="quarter" idx="15"/>
          </p:nvPr>
        </p:nvSpPr>
        <p:spPr/>
        <p:txBody>
          <a:bodyPr/>
          <a:lstStyle>
            <a:lvl1pPr>
              <a:defRPr/>
            </a:lvl1pPr>
          </a:lstStyle>
          <a:p>
            <a:pPr>
              <a:defRPr/>
            </a:pPr>
            <a:endParaRPr lang="en-US" altLang="es-EC"/>
          </a:p>
        </p:txBody>
      </p:sp>
      <p:sp>
        <p:nvSpPr>
          <p:cNvPr id="7" name="Slide Number Placeholder 5">
            <a:extLst>
              <a:ext uri="{FF2B5EF4-FFF2-40B4-BE49-F238E27FC236}">
                <a16:creationId xmlns:a16="http://schemas.microsoft.com/office/drawing/2014/main" id="{1096C825-9F91-4C40-9433-97186C6F7722}"/>
              </a:ext>
            </a:extLst>
          </p:cNvPr>
          <p:cNvSpPr>
            <a:spLocks noGrp="1"/>
          </p:cNvSpPr>
          <p:nvPr>
            <p:ph type="sldNum" sz="quarter" idx="16"/>
          </p:nvPr>
        </p:nvSpPr>
        <p:spPr/>
        <p:txBody>
          <a:bodyPr/>
          <a:lstStyle>
            <a:lvl1pPr>
              <a:defRPr/>
            </a:lvl1pPr>
          </a:lstStyle>
          <a:p>
            <a:pPr>
              <a:defRPr/>
            </a:pPr>
            <a:fld id="{481408AC-69A0-45B0-9E69-75C24C4AAA4F}" type="slidenum">
              <a:rPr lang="en-US" altLang="es-EC"/>
              <a:pPr>
                <a:defRPr/>
              </a:pPr>
              <a:t>‹Nº›</a:t>
            </a:fld>
            <a:endParaRPr lang="en-US" altLang="es-EC"/>
          </a:p>
        </p:txBody>
      </p:sp>
    </p:spTree>
    <p:extLst>
      <p:ext uri="{BB962C8B-B14F-4D97-AF65-F5344CB8AC3E}">
        <p14:creationId xmlns:p14="http://schemas.microsoft.com/office/powerpoint/2010/main" val="265916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E8B26-57C8-41DB-A5E5-9344D3AD59B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52A630-6FD3-4853-AAA0-FEB4B3B1C2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4EA05B8-E003-4D43-9218-F854D6687567}"/>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5" name="Marcador de pie de página 4">
            <a:extLst>
              <a:ext uri="{FF2B5EF4-FFF2-40B4-BE49-F238E27FC236}">
                <a16:creationId xmlns:a16="http://schemas.microsoft.com/office/drawing/2014/main" id="{78237137-17E3-405C-B7F4-9C95535F4D9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06AFB42-39B4-4F5A-8338-1E8B609A825C}"/>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297965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5A630-41B9-4B3E-85F7-7290906774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8EA7466-2C05-41B1-954E-466D4A86B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58C01E-59AD-459B-B7E7-18FBD1B81C3E}"/>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5" name="Marcador de pie de página 4">
            <a:extLst>
              <a:ext uri="{FF2B5EF4-FFF2-40B4-BE49-F238E27FC236}">
                <a16:creationId xmlns:a16="http://schemas.microsoft.com/office/drawing/2014/main" id="{D2C0041A-E75D-4BD0-A79F-FFEF2121DF7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9ECE860-E709-414B-A5A5-46BB04839C36}"/>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243075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5A852-5353-49BC-AE1D-266EDD3F30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3D6FEBE-B82B-4AF2-9927-EB8B48BECBD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EF3D339-46EB-44A4-ACBF-3811A7FFF6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615ACD9-33E8-4625-B29D-AEA38538D726}"/>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6" name="Marcador de pie de página 5">
            <a:extLst>
              <a:ext uri="{FF2B5EF4-FFF2-40B4-BE49-F238E27FC236}">
                <a16:creationId xmlns:a16="http://schemas.microsoft.com/office/drawing/2014/main" id="{6EE0B947-AC86-4781-A40A-9DAA81E9584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B4EC602-A6FA-4524-8C20-0F1C74F74628}"/>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295705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EF689-D9F3-46D4-A8BB-24CCA355ED4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9C5BBB4-1F2C-4874-BE0D-0FDC16D55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E56496-DDC5-46DB-878F-3A6DD54F91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9FDD3834-AE7B-4D43-9D65-7FE42628E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7871468-7F0A-445D-B58C-AB4E25B6E9A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6C83E0-4037-4317-ACA5-0C8D40523C84}"/>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8" name="Marcador de pie de página 7">
            <a:extLst>
              <a:ext uri="{FF2B5EF4-FFF2-40B4-BE49-F238E27FC236}">
                <a16:creationId xmlns:a16="http://schemas.microsoft.com/office/drawing/2014/main" id="{B09A7A5B-6F9C-423F-A13B-B4FBD4D7CE2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32CE3E04-4931-4D9B-9169-FDFE42A6F11D}"/>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119463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FF2BA-1075-4C9C-A79E-3F59CAF4DC2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56CABDDC-EAC8-4D7C-9AAB-5B04DB3CBE7E}"/>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4" name="Marcador de pie de página 3">
            <a:extLst>
              <a:ext uri="{FF2B5EF4-FFF2-40B4-BE49-F238E27FC236}">
                <a16:creationId xmlns:a16="http://schemas.microsoft.com/office/drawing/2014/main" id="{4603D3D1-8570-44CA-B4ED-4473D1DB065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B9D57D6-A551-4D0A-998C-8689FA5AEA73}"/>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95962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30352A-D600-4B5D-BF56-7907E2470A59}"/>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3" name="Marcador de pie de página 2">
            <a:extLst>
              <a:ext uri="{FF2B5EF4-FFF2-40B4-BE49-F238E27FC236}">
                <a16:creationId xmlns:a16="http://schemas.microsoft.com/office/drawing/2014/main" id="{DA6B1CDA-258F-4A1A-BFF9-E4E47E25ECC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41CD931-7487-4935-9501-4ACFFE0581B0}"/>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189711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2B796A-CFA9-4437-8AA8-0D09C2EB3A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C1BAC17-80D1-4933-8136-5A0EB49AE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97F21EC-2B05-417B-980E-5769F9561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2A5B95-D76E-44A2-BA2A-23F1FE608173}"/>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6" name="Marcador de pie de página 5">
            <a:extLst>
              <a:ext uri="{FF2B5EF4-FFF2-40B4-BE49-F238E27FC236}">
                <a16:creationId xmlns:a16="http://schemas.microsoft.com/office/drawing/2014/main" id="{CB6AD85E-F268-4265-A265-BAC45F611C5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4E65496-91D1-43B4-B77A-8601934A8251}"/>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108545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9A364-74B8-41DB-8228-D2296B09BE0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68C0891-7548-41F5-B8A3-7AF8822BA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2FD8E3F4-0035-4FBF-9227-E515B2DC7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85F077-CD8E-4412-A8C2-74CC215C3308}"/>
              </a:ext>
            </a:extLst>
          </p:cNvPr>
          <p:cNvSpPr>
            <a:spLocks noGrp="1"/>
          </p:cNvSpPr>
          <p:nvPr>
            <p:ph type="dt" sz="half" idx="10"/>
          </p:nvPr>
        </p:nvSpPr>
        <p:spPr/>
        <p:txBody>
          <a:bodyPr/>
          <a:lstStyle/>
          <a:p>
            <a:fld id="{F13DF730-7D40-4C98-B01E-44DEBB211FA4}" type="datetimeFigureOut">
              <a:rPr lang="es-EC" smtClean="0"/>
              <a:t>5/1/2024</a:t>
            </a:fld>
            <a:endParaRPr lang="es-EC"/>
          </a:p>
        </p:txBody>
      </p:sp>
      <p:sp>
        <p:nvSpPr>
          <p:cNvPr id="6" name="Marcador de pie de página 5">
            <a:extLst>
              <a:ext uri="{FF2B5EF4-FFF2-40B4-BE49-F238E27FC236}">
                <a16:creationId xmlns:a16="http://schemas.microsoft.com/office/drawing/2014/main" id="{B5F8A023-5A2F-40D7-9C7A-7E6491BBC89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CC29BE9-2F7E-4A03-9606-A7751416CDEC}"/>
              </a:ext>
            </a:extLst>
          </p:cNvPr>
          <p:cNvSpPr>
            <a:spLocks noGrp="1"/>
          </p:cNvSpPr>
          <p:nvPr>
            <p:ph type="sldNum" sz="quarter" idx="12"/>
          </p:nvPr>
        </p:nvSpPr>
        <p:spPr/>
        <p:txBody>
          <a:bodyPr/>
          <a:lstStyle/>
          <a:p>
            <a:fld id="{E017FF24-B266-46EE-8962-F39DC37165BD}" type="slidenum">
              <a:rPr lang="es-EC" smtClean="0"/>
              <a:t>‹Nº›</a:t>
            </a:fld>
            <a:endParaRPr lang="es-EC"/>
          </a:p>
        </p:txBody>
      </p:sp>
    </p:spTree>
    <p:extLst>
      <p:ext uri="{BB962C8B-B14F-4D97-AF65-F5344CB8AC3E}">
        <p14:creationId xmlns:p14="http://schemas.microsoft.com/office/powerpoint/2010/main" val="405252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D02C5E-FB9D-4745-8B88-C09523EBB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BED493A-B8F1-471F-8A9D-B48205E26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115A5F4-8BD8-43BD-B2C6-71DA0BCA2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DF730-7D40-4C98-B01E-44DEBB211FA4}" type="datetimeFigureOut">
              <a:rPr lang="es-EC" smtClean="0"/>
              <a:t>5/1/2024</a:t>
            </a:fld>
            <a:endParaRPr lang="es-EC"/>
          </a:p>
        </p:txBody>
      </p:sp>
      <p:sp>
        <p:nvSpPr>
          <p:cNvPr id="5" name="Marcador de pie de página 4">
            <a:extLst>
              <a:ext uri="{FF2B5EF4-FFF2-40B4-BE49-F238E27FC236}">
                <a16:creationId xmlns:a16="http://schemas.microsoft.com/office/drawing/2014/main" id="{537C1FC3-0B86-4479-AA4D-F7213029F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68542877-2D43-4CAB-9468-555BBB1AF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7FF24-B266-46EE-8962-F39DC37165BD}" type="slidenum">
              <a:rPr lang="es-EC" smtClean="0"/>
              <a:t>‹Nº›</a:t>
            </a:fld>
            <a:endParaRPr lang="es-EC"/>
          </a:p>
        </p:txBody>
      </p:sp>
    </p:spTree>
    <p:extLst>
      <p:ext uri="{BB962C8B-B14F-4D97-AF65-F5344CB8AC3E}">
        <p14:creationId xmlns:p14="http://schemas.microsoft.com/office/powerpoint/2010/main" val="283857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CED271-E274-4FBE-903C-6A79F0280D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4739" y="3793954"/>
            <a:ext cx="1691885" cy="1608801"/>
          </a:xfrm>
          <a:prstGeom prst="rect">
            <a:avLst/>
          </a:prstGeom>
        </p:spPr>
      </p:pic>
      <p:pic>
        <p:nvPicPr>
          <p:cNvPr id="5" name="Imagen 4">
            <a:extLst>
              <a:ext uri="{FF2B5EF4-FFF2-40B4-BE49-F238E27FC236}">
                <a16:creationId xmlns:a16="http://schemas.microsoft.com/office/drawing/2014/main" id="{DD008A6E-6E35-4EA8-ACD9-6F735439BF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71143" y="2439225"/>
            <a:ext cx="3246377" cy="1268195"/>
          </a:xfrm>
          <a:prstGeom prst="rect">
            <a:avLst/>
          </a:prstGeom>
        </p:spPr>
      </p:pic>
      <p:pic>
        <p:nvPicPr>
          <p:cNvPr id="6" name="Imagen 5">
            <a:extLst>
              <a:ext uri="{FF2B5EF4-FFF2-40B4-BE49-F238E27FC236}">
                <a16:creationId xmlns:a16="http://schemas.microsoft.com/office/drawing/2014/main" id="{07EB4AF8-58CF-4BA9-86C3-27A128B45E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71865" y="1704831"/>
            <a:ext cx="3246375" cy="755306"/>
          </a:xfrm>
          <a:prstGeom prst="rect">
            <a:avLst/>
          </a:prstGeom>
        </p:spPr>
      </p:pic>
      <p:sp>
        <p:nvSpPr>
          <p:cNvPr id="3" name="CuadroTexto 2">
            <a:extLst>
              <a:ext uri="{FF2B5EF4-FFF2-40B4-BE49-F238E27FC236}">
                <a16:creationId xmlns:a16="http://schemas.microsoft.com/office/drawing/2014/main" id="{8572260F-8DB8-910A-9717-0743FAFD29AD}"/>
              </a:ext>
            </a:extLst>
          </p:cNvPr>
          <p:cNvSpPr txBox="1"/>
          <p:nvPr/>
        </p:nvSpPr>
        <p:spPr>
          <a:xfrm>
            <a:off x="5905502" y="4223951"/>
            <a:ext cx="4572000" cy="461665"/>
          </a:xfrm>
          <a:prstGeom prst="rect">
            <a:avLst/>
          </a:prstGeom>
          <a:noFill/>
        </p:spPr>
        <p:txBody>
          <a:bodyPr wrap="square">
            <a:spAutoFit/>
          </a:bodyPr>
          <a:lstStyle/>
          <a:p>
            <a:pPr algn="ctr"/>
            <a:r>
              <a:rPr lang="es-EC" sz="2400" b="1" dirty="0"/>
              <a:t>PLANIFICACION TIPOS </a:t>
            </a:r>
          </a:p>
        </p:txBody>
      </p:sp>
      <p:sp>
        <p:nvSpPr>
          <p:cNvPr id="2" name="CuadroTexto 1">
            <a:extLst>
              <a:ext uri="{FF2B5EF4-FFF2-40B4-BE49-F238E27FC236}">
                <a16:creationId xmlns:a16="http://schemas.microsoft.com/office/drawing/2014/main" id="{2F826756-E99A-247C-3487-69F9554B1256}"/>
              </a:ext>
            </a:extLst>
          </p:cNvPr>
          <p:cNvSpPr txBox="1"/>
          <p:nvPr/>
        </p:nvSpPr>
        <p:spPr>
          <a:xfrm>
            <a:off x="5644245" y="5225435"/>
            <a:ext cx="4572000" cy="300082"/>
          </a:xfrm>
          <a:prstGeom prst="rect">
            <a:avLst/>
          </a:prstGeom>
          <a:noFill/>
        </p:spPr>
        <p:txBody>
          <a:bodyPr wrap="square">
            <a:spAutoFit/>
          </a:bodyPr>
          <a:lstStyle/>
          <a:p>
            <a:r>
              <a:rPr lang="es-EC" sz="1350" b="1" dirty="0"/>
              <a:t>Revisado por:  </a:t>
            </a:r>
            <a:r>
              <a:rPr lang="es-EC" sz="1350" dirty="0"/>
              <a:t>Ing. MBA. Magdala Lema Espinoza</a:t>
            </a:r>
            <a:endParaRPr lang="es-EC" sz="1350" b="1" dirty="0"/>
          </a:p>
        </p:txBody>
      </p:sp>
    </p:spTree>
    <p:extLst>
      <p:ext uri="{BB962C8B-B14F-4D97-AF65-F5344CB8AC3E}">
        <p14:creationId xmlns:p14="http://schemas.microsoft.com/office/powerpoint/2010/main" val="119047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05482-7BD0-C382-746B-A2208C1E71ED}"/>
              </a:ext>
            </a:extLst>
          </p:cNvPr>
          <p:cNvSpPr>
            <a:spLocks noGrp="1"/>
          </p:cNvSpPr>
          <p:nvPr>
            <p:ph type="title"/>
          </p:nvPr>
        </p:nvSpPr>
        <p:spPr>
          <a:xfrm>
            <a:off x="838200" y="925563"/>
            <a:ext cx="10515600" cy="1325563"/>
          </a:xfrm>
        </p:spPr>
        <p:txBody>
          <a:bodyPr/>
          <a:lstStyle/>
          <a:p>
            <a:pPr algn="ctr"/>
            <a:r>
              <a:rPr lang="es-ES" b="0" i="0" dirty="0">
                <a:effectLst/>
                <a:latin typeface="NotoSansMono-Regular_25"/>
              </a:rPr>
              <a:t>POR SU PERIODO DE TIEMPO</a:t>
            </a:r>
            <a:endParaRPr lang="es-EC" dirty="0"/>
          </a:p>
        </p:txBody>
      </p:sp>
      <p:sp>
        <p:nvSpPr>
          <p:cNvPr id="3" name="Marcador de contenido 2">
            <a:extLst>
              <a:ext uri="{FF2B5EF4-FFF2-40B4-BE49-F238E27FC236}">
                <a16:creationId xmlns:a16="http://schemas.microsoft.com/office/drawing/2014/main" id="{E85A6C92-C3C1-D1E5-FFB9-3084B8442C79}"/>
              </a:ext>
            </a:extLst>
          </p:cNvPr>
          <p:cNvSpPr>
            <a:spLocks noGrp="1"/>
          </p:cNvSpPr>
          <p:nvPr>
            <p:ph sz="quarter" idx="13"/>
          </p:nvPr>
        </p:nvSpPr>
        <p:spPr>
          <a:xfrm>
            <a:off x="2094271" y="1946788"/>
            <a:ext cx="8790039" cy="3844414"/>
          </a:xfrm>
        </p:spPr>
        <p:txBody>
          <a:bodyPr/>
          <a:lstStyle/>
          <a:p>
            <a:pPr marL="0" indent="0">
              <a:buNone/>
            </a:pPr>
            <a:endParaRPr lang="es-ES" b="0" i="0" dirty="0">
              <a:effectLst/>
              <a:latin typeface="NotoSansMono-Regular_25"/>
            </a:endParaRPr>
          </a:p>
          <a:p>
            <a:pPr marL="0" indent="0">
              <a:buNone/>
            </a:pPr>
            <a:r>
              <a:rPr lang="es-ES" b="0" i="0" dirty="0">
                <a:effectLst/>
                <a:latin typeface="NotoSansMono-Regular_25"/>
              </a:rPr>
              <a:t>A CORTO PLAZO: menos de un año </a:t>
            </a:r>
          </a:p>
          <a:p>
            <a:pPr marL="0" indent="0">
              <a:buNone/>
            </a:pPr>
            <a:endParaRPr lang="es-ES" b="0" i="0" dirty="0">
              <a:effectLst/>
              <a:latin typeface="NotoSansMono-Regular_25"/>
            </a:endParaRPr>
          </a:p>
          <a:p>
            <a:pPr marL="0" indent="0">
              <a:buNone/>
            </a:pPr>
            <a:r>
              <a:rPr lang="es-ES" b="0" i="0" dirty="0">
                <a:effectLst/>
                <a:latin typeface="NotoSansMono-Regular_25"/>
              </a:rPr>
              <a:t>A MEDIANO PLAZO: de uno a tres años</a:t>
            </a:r>
          </a:p>
          <a:p>
            <a:pPr marL="0" indent="0">
              <a:buNone/>
            </a:pPr>
            <a:endParaRPr lang="es-ES" b="0" i="0" dirty="0">
              <a:effectLst/>
              <a:latin typeface="NotoSansMono-Regular_25"/>
            </a:endParaRPr>
          </a:p>
          <a:p>
            <a:pPr marL="0" indent="0">
              <a:buNone/>
            </a:pPr>
            <a:r>
              <a:rPr lang="es-ES" b="0" i="0" dirty="0">
                <a:effectLst/>
                <a:latin typeface="NotoSansMono-Regular_25"/>
              </a:rPr>
              <a:t>A LARGO PLAZO: de tres a cinco años</a:t>
            </a:r>
            <a:endParaRPr lang="es-EC" dirty="0"/>
          </a:p>
        </p:txBody>
      </p:sp>
    </p:spTree>
    <p:extLst>
      <p:ext uri="{BB962C8B-B14F-4D97-AF65-F5344CB8AC3E}">
        <p14:creationId xmlns:p14="http://schemas.microsoft.com/office/powerpoint/2010/main" val="23546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CCCC1-0704-D737-9849-08F3586C24DE}"/>
              </a:ext>
            </a:extLst>
          </p:cNvPr>
          <p:cNvSpPr>
            <a:spLocks noGrp="1"/>
          </p:cNvSpPr>
          <p:nvPr>
            <p:ph type="title"/>
          </p:nvPr>
        </p:nvSpPr>
        <p:spPr>
          <a:xfrm>
            <a:off x="838200" y="497857"/>
            <a:ext cx="10515600" cy="1325563"/>
          </a:xfrm>
        </p:spPr>
        <p:txBody>
          <a:bodyPr/>
          <a:lstStyle/>
          <a:p>
            <a:pPr algn="ctr"/>
            <a:r>
              <a:rPr lang="es-EC" i="0" dirty="0">
                <a:effectLst/>
                <a:latin typeface="NotoSansMono-Regular_25"/>
              </a:rPr>
              <a:t>POR SU NIVEL JERÁRQUICO</a:t>
            </a:r>
            <a:endParaRPr lang="es-EC" dirty="0"/>
          </a:p>
        </p:txBody>
      </p:sp>
      <p:sp>
        <p:nvSpPr>
          <p:cNvPr id="3" name="Marcador de contenido 2">
            <a:extLst>
              <a:ext uri="{FF2B5EF4-FFF2-40B4-BE49-F238E27FC236}">
                <a16:creationId xmlns:a16="http://schemas.microsoft.com/office/drawing/2014/main" id="{479B6C96-A2F8-5E2A-9539-474834A89B83}"/>
              </a:ext>
            </a:extLst>
          </p:cNvPr>
          <p:cNvSpPr>
            <a:spLocks noGrp="1"/>
          </p:cNvSpPr>
          <p:nvPr>
            <p:ph sz="quarter" idx="13"/>
          </p:nvPr>
        </p:nvSpPr>
        <p:spPr>
          <a:xfrm>
            <a:off x="1784555" y="1887794"/>
            <a:ext cx="9202993" cy="4173793"/>
          </a:xfrm>
        </p:spPr>
        <p:txBody>
          <a:bodyPr>
            <a:normAutofit lnSpcReduction="10000"/>
          </a:bodyPr>
          <a:lstStyle/>
          <a:p>
            <a:pPr algn="just">
              <a:buFont typeface="Wingdings" panose="05000000000000000000" pitchFamily="2" charset="2"/>
              <a:buChar char="q"/>
            </a:pPr>
            <a:r>
              <a:rPr lang="es-ES" b="0" i="0" dirty="0">
                <a:effectLst/>
                <a:latin typeface="NotoSansMono-Regular_25"/>
              </a:rPr>
              <a:t> Estratégicos: </a:t>
            </a:r>
          </a:p>
          <a:p>
            <a:pPr marL="0" indent="0" algn="just">
              <a:buNone/>
            </a:pPr>
            <a:r>
              <a:rPr lang="es-ES" b="0" i="0" dirty="0">
                <a:effectLst/>
                <a:latin typeface="NotoSansMono-Regular_25"/>
              </a:rPr>
              <a:t>Son aplicables a toda la organización, son importantes para la toma de decisiones. </a:t>
            </a:r>
          </a:p>
          <a:p>
            <a:pPr algn="just">
              <a:buFont typeface="Wingdings" panose="05000000000000000000" pitchFamily="2" charset="2"/>
              <a:buChar char="q"/>
            </a:pPr>
            <a:r>
              <a:rPr lang="es-ES" b="0" i="0" dirty="0">
                <a:effectLst/>
                <a:latin typeface="NotoSansMono-Regular_25"/>
              </a:rPr>
              <a:t> Tácticos: </a:t>
            </a:r>
          </a:p>
          <a:p>
            <a:pPr marL="0" indent="0" algn="just">
              <a:buNone/>
            </a:pPr>
            <a:r>
              <a:rPr lang="es-ES" b="0" i="0" dirty="0">
                <a:effectLst/>
                <a:latin typeface="NotoSansMono-Regular_25"/>
              </a:rPr>
              <a:t>Facilitan la evaluación de las actividades funcionales de la organización. </a:t>
            </a:r>
          </a:p>
          <a:p>
            <a:pPr algn="just">
              <a:buFont typeface="Wingdings" panose="05000000000000000000" pitchFamily="2" charset="2"/>
              <a:buChar char="q"/>
            </a:pPr>
            <a:r>
              <a:rPr lang="es-ES" b="0" i="0" dirty="0">
                <a:effectLst/>
                <a:latin typeface="NotoSansMono-Regular_25"/>
              </a:rPr>
              <a:t> Operativos: </a:t>
            </a:r>
          </a:p>
          <a:p>
            <a:pPr marL="0" indent="0" algn="just">
              <a:buNone/>
            </a:pPr>
            <a:r>
              <a:rPr lang="es-ES" b="0" i="0" dirty="0">
                <a:effectLst/>
                <a:latin typeface="NotoSansMono-Regular_25"/>
              </a:rPr>
              <a:t>Se formulan a corto plazo y para áreas especificas (Ejemplo: secciones o unidades).</a:t>
            </a:r>
            <a:endParaRPr lang="es-EC" dirty="0"/>
          </a:p>
        </p:txBody>
      </p:sp>
    </p:spTree>
    <p:extLst>
      <p:ext uri="{BB962C8B-B14F-4D97-AF65-F5344CB8AC3E}">
        <p14:creationId xmlns:p14="http://schemas.microsoft.com/office/powerpoint/2010/main" val="56334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FF7BF-69D9-C89C-9B9D-2AEA29427B2F}"/>
              </a:ext>
            </a:extLst>
          </p:cNvPr>
          <p:cNvSpPr>
            <a:spLocks noGrp="1"/>
          </p:cNvSpPr>
          <p:nvPr>
            <p:ph type="title"/>
          </p:nvPr>
        </p:nvSpPr>
        <p:spPr>
          <a:xfrm>
            <a:off x="838200" y="807575"/>
            <a:ext cx="10515600" cy="1325563"/>
          </a:xfrm>
        </p:spPr>
        <p:txBody>
          <a:bodyPr/>
          <a:lstStyle/>
          <a:p>
            <a:pPr algn="ctr"/>
            <a:r>
              <a:rPr lang="es-ES" b="1" i="0" dirty="0">
                <a:solidFill>
                  <a:srgbClr val="444444"/>
                </a:solidFill>
                <a:effectLst/>
                <a:latin typeface="Open Sans" panose="020B0606030504020204" pitchFamily="34" charset="0"/>
              </a:rPr>
              <a:t>ELEMENTOS DE LA PLANIFICACIÓN</a:t>
            </a:r>
            <a:endParaRPr lang="es-EC" dirty="0"/>
          </a:p>
        </p:txBody>
      </p:sp>
      <p:sp>
        <p:nvSpPr>
          <p:cNvPr id="3" name="Marcador de contenido 2">
            <a:extLst>
              <a:ext uri="{FF2B5EF4-FFF2-40B4-BE49-F238E27FC236}">
                <a16:creationId xmlns:a16="http://schemas.microsoft.com/office/drawing/2014/main" id="{96EDDAB8-99E9-25C5-2E1D-25B0A32CD6E4}"/>
              </a:ext>
            </a:extLst>
          </p:cNvPr>
          <p:cNvSpPr>
            <a:spLocks noGrp="1"/>
          </p:cNvSpPr>
          <p:nvPr>
            <p:ph sz="quarter" idx="13"/>
          </p:nvPr>
        </p:nvSpPr>
        <p:spPr>
          <a:xfrm>
            <a:off x="1430594" y="2072130"/>
            <a:ext cx="9335729" cy="3424107"/>
          </a:xfrm>
        </p:spPr>
        <p:txBody>
          <a:bodyPr/>
          <a:lstStyle/>
          <a:p>
            <a:pPr marL="0" indent="0" algn="just">
              <a:buNone/>
            </a:pPr>
            <a:br>
              <a:rPr lang="es-ES" dirty="0"/>
            </a:br>
            <a:r>
              <a:rPr lang="es-ES" b="0" i="0" dirty="0">
                <a:solidFill>
                  <a:srgbClr val="444444"/>
                </a:solidFill>
                <a:effectLst/>
                <a:latin typeface="Open Sans" panose="020B0606030504020204" pitchFamily="34" charset="0"/>
              </a:rPr>
              <a:t>1. EL AGENTE</a:t>
            </a:r>
          </a:p>
          <a:p>
            <a:pPr marL="0" indent="0" algn="just">
              <a:buNone/>
            </a:pPr>
            <a:r>
              <a:rPr lang="es-ES" b="0" i="0" dirty="0">
                <a:solidFill>
                  <a:srgbClr val="444444"/>
                </a:solidFill>
                <a:effectLst/>
                <a:latin typeface="Open Sans" panose="020B0606030504020204" pitchFamily="34" charset="0"/>
              </a:rPr>
              <a:t>Encargados del proceso en todas sus etapas.</a:t>
            </a:r>
          </a:p>
          <a:p>
            <a:pPr marL="0" indent="0" algn="just">
              <a:buNone/>
            </a:pPr>
            <a:r>
              <a:rPr lang="es-ES" b="0" i="0" dirty="0">
                <a:solidFill>
                  <a:srgbClr val="444444"/>
                </a:solidFill>
                <a:effectLst/>
                <a:latin typeface="Open Sans" panose="020B0606030504020204" pitchFamily="34" charset="0"/>
              </a:rPr>
              <a:t>De sus capacidades depende la calidad de la planificación.</a:t>
            </a:r>
          </a:p>
          <a:p>
            <a:pPr marL="0" indent="0" algn="just">
              <a:buNone/>
            </a:pPr>
            <a:r>
              <a:rPr lang="es-ES" b="0" i="0" dirty="0">
                <a:solidFill>
                  <a:srgbClr val="444444"/>
                </a:solidFill>
                <a:effectLst/>
                <a:latin typeface="Open Sans" panose="020B0606030504020204" pitchFamily="34" charset="0"/>
              </a:rPr>
              <a:t>Se exige un conocimiento profundo de la metodología de la planificación.</a:t>
            </a:r>
            <a:endParaRPr lang="es-EC" dirty="0"/>
          </a:p>
        </p:txBody>
      </p:sp>
    </p:spTree>
    <p:extLst>
      <p:ext uri="{BB962C8B-B14F-4D97-AF65-F5344CB8AC3E}">
        <p14:creationId xmlns:p14="http://schemas.microsoft.com/office/powerpoint/2010/main" val="290074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348926-85CB-E883-59D6-79BF3D2E7B37}"/>
              </a:ext>
            </a:extLst>
          </p:cNvPr>
          <p:cNvSpPr>
            <a:spLocks noGrp="1"/>
          </p:cNvSpPr>
          <p:nvPr>
            <p:ph sz="quarter" idx="13"/>
          </p:nvPr>
        </p:nvSpPr>
        <p:spPr>
          <a:xfrm>
            <a:off x="1533832" y="1268362"/>
            <a:ext cx="9743768" cy="4522840"/>
          </a:xfrm>
        </p:spPr>
        <p:txBody>
          <a:bodyPr/>
          <a:lstStyle/>
          <a:p>
            <a:pPr marL="0" indent="0" algn="just">
              <a:buNone/>
            </a:pPr>
            <a:r>
              <a:rPr lang="es-ES" b="0" i="0" dirty="0">
                <a:solidFill>
                  <a:srgbClr val="444444"/>
                </a:solidFill>
                <a:effectLst/>
                <a:latin typeface="Open Sans" panose="020B0606030504020204" pitchFamily="34" charset="0"/>
              </a:rPr>
              <a:t>2. EL RECEPTOR</a:t>
            </a:r>
          </a:p>
          <a:p>
            <a:pPr marL="0" indent="0" algn="just">
              <a:buNone/>
            </a:pPr>
            <a:r>
              <a:rPr lang="es-ES" b="0" i="0" dirty="0">
                <a:solidFill>
                  <a:srgbClr val="444444"/>
                </a:solidFill>
                <a:effectLst/>
                <a:latin typeface="Open Sans" panose="020B0606030504020204" pitchFamily="34" charset="0"/>
              </a:rPr>
              <a:t>Es el objeto de la planificación.</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3. LA INFORMACIÓN DISPONIBLE</a:t>
            </a:r>
          </a:p>
          <a:p>
            <a:pPr marL="0" indent="0" algn="just">
              <a:buNone/>
            </a:pPr>
            <a:r>
              <a:rPr lang="es-ES" b="0" i="0" dirty="0">
                <a:solidFill>
                  <a:srgbClr val="444444"/>
                </a:solidFill>
                <a:effectLst/>
                <a:latin typeface="Open Sans" panose="020B0606030504020204" pitchFamily="34" charset="0"/>
              </a:rPr>
              <a:t>De la calidad y cantidad de la información así como del horizonte de tiempo que se disponga, dependerá el mayor o menor poder de acción del agente sobre las variables.</a:t>
            </a:r>
            <a:endParaRPr lang="es-EC" dirty="0"/>
          </a:p>
        </p:txBody>
      </p:sp>
    </p:spTree>
    <p:extLst>
      <p:ext uri="{BB962C8B-B14F-4D97-AF65-F5344CB8AC3E}">
        <p14:creationId xmlns:p14="http://schemas.microsoft.com/office/powerpoint/2010/main" val="419899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08C874-F92B-6E12-3B44-406D57A6246B}"/>
              </a:ext>
            </a:extLst>
          </p:cNvPr>
          <p:cNvSpPr>
            <a:spLocks noGrp="1"/>
          </p:cNvSpPr>
          <p:nvPr>
            <p:ph sz="quarter" idx="13"/>
          </p:nvPr>
        </p:nvSpPr>
        <p:spPr>
          <a:xfrm>
            <a:off x="1710812" y="1747665"/>
            <a:ext cx="9158749" cy="3424107"/>
          </a:xfrm>
        </p:spPr>
        <p:txBody>
          <a:bodyPr>
            <a:normAutofit fontScale="92500" lnSpcReduction="10000"/>
          </a:bodyPr>
          <a:lstStyle/>
          <a:p>
            <a:pPr marL="0" indent="0" algn="just">
              <a:buNone/>
            </a:pPr>
            <a:r>
              <a:rPr lang="es-ES" b="0" i="0" dirty="0">
                <a:solidFill>
                  <a:srgbClr val="444444"/>
                </a:solidFill>
                <a:effectLst/>
                <a:latin typeface="Open Sans" panose="020B0606030504020204" pitchFamily="34" charset="0"/>
              </a:rPr>
              <a:t>4. LAS METAS</a:t>
            </a:r>
          </a:p>
          <a:p>
            <a:pPr marL="0" indent="0" algn="just">
              <a:buNone/>
            </a:pPr>
            <a:r>
              <a:rPr lang="es-ES" b="0" i="0" dirty="0">
                <a:solidFill>
                  <a:srgbClr val="444444"/>
                </a:solidFill>
                <a:effectLst/>
                <a:latin typeface="Open Sans" panose="020B0606030504020204" pitchFamily="34" charset="0"/>
              </a:rPr>
              <a:t>Son la expresión cuantitativa de los objetivos. </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Se expresan casi siempre en unidades físicas de resultados se clasifican en:</a:t>
            </a:r>
          </a:p>
          <a:p>
            <a:pPr marL="0" indent="0" algn="just">
              <a:buNone/>
            </a:pPr>
            <a:endParaRPr lang="es-ES" b="0" i="0" dirty="0">
              <a:solidFill>
                <a:srgbClr val="444444"/>
              </a:solidFill>
              <a:effectLst/>
              <a:latin typeface="Open Sans" panose="020B0606030504020204" pitchFamily="34" charset="0"/>
            </a:endParaRPr>
          </a:p>
          <a:p>
            <a:pPr marL="514350" indent="-514350" algn="just">
              <a:buAutoNum type="alphaUcParenR"/>
            </a:pPr>
            <a:r>
              <a:rPr lang="es-ES" b="0" i="0" dirty="0">
                <a:solidFill>
                  <a:srgbClr val="444444"/>
                </a:solidFill>
                <a:effectLst/>
                <a:latin typeface="Open Sans" panose="020B0606030504020204" pitchFamily="34" charset="0"/>
              </a:rPr>
              <a:t>Cuantificables</a:t>
            </a:r>
          </a:p>
          <a:p>
            <a:pPr marL="514350" indent="-514350" algn="just">
              <a:buAutoNum type="alphaUcParenR"/>
            </a:pPr>
            <a:r>
              <a:rPr lang="es-ES" b="0" i="0" dirty="0">
                <a:solidFill>
                  <a:srgbClr val="444444"/>
                </a:solidFill>
                <a:effectLst/>
                <a:latin typeface="Open Sans" panose="020B0606030504020204" pitchFamily="34" charset="0"/>
              </a:rPr>
              <a:t>no cuantificables o descriptivos</a:t>
            </a:r>
            <a:endParaRPr lang="es-EC" dirty="0"/>
          </a:p>
        </p:txBody>
      </p:sp>
    </p:spTree>
    <p:extLst>
      <p:ext uri="{BB962C8B-B14F-4D97-AF65-F5344CB8AC3E}">
        <p14:creationId xmlns:p14="http://schemas.microsoft.com/office/powerpoint/2010/main" val="12301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55B761-7EFA-1340-934D-06FF417EB083}"/>
              </a:ext>
            </a:extLst>
          </p:cNvPr>
          <p:cNvSpPr>
            <a:spLocks noGrp="1"/>
          </p:cNvSpPr>
          <p:nvPr>
            <p:ph sz="quarter" idx="13"/>
          </p:nvPr>
        </p:nvSpPr>
        <p:spPr>
          <a:xfrm>
            <a:off x="2182760" y="1165124"/>
            <a:ext cx="8554065" cy="4626078"/>
          </a:xfrm>
        </p:spPr>
        <p:txBody>
          <a:bodyPr/>
          <a:lstStyle/>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5. LAS ACCIONES</a:t>
            </a:r>
          </a:p>
          <a:p>
            <a:pPr marL="0" indent="0" algn="just">
              <a:buNone/>
            </a:pPr>
            <a:r>
              <a:rPr lang="es-ES" b="0" i="0" dirty="0">
                <a:solidFill>
                  <a:srgbClr val="444444"/>
                </a:solidFill>
                <a:effectLst/>
                <a:latin typeface="Open Sans" panose="020B0606030504020204" pitchFamily="34" charset="0"/>
              </a:rPr>
              <a:t>Es el conjunto de operaciones que se realizan con el propósito de lograr las metas.</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6. LOS RECURSOS</a:t>
            </a:r>
          </a:p>
          <a:p>
            <a:pPr marL="0" indent="0" algn="just">
              <a:buNone/>
            </a:pPr>
            <a:r>
              <a:rPr lang="es-ES" b="0" i="0" dirty="0">
                <a:solidFill>
                  <a:srgbClr val="444444"/>
                </a:solidFill>
                <a:effectLst/>
                <a:latin typeface="Open Sans" panose="020B0606030504020204" pitchFamily="34" charset="0"/>
              </a:rPr>
              <a:t>El conjunto de elementos humanos, materiales, financieros, tecnológicos, de tiempo etc. que se necesitan para el logro de los objetivos y metas.</a:t>
            </a:r>
            <a:endParaRPr lang="es-EC" dirty="0"/>
          </a:p>
        </p:txBody>
      </p:sp>
    </p:spTree>
    <p:extLst>
      <p:ext uri="{BB962C8B-B14F-4D97-AF65-F5344CB8AC3E}">
        <p14:creationId xmlns:p14="http://schemas.microsoft.com/office/powerpoint/2010/main" val="208024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08D491-5BB9-D664-28DF-6E15750ACA7D}"/>
              </a:ext>
            </a:extLst>
          </p:cNvPr>
          <p:cNvSpPr>
            <a:spLocks noGrp="1"/>
          </p:cNvSpPr>
          <p:nvPr>
            <p:ph sz="quarter" idx="13"/>
          </p:nvPr>
        </p:nvSpPr>
        <p:spPr>
          <a:xfrm>
            <a:off x="2123768" y="1224116"/>
            <a:ext cx="8509819" cy="3977149"/>
          </a:xfrm>
        </p:spPr>
        <p:txBody>
          <a:bodyPr/>
          <a:lstStyle/>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7. LAS ESTRATEGIAS</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Es el conjunto de ideas que indican el modo de empleo de los recursos disponibles y de la ejecución de las acciones previstas. </a:t>
            </a:r>
          </a:p>
          <a:p>
            <a:pPr marL="0" indent="0" algn="just">
              <a:buNone/>
            </a:pPr>
            <a:r>
              <a:rPr lang="es-ES" b="0" i="0" dirty="0">
                <a:solidFill>
                  <a:srgbClr val="444444"/>
                </a:solidFill>
                <a:effectLst/>
                <a:latin typeface="Open Sans" panose="020B0606030504020204" pitchFamily="34" charset="0"/>
              </a:rPr>
              <a:t>La participación es una condición clave para definirlas.</a:t>
            </a:r>
            <a:endParaRPr lang="es-EC" dirty="0"/>
          </a:p>
        </p:txBody>
      </p:sp>
    </p:spTree>
    <p:extLst>
      <p:ext uri="{BB962C8B-B14F-4D97-AF65-F5344CB8AC3E}">
        <p14:creationId xmlns:p14="http://schemas.microsoft.com/office/powerpoint/2010/main" val="190238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C9513-7263-4A9E-B166-E4340B2C956C}"/>
              </a:ext>
            </a:extLst>
          </p:cNvPr>
          <p:cNvSpPr>
            <a:spLocks noGrp="1"/>
          </p:cNvSpPr>
          <p:nvPr>
            <p:ph type="title"/>
          </p:nvPr>
        </p:nvSpPr>
        <p:spPr>
          <a:xfrm>
            <a:off x="838200" y="601093"/>
            <a:ext cx="10515600" cy="1325563"/>
          </a:xfrm>
        </p:spPr>
        <p:txBody>
          <a:bodyPr>
            <a:noAutofit/>
          </a:bodyPr>
          <a:lstStyle/>
          <a:p>
            <a:pPr marL="0" marR="0" lvl="0" indent="0" algn="ctr" defTabSz="914400" rtl="0" eaLnBrk="0" fontAlgn="base" latinLnBrk="0" hangingPunct="0">
              <a:lnSpc>
                <a:spcPct val="100000"/>
              </a:lnSpc>
              <a:spcBef>
                <a:spcPct val="0"/>
              </a:spcBef>
              <a:spcAft>
                <a:spcPct val="0"/>
              </a:spcAft>
              <a:tabLst/>
            </a:pPr>
            <a:br>
              <a:rPr kumimoji="0" lang="es-EC" altLang="es-EC"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s-EC" altLang="es-EC"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ADEMAS </a:t>
            </a:r>
            <a:r>
              <a:rPr lang="es-EC" altLang="es-EC" sz="3200" b="1" dirty="0">
                <a:solidFill>
                  <a:srgbClr val="000000"/>
                </a:solidFill>
                <a:latin typeface="Times New Roman" panose="02020603050405020304" pitchFamily="18" charset="0"/>
                <a:cs typeface="Times New Roman" panose="02020603050405020304" pitchFamily="18" charset="0"/>
              </a:rPr>
              <a:t>SE DEBE CONSIDERAR:</a:t>
            </a:r>
            <a:br>
              <a:rPr kumimoji="0" lang="es-EC" altLang="es-EC"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s-EC" altLang="es-EC"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 planificación tiene los siguientes elementos:</a:t>
            </a:r>
            <a:br>
              <a:rPr kumimoji="0" lang="es-EC" altLang="es-EC" sz="3200" b="0" i="0" u="none" strike="noStrike" cap="none" normalizeH="0" baseline="0" dirty="0">
                <a:ln>
                  <a:noFill/>
                </a:ln>
                <a:solidFill>
                  <a:schemeClr val="tx1"/>
                </a:solidFill>
                <a:effectLst/>
              </a:rPr>
            </a:br>
            <a:endParaRPr lang="es-EC" sz="3200" dirty="0"/>
          </a:p>
        </p:txBody>
      </p:sp>
      <p:sp>
        <p:nvSpPr>
          <p:cNvPr id="4" name="Rectangle 1">
            <a:extLst>
              <a:ext uri="{FF2B5EF4-FFF2-40B4-BE49-F238E27FC236}">
                <a16:creationId xmlns:a16="http://schemas.microsoft.com/office/drawing/2014/main" id="{C9FBD49C-5BB4-5856-5067-145CAB2AB439}"/>
              </a:ext>
            </a:extLst>
          </p:cNvPr>
          <p:cNvSpPr>
            <a:spLocks noGrp="1" noChangeArrowheads="1"/>
          </p:cNvSpPr>
          <p:nvPr>
            <p:ph sz="quarter" idx="13"/>
          </p:nvPr>
        </p:nvSpPr>
        <p:spPr bwMode="auto">
          <a:xfrm>
            <a:off x="1548581" y="2093989"/>
            <a:ext cx="99551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Objetivos (¿Qué?)</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Problema que se resuelve con un objetivo (¿Para qué?)</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Las actividades (¿Cómo?)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Recursos o medios para los ejecutores (¿Con qué?)</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Cronología, secuencia y tiempo (¿Cuándo o en cuanto tiempo?)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 que cantidad, la meta (¿Cuánto?)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Responsables y ejecutores (¿Quiénes?)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 que lugar (¿Dónde?)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2077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A535E-B29E-719C-39A8-4B600EFD0B14}"/>
              </a:ext>
            </a:extLst>
          </p:cNvPr>
          <p:cNvSpPr>
            <a:spLocks noGrp="1"/>
          </p:cNvSpPr>
          <p:nvPr>
            <p:ph type="title"/>
          </p:nvPr>
        </p:nvSpPr>
        <p:spPr>
          <a:xfrm>
            <a:off x="838200" y="940311"/>
            <a:ext cx="10515600" cy="1325563"/>
          </a:xfrm>
        </p:spPr>
        <p:txBody>
          <a:bodyPr/>
          <a:lstStyle/>
          <a:p>
            <a:pPr algn="ctr"/>
            <a:r>
              <a:rPr lang="es-ES" b="0" i="0" dirty="0">
                <a:solidFill>
                  <a:srgbClr val="444444"/>
                </a:solidFill>
                <a:effectLst/>
                <a:latin typeface="Open Sans" panose="020B0606030504020204" pitchFamily="34" charset="0"/>
              </a:rPr>
              <a:t>TIPOS DE PLANES</a:t>
            </a:r>
            <a:endParaRPr lang="es-EC" dirty="0"/>
          </a:p>
        </p:txBody>
      </p:sp>
      <p:sp>
        <p:nvSpPr>
          <p:cNvPr id="3" name="Marcador de contenido 2">
            <a:extLst>
              <a:ext uri="{FF2B5EF4-FFF2-40B4-BE49-F238E27FC236}">
                <a16:creationId xmlns:a16="http://schemas.microsoft.com/office/drawing/2014/main" id="{E9A46313-1834-4227-D057-9265499C7410}"/>
              </a:ext>
            </a:extLst>
          </p:cNvPr>
          <p:cNvSpPr>
            <a:spLocks noGrp="1"/>
          </p:cNvSpPr>
          <p:nvPr>
            <p:ph sz="quarter" idx="13"/>
          </p:nvPr>
        </p:nvSpPr>
        <p:spPr>
          <a:xfrm>
            <a:off x="2138516" y="2367094"/>
            <a:ext cx="8701549" cy="3424107"/>
          </a:xfrm>
        </p:spPr>
        <p:txBody>
          <a:bodyPr>
            <a:normAutofit fontScale="92500" lnSpcReduction="10000"/>
          </a:bodyPr>
          <a:lstStyle/>
          <a:p>
            <a:pPr algn="just"/>
            <a:r>
              <a:rPr lang="es-ES" b="0" i="0" dirty="0">
                <a:solidFill>
                  <a:srgbClr val="444444"/>
                </a:solidFill>
                <a:effectLst/>
                <a:latin typeface="Open Sans" panose="020B0606030504020204" pitchFamily="34" charset="0"/>
              </a:rPr>
              <a:t>El Plan es el documento que fundamenta la planificación, pues deja constancia de las decisiones tomadas. </a:t>
            </a:r>
          </a:p>
          <a:p>
            <a:pPr marL="0" indent="0" algn="just">
              <a:buNone/>
            </a:pPr>
            <a:endParaRPr lang="es-ES" b="0" i="0" dirty="0">
              <a:solidFill>
                <a:srgbClr val="444444"/>
              </a:solidFill>
              <a:effectLst/>
              <a:latin typeface="Open Sans" panose="020B0606030504020204" pitchFamily="34" charset="0"/>
            </a:endParaRPr>
          </a:p>
          <a:p>
            <a:pPr algn="just"/>
            <a:r>
              <a:rPr lang="es-ES" b="0" i="0" dirty="0">
                <a:solidFill>
                  <a:srgbClr val="444444"/>
                </a:solidFill>
                <a:effectLst/>
                <a:latin typeface="Open Sans" panose="020B0606030504020204" pitchFamily="34" charset="0"/>
              </a:rPr>
              <a:t>Su fin es la optimización de los recursos disponibles y la orientación de las personas tras el logro de los objetivos.</a:t>
            </a:r>
          </a:p>
          <a:p>
            <a:pPr marL="0" indent="0" algn="just">
              <a:buNone/>
            </a:pPr>
            <a:br>
              <a:rPr lang="es-ES" dirty="0"/>
            </a:br>
            <a:endParaRPr lang="es-EC" dirty="0"/>
          </a:p>
        </p:txBody>
      </p:sp>
    </p:spTree>
    <p:extLst>
      <p:ext uri="{BB962C8B-B14F-4D97-AF65-F5344CB8AC3E}">
        <p14:creationId xmlns:p14="http://schemas.microsoft.com/office/powerpoint/2010/main" val="255976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BDBC6-2DA2-E6B6-4A94-7A1ADC230034}"/>
              </a:ext>
            </a:extLst>
          </p:cNvPr>
          <p:cNvSpPr>
            <a:spLocks noGrp="1"/>
          </p:cNvSpPr>
          <p:nvPr>
            <p:ph type="title"/>
          </p:nvPr>
        </p:nvSpPr>
        <p:spPr>
          <a:xfrm>
            <a:off x="838200" y="722670"/>
            <a:ext cx="10515600" cy="766917"/>
          </a:xfrm>
        </p:spPr>
        <p:txBody>
          <a:bodyPr>
            <a:normAutofit/>
          </a:bodyPr>
          <a:lstStyle/>
          <a:p>
            <a:pPr algn="ctr"/>
            <a:r>
              <a:rPr lang="es-ES" sz="3600" b="1" dirty="0"/>
              <a:t>LOS PLANES PUEDEN SER:</a:t>
            </a:r>
            <a:endParaRPr lang="es-EC" sz="3600" b="1" dirty="0"/>
          </a:p>
        </p:txBody>
      </p:sp>
      <p:sp>
        <p:nvSpPr>
          <p:cNvPr id="4" name="Marcador de contenido 2">
            <a:extLst>
              <a:ext uri="{FF2B5EF4-FFF2-40B4-BE49-F238E27FC236}">
                <a16:creationId xmlns:a16="http://schemas.microsoft.com/office/drawing/2014/main" id="{44E3F5BC-378F-7ADE-EB74-42CA49D1C819}"/>
              </a:ext>
            </a:extLst>
          </p:cNvPr>
          <p:cNvSpPr>
            <a:spLocks noGrp="1"/>
          </p:cNvSpPr>
          <p:nvPr>
            <p:ph sz="quarter" idx="13"/>
          </p:nvPr>
        </p:nvSpPr>
        <p:spPr>
          <a:xfrm>
            <a:off x="2300748" y="1489587"/>
            <a:ext cx="6799007" cy="4822723"/>
          </a:xfrm>
        </p:spPr>
        <p:txBody>
          <a:bodyPr>
            <a:noAutofit/>
          </a:bodyPr>
          <a:lstStyle/>
          <a:p>
            <a:pPr marL="0" indent="0" algn="just">
              <a:buNone/>
            </a:pPr>
            <a:r>
              <a:rPr lang="es-ES" sz="1800" i="0" dirty="0">
                <a:effectLst/>
                <a:latin typeface="Arial" panose="020B0604020202020204" pitchFamily="34" charset="0"/>
                <a:cs typeface="Arial" panose="020B0604020202020204" pitchFamily="34" charset="0"/>
              </a:rPr>
              <a:t>A) PERMANENTES </a:t>
            </a:r>
          </a:p>
          <a:p>
            <a:pPr marL="0" indent="0" algn="just">
              <a:buNone/>
            </a:pPr>
            <a:r>
              <a:rPr lang="es-ES" sz="1800" i="0" dirty="0">
                <a:effectLst/>
                <a:latin typeface="Arial" panose="020B0604020202020204" pitchFamily="34" charset="0"/>
                <a:cs typeface="Arial" panose="020B0604020202020204" pitchFamily="34" charset="0"/>
              </a:rPr>
              <a:t>B) AD HOC </a:t>
            </a:r>
          </a:p>
          <a:p>
            <a:pPr marL="0" indent="0" algn="just">
              <a:buNone/>
            </a:pPr>
            <a:r>
              <a:rPr lang="es-ES" sz="1800" i="0" dirty="0">
                <a:effectLst/>
                <a:latin typeface="Arial" panose="020B0604020202020204" pitchFamily="34" charset="0"/>
                <a:cs typeface="Arial" panose="020B0604020202020204" pitchFamily="34" charset="0"/>
              </a:rPr>
              <a:t>C) DE CONTINGENCIA</a:t>
            </a:r>
          </a:p>
          <a:p>
            <a:pPr marL="0" indent="0" algn="just">
              <a:buNone/>
            </a:pPr>
            <a:r>
              <a:rPr lang="es-ES" sz="1800" i="0" dirty="0">
                <a:effectLst/>
                <a:latin typeface="Arial" panose="020B0604020202020204" pitchFamily="34" charset="0"/>
                <a:cs typeface="Arial" panose="020B0604020202020204" pitchFamily="34" charset="0"/>
              </a:rPr>
              <a:t>D) FUNCIONALES</a:t>
            </a:r>
          </a:p>
          <a:p>
            <a:pPr marL="0" indent="0" algn="just">
              <a:buNone/>
            </a:pPr>
            <a:r>
              <a:rPr lang="es-ES" sz="1800" i="0" dirty="0">
                <a:effectLst/>
                <a:latin typeface="Arial" panose="020B0604020202020204" pitchFamily="34" charset="0"/>
                <a:cs typeface="Arial" panose="020B0604020202020204" pitchFamily="34" charset="0"/>
              </a:rPr>
              <a:t>E) DESCRIPTIVOS</a:t>
            </a:r>
          </a:p>
          <a:p>
            <a:pPr marL="0" indent="0">
              <a:buNone/>
            </a:pPr>
            <a:r>
              <a:rPr lang="es-ES" sz="1800" i="0" dirty="0">
                <a:effectLst/>
                <a:latin typeface="Arial" panose="020B0604020202020204" pitchFamily="34" charset="0"/>
                <a:cs typeface="Arial" panose="020B0604020202020204" pitchFamily="34" charset="0"/>
              </a:rPr>
              <a:t>F) NORMATIVOS</a:t>
            </a:r>
          </a:p>
          <a:p>
            <a:pPr marL="0" indent="0" algn="just">
              <a:buNone/>
            </a:pPr>
            <a:r>
              <a:rPr lang="es-ES" sz="1800" i="0" dirty="0">
                <a:effectLst/>
                <a:latin typeface="Arial" panose="020B0604020202020204" pitchFamily="34" charset="0"/>
                <a:cs typeface="Arial" panose="020B0604020202020204" pitchFamily="34" charset="0"/>
              </a:rPr>
              <a:t>G) PLANES OPERATIVOS</a:t>
            </a:r>
          </a:p>
          <a:p>
            <a:pPr marL="0" indent="0" algn="just">
              <a:buNone/>
            </a:pPr>
            <a:r>
              <a:rPr lang="es-ES" sz="1800" dirty="0">
                <a:latin typeface="Arial" panose="020B0604020202020204" pitchFamily="34" charset="0"/>
                <a:cs typeface="Arial" panose="020B0604020202020204" pitchFamily="34" charset="0"/>
              </a:rPr>
              <a:t>H) </a:t>
            </a:r>
            <a:r>
              <a:rPr lang="es-ES" sz="1800" i="0" dirty="0">
                <a:effectLst/>
                <a:latin typeface="Arial" panose="020B0604020202020204" pitchFamily="34" charset="0"/>
                <a:cs typeface="Arial" panose="020B0604020202020204" pitchFamily="34" charset="0"/>
              </a:rPr>
              <a:t>PLAN OPERATIVO ANUAL (POA) </a:t>
            </a:r>
          </a:p>
          <a:p>
            <a:pPr marL="0" indent="0" algn="just">
              <a:buNone/>
            </a:pPr>
            <a:r>
              <a:rPr lang="es-ES" sz="1800" i="0" dirty="0">
                <a:effectLst/>
                <a:latin typeface="Arial" panose="020B0604020202020204" pitchFamily="34" charset="0"/>
                <a:cs typeface="Arial" panose="020B0604020202020204" pitchFamily="34" charset="0"/>
              </a:rPr>
              <a:t>I) PROGRAMA ANUAL DE TRABAJO</a:t>
            </a:r>
          </a:p>
          <a:p>
            <a:pPr marL="0" indent="0" algn="just">
              <a:buNone/>
            </a:pPr>
            <a:r>
              <a:rPr lang="es-ES" sz="1800" dirty="0">
                <a:latin typeface="Arial" panose="020B0604020202020204" pitchFamily="34" charset="0"/>
                <a:cs typeface="Arial" panose="020B0604020202020204" pitchFamily="34" charset="0"/>
              </a:rPr>
              <a:t>J) </a:t>
            </a:r>
            <a:r>
              <a:rPr lang="es-ES" sz="1800" i="0" dirty="0">
                <a:effectLst/>
                <a:latin typeface="Arial" panose="020B0604020202020204" pitchFamily="34" charset="0"/>
                <a:cs typeface="Arial" panose="020B0604020202020204" pitchFamily="34" charset="0"/>
              </a:rPr>
              <a:t>PLAN DE ACCIÓN </a:t>
            </a:r>
          </a:p>
          <a:p>
            <a:pPr marL="0" indent="0" algn="just">
              <a:buNone/>
            </a:pPr>
            <a:r>
              <a:rPr lang="es-ES" sz="1800" dirty="0">
                <a:latin typeface="Arial" panose="020B0604020202020204" pitchFamily="34" charset="0"/>
                <a:cs typeface="Arial" panose="020B0604020202020204" pitchFamily="34" charset="0"/>
              </a:rPr>
              <a:t>K) </a:t>
            </a:r>
            <a:r>
              <a:rPr lang="es-ES" sz="1800" i="0" dirty="0">
                <a:effectLst/>
                <a:latin typeface="Arial" panose="020B0604020202020204" pitchFamily="34" charset="0"/>
                <a:cs typeface="Arial" panose="020B0604020202020204" pitchFamily="34" charset="0"/>
              </a:rPr>
              <a:t>PLAN DE TRABAJO</a:t>
            </a:r>
          </a:p>
          <a:p>
            <a:pPr marL="0" indent="0" algn="just">
              <a:buNone/>
            </a:pPr>
            <a:r>
              <a:rPr lang="es-ES" sz="1800" dirty="0">
                <a:latin typeface="Arial" panose="020B0604020202020204" pitchFamily="34" charset="0"/>
                <a:cs typeface="Arial" panose="020B0604020202020204" pitchFamily="34" charset="0"/>
              </a:rPr>
              <a:t>L) </a:t>
            </a:r>
            <a:r>
              <a:rPr lang="es-ES" sz="1800" i="0" dirty="0">
                <a:effectLst/>
                <a:latin typeface="Arial" panose="020B0604020202020204" pitchFamily="34" charset="0"/>
                <a:cs typeface="Arial" panose="020B0604020202020204" pitchFamily="34" charset="0"/>
              </a:rPr>
              <a:t>PLAN DE INVESTIGACIÓN</a:t>
            </a: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r>
              <a:rPr lang="es-ES" sz="1800" i="0" dirty="0">
                <a:effectLst/>
                <a:latin typeface="Arial" panose="020B0604020202020204" pitchFamily="34" charset="0"/>
                <a:cs typeface="Arial" panose="020B0604020202020204" pitchFamily="34" charset="0"/>
              </a:rPr>
              <a:t> </a:t>
            </a: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endParaRPr lang="es-ES" sz="1800" i="0" dirty="0">
              <a:effectLst/>
              <a:latin typeface="Arial" panose="020B0604020202020204" pitchFamily="34" charset="0"/>
              <a:cs typeface="Arial" panose="020B0604020202020204" pitchFamily="34" charset="0"/>
            </a:endParaRPr>
          </a:p>
          <a:p>
            <a:pPr marL="0" indent="0" algn="just">
              <a:buNone/>
            </a:pPr>
            <a:r>
              <a:rPr lang="es-ES" sz="1800" i="0" dirty="0">
                <a:effectLst/>
                <a:latin typeface="Arial" panose="020B0604020202020204" pitchFamily="34" charset="0"/>
                <a:cs typeface="Arial" panose="020B0604020202020204" pitchFamily="34" charset="0"/>
              </a:rPr>
              <a:t> </a:t>
            </a:r>
          </a:p>
          <a:p>
            <a:pPr marL="0" indent="0" algn="just">
              <a:buNone/>
            </a:pP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25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0A98EFD-048D-7650-52C2-A43DB3B71625}"/>
              </a:ext>
            </a:extLst>
          </p:cNvPr>
          <p:cNvPicPr>
            <a:picLocks noChangeAspect="1"/>
          </p:cNvPicPr>
          <p:nvPr/>
        </p:nvPicPr>
        <p:blipFill rotWithShape="1">
          <a:blip r:embed="rId2"/>
          <a:srcRect l="8952" t="39565" r="40967" b="21491"/>
          <a:stretch/>
        </p:blipFill>
        <p:spPr>
          <a:xfrm>
            <a:off x="0" y="0"/>
            <a:ext cx="12192000" cy="6858000"/>
          </a:xfrm>
          <a:prstGeom prst="rect">
            <a:avLst/>
          </a:prstGeom>
        </p:spPr>
      </p:pic>
    </p:spTree>
    <p:extLst>
      <p:ext uri="{BB962C8B-B14F-4D97-AF65-F5344CB8AC3E}">
        <p14:creationId xmlns:p14="http://schemas.microsoft.com/office/powerpoint/2010/main" val="420634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9EF2D-5A1A-8614-D351-5F669ED804A9}"/>
              </a:ext>
            </a:extLst>
          </p:cNvPr>
          <p:cNvSpPr>
            <a:spLocks noGrp="1"/>
          </p:cNvSpPr>
          <p:nvPr>
            <p:ph type="title"/>
          </p:nvPr>
        </p:nvSpPr>
        <p:spPr>
          <a:xfrm>
            <a:off x="838200" y="910811"/>
            <a:ext cx="10515600" cy="1325563"/>
          </a:xfrm>
        </p:spPr>
        <p:txBody>
          <a:bodyPr/>
          <a:lstStyle/>
          <a:p>
            <a:pPr algn="ctr"/>
            <a:r>
              <a:rPr lang="es-ES" b="1" i="0" dirty="0">
                <a:solidFill>
                  <a:srgbClr val="444444"/>
                </a:solidFill>
                <a:effectLst/>
                <a:latin typeface="Open Sans" panose="020B0606030504020204" pitchFamily="34" charset="0"/>
              </a:rPr>
              <a:t>CLASIFICACIÓN</a:t>
            </a:r>
            <a:endParaRPr lang="es-EC" dirty="0"/>
          </a:p>
        </p:txBody>
      </p:sp>
      <p:sp>
        <p:nvSpPr>
          <p:cNvPr id="3" name="Marcador de contenido 2">
            <a:extLst>
              <a:ext uri="{FF2B5EF4-FFF2-40B4-BE49-F238E27FC236}">
                <a16:creationId xmlns:a16="http://schemas.microsoft.com/office/drawing/2014/main" id="{7E4FAFA1-AFAE-4076-1E7D-AF4141E941ED}"/>
              </a:ext>
            </a:extLst>
          </p:cNvPr>
          <p:cNvSpPr>
            <a:spLocks noGrp="1"/>
          </p:cNvSpPr>
          <p:nvPr>
            <p:ph sz="quarter" idx="13"/>
          </p:nvPr>
        </p:nvSpPr>
        <p:spPr>
          <a:xfrm>
            <a:off x="1238865" y="2182762"/>
            <a:ext cx="9807677" cy="3608440"/>
          </a:xfrm>
        </p:spPr>
        <p:txBody>
          <a:bodyPr>
            <a:normAutofit fontScale="92500" lnSpcReduction="20000"/>
          </a:bodyPr>
          <a:lstStyle/>
          <a:p>
            <a:pPr marL="514350" indent="-514350" algn="just">
              <a:buAutoNum type="alphaUcParenR"/>
            </a:pPr>
            <a:r>
              <a:rPr lang="es-ES" b="1" i="0" dirty="0">
                <a:solidFill>
                  <a:srgbClr val="444444"/>
                </a:solidFill>
                <a:effectLst/>
                <a:latin typeface="Open Sans" panose="020B0606030504020204" pitchFamily="34" charset="0"/>
              </a:rPr>
              <a:t>PERMANENTES </a:t>
            </a:r>
          </a:p>
          <a:p>
            <a:pPr algn="just">
              <a:buFont typeface="Wingdings" panose="05000000000000000000" pitchFamily="2" charset="2"/>
              <a:buChar char="q"/>
            </a:pPr>
            <a:r>
              <a:rPr lang="es-ES" i="0" dirty="0">
                <a:solidFill>
                  <a:srgbClr val="444444"/>
                </a:solidFill>
                <a:effectLst/>
                <a:latin typeface="Open Sans" panose="020B0606030504020204" pitchFamily="34" charset="0"/>
              </a:rPr>
              <a:t> Vigentes por tiempo indefinido.</a:t>
            </a:r>
          </a:p>
          <a:p>
            <a:pPr algn="just">
              <a:buFont typeface="Wingdings" panose="05000000000000000000" pitchFamily="2" charset="2"/>
              <a:buChar char="q"/>
            </a:pPr>
            <a:r>
              <a:rPr lang="es-ES" b="0" i="0" dirty="0">
                <a:solidFill>
                  <a:srgbClr val="444444"/>
                </a:solidFill>
                <a:effectLst/>
                <a:latin typeface="Open Sans" panose="020B0606030504020204" pitchFamily="34" charset="0"/>
              </a:rPr>
              <a:t> Son los llamados Presupuestos, Programas y Proyectos</a:t>
            </a:r>
            <a:br>
              <a:rPr lang="es-ES" dirty="0"/>
            </a:br>
            <a:endParaRPr lang="es-ES" b="0" i="0" dirty="0">
              <a:solidFill>
                <a:srgbClr val="444444"/>
              </a:solidFill>
              <a:effectLst/>
              <a:latin typeface="Open Sans" panose="020B0606030504020204" pitchFamily="34" charset="0"/>
            </a:endParaRPr>
          </a:p>
          <a:p>
            <a:pPr marL="0" indent="0" algn="just">
              <a:buNone/>
            </a:pPr>
            <a:r>
              <a:rPr lang="es-ES" b="1" i="0" dirty="0">
                <a:solidFill>
                  <a:srgbClr val="444444"/>
                </a:solidFill>
                <a:effectLst/>
                <a:latin typeface="Open Sans" panose="020B0606030504020204" pitchFamily="34" charset="0"/>
              </a:rPr>
              <a:t>B) AD HOC </a:t>
            </a:r>
          </a:p>
          <a:p>
            <a:pPr marL="0" indent="0" algn="just">
              <a:buNone/>
            </a:pPr>
            <a:r>
              <a:rPr lang="es-ES" b="0" i="0" dirty="0">
                <a:solidFill>
                  <a:srgbClr val="444444"/>
                </a:solidFill>
                <a:effectLst/>
                <a:latin typeface="Open Sans" panose="020B0606030504020204" pitchFamily="34" charset="0"/>
              </a:rPr>
              <a:t>Para acciones que serán realizadas por una sola vez</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1" i="0" dirty="0">
                <a:solidFill>
                  <a:srgbClr val="444444"/>
                </a:solidFill>
                <a:effectLst/>
                <a:latin typeface="Open Sans" panose="020B0606030504020204" pitchFamily="34" charset="0"/>
              </a:rPr>
              <a:t>C) DE CONTINGENCIA </a:t>
            </a:r>
          </a:p>
          <a:p>
            <a:pPr marL="0" indent="0" algn="just">
              <a:buNone/>
            </a:pPr>
            <a:r>
              <a:rPr lang="es-ES" b="0" i="0" dirty="0">
                <a:solidFill>
                  <a:srgbClr val="444444"/>
                </a:solidFill>
                <a:effectLst/>
                <a:latin typeface="Open Sans" panose="020B0606030504020204" pitchFamily="34" charset="0"/>
              </a:rPr>
              <a:t>Son planes de acción alternos o paralelos.</a:t>
            </a:r>
            <a:endParaRPr lang="es-EC" dirty="0"/>
          </a:p>
        </p:txBody>
      </p:sp>
    </p:spTree>
    <p:extLst>
      <p:ext uri="{BB962C8B-B14F-4D97-AF65-F5344CB8AC3E}">
        <p14:creationId xmlns:p14="http://schemas.microsoft.com/office/powerpoint/2010/main" val="245704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24AC70-6C62-C73D-B2C8-D41A14DE16F6}"/>
              </a:ext>
            </a:extLst>
          </p:cNvPr>
          <p:cNvSpPr>
            <a:spLocks noGrp="1"/>
          </p:cNvSpPr>
          <p:nvPr>
            <p:ph sz="quarter" idx="13"/>
          </p:nvPr>
        </p:nvSpPr>
        <p:spPr>
          <a:xfrm>
            <a:off x="1548581" y="1179872"/>
            <a:ext cx="9379974" cy="4611330"/>
          </a:xfrm>
        </p:spPr>
        <p:txBody>
          <a:bodyPr>
            <a:normAutofit fontScale="92500" lnSpcReduction="20000"/>
          </a:bodyPr>
          <a:lstStyle/>
          <a:p>
            <a:pPr marL="0" indent="0" algn="just">
              <a:buNone/>
            </a:pPr>
            <a:r>
              <a:rPr lang="es-ES" b="1" i="0" dirty="0">
                <a:solidFill>
                  <a:srgbClr val="444444"/>
                </a:solidFill>
                <a:effectLst/>
                <a:latin typeface="Open Sans" panose="020B0606030504020204" pitchFamily="34" charset="0"/>
              </a:rPr>
              <a:t>D) FUNCIONALES</a:t>
            </a:r>
          </a:p>
          <a:p>
            <a:pPr marL="0" indent="0" algn="just">
              <a:buNone/>
            </a:pPr>
            <a:r>
              <a:rPr lang="es-ES" b="0" i="0" dirty="0">
                <a:solidFill>
                  <a:srgbClr val="444444"/>
                </a:solidFill>
                <a:effectLst/>
                <a:latin typeface="Open Sans" panose="020B0606030504020204" pitchFamily="34" charset="0"/>
              </a:rPr>
              <a:t>Aquellos que se modifican en función de los resultados</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1" i="0" dirty="0">
                <a:solidFill>
                  <a:srgbClr val="444444"/>
                </a:solidFill>
                <a:effectLst/>
                <a:latin typeface="Open Sans" panose="020B0606030504020204" pitchFamily="34" charset="0"/>
              </a:rPr>
              <a:t>E) DESCRIPTIVOS</a:t>
            </a:r>
          </a:p>
          <a:p>
            <a:pPr algn="just">
              <a:buFont typeface="Wingdings" panose="05000000000000000000" pitchFamily="2" charset="2"/>
              <a:buChar char="q"/>
            </a:pPr>
            <a:r>
              <a:rPr lang="es-ES" b="0" i="0" dirty="0">
                <a:solidFill>
                  <a:srgbClr val="444444"/>
                </a:solidFill>
                <a:effectLst/>
                <a:latin typeface="Open Sans" panose="020B0606030504020204" pitchFamily="34" charset="0"/>
              </a:rPr>
              <a:t> Describen de manera general el comportamiento esperado.</a:t>
            </a:r>
          </a:p>
          <a:p>
            <a:pPr algn="just">
              <a:buFont typeface="Wingdings" panose="05000000000000000000" pitchFamily="2" charset="2"/>
              <a:buChar char="q"/>
            </a:pPr>
            <a:r>
              <a:rPr lang="es-ES" b="0" i="0" dirty="0">
                <a:solidFill>
                  <a:srgbClr val="444444"/>
                </a:solidFill>
                <a:effectLst/>
                <a:latin typeface="Open Sans" panose="020B0606030504020204" pitchFamily="34" charset="0"/>
              </a:rPr>
              <a:t> Permiten que el agente aplique su propio juicio.</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1" i="0" dirty="0">
                <a:solidFill>
                  <a:srgbClr val="444444"/>
                </a:solidFill>
                <a:effectLst/>
                <a:latin typeface="Open Sans" panose="020B0606030504020204" pitchFamily="34" charset="0"/>
              </a:rPr>
              <a:t>F) NORMATIVOS</a:t>
            </a:r>
          </a:p>
          <a:p>
            <a:pPr algn="just">
              <a:buFont typeface="Wingdings" panose="05000000000000000000" pitchFamily="2" charset="2"/>
              <a:buChar char="q"/>
            </a:pPr>
            <a:r>
              <a:rPr lang="es-ES" b="0" i="0" dirty="0">
                <a:solidFill>
                  <a:srgbClr val="444444"/>
                </a:solidFill>
                <a:effectLst/>
                <a:latin typeface="Open Sans" panose="020B0606030504020204" pitchFamily="34" charset="0"/>
              </a:rPr>
              <a:t> Definen rigurosamente las acciones a ejecutar en cada     circunstancia.</a:t>
            </a:r>
          </a:p>
          <a:p>
            <a:pPr algn="just">
              <a:buFont typeface="Wingdings" panose="05000000000000000000" pitchFamily="2" charset="2"/>
              <a:buChar char="q"/>
            </a:pPr>
            <a:r>
              <a:rPr lang="es-ES" b="0" i="0" dirty="0">
                <a:solidFill>
                  <a:srgbClr val="444444"/>
                </a:solidFill>
                <a:effectLst/>
                <a:latin typeface="Open Sans" panose="020B0606030504020204" pitchFamily="34" charset="0"/>
              </a:rPr>
              <a:t> Contiene normas y procedimientos.</a:t>
            </a:r>
            <a:endParaRPr lang="es-EC" dirty="0"/>
          </a:p>
        </p:txBody>
      </p:sp>
    </p:spTree>
    <p:extLst>
      <p:ext uri="{BB962C8B-B14F-4D97-AF65-F5344CB8AC3E}">
        <p14:creationId xmlns:p14="http://schemas.microsoft.com/office/powerpoint/2010/main" val="362388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84BA7D-3573-7A2E-85D7-33F23C6E1DB3}"/>
              </a:ext>
            </a:extLst>
          </p:cNvPr>
          <p:cNvSpPr>
            <a:spLocks noGrp="1"/>
          </p:cNvSpPr>
          <p:nvPr>
            <p:ph sz="quarter" idx="13"/>
          </p:nvPr>
        </p:nvSpPr>
        <p:spPr>
          <a:xfrm>
            <a:off x="1902542" y="1519081"/>
            <a:ext cx="8996516" cy="3421624"/>
          </a:xfrm>
        </p:spPr>
        <p:txBody>
          <a:bodyPr>
            <a:normAutofit/>
          </a:bodyPr>
          <a:lstStyle/>
          <a:p>
            <a:pPr marL="0" indent="0" algn="just">
              <a:buNone/>
            </a:pPr>
            <a:r>
              <a:rPr lang="es-ES" b="1" i="0" dirty="0">
                <a:solidFill>
                  <a:srgbClr val="000000"/>
                </a:solidFill>
                <a:effectLst/>
                <a:latin typeface="NotoSansMono-Regular_25"/>
              </a:rPr>
              <a:t>G) PLAN OPERATIVO </a:t>
            </a:r>
          </a:p>
          <a:p>
            <a:pPr marL="0" indent="0" algn="just">
              <a:buNone/>
            </a:pPr>
            <a:r>
              <a:rPr lang="es-ES" b="0" i="0" dirty="0">
                <a:solidFill>
                  <a:srgbClr val="000000"/>
                </a:solidFill>
                <a:effectLst/>
                <a:latin typeface="NotoSansMono-Regular_25"/>
              </a:rPr>
              <a:t>Representa la forma de desarrollo de una organización respecto a las diferentes líneas de negocios que sean pertinentes a su naturaleza.</a:t>
            </a:r>
            <a:endParaRPr lang="es-ES" b="1" i="0" dirty="0">
              <a:solidFill>
                <a:srgbClr val="000000"/>
              </a:solidFill>
              <a:effectLst/>
              <a:latin typeface="NotoSansMono-Regular_25"/>
            </a:endParaRPr>
          </a:p>
          <a:p>
            <a:pPr marL="0" indent="0" algn="just">
              <a:buNone/>
            </a:pPr>
            <a:endParaRPr lang="es-ES" b="1" i="0" dirty="0">
              <a:solidFill>
                <a:srgbClr val="000000"/>
              </a:solidFill>
              <a:effectLst/>
              <a:latin typeface="NotoSansMono-Regular_25"/>
            </a:endParaRPr>
          </a:p>
          <a:p>
            <a:pPr marL="0" indent="0" algn="just">
              <a:buNone/>
            </a:pPr>
            <a:endParaRPr lang="es-ES" b="1" i="0" dirty="0">
              <a:solidFill>
                <a:srgbClr val="000000"/>
              </a:solidFill>
              <a:effectLst/>
              <a:latin typeface="NotoSansMono-Regular_25"/>
            </a:endParaRPr>
          </a:p>
          <a:p>
            <a:pPr marL="0" indent="0" algn="just">
              <a:buNone/>
            </a:pPr>
            <a:endParaRPr lang="es-EC" b="1" dirty="0"/>
          </a:p>
        </p:txBody>
      </p:sp>
      <p:pic>
        <p:nvPicPr>
          <p:cNvPr id="5" name="Imagen 4">
            <a:extLst>
              <a:ext uri="{FF2B5EF4-FFF2-40B4-BE49-F238E27FC236}">
                <a16:creationId xmlns:a16="http://schemas.microsoft.com/office/drawing/2014/main" id="{CB64185F-E40D-972A-6BE1-F69A28A51808}"/>
              </a:ext>
            </a:extLst>
          </p:cNvPr>
          <p:cNvPicPr>
            <a:picLocks noChangeAspect="1"/>
          </p:cNvPicPr>
          <p:nvPr/>
        </p:nvPicPr>
        <p:blipFill rotWithShape="1">
          <a:blip r:embed="rId2"/>
          <a:srcRect l="21533" t="45159" r="50040" b="21061"/>
          <a:stretch/>
        </p:blipFill>
        <p:spPr>
          <a:xfrm>
            <a:off x="6430295" y="3583859"/>
            <a:ext cx="3465871" cy="2595716"/>
          </a:xfrm>
          <a:prstGeom prst="rect">
            <a:avLst/>
          </a:prstGeom>
        </p:spPr>
      </p:pic>
    </p:spTree>
    <p:extLst>
      <p:ext uri="{BB962C8B-B14F-4D97-AF65-F5344CB8AC3E}">
        <p14:creationId xmlns:p14="http://schemas.microsoft.com/office/powerpoint/2010/main" val="411281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DD064-E2F4-5677-C3E7-A797C103C7E8}"/>
              </a:ext>
            </a:extLst>
          </p:cNvPr>
          <p:cNvSpPr>
            <a:spLocks noGrp="1"/>
          </p:cNvSpPr>
          <p:nvPr>
            <p:ph type="title"/>
          </p:nvPr>
        </p:nvSpPr>
        <p:spPr>
          <a:xfrm>
            <a:off x="1504334" y="516202"/>
            <a:ext cx="9878961" cy="864778"/>
          </a:xfrm>
        </p:spPr>
        <p:txBody>
          <a:bodyPr>
            <a:normAutofit/>
          </a:bodyPr>
          <a:lstStyle/>
          <a:p>
            <a:pPr algn="ctr"/>
            <a:r>
              <a:rPr lang="es-ES" sz="3600" b="0" i="0" dirty="0">
                <a:effectLst/>
                <a:latin typeface="NotoSansMono-Regular_25"/>
              </a:rPr>
              <a:t>CONTENIDO DE UN PLAN OPERATIVO</a:t>
            </a:r>
            <a:endParaRPr lang="es-EC" sz="3600" dirty="0"/>
          </a:p>
        </p:txBody>
      </p:sp>
      <p:sp>
        <p:nvSpPr>
          <p:cNvPr id="3" name="Marcador de contenido 2">
            <a:extLst>
              <a:ext uri="{FF2B5EF4-FFF2-40B4-BE49-F238E27FC236}">
                <a16:creationId xmlns:a16="http://schemas.microsoft.com/office/drawing/2014/main" id="{CDCAF809-1B71-43DA-7F86-440B34482D60}"/>
              </a:ext>
            </a:extLst>
          </p:cNvPr>
          <p:cNvSpPr>
            <a:spLocks noGrp="1"/>
          </p:cNvSpPr>
          <p:nvPr>
            <p:ph sz="quarter" idx="13"/>
          </p:nvPr>
        </p:nvSpPr>
        <p:spPr>
          <a:xfrm>
            <a:off x="1666569" y="1533831"/>
            <a:ext cx="9394722" cy="5058697"/>
          </a:xfrm>
        </p:spPr>
        <p:txBody>
          <a:bodyPr>
            <a:normAutofit/>
          </a:bodyPr>
          <a:lstStyle/>
          <a:p>
            <a:pPr marL="0" indent="0">
              <a:buNone/>
            </a:pPr>
            <a:r>
              <a:rPr lang="es-ES" b="0" i="0" dirty="0">
                <a:effectLst/>
                <a:latin typeface="OpenSymbol_20"/>
              </a:rPr>
              <a:t> </a:t>
            </a:r>
            <a:r>
              <a:rPr lang="es-ES" b="0" i="0" dirty="0">
                <a:effectLst/>
                <a:latin typeface="NotoSansMono-Regular_25"/>
              </a:rPr>
              <a:t>Descripción clara del asunto. </a:t>
            </a:r>
          </a:p>
          <a:p>
            <a:pPr marL="0" indent="0">
              <a:buNone/>
            </a:pPr>
            <a:r>
              <a:rPr lang="es-ES" b="0" i="0" dirty="0">
                <a:effectLst/>
                <a:latin typeface="OpenSymbol_20"/>
              </a:rPr>
              <a:t> </a:t>
            </a:r>
            <a:r>
              <a:rPr lang="es-ES" b="0" i="0" dirty="0">
                <a:effectLst/>
                <a:latin typeface="NotoSansMono-Regular_25"/>
              </a:rPr>
              <a:t>Producto o servicio a desarrollar. </a:t>
            </a:r>
          </a:p>
          <a:p>
            <a:pPr marL="0" indent="0">
              <a:buNone/>
            </a:pPr>
            <a:r>
              <a:rPr lang="es-ES" b="0" i="0" dirty="0">
                <a:effectLst/>
                <a:latin typeface="OpenSymbol_20"/>
              </a:rPr>
              <a:t> </a:t>
            </a:r>
            <a:r>
              <a:rPr lang="es-ES" b="0" i="0" dirty="0">
                <a:effectLst/>
                <a:latin typeface="NotoSansMono-Regular_25"/>
              </a:rPr>
              <a:t>Mercado que se desea cubrir.</a:t>
            </a:r>
          </a:p>
          <a:p>
            <a:pPr marL="0" indent="0">
              <a:buNone/>
            </a:pPr>
            <a:r>
              <a:rPr lang="es-ES" b="0" i="0" dirty="0">
                <a:effectLst/>
                <a:latin typeface="OpenSymbol_20"/>
              </a:rPr>
              <a:t> </a:t>
            </a:r>
            <a:r>
              <a:rPr lang="es-ES" b="0" i="0" dirty="0">
                <a:effectLst/>
                <a:latin typeface="NotoSansMono-Regular_25"/>
              </a:rPr>
              <a:t>Objetivos y metas. </a:t>
            </a:r>
          </a:p>
          <a:p>
            <a:pPr marL="0" indent="0">
              <a:buNone/>
            </a:pPr>
            <a:r>
              <a:rPr lang="es-ES" b="0" i="0" dirty="0">
                <a:effectLst/>
                <a:latin typeface="OpenSymbol_20"/>
              </a:rPr>
              <a:t> </a:t>
            </a:r>
            <a:r>
              <a:rPr lang="es-ES" b="0" i="0" dirty="0">
                <a:effectLst/>
                <a:latin typeface="NotoSansMono-Regular_25"/>
              </a:rPr>
              <a:t>Estrategias de mercado. </a:t>
            </a:r>
          </a:p>
          <a:p>
            <a:pPr marL="0" indent="0">
              <a:buNone/>
            </a:pPr>
            <a:r>
              <a:rPr lang="es-ES" b="0" i="0" dirty="0">
                <a:effectLst/>
                <a:latin typeface="OpenSymbol_20"/>
              </a:rPr>
              <a:t> </a:t>
            </a:r>
            <a:r>
              <a:rPr lang="es-ES" b="0" i="0" dirty="0">
                <a:effectLst/>
                <a:latin typeface="NotoSansMono-Regular_25"/>
              </a:rPr>
              <a:t>Recursos necesarios para el desarrollo de las actividades. </a:t>
            </a:r>
          </a:p>
          <a:p>
            <a:pPr marL="0" indent="0">
              <a:buNone/>
            </a:pPr>
            <a:r>
              <a:rPr lang="es-ES" b="0" i="0" dirty="0">
                <a:effectLst/>
                <a:latin typeface="OpenSymbol_20"/>
              </a:rPr>
              <a:t> </a:t>
            </a:r>
            <a:r>
              <a:rPr lang="es-ES" b="0" i="0" dirty="0">
                <a:effectLst/>
                <a:latin typeface="NotoSansMono-Regular_25"/>
              </a:rPr>
              <a:t>Análisis financiero detallado con base a la realidad de la situación. </a:t>
            </a:r>
          </a:p>
          <a:p>
            <a:pPr marL="0" indent="0">
              <a:buNone/>
            </a:pPr>
            <a:r>
              <a:rPr lang="es-ES" b="0" i="0" dirty="0">
                <a:effectLst/>
                <a:latin typeface="OpenSymbol_20"/>
              </a:rPr>
              <a:t> </a:t>
            </a:r>
            <a:r>
              <a:rPr lang="es-ES" b="0" i="0" dirty="0">
                <a:effectLst/>
                <a:latin typeface="NotoSansMono-Regular_25"/>
              </a:rPr>
              <a:t>Cronograma de actividades. </a:t>
            </a:r>
          </a:p>
          <a:p>
            <a:pPr marL="0" indent="0">
              <a:buNone/>
            </a:pPr>
            <a:r>
              <a:rPr lang="es-ES" b="0" i="0" dirty="0">
                <a:effectLst/>
                <a:latin typeface="OpenSymbol_20"/>
              </a:rPr>
              <a:t> </a:t>
            </a:r>
            <a:r>
              <a:rPr lang="es-ES" b="0" i="0" dirty="0">
                <a:effectLst/>
                <a:latin typeface="NotoSansMono-Regular_25"/>
              </a:rPr>
              <a:t>Plan de mercadeo. </a:t>
            </a:r>
            <a:endParaRPr lang="es-EC" dirty="0"/>
          </a:p>
        </p:txBody>
      </p:sp>
    </p:spTree>
    <p:extLst>
      <p:ext uri="{BB962C8B-B14F-4D97-AF65-F5344CB8AC3E}">
        <p14:creationId xmlns:p14="http://schemas.microsoft.com/office/powerpoint/2010/main" val="1897882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6A9326-DDDD-6096-342B-8F1DC7767728}"/>
              </a:ext>
            </a:extLst>
          </p:cNvPr>
          <p:cNvSpPr>
            <a:spLocks noGrp="1"/>
          </p:cNvSpPr>
          <p:nvPr>
            <p:ph sz="quarter" idx="13"/>
          </p:nvPr>
        </p:nvSpPr>
        <p:spPr>
          <a:xfrm>
            <a:off x="1755058" y="1135626"/>
            <a:ext cx="9085007" cy="4655575"/>
          </a:xfrm>
        </p:spPr>
        <p:txBody>
          <a:bodyPr/>
          <a:lstStyle/>
          <a:p>
            <a:pPr marL="0" indent="0" algn="just">
              <a:buNone/>
            </a:pPr>
            <a:r>
              <a:rPr lang="es-ES" b="1" dirty="0">
                <a:solidFill>
                  <a:srgbClr val="000000"/>
                </a:solidFill>
                <a:latin typeface="NotoSansMono-Regular_25"/>
              </a:rPr>
              <a:t>H) </a:t>
            </a:r>
            <a:r>
              <a:rPr lang="es-ES" b="1" i="0" dirty="0">
                <a:solidFill>
                  <a:srgbClr val="000000"/>
                </a:solidFill>
                <a:effectLst/>
                <a:latin typeface="NotoSansMono-Regular_25"/>
              </a:rPr>
              <a:t>PLAN OPERATIVO ANUAL (POA) </a:t>
            </a:r>
          </a:p>
          <a:p>
            <a:pPr marL="0" indent="0" algn="just">
              <a:buNone/>
            </a:pPr>
            <a:r>
              <a:rPr lang="es-ES" b="0" i="0" dirty="0">
                <a:solidFill>
                  <a:srgbClr val="000000"/>
                </a:solidFill>
                <a:effectLst/>
                <a:latin typeface="NotoSansMono-Regular_25"/>
              </a:rPr>
              <a:t>Se utiliza para darle un alto grado de dirección al desarrollo administrativo y funcional de una organización, durante un periodo establecido, que generalmente es un año calendario. Se considera de uso común en instituciones del Estado.</a:t>
            </a:r>
            <a:endParaRPr lang="es-ES" b="1" i="0" dirty="0">
              <a:solidFill>
                <a:srgbClr val="000000"/>
              </a:solidFill>
              <a:effectLst/>
              <a:latin typeface="NotoSansMono-Regular_25"/>
            </a:endParaRPr>
          </a:p>
        </p:txBody>
      </p:sp>
      <p:pic>
        <p:nvPicPr>
          <p:cNvPr id="5" name="Imagen 4">
            <a:extLst>
              <a:ext uri="{FF2B5EF4-FFF2-40B4-BE49-F238E27FC236}">
                <a16:creationId xmlns:a16="http://schemas.microsoft.com/office/drawing/2014/main" id="{9DE3780E-3649-9B89-10DF-D10039DCAA0E}"/>
              </a:ext>
            </a:extLst>
          </p:cNvPr>
          <p:cNvPicPr>
            <a:picLocks noChangeAspect="1"/>
          </p:cNvPicPr>
          <p:nvPr/>
        </p:nvPicPr>
        <p:blipFill rotWithShape="1">
          <a:blip r:embed="rId2"/>
          <a:srcRect l="22984" t="53335" r="57299" b="18264"/>
          <a:stretch/>
        </p:blipFill>
        <p:spPr>
          <a:xfrm>
            <a:off x="7241456" y="3672348"/>
            <a:ext cx="2403987" cy="1946787"/>
          </a:xfrm>
          <a:prstGeom prst="rect">
            <a:avLst/>
          </a:prstGeom>
        </p:spPr>
      </p:pic>
    </p:spTree>
    <p:extLst>
      <p:ext uri="{BB962C8B-B14F-4D97-AF65-F5344CB8AC3E}">
        <p14:creationId xmlns:p14="http://schemas.microsoft.com/office/powerpoint/2010/main" val="229937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85332-9DFA-5ECF-283C-5ABB782E7910}"/>
              </a:ext>
            </a:extLst>
          </p:cNvPr>
          <p:cNvSpPr>
            <a:spLocks noGrp="1"/>
          </p:cNvSpPr>
          <p:nvPr>
            <p:ph type="title"/>
          </p:nvPr>
        </p:nvSpPr>
        <p:spPr/>
        <p:txBody>
          <a:bodyPr/>
          <a:lstStyle/>
          <a:p>
            <a:pPr algn="ctr"/>
            <a:br>
              <a:rPr lang="es-EC" b="0" i="0" dirty="0">
                <a:solidFill>
                  <a:srgbClr val="FFC000"/>
                </a:solidFill>
                <a:effectLst/>
                <a:latin typeface="NotoSansMono-Regular_25"/>
              </a:rPr>
            </a:br>
            <a:r>
              <a:rPr lang="es-EC" b="0" i="0" dirty="0">
                <a:solidFill>
                  <a:srgbClr val="FFC000"/>
                </a:solidFill>
                <a:effectLst/>
                <a:latin typeface="NotoSansMono-Regular_25"/>
              </a:rPr>
              <a:t>Contenido de un POA:</a:t>
            </a:r>
            <a:endParaRPr lang="es-EC" dirty="0"/>
          </a:p>
        </p:txBody>
      </p:sp>
      <p:sp>
        <p:nvSpPr>
          <p:cNvPr id="3" name="Marcador de contenido 2">
            <a:extLst>
              <a:ext uri="{FF2B5EF4-FFF2-40B4-BE49-F238E27FC236}">
                <a16:creationId xmlns:a16="http://schemas.microsoft.com/office/drawing/2014/main" id="{6D032799-478F-4679-0A45-673CEF2161DC}"/>
              </a:ext>
            </a:extLst>
          </p:cNvPr>
          <p:cNvSpPr>
            <a:spLocks noGrp="1"/>
          </p:cNvSpPr>
          <p:nvPr>
            <p:ph sz="quarter" idx="13"/>
          </p:nvPr>
        </p:nvSpPr>
        <p:spPr>
          <a:xfrm>
            <a:off x="2227006" y="1755058"/>
            <a:ext cx="8436078" cy="4036143"/>
          </a:xfrm>
        </p:spPr>
        <p:txBody>
          <a:bodyPr/>
          <a:lstStyle/>
          <a:p>
            <a:pPr marL="0" indent="0">
              <a:buNone/>
            </a:pPr>
            <a:endParaRPr lang="es-ES" b="0" i="0" dirty="0">
              <a:effectLst/>
              <a:latin typeface="OpenSymbol_20"/>
            </a:endParaRPr>
          </a:p>
          <a:p>
            <a:pPr marL="0" indent="0">
              <a:buNone/>
            </a:pPr>
            <a:r>
              <a:rPr lang="es-ES" b="0" i="0" dirty="0">
                <a:effectLst/>
                <a:latin typeface="OpenSymbol_20"/>
              </a:rPr>
              <a:t> </a:t>
            </a:r>
            <a:r>
              <a:rPr lang="es-ES" b="0" i="0" dirty="0">
                <a:effectLst/>
                <a:latin typeface="NotoSansMono-Regular_25"/>
              </a:rPr>
              <a:t>Misión y visión de la organización. </a:t>
            </a:r>
          </a:p>
          <a:p>
            <a:pPr marL="0" indent="0">
              <a:buNone/>
            </a:pPr>
            <a:r>
              <a:rPr lang="es-ES" b="0" i="0" dirty="0">
                <a:effectLst/>
                <a:latin typeface="OpenSymbol_20"/>
              </a:rPr>
              <a:t> </a:t>
            </a:r>
            <a:r>
              <a:rPr lang="es-ES" b="0" i="0" dirty="0">
                <a:effectLst/>
                <a:latin typeface="NotoSansMono-Regular_25"/>
              </a:rPr>
              <a:t>Objetivos, estrategias, políticas, recursos, calendarización. </a:t>
            </a:r>
          </a:p>
          <a:p>
            <a:pPr marL="0" indent="0">
              <a:buNone/>
            </a:pPr>
            <a:r>
              <a:rPr lang="es-ES" b="0" i="0" dirty="0">
                <a:effectLst/>
                <a:latin typeface="OpenSymbol_20"/>
              </a:rPr>
              <a:t> </a:t>
            </a:r>
            <a:r>
              <a:rPr lang="es-ES" b="0" i="0" dirty="0">
                <a:effectLst/>
                <a:latin typeface="NotoSansMono-Regular_25"/>
              </a:rPr>
              <a:t>Actividades y responsables de las mismas. </a:t>
            </a:r>
          </a:p>
          <a:p>
            <a:pPr marL="0" indent="0">
              <a:buNone/>
            </a:pPr>
            <a:r>
              <a:rPr lang="es-ES" b="0" i="0" dirty="0">
                <a:effectLst/>
                <a:latin typeface="OpenSymbol_20"/>
              </a:rPr>
              <a:t> </a:t>
            </a:r>
            <a:r>
              <a:rPr lang="es-ES" b="0" i="0" dirty="0">
                <a:effectLst/>
                <a:latin typeface="NotoSansMono-Regular_25"/>
              </a:rPr>
              <a:t>Tipo de organización y principales problemas</a:t>
            </a:r>
            <a:endParaRPr lang="es-EC" dirty="0"/>
          </a:p>
        </p:txBody>
      </p:sp>
    </p:spTree>
    <p:extLst>
      <p:ext uri="{BB962C8B-B14F-4D97-AF65-F5344CB8AC3E}">
        <p14:creationId xmlns:p14="http://schemas.microsoft.com/office/powerpoint/2010/main" val="3886195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D2B3B6-08F6-A4E9-A893-EF54AA8ECAB0}"/>
              </a:ext>
            </a:extLst>
          </p:cNvPr>
          <p:cNvSpPr>
            <a:spLocks noGrp="1"/>
          </p:cNvSpPr>
          <p:nvPr>
            <p:ph sz="quarter" idx="13"/>
          </p:nvPr>
        </p:nvSpPr>
        <p:spPr>
          <a:xfrm>
            <a:off x="1799303" y="973394"/>
            <a:ext cx="9188245" cy="4817807"/>
          </a:xfrm>
        </p:spPr>
        <p:txBody>
          <a:bodyPr/>
          <a:lstStyle/>
          <a:p>
            <a:pPr marL="0" indent="0" algn="just">
              <a:buNone/>
            </a:pPr>
            <a:endParaRPr lang="es-ES" b="1" i="0" dirty="0">
              <a:solidFill>
                <a:srgbClr val="000000"/>
              </a:solidFill>
              <a:effectLst/>
              <a:latin typeface="NotoSansMono-Regular_25"/>
            </a:endParaRPr>
          </a:p>
          <a:p>
            <a:pPr marL="571500" indent="-571500" algn="just">
              <a:buAutoNum type="romanUcParenR"/>
            </a:pPr>
            <a:r>
              <a:rPr lang="es-ES" b="1" i="0" dirty="0">
                <a:solidFill>
                  <a:srgbClr val="000000"/>
                </a:solidFill>
                <a:effectLst/>
                <a:latin typeface="NotoSansMono-Regular_25"/>
              </a:rPr>
              <a:t>PROGRAMA ANUAL DE TRABAJO</a:t>
            </a:r>
          </a:p>
          <a:p>
            <a:pPr marL="0" indent="0" algn="just">
              <a:buNone/>
            </a:pPr>
            <a:r>
              <a:rPr lang="es-ES" b="0" i="0" dirty="0">
                <a:solidFill>
                  <a:srgbClr val="000000"/>
                </a:solidFill>
                <a:effectLst/>
                <a:latin typeface="NotoSansMono-Regular_25"/>
              </a:rPr>
              <a:t>Instrumento administrativo que proporciona a la organización directrices detalladas para la realización de actividades específicas a corto plazo (12 meses).</a:t>
            </a:r>
          </a:p>
          <a:p>
            <a:pPr marL="0" indent="0" algn="just">
              <a:buNone/>
            </a:pPr>
            <a:endParaRPr lang="es-ES" b="0" i="0" dirty="0">
              <a:solidFill>
                <a:srgbClr val="000000"/>
              </a:solidFill>
              <a:effectLst/>
              <a:latin typeface="NotoSansMono-Regular_25"/>
            </a:endParaRPr>
          </a:p>
          <a:p>
            <a:pPr marL="0" indent="0" algn="just">
              <a:buNone/>
            </a:pPr>
            <a:r>
              <a:rPr lang="es-ES" b="0" i="0" dirty="0">
                <a:solidFill>
                  <a:srgbClr val="000000"/>
                </a:solidFill>
                <a:effectLst/>
                <a:latin typeface="NotoSansMono-Regular_25"/>
              </a:rPr>
              <a:t>Debe formularse de acuerdo a las estrategias y programas para que contribuya al alcance de los objetivos, a la sistematización y evaluación de actividades siendo estas responsabilidad de toda la organización </a:t>
            </a:r>
            <a:r>
              <a:rPr lang="es-ES" b="1" i="0" dirty="0">
                <a:solidFill>
                  <a:srgbClr val="000000"/>
                </a:solidFill>
                <a:effectLst/>
                <a:latin typeface="NotoSansMono-Regular_25"/>
              </a:rPr>
              <a:t> </a:t>
            </a:r>
          </a:p>
          <a:p>
            <a:pPr algn="just"/>
            <a:endParaRPr lang="es-EC" dirty="0"/>
          </a:p>
        </p:txBody>
      </p:sp>
    </p:spTree>
    <p:extLst>
      <p:ext uri="{BB962C8B-B14F-4D97-AF65-F5344CB8AC3E}">
        <p14:creationId xmlns:p14="http://schemas.microsoft.com/office/powerpoint/2010/main" val="271736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FFF17-3759-35B1-84BD-CBE0F5502867}"/>
              </a:ext>
            </a:extLst>
          </p:cNvPr>
          <p:cNvSpPr>
            <a:spLocks noGrp="1"/>
          </p:cNvSpPr>
          <p:nvPr>
            <p:ph type="title"/>
          </p:nvPr>
        </p:nvSpPr>
        <p:spPr>
          <a:xfrm>
            <a:off x="1268362" y="781664"/>
            <a:ext cx="10085438" cy="1356851"/>
          </a:xfrm>
        </p:spPr>
        <p:txBody>
          <a:bodyPr>
            <a:normAutofit/>
          </a:bodyPr>
          <a:lstStyle/>
          <a:p>
            <a:pPr algn="ctr"/>
            <a:r>
              <a:rPr lang="es-EC" sz="2400" b="0" i="0" dirty="0">
                <a:effectLst/>
                <a:latin typeface="NotoSansMono-Regular_25"/>
              </a:rPr>
              <a:t>CONTENIDO DE UN PROGRAMA ANUAL DE TRABAJO ANUAL DE TRABAJO</a:t>
            </a:r>
            <a:endParaRPr lang="es-EC" sz="2400" dirty="0"/>
          </a:p>
        </p:txBody>
      </p:sp>
      <p:sp>
        <p:nvSpPr>
          <p:cNvPr id="3" name="Marcador de contenido 2">
            <a:extLst>
              <a:ext uri="{FF2B5EF4-FFF2-40B4-BE49-F238E27FC236}">
                <a16:creationId xmlns:a16="http://schemas.microsoft.com/office/drawing/2014/main" id="{374EE94D-DD1D-84B5-4E48-B62ED5C8CF4E}"/>
              </a:ext>
            </a:extLst>
          </p:cNvPr>
          <p:cNvSpPr>
            <a:spLocks noGrp="1"/>
          </p:cNvSpPr>
          <p:nvPr>
            <p:ph sz="quarter" idx="13"/>
          </p:nvPr>
        </p:nvSpPr>
        <p:spPr>
          <a:xfrm>
            <a:off x="2286000" y="2256502"/>
            <a:ext cx="7167716" cy="3475705"/>
          </a:xfrm>
        </p:spPr>
        <p:txBody>
          <a:bodyPr/>
          <a:lstStyle/>
          <a:p>
            <a:pPr marL="0" indent="0">
              <a:buNone/>
            </a:pPr>
            <a:r>
              <a:rPr lang="es-ES" b="0" i="0" dirty="0">
                <a:effectLst/>
                <a:latin typeface="OpenSymbol_20"/>
              </a:rPr>
              <a:t> </a:t>
            </a:r>
            <a:r>
              <a:rPr lang="es-ES" b="0" i="0" dirty="0">
                <a:effectLst/>
                <a:latin typeface="NotoSansMono-Regular_25"/>
              </a:rPr>
              <a:t>Introducción. </a:t>
            </a:r>
          </a:p>
          <a:p>
            <a:pPr marL="0" indent="0">
              <a:buNone/>
            </a:pPr>
            <a:r>
              <a:rPr lang="es-ES" b="0" i="0" dirty="0">
                <a:effectLst/>
                <a:latin typeface="OpenSymbol_20"/>
              </a:rPr>
              <a:t> </a:t>
            </a:r>
            <a:r>
              <a:rPr lang="es-ES" b="0" i="0" dirty="0">
                <a:effectLst/>
                <a:latin typeface="NotoSansMono-Regular_25"/>
              </a:rPr>
              <a:t>Objetivos y metas. </a:t>
            </a:r>
          </a:p>
          <a:p>
            <a:pPr marL="0" indent="0">
              <a:buNone/>
            </a:pPr>
            <a:r>
              <a:rPr lang="es-ES" b="0" i="0" dirty="0">
                <a:effectLst/>
                <a:latin typeface="OpenSymbol_20"/>
              </a:rPr>
              <a:t> </a:t>
            </a:r>
            <a:r>
              <a:rPr lang="es-ES" b="0" i="0" dirty="0">
                <a:effectLst/>
                <a:latin typeface="NotoSansMono-Regular_25"/>
              </a:rPr>
              <a:t>Estrategias para la acción. </a:t>
            </a:r>
          </a:p>
          <a:p>
            <a:pPr marL="0" indent="0">
              <a:buNone/>
            </a:pPr>
            <a:r>
              <a:rPr lang="es-ES" b="0" i="0" dirty="0">
                <a:effectLst/>
                <a:latin typeface="OpenSymbol_20"/>
              </a:rPr>
              <a:t> </a:t>
            </a:r>
            <a:r>
              <a:rPr lang="es-ES" b="0" i="0" dirty="0">
                <a:effectLst/>
                <a:latin typeface="NotoSansMono-Regular_25"/>
              </a:rPr>
              <a:t>Actividades y responsables. </a:t>
            </a:r>
          </a:p>
          <a:p>
            <a:pPr marL="0" indent="0">
              <a:buNone/>
            </a:pPr>
            <a:r>
              <a:rPr lang="es-ES" b="0" i="0" dirty="0">
                <a:effectLst/>
                <a:latin typeface="OpenSymbol_20"/>
              </a:rPr>
              <a:t> </a:t>
            </a:r>
            <a:r>
              <a:rPr lang="es-ES" b="0" i="0" dirty="0">
                <a:effectLst/>
                <a:latin typeface="NotoSansMono-Regular_25"/>
              </a:rPr>
              <a:t>Recursos y anexos </a:t>
            </a:r>
            <a:endParaRPr lang="es-EC" dirty="0"/>
          </a:p>
        </p:txBody>
      </p:sp>
    </p:spTree>
    <p:extLst>
      <p:ext uri="{BB962C8B-B14F-4D97-AF65-F5344CB8AC3E}">
        <p14:creationId xmlns:p14="http://schemas.microsoft.com/office/powerpoint/2010/main" val="398705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A82E48-10D2-8A6E-CB5A-4784D3CA0672}"/>
              </a:ext>
            </a:extLst>
          </p:cNvPr>
          <p:cNvSpPr>
            <a:spLocks noGrp="1"/>
          </p:cNvSpPr>
          <p:nvPr>
            <p:ph sz="quarter" idx="13"/>
          </p:nvPr>
        </p:nvSpPr>
        <p:spPr>
          <a:xfrm>
            <a:off x="1769806" y="1179874"/>
            <a:ext cx="8745794" cy="4719483"/>
          </a:xfrm>
        </p:spPr>
        <p:txBody>
          <a:bodyPr>
            <a:normAutofit lnSpcReduction="10000"/>
          </a:bodyPr>
          <a:lstStyle/>
          <a:p>
            <a:pPr marL="0" indent="0" algn="just">
              <a:buNone/>
            </a:pPr>
            <a:r>
              <a:rPr lang="es-ES" b="1" dirty="0">
                <a:solidFill>
                  <a:srgbClr val="000000"/>
                </a:solidFill>
                <a:latin typeface="NotoSansMono-Regular_25"/>
              </a:rPr>
              <a:t>J) </a:t>
            </a:r>
            <a:r>
              <a:rPr lang="es-ES" b="1" i="0" dirty="0">
                <a:solidFill>
                  <a:srgbClr val="000000"/>
                </a:solidFill>
                <a:effectLst/>
                <a:latin typeface="NotoSansMono-Regular_25"/>
              </a:rPr>
              <a:t>PLAN DE ACCIÓN </a:t>
            </a:r>
          </a:p>
          <a:p>
            <a:pPr marL="0" indent="0" algn="just">
              <a:buNone/>
            </a:pPr>
            <a:endParaRPr lang="es-ES" b="1" i="0" dirty="0">
              <a:solidFill>
                <a:srgbClr val="000000"/>
              </a:solidFill>
              <a:effectLst/>
              <a:latin typeface="NotoSansMono-Regular_25"/>
            </a:endParaRPr>
          </a:p>
          <a:p>
            <a:pPr marL="0" indent="0" algn="just">
              <a:buNone/>
            </a:pPr>
            <a:r>
              <a:rPr lang="es-ES" b="0" i="0" dirty="0">
                <a:solidFill>
                  <a:srgbClr val="000000"/>
                </a:solidFill>
                <a:effectLst/>
                <a:latin typeface="NotoSansMono-Regular_25"/>
              </a:rPr>
              <a:t>Programa de acción específico para cada unidad organizacional de la empresa, el cual es formulado directamente por los responsables o jefes de esas unidades. </a:t>
            </a:r>
          </a:p>
          <a:p>
            <a:pPr marL="0" indent="0" algn="just">
              <a:buNone/>
            </a:pPr>
            <a:r>
              <a:rPr lang="es-ES" b="0" i="0" dirty="0">
                <a:solidFill>
                  <a:srgbClr val="000000"/>
                </a:solidFill>
                <a:effectLst/>
                <a:latin typeface="NotoSansMono-Regular_25"/>
              </a:rPr>
              <a:t>Estos se elaboran para programar eventos que requieren acción inmediata y por periodos cortos. (diarios, semanales, mensuales, semestrales) </a:t>
            </a:r>
          </a:p>
          <a:p>
            <a:pPr marL="0" indent="0" algn="just">
              <a:buNone/>
            </a:pPr>
            <a:r>
              <a:rPr lang="es-ES" b="0" i="0" dirty="0">
                <a:solidFill>
                  <a:srgbClr val="FF0000"/>
                </a:solidFill>
                <a:effectLst/>
                <a:latin typeface="NotoSansMono-Regular_25"/>
              </a:rPr>
              <a:t>Nota: Cada Plan de acción formulado a nivel de unidad o área administrativa es parte integrante de un programa anual de trabajo </a:t>
            </a:r>
            <a:endParaRPr lang="es-EC" dirty="0"/>
          </a:p>
        </p:txBody>
      </p:sp>
    </p:spTree>
    <p:extLst>
      <p:ext uri="{BB962C8B-B14F-4D97-AF65-F5344CB8AC3E}">
        <p14:creationId xmlns:p14="http://schemas.microsoft.com/office/powerpoint/2010/main" val="2257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5554E-B345-F87D-6A0A-1F4B85B6156F}"/>
              </a:ext>
            </a:extLst>
          </p:cNvPr>
          <p:cNvSpPr>
            <a:spLocks noGrp="1"/>
          </p:cNvSpPr>
          <p:nvPr>
            <p:ph type="title"/>
          </p:nvPr>
        </p:nvSpPr>
        <p:spPr>
          <a:xfrm>
            <a:off x="838200" y="958645"/>
            <a:ext cx="10515600" cy="732043"/>
          </a:xfrm>
        </p:spPr>
        <p:txBody>
          <a:bodyPr>
            <a:normAutofit/>
          </a:bodyPr>
          <a:lstStyle/>
          <a:p>
            <a:pPr algn="ctr"/>
            <a:r>
              <a:rPr lang="es-ES" sz="3200" b="1" dirty="0"/>
              <a:t>CONTENIDO DE UN PLAN DE ACCION</a:t>
            </a:r>
            <a:endParaRPr lang="es-EC" sz="3200" b="1" dirty="0"/>
          </a:p>
        </p:txBody>
      </p:sp>
      <p:sp>
        <p:nvSpPr>
          <p:cNvPr id="3" name="Marcador de contenido 2">
            <a:extLst>
              <a:ext uri="{FF2B5EF4-FFF2-40B4-BE49-F238E27FC236}">
                <a16:creationId xmlns:a16="http://schemas.microsoft.com/office/drawing/2014/main" id="{D12C90E8-9D50-7D2A-741D-D8038ADB103F}"/>
              </a:ext>
            </a:extLst>
          </p:cNvPr>
          <p:cNvSpPr>
            <a:spLocks noGrp="1"/>
          </p:cNvSpPr>
          <p:nvPr>
            <p:ph sz="quarter" idx="13"/>
          </p:nvPr>
        </p:nvSpPr>
        <p:spPr>
          <a:xfrm>
            <a:off x="2315497" y="1902542"/>
            <a:ext cx="8962103" cy="3888659"/>
          </a:xfrm>
        </p:spPr>
        <p:txBody>
          <a:bodyPr/>
          <a:lstStyle/>
          <a:p>
            <a:pPr marL="0" indent="0">
              <a:buNone/>
            </a:pPr>
            <a:endParaRPr lang="es-ES" b="0" i="0" dirty="0">
              <a:effectLst/>
              <a:latin typeface="OpenSymbol_20"/>
            </a:endParaRPr>
          </a:p>
          <a:p>
            <a:pPr marL="0" indent="0">
              <a:buNone/>
            </a:pPr>
            <a:r>
              <a:rPr lang="es-ES" b="0" i="0" dirty="0">
                <a:effectLst/>
                <a:latin typeface="OpenSymbol_20"/>
              </a:rPr>
              <a:t> </a:t>
            </a:r>
            <a:r>
              <a:rPr lang="es-ES" b="0" i="0" dirty="0">
                <a:effectLst/>
                <a:latin typeface="NotoSansMono-Regular_25"/>
              </a:rPr>
              <a:t>Introducción </a:t>
            </a:r>
          </a:p>
          <a:p>
            <a:pPr marL="0" indent="0">
              <a:buNone/>
            </a:pPr>
            <a:r>
              <a:rPr lang="es-ES" b="0" i="0" dirty="0">
                <a:effectLst/>
                <a:latin typeface="OpenSymbol_20"/>
              </a:rPr>
              <a:t> </a:t>
            </a:r>
            <a:r>
              <a:rPr lang="es-ES" b="0" i="0" dirty="0">
                <a:effectLst/>
                <a:latin typeface="NotoSansMono-Regular_25"/>
              </a:rPr>
              <a:t>Justificación </a:t>
            </a:r>
          </a:p>
          <a:p>
            <a:pPr marL="0" indent="0">
              <a:buNone/>
            </a:pPr>
            <a:r>
              <a:rPr lang="es-ES" b="0" i="0" dirty="0">
                <a:effectLst/>
                <a:latin typeface="OpenSymbol_20"/>
              </a:rPr>
              <a:t> </a:t>
            </a:r>
            <a:r>
              <a:rPr lang="es-ES" b="0" i="0" dirty="0">
                <a:effectLst/>
                <a:latin typeface="NotoSansMono-Regular_25"/>
              </a:rPr>
              <a:t>Definición de objetivos (general y específicos) </a:t>
            </a:r>
          </a:p>
          <a:p>
            <a:pPr marL="0" indent="0">
              <a:buNone/>
            </a:pPr>
            <a:r>
              <a:rPr lang="es-ES" b="0" i="0" dirty="0">
                <a:effectLst/>
                <a:latin typeface="OpenSymbol_20"/>
              </a:rPr>
              <a:t> </a:t>
            </a:r>
            <a:r>
              <a:rPr lang="es-ES" b="0" i="0" dirty="0">
                <a:effectLst/>
                <a:latin typeface="NotoSansMono-Regular_25"/>
              </a:rPr>
              <a:t>Actividades a realizar y responsable </a:t>
            </a:r>
          </a:p>
          <a:p>
            <a:pPr marL="0" indent="0">
              <a:buNone/>
            </a:pPr>
            <a:r>
              <a:rPr lang="es-ES" b="0" i="0" dirty="0">
                <a:effectLst/>
                <a:latin typeface="OpenSymbol_20"/>
              </a:rPr>
              <a:t> </a:t>
            </a:r>
            <a:r>
              <a:rPr lang="es-ES" b="0" i="0" dirty="0">
                <a:effectLst/>
                <a:latin typeface="NotoSansMono-Regular_25"/>
              </a:rPr>
              <a:t>Determinación de tiempos (inicio y final) </a:t>
            </a:r>
          </a:p>
          <a:p>
            <a:pPr marL="0" indent="0">
              <a:buNone/>
            </a:pPr>
            <a:r>
              <a:rPr lang="es-ES" b="0" i="0" dirty="0">
                <a:effectLst/>
                <a:latin typeface="OpenSymbol_20"/>
              </a:rPr>
              <a:t> </a:t>
            </a:r>
            <a:r>
              <a:rPr lang="es-ES" b="0" i="0" dirty="0">
                <a:effectLst/>
                <a:latin typeface="NotoSansMono-Regular_25"/>
              </a:rPr>
              <a:t>Costos por cada actividad </a:t>
            </a:r>
            <a:r>
              <a:rPr lang="es-ES" b="0" i="0" dirty="0">
                <a:effectLst/>
                <a:latin typeface="OpenSymbol_20"/>
              </a:rPr>
              <a:t> </a:t>
            </a:r>
            <a:r>
              <a:rPr lang="es-ES" b="0" i="0" dirty="0">
                <a:effectLst/>
                <a:latin typeface="NotoSansMono-Regular_25"/>
              </a:rPr>
              <a:t>Presupuesto total </a:t>
            </a:r>
            <a:endParaRPr lang="es-EC" dirty="0"/>
          </a:p>
        </p:txBody>
      </p:sp>
    </p:spTree>
    <p:extLst>
      <p:ext uri="{BB962C8B-B14F-4D97-AF65-F5344CB8AC3E}">
        <p14:creationId xmlns:p14="http://schemas.microsoft.com/office/powerpoint/2010/main" val="223202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AB470E-5C2F-3A1B-BA04-9BAA6DEA73E5}"/>
              </a:ext>
            </a:extLst>
          </p:cNvPr>
          <p:cNvSpPr>
            <a:spLocks noGrp="1"/>
          </p:cNvSpPr>
          <p:nvPr>
            <p:ph type="title"/>
          </p:nvPr>
        </p:nvSpPr>
        <p:spPr>
          <a:xfrm>
            <a:off x="838200" y="202898"/>
            <a:ext cx="10515600" cy="726250"/>
          </a:xfrm>
        </p:spPr>
        <p:txBody>
          <a:bodyPr>
            <a:normAutofit/>
          </a:bodyPr>
          <a:lstStyle/>
          <a:p>
            <a:pPr algn="ctr"/>
            <a:r>
              <a:rPr lang="es-ES" sz="3600" b="1" dirty="0"/>
              <a:t>CICLO DE LAS FUNCIONES ADMINITRATIVAS</a:t>
            </a:r>
            <a:endParaRPr lang="es-EC" sz="3600" b="1" dirty="0"/>
          </a:p>
        </p:txBody>
      </p:sp>
      <p:pic>
        <p:nvPicPr>
          <p:cNvPr id="5" name="Marcador de contenido 4">
            <a:extLst>
              <a:ext uri="{FF2B5EF4-FFF2-40B4-BE49-F238E27FC236}">
                <a16:creationId xmlns:a16="http://schemas.microsoft.com/office/drawing/2014/main" id="{07C5FD2C-45CB-EEE5-3A23-CA3CAE0E340B}"/>
              </a:ext>
            </a:extLst>
          </p:cNvPr>
          <p:cNvPicPr>
            <a:picLocks noGrp="1" noChangeAspect="1"/>
          </p:cNvPicPr>
          <p:nvPr>
            <p:ph sz="quarter" idx="13"/>
          </p:nvPr>
        </p:nvPicPr>
        <p:blipFill rotWithShape="1">
          <a:blip r:embed="rId2"/>
          <a:srcRect l="41444" t="32953" r="21265" b="13639"/>
          <a:stretch/>
        </p:blipFill>
        <p:spPr>
          <a:xfrm>
            <a:off x="1002890" y="1032387"/>
            <a:ext cx="10368117" cy="5825613"/>
          </a:xfrm>
        </p:spPr>
      </p:pic>
    </p:spTree>
    <p:extLst>
      <p:ext uri="{BB962C8B-B14F-4D97-AF65-F5344CB8AC3E}">
        <p14:creationId xmlns:p14="http://schemas.microsoft.com/office/powerpoint/2010/main" val="375064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4A033A-5416-9F3F-1FE2-0FEC4BFD3743}"/>
              </a:ext>
            </a:extLst>
          </p:cNvPr>
          <p:cNvSpPr>
            <a:spLocks noGrp="1"/>
          </p:cNvSpPr>
          <p:nvPr>
            <p:ph sz="quarter" idx="13"/>
          </p:nvPr>
        </p:nvSpPr>
        <p:spPr>
          <a:xfrm>
            <a:off x="1578077" y="1150374"/>
            <a:ext cx="9699523" cy="4640827"/>
          </a:xfrm>
        </p:spPr>
        <p:txBody>
          <a:bodyPr/>
          <a:lstStyle/>
          <a:p>
            <a:pPr marL="0" indent="0" algn="just">
              <a:buNone/>
            </a:pPr>
            <a:r>
              <a:rPr lang="es-ES" b="1" dirty="0">
                <a:solidFill>
                  <a:srgbClr val="000000"/>
                </a:solidFill>
                <a:latin typeface="NotoSansMono-Regular_25"/>
              </a:rPr>
              <a:t>K) </a:t>
            </a:r>
            <a:r>
              <a:rPr lang="es-ES" b="1" i="0" dirty="0">
                <a:solidFill>
                  <a:srgbClr val="000000"/>
                </a:solidFill>
                <a:effectLst/>
                <a:latin typeface="NotoSansMono-Regular_25"/>
              </a:rPr>
              <a:t>PLAN DE TRABAJO</a:t>
            </a:r>
          </a:p>
          <a:p>
            <a:pPr marL="0" indent="0" algn="just">
              <a:buNone/>
            </a:pPr>
            <a:endParaRPr lang="es-ES" b="1" i="0" dirty="0">
              <a:solidFill>
                <a:srgbClr val="000000"/>
              </a:solidFill>
              <a:effectLst/>
              <a:latin typeface="NotoSansMono-Regular_25"/>
            </a:endParaRPr>
          </a:p>
          <a:p>
            <a:pPr marL="0" indent="0" algn="just">
              <a:buNone/>
            </a:pPr>
            <a:r>
              <a:rPr lang="es-ES" b="0" i="0" dirty="0">
                <a:solidFill>
                  <a:srgbClr val="000000"/>
                </a:solidFill>
                <a:effectLst/>
                <a:latin typeface="NotoSansMono-Regular_25"/>
              </a:rPr>
              <a:t>Instrumento administrativo que proporciona a la organización directrices detalladas para la realización de actividades especificas durante un periodo de tiempo especifico o establecido.</a:t>
            </a:r>
            <a:r>
              <a:rPr lang="es-ES" b="1" i="0" dirty="0">
                <a:solidFill>
                  <a:srgbClr val="000000"/>
                </a:solidFill>
                <a:effectLst/>
                <a:latin typeface="NotoSansMono-Regular_25"/>
              </a:rPr>
              <a:t> </a:t>
            </a:r>
          </a:p>
          <a:p>
            <a:pPr marL="0" indent="0" algn="just">
              <a:buNone/>
            </a:pPr>
            <a:endParaRPr lang="es-EC" dirty="0"/>
          </a:p>
        </p:txBody>
      </p:sp>
      <p:pic>
        <p:nvPicPr>
          <p:cNvPr id="5" name="Imagen 4">
            <a:extLst>
              <a:ext uri="{FF2B5EF4-FFF2-40B4-BE49-F238E27FC236}">
                <a16:creationId xmlns:a16="http://schemas.microsoft.com/office/drawing/2014/main" id="{64AEBCFE-BBCC-89A0-91B9-268AB46CC067}"/>
              </a:ext>
            </a:extLst>
          </p:cNvPr>
          <p:cNvPicPr>
            <a:picLocks noChangeAspect="1"/>
          </p:cNvPicPr>
          <p:nvPr/>
        </p:nvPicPr>
        <p:blipFill rotWithShape="1">
          <a:blip r:embed="rId2"/>
          <a:srcRect l="27460" t="52044" r="58024" b="19985"/>
          <a:stretch/>
        </p:blipFill>
        <p:spPr>
          <a:xfrm>
            <a:off x="8229598" y="3937821"/>
            <a:ext cx="2271251" cy="2271251"/>
          </a:xfrm>
          <a:prstGeom prst="rect">
            <a:avLst/>
          </a:prstGeom>
        </p:spPr>
      </p:pic>
    </p:spTree>
    <p:extLst>
      <p:ext uri="{BB962C8B-B14F-4D97-AF65-F5344CB8AC3E}">
        <p14:creationId xmlns:p14="http://schemas.microsoft.com/office/powerpoint/2010/main" val="67348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86826-DA7B-E301-D993-26FFCE2F75E8}"/>
              </a:ext>
            </a:extLst>
          </p:cNvPr>
          <p:cNvSpPr>
            <a:spLocks noGrp="1"/>
          </p:cNvSpPr>
          <p:nvPr>
            <p:ph type="title"/>
          </p:nvPr>
        </p:nvSpPr>
        <p:spPr>
          <a:xfrm>
            <a:off x="838200" y="840658"/>
            <a:ext cx="10515600" cy="850030"/>
          </a:xfrm>
        </p:spPr>
        <p:txBody>
          <a:bodyPr>
            <a:normAutofit/>
          </a:bodyPr>
          <a:lstStyle/>
          <a:p>
            <a:pPr algn="ctr"/>
            <a:r>
              <a:rPr lang="es-ES" sz="3200" b="0" i="0" dirty="0">
                <a:effectLst/>
                <a:latin typeface="NotoSansMono-Regular_25"/>
              </a:rPr>
              <a:t>ESTRUCTURA DE UN PLAN DE TRABAJO TRABAJO </a:t>
            </a:r>
            <a:endParaRPr lang="es-EC" sz="3200" dirty="0"/>
          </a:p>
        </p:txBody>
      </p:sp>
      <p:sp>
        <p:nvSpPr>
          <p:cNvPr id="3" name="Marcador de contenido 2">
            <a:extLst>
              <a:ext uri="{FF2B5EF4-FFF2-40B4-BE49-F238E27FC236}">
                <a16:creationId xmlns:a16="http://schemas.microsoft.com/office/drawing/2014/main" id="{7BF49A90-4EF4-6D96-3E94-B679B07E06E2}"/>
              </a:ext>
            </a:extLst>
          </p:cNvPr>
          <p:cNvSpPr>
            <a:spLocks noGrp="1"/>
          </p:cNvSpPr>
          <p:nvPr>
            <p:ph sz="quarter" idx="13"/>
          </p:nvPr>
        </p:nvSpPr>
        <p:spPr>
          <a:xfrm>
            <a:off x="2020529" y="2035278"/>
            <a:ext cx="7964129" cy="3755924"/>
          </a:xfrm>
        </p:spPr>
        <p:txBody>
          <a:bodyPr>
            <a:normAutofit/>
          </a:bodyPr>
          <a:lstStyle/>
          <a:p>
            <a:pPr marL="0" indent="0">
              <a:buNone/>
            </a:pPr>
            <a:r>
              <a:rPr lang="es-ES" b="0" i="0" dirty="0">
                <a:effectLst/>
                <a:latin typeface="OpenSymbol_20"/>
              </a:rPr>
              <a:t> </a:t>
            </a:r>
            <a:r>
              <a:rPr lang="es-ES" b="0" i="0" dirty="0">
                <a:effectLst/>
                <a:latin typeface="NotoSansMono-Regular_25"/>
              </a:rPr>
              <a:t>Introducción o presentación </a:t>
            </a:r>
          </a:p>
          <a:p>
            <a:pPr marL="0" indent="0">
              <a:buNone/>
            </a:pPr>
            <a:r>
              <a:rPr lang="es-ES" b="0" i="0" dirty="0">
                <a:effectLst/>
                <a:latin typeface="OpenSymbol_20"/>
              </a:rPr>
              <a:t> </a:t>
            </a:r>
            <a:r>
              <a:rPr lang="es-ES" b="0" i="0" dirty="0">
                <a:effectLst/>
                <a:latin typeface="NotoSansMono-Regular_25"/>
              </a:rPr>
              <a:t>Antecedentes </a:t>
            </a:r>
            <a:r>
              <a:rPr lang="es-ES" b="0" i="0" dirty="0">
                <a:effectLst/>
                <a:latin typeface="OpenSymbol_20"/>
              </a:rPr>
              <a:t> </a:t>
            </a:r>
            <a:r>
              <a:rPr lang="es-ES" b="0" i="0" dirty="0">
                <a:effectLst/>
                <a:latin typeface="NotoSansMono-Regular_25"/>
              </a:rPr>
              <a:t>Justificación </a:t>
            </a:r>
          </a:p>
          <a:p>
            <a:pPr marL="0" indent="0">
              <a:buNone/>
            </a:pPr>
            <a:r>
              <a:rPr lang="es-ES" b="0" i="0" dirty="0">
                <a:effectLst/>
                <a:latin typeface="OpenSymbol_20"/>
              </a:rPr>
              <a:t> </a:t>
            </a:r>
            <a:r>
              <a:rPr lang="es-ES" b="0" i="0" dirty="0">
                <a:effectLst/>
                <a:latin typeface="NotoSansMono-Regular_25"/>
              </a:rPr>
              <a:t>Objetivos, metas y estrategias </a:t>
            </a:r>
          </a:p>
          <a:p>
            <a:pPr marL="0" indent="0">
              <a:buNone/>
            </a:pPr>
            <a:r>
              <a:rPr lang="es-ES" b="0" i="0" dirty="0">
                <a:effectLst/>
                <a:latin typeface="OpenSymbol_20"/>
              </a:rPr>
              <a:t> </a:t>
            </a:r>
            <a:r>
              <a:rPr lang="es-ES" b="0" i="0" dirty="0">
                <a:effectLst/>
                <a:latin typeface="NotoSansMono-Regular_25"/>
              </a:rPr>
              <a:t>Recursos </a:t>
            </a:r>
          </a:p>
          <a:p>
            <a:pPr marL="0" indent="0">
              <a:buNone/>
            </a:pPr>
            <a:r>
              <a:rPr lang="es-ES" b="0" i="0" dirty="0">
                <a:effectLst/>
                <a:latin typeface="OpenSymbol_20"/>
              </a:rPr>
              <a:t> </a:t>
            </a:r>
            <a:r>
              <a:rPr lang="es-ES" b="0" i="0" dirty="0">
                <a:effectLst/>
                <a:latin typeface="NotoSansMono-Regular_25"/>
              </a:rPr>
              <a:t>Calendarización </a:t>
            </a:r>
          </a:p>
          <a:p>
            <a:pPr marL="0" indent="0">
              <a:buNone/>
            </a:pPr>
            <a:r>
              <a:rPr lang="es-EC" b="0" i="0" dirty="0">
                <a:effectLst/>
                <a:latin typeface="OpenSymbol_20"/>
              </a:rPr>
              <a:t> </a:t>
            </a:r>
            <a:r>
              <a:rPr lang="es-EC" b="0" i="0" dirty="0">
                <a:effectLst/>
                <a:latin typeface="NotoSansMono-Regular_25"/>
              </a:rPr>
              <a:t>Costos y presupuestos </a:t>
            </a:r>
          </a:p>
          <a:p>
            <a:pPr marL="0" indent="0">
              <a:buNone/>
            </a:pPr>
            <a:r>
              <a:rPr lang="es-EC" b="0" i="0" dirty="0">
                <a:effectLst/>
                <a:latin typeface="OpenSymbol_20"/>
              </a:rPr>
              <a:t> </a:t>
            </a:r>
            <a:r>
              <a:rPr lang="es-EC" b="0" i="0" dirty="0">
                <a:effectLst/>
                <a:latin typeface="NotoSansMono-Regular_25"/>
              </a:rPr>
              <a:t>Anexos</a:t>
            </a:r>
            <a:endParaRPr lang="es-EC" dirty="0"/>
          </a:p>
        </p:txBody>
      </p:sp>
    </p:spTree>
    <p:extLst>
      <p:ext uri="{BB962C8B-B14F-4D97-AF65-F5344CB8AC3E}">
        <p14:creationId xmlns:p14="http://schemas.microsoft.com/office/powerpoint/2010/main" val="3284959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66DA49-AF84-892F-046A-ECC17115BE94}"/>
              </a:ext>
            </a:extLst>
          </p:cNvPr>
          <p:cNvSpPr>
            <a:spLocks noGrp="1"/>
          </p:cNvSpPr>
          <p:nvPr>
            <p:ph sz="quarter" idx="13"/>
          </p:nvPr>
        </p:nvSpPr>
        <p:spPr>
          <a:xfrm>
            <a:off x="1489588" y="1238866"/>
            <a:ext cx="9055510" cy="4552336"/>
          </a:xfrm>
        </p:spPr>
        <p:txBody>
          <a:bodyPr/>
          <a:lstStyle/>
          <a:p>
            <a:pPr marL="0" indent="0" algn="just">
              <a:buNone/>
            </a:pPr>
            <a:r>
              <a:rPr lang="es-ES" b="1" dirty="0">
                <a:solidFill>
                  <a:srgbClr val="000000"/>
                </a:solidFill>
                <a:latin typeface="NotoSansMono-Regular_25"/>
              </a:rPr>
              <a:t>L) </a:t>
            </a:r>
            <a:r>
              <a:rPr lang="es-ES" b="1" i="0" dirty="0">
                <a:solidFill>
                  <a:srgbClr val="000000"/>
                </a:solidFill>
                <a:effectLst/>
                <a:latin typeface="NotoSansMono-Regular_25"/>
              </a:rPr>
              <a:t>PLAN DE INVESTIGACIÓN</a:t>
            </a:r>
          </a:p>
          <a:p>
            <a:pPr marL="0" indent="0" algn="just">
              <a:buNone/>
            </a:pPr>
            <a:r>
              <a:rPr lang="es-ES" b="0" i="0" dirty="0">
                <a:solidFill>
                  <a:srgbClr val="000000"/>
                </a:solidFill>
                <a:effectLst/>
                <a:latin typeface="NotoSansMono-Regular_25"/>
              </a:rPr>
              <a:t>Es la previsión de las distintas actividades que se deberán realizar durante un </a:t>
            </a:r>
            <a:r>
              <a:rPr lang="es-ES" b="0" i="0" dirty="0">
                <a:solidFill>
                  <a:srgbClr val="FF0000"/>
                </a:solidFill>
                <a:effectLst/>
                <a:latin typeface="NotoSansMono-Regular_25"/>
              </a:rPr>
              <a:t>proceso de investigación</a:t>
            </a:r>
            <a:r>
              <a:rPr lang="es-ES" b="0" i="0" dirty="0">
                <a:solidFill>
                  <a:srgbClr val="000000"/>
                </a:solidFill>
                <a:effectLst/>
                <a:latin typeface="NotoSansMono-Regular_25"/>
              </a:rPr>
              <a:t>, las cuales se deben ejecutar con una secuencia lógica</a:t>
            </a:r>
            <a:endParaRPr lang="es-EC" dirty="0"/>
          </a:p>
          <a:p>
            <a:pPr marL="0" indent="0" algn="just">
              <a:buNone/>
            </a:pPr>
            <a:endParaRPr lang="es-EC" dirty="0"/>
          </a:p>
        </p:txBody>
      </p:sp>
      <p:pic>
        <p:nvPicPr>
          <p:cNvPr id="5" name="Imagen 4">
            <a:extLst>
              <a:ext uri="{FF2B5EF4-FFF2-40B4-BE49-F238E27FC236}">
                <a16:creationId xmlns:a16="http://schemas.microsoft.com/office/drawing/2014/main" id="{F82CB41B-37EB-B2F8-2D23-560045E714E3}"/>
              </a:ext>
            </a:extLst>
          </p:cNvPr>
          <p:cNvPicPr>
            <a:picLocks noChangeAspect="1"/>
          </p:cNvPicPr>
          <p:nvPr/>
        </p:nvPicPr>
        <p:blipFill rotWithShape="1">
          <a:blip r:embed="rId2"/>
          <a:srcRect l="28428" t="55271" r="58145" b="17188"/>
          <a:stretch/>
        </p:blipFill>
        <p:spPr>
          <a:xfrm>
            <a:off x="7388941" y="3613358"/>
            <a:ext cx="2920182" cy="2300748"/>
          </a:xfrm>
          <a:prstGeom prst="rect">
            <a:avLst/>
          </a:prstGeom>
        </p:spPr>
      </p:pic>
    </p:spTree>
    <p:extLst>
      <p:ext uri="{BB962C8B-B14F-4D97-AF65-F5344CB8AC3E}">
        <p14:creationId xmlns:p14="http://schemas.microsoft.com/office/powerpoint/2010/main" val="397314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97860-73A4-C5B0-FFFA-1ADF62CFE26F}"/>
              </a:ext>
            </a:extLst>
          </p:cNvPr>
          <p:cNvSpPr>
            <a:spLocks noGrp="1"/>
          </p:cNvSpPr>
          <p:nvPr>
            <p:ph type="title"/>
          </p:nvPr>
        </p:nvSpPr>
        <p:spPr>
          <a:xfrm>
            <a:off x="2050026" y="483111"/>
            <a:ext cx="7698658" cy="1301443"/>
          </a:xfrm>
        </p:spPr>
        <p:txBody>
          <a:bodyPr>
            <a:normAutofit/>
          </a:bodyPr>
          <a:lstStyle/>
          <a:p>
            <a:pPr algn="ctr"/>
            <a:r>
              <a:rPr lang="es-ES" sz="2400" b="1" i="0" dirty="0">
                <a:effectLst/>
                <a:latin typeface="NotoSansMono-Regular_25"/>
              </a:rPr>
              <a:t>ESTRUCTURA DE UN PLAN DE INVESTIGACIÓN INVESTIGACIÓN </a:t>
            </a:r>
            <a:endParaRPr lang="es-EC" sz="2400" b="1" dirty="0"/>
          </a:p>
        </p:txBody>
      </p:sp>
      <p:sp>
        <p:nvSpPr>
          <p:cNvPr id="3" name="Marcador de contenido 2">
            <a:extLst>
              <a:ext uri="{FF2B5EF4-FFF2-40B4-BE49-F238E27FC236}">
                <a16:creationId xmlns:a16="http://schemas.microsoft.com/office/drawing/2014/main" id="{AD47E5B4-436F-833D-3918-3D4C915E3F4C}"/>
              </a:ext>
            </a:extLst>
          </p:cNvPr>
          <p:cNvSpPr>
            <a:spLocks noGrp="1"/>
          </p:cNvSpPr>
          <p:nvPr>
            <p:ph sz="quarter" idx="13"/>
          </p:nvPr>
        </p:nvSpPr>
        <p:spPr>
          <a:xfrm>
            <a:off x="1755058" y="1548581"/>
            <a:ext cx="9522542" cy="5029199"/>
          </a:xfrm>
        </p:spPr>
        <p:txBody>
          <a:bodyPr>
            <a:normAutofit fontScale="92500" lnSpcReduction="10000"/>
          </a:bodyPr>
          <a:lstStyle/>
          <a:p>
            <a:pPr marL="0" indent="0">
              <a:buNone/>
            </a:pPr>
            <a:r>
              <a:rPr lang="es-ES" b="0" i="0" dirty="0">
                <a:effectLst/>
                <a:latin typeface="OpenSymbol_20"/>
              </a:rPr>
              <a:t> </a:t>
            </a:r>
            <a:r>
              <a:rPr lang="es-ES" b="0" i="0" dirty="0">
                <a:effectLst/>
                <a:latin typeface="NotoSansMono-Regular_25"/>
              </a:rPr>
              <a:t>Justificación. </a:t>
            </a:r>
          </a:p>
          <a:p>
            <a:pPr marL="0" indent="0">
              <a:buNone/>
            </a:pPr>
            <a:r>
              <a:rPr lang="es-ES" b="0" i="0" dirty="0">
                <a:effectLst/>
                <a:latin typeface="OpenSymbol_20"/>
              </a:rPr>
              <a:t> </a:t>
            </a:r>
            <a:r>
              <a:rPr lang="es-ES" b="0" i="0" dirty="0">
                <a:effectLst/>
                <a:latin typeface="NotoSansMono-Regular_25"/>
              </a:rPr>
              <a:t>Planteamiento del problema (tema) comprende aspectos tales como: la definición, especificación y delimitación del problema. </a:t>
            </a:r>
          </a:p>
          <a:p>
            <a:pPr marL="0" indent="0">
              <a:buNone/>
            </a:pPr>
            <a:r>
              <a:rPr lang="es-ES" b="0" i="0" dirty="0">
                <a:effectLst/>
                <a:latin typeface="OpenSymbol_20"/>
              </a:rPr>
              <a:t> </a:t>
            </a:r>
            <a:r>
              <a:rPr lang="es-ES" b="0" i="0" dirty="0">
                <a:effectLst/>
                <a:latin typeface="NotoSansMono-Regular_25"/>
              </a:rPr>
              <a:t>Marco teórico. </a:t>
            </a:r>
          </a:p>
          <a:p>
            <a:pPr marL="0" indent="0">
              <a:buNone/>
            </a:pPr>
            <a:r>
              <a:rPr lang="es-ES" b="0" i="0" dirty="0">
                <a:effectLst/>
                <a:latin typeface="OpenSymbol_20"/>
              </a:rPr>
              <a:t> </a:t>
            </a:r>
            <a:r>
              <a:rPr lang="es-ES" b="0" i="0" dirty="0">
                <a:effectLst/>
                <a:latin typeface="NotoSansMono-Regular_25"/>
              </a:rPr>
              <a:t>Hipótesis. </a:t>
            </a:r>
          </a:p>
          <a:p>
            <a:pPr marL="0" indent="0">
              <a:buNone/>
            </a:pPr>
            <a:r>
              <a:rPr lang="es-ES" b="0" i="0" dirty="0">
                <a:effectLst/>
                <a:latin typeface="OpenSymbol_20"/>
              </a:rPr>
              <a:t> </a:t>
            </a:r>
            <a:r>
              <a:rPr lang="es-ES" b="0" i="0" dirty="0">
                <a:effectLst/>
                <a:latin typeface="NotoSansMono-Regular_25"/>
              </a:rPr>
              <a:t>Objetivos: general y específicos. </a:t>
            </a:r>
          </a:p>
          <a:p>
            <a:pPr marL="0" indent="0">
              <a:buNone/>
            </a:pPr>
            <a:r>
              <a:rPr lang="es-ES" b="0" i="0" dirty="0">
                <a:effectLst/>
                <a:latin typeface="OpenSymbol_20"/>
              </a:rPr>
              <a:t> </a:t>
            </a:r>
            <a:r>
              <a:rPr lang="es-ES" b="0" i="0" dirty="0">
                <a:effectLst/>
                <a:latin typeface="NotoSansMono-Regular_25"/>
              </a:rPr>
              <a:t>Bosquejo preliminar de temas. </a:t>
            </a:r>
          </a:p>
          <a:p>
            <a:pPr marL="0" indent="0">
              <a:buNone/>
            </a:pPr>
            <a:r>
              <a:rPr lang="es-ES" b="0" i="0" dirty="0">
                <a:effectLst/>
                <a:latin typeface="OpenSymbol_20"/>
              </a:rPr>
              <a:t> </a:t>
            </a:r>
            <a:r>
              <a:rPr lang="es-ES" b="0" i="0" dirty="0">
                <a:effectLst/>
                <a:latin typeface="NotoSansMono-Regular_25"/>
              </a:rPr>
              <a:t>Métodos, técnicas e instrumentos. </a:t>
            </a:r>
          </a:p>
          <a:p>
            <a:pPr marL="0" indent="0">
              <a:buNone/>
            </a:pPr>
            <a:r>
              <a:rPr lang="es-ES" b="0" i="0" dirty="0">
                <a:effectLst/>
                <a:latin typeface="OpenSymbol_20"/>
              </a:rPr>
              <a:t> </a:t>
            </a:r>
            <a:r>
              <a:rPr lang="es-ES" b="0" i="0" dirty="0">
                <a:effectLst/>
                <a:latin typeface="NotoSansMono-Regular_25"/>
              </a:rPr>
              <a:t>Cronograma de actividades. </a:t>
            </a:r>
          </a:p>
          <a:p>
            <a:pPr marL="0" indent="0">
              <a:buNone/>
            </a:pPr>
            <a:r>
              <a:rPr lang="es-ES" b="0" i="0" dirty="0">
                <a:effectLst/>
                <a:latin typeface="OpenSymbol_20"/>
              </a:rPr>
              <a:t> </a:t>
            </a:r>
            <a:r>
              <a:rPr lang="es-ES" b="0" i="0" dirty="0">
                <a:effectLst/>
                <a:latin typeface="NotoSansMono-Regular_25"/>
              </a:rPr>
              <a:t>Recursos: humanos, técnicos, materiales y financieros. </a:t>
            </a:r>
          </a:p>
          <a:p>
            <a:pPr marL="0" indent="0">
              <a:buNone/>
            </a:pPr>
            <a:r>
              <a:rPr lang="es-ES" b="0" i="0" dirty="0">
                <a:effectLst/>
                <a:latin typeface="OpenSymbol_20"/>
              </a:rPr>
              <a:t> </a:t>
            </a:r>
            <a:r>
              <a:rPr lang="es-ES" b="0" i="0" dirty="0">
                <a:effectLst/>
                <a:latin typeface="NotoSansMono-Regular_25"/>
              </a:rPr>
              <a:t>Bibliografía </a:t>
            </a:r>
            <a:endParaRPr lang="es-EC" dirty="0"/>
          </a:p>
        </p:txBody>
      </p:sp>
    </p:spTree>
    <p:extLst>
      <p:ext uri="{BB962C8B-B14F-4D97-AF65-F5344CB8AC3E}">
        <p14:creationId xmlns:p14="http://schemas.microsoft.com/office/powerpoint/2010/main" val="248959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51148-D99C-991C-2F96-D5B9F80203F4}"/>
              </a:ext>
            </a:extLst>
          </p:cNvPr>
          <p:cNvSpPr>
            <a:spLocks noGrp="1"/>
          </p:cNvSpPr>
          <p:nvPr>
            <p:ph type="title"/>
          </p:nvPr>
        </p:nvSpPr>
        <p:spPr>
          <a:xfrm>
            <a:off x="838200" y="704333"/>
            <a:ext cx="10515600" cy="1325563"/>
          </a:xfrm>
        </p:spPr>
        <p:txBody>
          <a:bodyPr/>
          <a:lstStyle/>
          <a:p>
            <a:pPr algn="ctr"/>
            <a:r>
              <a:rPr lang="es-ES" b="1" i="0" dirty="0">
                <a:solidFill>
                  <a:srgbClr val="444444"/>
                </a:solidFill>
                <a:effectLst/>
                <a:latin typeface="Open Sans" panose="020B0606030504020204" pitchFamily="34" charset="0"/>
              </a:rPr>
              <a:t>PRINCIPIOS DE LA PLANIFICACIÓN</a:t>
            </a:r>
            <a:endParaRPr lang="es-EC" dirty="0"/>
          </a:p>
        </p:txBody>
      </p:sp>
      <p:sp>
        <p:nvSpPr>
          <p:cNvPr id="3" name="Marcador de contenido 2">
            <a:extLst>
              <a:ext uri="{FF2B5EF4-FFF2-40B4-BE49-F238E27FC236}">
                <a16:creationId xmlns:a16="http://schemas.microsoft.com/office/drawing/2014/main" id="{9231F9F7-7E0F-B097-C054-B6F2593C540A}"/>
              </a:ext>
            </a:extLst>
          </p:cNvPr>
          <p:cNvSpPr>
            <a:spLocks noGrp="1"/>
          </p:cNvSpPr>
          <p:nvPr>
            <p:ph sz="quarter" idx="13"/>
          </p:nvPr>
        </p:nvSpPr>
        <p:spPr>
          <a:xfrm>
            <a:off x="1327355" y="2079523"/>
            <a:ext cx="9763431" cy="3967316"/>
          </a:xfrm>
        </p:spPr>
        <p:txBody>
          <a:bodyPr>
            <a:normAutofit fontScale="85000" lnSpcReduction="20000"/>
          </a:bodyPr>
          <a:lstStyle/>
          <a:p>
            <a:pPr marL="0" indent="0" algn="just">
              <a:buNone/>
            </a:pPr>
            <a:br>
              <a:rPr lang="es-ES" dirty="0"/>
            </a:br>
            <a:r>
              <a:rPr lang="es-ES" b="0" i="0" dirty="0">
                <a:solidFill>
                  <a:srgbClr val="444444"/>
                </a:solidFill>
                <a:effectLst/>
                <a:latin typeface="Open Sans" panose="020B0606030504020204" pitchFamily="34" charset="0"/>
              </a:rPr>
              <a:t>1. RACIONALIDAD</a:t>
            </a:r>
          </a:p>
          <a:p>
            <a:pPr marL="0" indent="0" algn="just">
              <a:buNone/>
            </a:pPr>
            <a:r>
              <a:rPr lang="es-ES" b="0" i="0" dirty="0">
                <a:solidFill>
                  <a:srgbClr val="444444"/>
                </a:solidFill>
                <a:effectLst/>
                <a:latin typeface="Open Sans" panose="020B0606030504020204" pitchFamily="34" charset="0"/>
              </a:rPr>
              <a:t>Considera criterios como ventajas, desventajas y posibilidad de realización de acciones previstas con el fin de maximizar la disponibilidad de los recursos.</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2. PREVISIÓN</a:t>
            </a:r>
          </a:p>
          <a:p>
            <a:pPr marL="0" indent="0" algn="just">
              <a:buNone/>
            </a:pPr>
            <a:r>
              <a:rPr lang="es-ES" b="0" i="0" dirty="0">
                <a:solidFill>
                  <a:srgbClr val="444444"/>
                </a:solidFill>
                <a:effectLst/>
                <a:latin typeface="Open Sans" panose="020B0606030504020204" pitchFamily="34" charset="0"/>
              </a:rPr>
              <a:t>Busca anticipar el comportamiento de las variables que se encuentran fuera del control humano.</a:t>
            </a:r>
          </a:p>
          <a:p>
            <a:pPr marL="0" indent="0">
              <a:buNone/>
            </a:pPr>
            <a:r>
              <a:rPr lang="es-ES" b="0" i="0" dirty="0">
                <a:solidFill>
                  <a:srgbClr val="444444"/>
                </a:solidFill>
                <a:effectLst/>
                <a:latin typeface="Open Sans" panose="020B0606030504020204" pitchFamily="34" charset="0"/>
              </a:rPr>
              <a:t>Busca anticipar el comportamiento de las variables susceptibles de control.</a:t>
            </a:r>
            <a:br>
              <a:rPr lang="es-ES" dirty="0"/>
            </a:br>
            <a:endParaRPr lang="es-EC" dirty="0"/>
          </a:p>
        </p:txBody>
      </p:sp>
    </p:spTree>
    <p:extLst>
      <p:ext uri="{BB962C8B-B14F-4D97-AF65-F5344CB8AC3E}">
        <p14:creationId xmlns:p14="http://schemas.microsoft.com/office/powerpoint/2010/main" val="14911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5461CB-E5E5-15C9-7BE9-D2A003C6A9A3}"/>
              </a:ext>
            </a:extLst>
          </p:cNvPr>
          <p:cNvSpPr>
            <a:spLocks noGrp="1"/>
          </p:cNvSpPr>
          <p:nvPr>
            <p:ph sz="quarter" idx="13"/>
          </p:nvPr>
        </p:nvSpPr>
        <p:spPr>
          <a:xfrm>
            <a:off x="2123768" y="1445342"/>
            <a:ext cx="9026013" cy="4616244"/>
          </a:xfrm>
        </p:spPr>
        <p:txBody>
          <a:bodyPr>
            <a:normAutofit/>
          </a:bodyPr>
          <a:lstStyle/>
          <a:p>
            <a:pPr marL="0" indent="0" algn="just">
              <a:buNone/>
            </a:pPr>
            <a:r>
              <a:rPr lang="es-ES" b="0" i="0" dirty="0">
                <a:solidFill>
                  <a:srgbClr val="444444"/>
                </a:solidFill>
                <a:effectLst/>
                <a:latin typeface="Open Sans" panose="020B0606030504020204" pitchFamily="34" charset="0"/>
              </a:rPr>
              <a:t>3. UNIDAD</a:t>
            </a:r>
          </a:p>
          <a:p>
            <a:pPr marL="0" indent="0" algn="just">
              <a:buNone/>
            </a:pPr>
            <a:r>
              <a:rPr lang="es-ES" b="0" i="0" dirty="0">
                <a:solidFill>
                  <a:srgbClr val="444444"/>
                </a:solidFill>
                <a:effectLst/>
                <a:latin typeface="Open Sans" panose="020B0606030504020204" pitchFamily="34" charset="0"/>
              </a:rPr>
              <a:t>Implica la necesidad de contar con un plan único que oriente el desarrollo integral, armónico y coordinado.</a:t>
            </a:r>
          </a:p>
          <a:p>
            <a:pPr marL="0" indent="0" algn="just">
              <a:buNone/>
            </a:pPr>
            <a:endParaRPr lang="es-ES" b="0" i="0" dirty="0">
              <a:solidFill>
                <a:srgbClr val="444444"/>
              </a:solidFill>
              <a:effectLst/>
              <a:latin typeface="Open Sans" panose="020B0606030504020204" pitchFamily="34" charset="0"/>
            </a:endParaRPr>
          </a:p>
          <a:p>
            <a:pPr marL="0" indent="0" algn="just">
              <a:buNone/>
            </a:pPr>
            <a:r>
              <a:rPr lang="es-ES" b="0" i="0" dirty="0">
                <a:solidFill>
                  <a:srgbClr val="444444"/>
                </a:solidFill>
                <a:effectLst/>
                <a:latin typeface="Open Sans" panose="020B0606030504020204" pitchFamily="34" charset="0"/>
              </a:rPr>
              <a:t>4. UNIVERSALIDAD</a:t>
            </a:r>
          </a:p>
          <a:p>
            <a:pPr marL="0" indent="0" algn="just">
              <a:buNone/>
            </a:pPr>
            <a:r>
              <a:rPr lang="es-ES" b="0" i="0" dirty="0">
                <a:solidFill>
                  <a:srgbClr val="444444"/>
                </a:solidFill>
                <a:effectLst/>
                <a:latin typeface="Open Sans" panose="020B0606030504020204" pitchFamily="34" charset="0"/>
              </a:rPr>
              <a:t>El plan debe contener, integralmente, las actividades de las diversas áreas de la institución.</a:t>
            </a:r>
          </a:p>
          <a:p>
            <a:pPr marL="0" indent="0" algn="just">
              <a:buNone/>
            </a:pPr>
            <a:endParaRPr lang="es-ES" b="0" i="0" dirty="0">
              <a:solidFill>
                <a:srgbClr val="444444"/>
              </a:solidFill>
              <a:effectLst/>
              <a:latin typeface="Open Sans" panose="020B0606030504020204" pitchFamily="34" charset="0"/>
            </a:endParaRPr>
          </a:p>
          <a:p>
            <a:pPr marL="0" indent="0">
              <a:buNone/>
            </a:pPr>
            <a:endParaRPr lang="es-EC" dirty="0"/>
          </a:p>
        </p:txBody>
      </p:sp>
    </p:spTree>
    <p:extLst>
      <p:ext uri="{BB962C8B-B14F-4D97-AF65-F5344CB8AC3E}">
        <p14:creationId xmlns:p14="http://schemas.microsoft.com/office/powerpoint/2010/main" val="2049563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47F540-9389-B9A3-D5A2-A771EADE72CB}"/>
              </a:ext>
            </a:extLst>
          </p:cNvPr>
          <p:cNvSpPr>
            <a:spLocks noGrp="1"/>
          </p:cNvSpPr>
          <p:nvPr>
            <p:ph sz="quarter" idx="13"/>
          </p:nvPr>
        </p:nvSpPr>
        <p:spPr>
          <a:xfrm>
            <a:off x="1578077" y="1327356"/>
            <a:ext cx="9556955" cy="4463846"/>
          </a:xfrm>
        </p:spPr>
        <p:txBody>
          <a:bodyPr>
            <a:normAutofit/>
          </a:bodyPr>
          <a:lstStyle/>
          <a:p>
            <a:pPr marL="0" indent="0" algn="just">
              <a:buNone/>
            </a:pPr>
            <a:r>
              <a:rPr lang="es-ES" b="0" i="0" dirty="0">
                <a:solidFill>
                  <a:srgbClr val="444444"/>
                </a:solidFill>
                <a:effectLst/>
                <a:latin typeface="Open Sans" panose="020B0606030504020204" pitchFamily="34" charset="0"/>
              </a:rPr>
              <a:t>5. CONTINUIDAD</a:t>
            </a:r>
          </a:p>
          <a:p>
            <a:pPr marL="0" indent="0" algn="just">
              <a:buNone/>
            </a:pPr>
            <a:r>
              <a:rPr lang="es-ES" b="0" i="0" dirty="0">
                <a:solidFill>
                  <a:srgbClr val="444444"/>
                </a:solidFill>
                <a:effectLst/>
                <a:latin typeface="Open Sans" panose="020B0606030504020204" pitchFamily="34" charset="0"/>
              </a:rPr>
              <a:t>La planificación es un proceso continuo en el tiempo.</a:t>
            </a:r>
          </a:p>
          <a:p>
            <a:pPr marL="0" indent="0" algn="just">
              <a:buNone/>
            </a:pPr>
            <a:r>
              <a:rPr lang="es-ES" b="0" i="0" dirty="0">
                <a:solidFill>
                  <a:srgbClr val="444444"/>
                </a:solidFill>
                <a:effectLst/>
                <a:latin typeface="Open Sans" panose="020B0606030504020204" pitchFamily="34" charset="0"/>
              </a:rPr>
              <a:t>Al lograrse los objetivos y metas es necesario formular otros.</a:t>
            </a:r>
          </a:p>
          <a:p>
            <a:pPr marL="0" indent="0" algn="just">
              <a:buNone/>
            </a:pPr>
            <a:r>
              <a:rPr lang="es-ES" b="0" i="0" dirty="0">
                <a:solidFill>
                  <a:srgbClr val="444444"/>
                </a:solidFill>
                <a:effectLst/>
                <a:latin typeface="Open Sans" panose="020B0606030504020204" pitchFamily="34" charset="0"/>
              </a:rPr>
              <a:t>6. FLEXIBILIDAD</a:t>
            </a:r>
          </a:p>
          <a:p>
            <a:pPr marL="0" indent="0" algn="just">
              <a:buNone/>
            </a:pPr>
            <a:r>
              <a:rPr lang="es-ES" b="0" i="0" dirty="0">
                <a:solidFill>
                  <a:srgbClr val="444444"/>
                </a:solidFill>
                <a:effectLst/>
                <a:latin typeface="Open Sans" panose="020B0606030504020204" pitchFamily="34" charset="0"/>
              </a:rPr>
              <a:t>Propone la adaptación según varíen las circunstancias.</a:t>
            </a:r>
          </a:p>
          <a:p>
            <a:pPr marL="0" indent="0" algn="just">
              <a:buNone/>
            </a:pPr>
            <a:r>
              <a:rPr lang="es-ES" b="0" i="0" dirty="0">
                <a:solidFill>
                  <a:srgbClr val="444444"/>
                </a:solidFill>
                <a:effectLst/>
                <a:latin typeface="Open Sans" panose="020B0606030504020204" pitchFamily="34" charset="0"/>
              </a:rPr>
              <a:t>7. INHERENCIA</a:t>
            </a:r>
          </a:p>
          <a:p>
            <a:pPr marL="0" indent="0" algn="just">
              <a:buNone/>
            </a:pPr>
            <a:r>
              <a:rPr lang="es-ES" b="0" i="0" dirty="0">
                <a:solidFill>
                  <a:srgbClr val="444444"/>
                </a:solidFill>
                <a:effectLst/>
                <a:latin typeface="Open Sans" panose="020B0606030504020204" pitchFamily="34" charset="0"/>
              </a:rPr>
              <a:t>La planificación se inserta en toda actividad</a:t>
            </a:r>
          </a:p>
          <a:p>
            <a:pPr algn="just"/>
            <a:endParaRPr lang="es-EC" dirty="0"/>
          </a:p>
        </p:txBody>
      </p:sp>
    </p:spTree>
    <p:extLst>
      <p:ext uri="{BB962C8B-B14F-4D97-AF65-F5344CB8AC3E}">
        <p14:creationId xmlns:p14="http://schemas.microsoft.com/office/powerpoint/2010/main" val="68389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09D27-ED49-F463-C53F-0A571853D29A}"/>
              </a:ext>
            </a:extLst>
          </p:cNvPr>
          <p:cNvSpPr>
            <a:spLocks noGrp="1"/>
          </p:cNvSpPr>
          <p:nvPr>
            <p:ph type="title"/>
          </p:nvPr>
        </p:nvSpPr>
        <p:spPr/>
        <p:txBody>
          <a:bodyPr/>
          <a:lstStyle/>
          <a:p>
            <a:pPr algn="ctr"/>
            <a:r>
              <a:rPr lang="es-EC" b="0" i="0" dirty="0">
                <a:effectLst/>
                <a:latin typeface="NotoSansMono-Regular_25"/>
              </a:rPr>
              <a:t>DEFINICIÓN DE PLAN</a:t>
            </a:r>
            <a:endParaRPr lang="es-EC" dirty="0"/>
          </a:p>
        </p:txBody>
      </p:sp>
      <p:sp>
        <p:nvSpPr>
          <p:cNvPr id="3" name="Marcador de contenido 2">
            <a:extLst>
              <a:ext uri="{FF2B5EF4-FFF2-40B4-BE49-F238E27FC236}">
                <a16:creationId xmlns:a16="http://schemas.microsoft.com/office/drawing/2014/main" id="{6CCE0398-60D9-649E-0914-9CCDD0CD9777}"/>
              </a:ext>
            </a:extLst>
          </p:cNvPr>
          <p:cNvSpPr>
            <a:spLocks noGrp="1"/>
          </p:cNvSpPr>
          <p:nvPr>
            <p:ph sz="quarter" idx="13"/>
          </p:nvPr>
        </p:nvSpPr>
        <p:spPr>
          <a:xfrm>
            <a:off x="1828800" y="1600178"/>
            <a:ext cx="9306232" cy="3424107"/>
          </a:xfrm>
        </p:spPr>
        <p:txBody>
          <a:bodyPr>
            <a:noAutofit/>
          </a:bodyPr>
          <a:lstStyle/>
          <a:p>
            <a:pPr marL="0" indent="0" algn="just">
              <a:buNone/>
            </a:pPr>
            <a:r>
              <a:rPr lang="es-ES" sz="2400" b="0" i="0" dirty="0">
                <a:solidFill>
                  <a:srgbClr val="000000"/>
                </a:solidFill>
                <a:effectLst/>
                <a:latin typeface="NotoSansMono-Regular_25"/>
              </a:rPr>
              <a:t>Constituye el diseño o esquema informativo de lo que habrá de hacerse en el futuro y de las especificaciones para realizarlo. </a:t>
            </a:r>
          </a:p>
          <a:p>
            <a:pPr algn="just" fontAlgn="base">
              <a:buFont typeface="+mj-lt"/>
              <a:buAutoNum type="arabicPeriod"/>
            </a:pPr>
            <a:r>
              <a:rPr lang="es-ES" sz="2400" b="1" i="0" dirty="0">
                <a:solidFill>
                  <a:srgbClr val="444444"/>
                </a:solidFill>
                <a:effectLst/>
                <a:latin typeface="inherit"/>
              </a:rPr>
              <a:t>Definición de </a:t>
            </a:r>
            <a:r>
              <a:rPr lang="es-ES" sz="2400" b="1" i="0" dirty="0" err="1">
                <a:solidFill>
                  <a:srgbClr val="444444"/>
                </a:solidFill>
                <a:effectLst/>
                <a:latin typeface="inherit"/>
              </a:rPr>
              <a:t>Murdick</a:t>
            </a:r>
            <a:r>
              <a:rPr lang="es-ES" sz="2400" b="1" i="0" dirty="0">
                <a:solidFill>
                  <a:srgbClr val="444444"/>
                </a:solidFill>
                <a:effectLst/>
                <a:latin typeface="inherit"/>
              </a:rPr>
              <a:t>, 1994:</a:t>
            </a:r>
            <a:r>
              <a:rPr lang="es-ES" sz="2400" b="0" i="0" dirty="0">
                <a:solidFill>
                  <a:srgbClr val="444444"/>
                </a:solidFill>
                <a:effectLst/>
                <a:latin typeface="Raleway" pitchFamily="2" charset="0"/>
              </a:rPr>
              <a:t> «Consiste en decidir con anticipación lo que hay que hacer, quién tiene que hacerlo, y cómo deberá hacerse»</a:t>
            </a:r>
          </a:p>
          <a:p>
            <a:pPr algn="just" fontAlgn="base">
              <a:buFont typeface="+mj-lt"/>
              <a:buAutoNum type="arabicPeriod"/>
            </a:pPr>
            <a:r>
              <a:rPr lang="es-ES" sz="2400" b="1" i="0" dirty="0">
                <a:solidFill>
                  <a:srgbClr val="444444"/>
                </a:solidFill>
                <a:effectLst/>
                <a:latin typeface="inherit"/>
              </a:rPr>
              <a:t>Definición Cortés, 1998:</a:t>
            </a:r>
            <a:r>
              <a:rPr lang="es-ES" sz="2400" b="0" i="0" dirty="0">
                <a:solidFill>
                  <a:srgbClr val="444444"/>
                </a:solidFill>
                <a:effectLst/>
                <a:latin typeface="Raleway" pitchFamily="2" charset="0"/>
              </a:rPr>
              <a:t> «Es el proceso de definir el curso de acción y los procedimientos requeridos para alcanzar los objetivos y metas. El plan establece lo que hay que hacer para llegar al estado final deseado» (Cortés, 1998).</a:t>
            </a:r>
          </a:p>
          <a:p>
            <a:pPr algn="just" fontAlgn="base">
              <a:buFont typeface="+mj-lt"/>
              <a:buAutoNum type="arabicPeriod"/>
            </a:pPr>
            <a:r>
              <a:rPr lang="es-ES" sz="2400" b="1" i="0" dirty="0">
                <a:solidFill>
                  <a:srgbClr val="444444"/>
                </a:solidFill>
                <a:effectLst/>
                <a:latin typeface="inherit"/>
              </a:rPr>
              <a:t>Definición Jiménez, 1982:</a:t>
            </a:r>
            <a:r>
              <a:rPr lang="es-ES" sz="2400" b="0" i="0" dirty="0">
                <a:solidFill>
                  <a:srgbClr val="444444"/>
                </a:solidFill>
                <a:effectLst/>
                <a:latin typeface="Raleway" pitchFamily="2" charset="0"/>
              </a:rPr>
              <a:t> «Es el proceso consciente de selección y desarrollo del mejor curso de acción para lograr el objetivo.»</a:t>
            </a:r>
          </a:p>
          <a:p>
            <a:pPr marL="0" indent="0" algn="just">
              <a:buNone/>
            </a:pPr>
            <a:endParaRPr lang="es-ES" sz="2400" b="0" i="0" dirty="0">
              <a:solidFill>
                <a:srgbClr val="000000"/>
              </a:solidFill>
              <a:effectLst/>
              <a:latin typeface="NotoSansMono-Regular_25"/>
            </a:endParaRPr>
          </a:p>
          <a:p>
            <a:pPr algn="just"/>
            <a:endParaRPr lang="es-EC" sz="2400" dirty="0"/>
          </a:p>
        </p:txBody>
      </p:sp>
      <p:pic>
        <p:nvPicPr>
          <p:cNvPr id="5" name="Imagen 4">
            <a:extLst>
              <a:ext uri="{FF2B5EF4-FFF2-40B4-BE49-F238E27FC236}">
                <a16:creationId xmlns:a16="http://schemas.microsoft.com/office/drawing/2014/main" id="{C31BFDC7-3943-B405-44CB-3082E66CF136}"/>
              </a:ext>
            </a:extLst>
          </p:cNvPr>
          <p:cNvPicPr>
            <a:picLocks noChangeAspect="1"/>
          </p:cNvPicPr>
          <p:nvPr/>
        </p:nvPicPr>
        <p:blipFill rotWithShape="1">
          <a:blip r:embed="rId2"/>
          <a:srcRect l="26371" t="45160" r="58387" b="23212"/>
          <a:stretch/>
        </p:blipFill>
        <p:spPr>
          <a:xfrm>
            <a:off x="73746" y="4616240"/>
            <a:ext cx="1858297" cy="2168013"/>
          </a:xfrm>
          <a:prstGeom prst="rect">
            <a:avLst/>
          </a:prstGeom>
        </p:spPr>
      </p:pic>
    </p:spTree>
    <p:extLst>
      <p:ext uri="{BB962C8B-B14F-4D97-AF65-F5344CB8AC3E}">
        <p14:creationId xmlns:p14="http://schemas.microsoft.com/office/powerpoint/2010/main" val="174032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5C7238-67D3-E2F9-3877-B4F4ADE18E20}"/>
              </a:ext>
            </a:extLst>
          </p:cNvPr>
          <p:cNvSpPr>
            <a:spLocks noGrp="1"/>
          </p:cNvSpPr>
          <p:nvPr>
            <p:ph sz="quarter" idx="13"/>
          </p:nvPr>
        </p:nvSpPr>
        <p:spPr>
          <a:xfrm>
            <a:off x="1519084" y="1017639"/>
            <a:ext cx="9350477" cy="4881715"/>
          </a:xfrm>
        </p:spPr>
        <p:txBody>
          <a:bodyPr>
            <a:normAutofit fontScale="77500" lnSpcReduction="20000"/>
          </a:bodyPr>
          <a:lstStyle/>
          <a:p>
            <a:pPr marL="0" indent="0" algn="just">
              <a:buNone/>
            </a:pPr>
            <a:r>
              <a:rPr lang="es-ES" b="1" i="0" dirty="0" err="1">
                <a:solidFill>
                  <a:srgbClr val="222222"/>
                </a:solidFill>
                <a:effectLst/>
                <a:latin typeface="Barlow" panose="020B0604020202020204" pitchFamily="2" charset="0"/>
              </a:rPr>
              <a:t>Sun</a:t>
            </a:r>
            <a:r>
              <a:rPr lang="es-ES" b="1" i="0" dirty="0">
                <a:solidFill>
                  <a:srgbClr val="222222"/>
                </a:solidFill>
                <a:effectLst/>
                <a:latin typeface="Barlow" panose="020B0604020202020204" pitchFamily="2" charset="0"/>
              </a:rPr>
              <a:t> Tzu</a:t>
            </a:r>
          </a:p>
          <a:p>
            <a:pPr algn="just"/>
            <a:r>
              <a:rPr lang="es-ES" b="0" i="0" dirty="0">
                <a:solidFill>
                  <a:srgbClr val="333333"/>
                </a:solidFill>
                <a:effectLst/>
                <a:latin typeface="Arial" panose="020B0604020202020204" pitchFamily="34" charset="0"/>
              </a:rPr>
              <a:t>El Arte de la Guerra: “</a:t>
            </a:r>
            <a:r>
              <a:rPr lang="es-ES" b="1" i="0" dirty="0">
                <a:solidFill>
                  <a:srgbClr val="333333"/>
                </a:solidFill>
                <a:effectLst/>
                <a:latin typeface="Arial" panose="020B0604020202020204" pitchFamily="34" charset="0"/>
              </a:rPr>
              <a:t>Nunca se debe atacar por cólera y con prisas. Es aconsejable tomarse tiempo en la planificación y coordinación del plan</a:t>
            </a:r>
            <a:r>
              <a:rPr lang="es-ES" b="0" i="0" dirty="0">
                <a:solidFill>
                  <a:srgbClr val="333333"/>
                </a:solidFill>
                <a:effectLst/>
                <a:latin typeface="Arial" panose="020B0604020202020204" pitchFamily="34" charset="0"/>
              </a:rPr>
              <a:t>.”</a:t>
            </a:r>
          </a:p>
          <a:p>
            <a:pPr algn="just"/>
            <a:endParaRPr lang="es-ES" b="0" i="0" dirty="0">
              <a:solidFill>
                <a:srgbClr val="333333"/>
              </a:solidFill>
              <a:effectLst/>
              <a:latin typeface="Arial" panose="020B0604020202020204" pitchFamily="34" charset="0"/>
            </a:endParaRPr>
          </a:p>
          <a:p>
            <a:pPr marL="0" indent="0" algn="just">
              <a:buNone/>
            </a:pPr>
            <a:r>
              <a:rPr lang="es-ES" b="1" i="0" dirty="0">
                <a:solidFill>
                  <a:srgbClr val="222222"/>
                </a:solidFill>
                <a:effectLst/>
                <a:latin typeface="Barlow" panose="020B0604020202020204" pitchFamily="2" charset="0"/>
              </a:rPr>
              <a:t>Peter Drucker</a:t>
            </a:r>
          </a:p>
          <a:p>
            <a:pPr algn="just"/>
            <a:r>
              <a:rPr lang="es-ES" b="0" i="0" dirty="0">
                <a:solidFill>
                  <a:srgbClr val="333333"/>
                </a:solidFill>
                <a:effectLst/>
                <a:latin typeface="Arial" panose="020B0604020202020204" pitchFamily="34" charset="0"/>
              </a:rPr>
              <a:t>Considerado el padre de la Gerencia moderna: “</a:t>
            </a:r>
            <a:r>
              <a:rPr lang="es-ES" b="1" i="0" dirty="0">
                <a:solidFill>
                  <a:srgbClr val="333333"/>
                </a:solidFill>
                <a:effectLst/>
                <a:latin typeface="Arial" panose="020B0604020202020204" pitchFamily="34" charset="0"/>
              </a:rPr>
              <a:t>Los planes son sólo buenas intenciones a menos que inmediatamente generen trabajo arduo</a:t>
            </a:r>
            <a:r>
              <a:rPr lang="es-ES" b="0" i="0" dirty="0">
                <a:solidFill>
                  <a:srgbClr val="333333"/>
                </a:solidFill>
                <a:effectLst/>
                <a:latin typeface="Arial" panose="020B0604020202020204" pitchFamily="34" charset="0"/>
              </a:rPr>
              <a:t>.” “La planificación a largo plazo no es pensar en decisiones futuras, sino en el futuro de las decisiones presentes”</a:t>
            </a:r>
          </a:p>
          <a:p>
            <a:pPr marL="0" indent="0" algn="just">
              <a:buNone/>
            </a:pPr>
            <a:endParaRPr lang="es-ES" b="0" i="0" dirty="0">
              <a:solidFill>
                <a:srgbClr val="333333"/>
              </a:solidFill>
              <a:effectLst/>
              <a:latin typeface="Arial" panose="020B0604020202020204" pitchFamily="34" charset="0"/>
            </a:endParaRPr>
          </a:p>
          <a:p>
            <a:pPr marL="0" indent="0" algn="l">
              <a:buNone/>
            </a:pPr>
            <a:r>
              <a:rPr lang="es-ES" b="1" i="0" dirty="0">
                <a:solidFill>
                  <a:srgbClr val="222222"/>
                </a:solidFill>
                <a:effectLst/>
                <a:latin typeface="Barlow" panose="020B0604020202020204" pitchFamily="2" charset="0"/>
              </a:rPr>
              <a:t>Tom Peters</a:t>
            </a:r>
          </a:p>
          <a:p>
            <a:pPr algn="l"/>
            <a:r>
              <a:rPr lang="es-ES" b="0" i="0" dirty="0">
                <a:solidFill>
                  <a:srgbClr val="333333"/>
                </a:solidFill>
                <a:effectLst/>
                <a:latin typeface="Arial" panose="020B0604020202020204" pitchFamily="34" charset="0"/>
              </a:rPr>
              <a:t>Uno de los intelectuales de la gerencia y los negocios más reconocidos a nivel mundial: “</a:t>
            </a:r>
            <a:r>
              <a:rPr lang="es-ES" b="1" i="0" dirty="0">
                <a:solidFill>
                  <a:srgbClr val="333333"/>
                </a:solidFill>
                <a:effectLst/>
                <a:latin typeface="Arial" panose="020B0604020202020204" pitchFamily="34" charset="0"/>
              </a:rPr>
              <a:t>Mientras más tiempo destinemos a la planificación, menos tiempo necesitaremos destinar en la implantación</a:t>
            </a:r>
            <a:r>
              <a:rPr lang="es-ES" b="0" i="0" dirty="0">
                <a:solidFill>
                  <a:srgbClr val="333333"/>
                </a:solidFill>
                <a:effectLst/>
                <a:latin typeface="Arial" panose="020B0604020202020204" pitchFamily="34" charset="0"/>
              </a:rPr>
              <a:t>.”</a:t>
            </a:r>
          </a:p>
          <a:p>
            <a:pPr algn="just"/>
            <a:endParaRPr lang="es-ES" b="0" i="0" dirty="0">
              <a:solidFill>
                <a:srgbClr val="333333"/>
              </a:solidFill>
              <a:effectLst/>
              <a:latin typeface="Arial" panose="020B0604020202020204" pitchFamily="34" charset="0"/>
            </a:endParaRPr>
          </a:p>
          <a:p>
            <a:pPr marL="0" indent="0" algn="just">
              <a:buNone/>
            </a:pPr>
            <a:endParaRPr lang="es-ES" b="0" i="0" dirty="0">
              <a:solidFill>
                <a:srgbClr val="333333"/>
              </a:solidFill>
              <a:effectLst/>
              <a:latin typeface="Arial" panose="020B0604020202020204" pitchFamily="34" charset="0"/>
            </a:endParaRPr>
          </a:p>
          <a:p>
            <a:pPr algn="just"/>
            <a:endParaRPr lang="es-EC" dirty="0"/>
          </a:p>
        </p:txBody>
      </p:sp>
    </p:spTree>
    <p:extLst>
      <p:ext uri="{BB962C8B-B14F-4D97-AF65-F5344CB8AC3E}">
        <p14:creationId xmlns:p14="http://schemas.microsoft.com/office/powerpoint/2010/main" val="180114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433D1-0B32-79BC-92D2-2BBEE20C655E}"/>
              </a:ext>
            </a:extLst>
          </p:cNvPr>
          <p:cNvSpPr>
            <a:spLocks noGrp="1"/>
          </p:cNvSpPr>
          <p:nvPr>
            <p:ph type="title"/>
          </p:nvPr>
        </p:nvSpPr>
        <p:spPr>
          <a:xfrm>
            <a:off x="838200" y="752168"/>
            <a:ext cx="10515600" cy="938520"/>
          </a:xfrm>
        </p:spPr>
        <p:txBody>
          <a:bodyPr>
            <a:normAutofit fontScale="90000"/>
          </a:bodyPr>
          <a:lstStyle/>
          <a:p>
            <a:pPr algn="ctr"/>
            <a:r>
              <a:rPr lang="es-ES" sz="3200" b="1" i="0" cap="all" dirty="0">
                <a:solidFill>
                  <a:srgbClr val="142537"/>
                </a:solidFill>
                <a:effectLst/>
                <a:latin typeface="Roboto Slab"/>
              </a:rPr>
              <a:t>PARA QUÉ SIRVE LA PLANIFICACIÓN</a:t>
            </a:r>
            <a:br>
              <a:rPr lang="es-ES" sz="3200" b="1" i="0" cap="all" dirty="0">
                <a:solidFill>
                  <a:srgbClr val="142537"/>
                </a:solidFill>
                <a:effectLst/>
                <a:latin typeface="Roboto Slab"/>
              </a:rPr>
            </a:br>
            <a:endParaRPr lang="es-EC" sz="3200" b="1" dirty="0"/>
          </a:p>
        </p:txBody>
      </p:sp>
      <p:sp>
        <p:nvSpPr>
          <p:cNvPr id="3" name="Marcador de contenido 2">
            <a:extLst>
              <a:ext uri="{FF2B5EF4-FFF2-40B4-BE49-F238E27FC236}">
                <a16:creationId xmlns:a16="http://schemas.microsoft.com/office/drawing/2014/main" id="{31F23B22-7D4E-94DB-64C6-81EFE6A693C9}"/>
              </a:ext>
            </a:extLst>
          </p:cNvPr>
          <p:cNvSpPr>
            <a:spLocks noGrp="1"/>
          </p:cNvSpPr>
          <p:nvPr>
            <p:ph sz="quarter" idx="13"/>
          </p:nvPr>
        </p:nvSpPr>
        <p:spPr>
          <a:xfrm>
            <a:off x="1710814" y="1401098"/>
            <a:ext cx="9129252" cy="4390104"/>
          </a:xfrm>
        </p:spPr>
        <p:txBody>
          <a:bodyPr>
            <a:normAutofit fontScale="92500" lnSpcReduction="20000"/>
          </a:bodyPr>
          <a:lstStyle/>
          <a:p>
            <a:pPr algn="just" fontAlgn="base"/>
            <a:endParaRPr lang="es-ES" b="1" i="0" dirty="0">
              <a:solidFill>
                <a:srgbClr val="444444"/>
              </a:solidFill>
              <a:effectLst/>
              <a:latin typeface="inherit"/>
            </a:endParaRPr>
          </a:p>
          <a:p>
            <a:pPr marL="0" indent="0" algn="just" fontAlgn="base">
              <a:buNone/>
            </a:pPr>
            <a:r>
              <a:rPr lang="es-ES" b="1" i="0" dirty="0">
                <a:solidFill>
                  <a:srgbClr val="444444"/>
                </a:solidFill>
                <a:effectLst/>
                <a:latin typeface="inherit"/>
              </a:rPr>
              <a:t>LA PLANIFICACIÓN</a:t>
            </a:r>
            <a:r>
              <a:rPr lang="es-ES" b="0" i="0" dirty="0">
                <a:solidFill>
                  <a:srgbClr val="444444"/>
                </a:solidFill>
                <a:effectLst/>
                <a:latin typeface="Raleway" pitchFamily="2" charset="0"/>
              </a:rPr>
              <a:t> </a:t>
            </a:r>
          </a:p>
          <a:p>
            <a:pPr marL="0" indent="0" algn="just" fontAlgn="base">
              <a:buNone/>
            </a:pPr>
            <a:endParaRPr lang="es-ES" b="0" i="0" dirty="0">
              <a:solidFill>
                <a:srgbClr val="444444"/>
              </a:solidFill>
              <a:effectLst/>
              <a:latin typeface="Raleway" pitchFamily="2" charset="0"/>
            </a:endParaRPr>
          </a:p>
          <a:p>
            <a:pPr marL="0" indent="0" algn="just" fontAlgn="base">
              <a:buNone/>
            </a:pPr>
            <a:r>
              <a:rPr lang="es-ES" b="0" i="0" dirty="0">
                <a:solidFill>
                  <a:srgbClr val="444444"/>
                </a:solidFill>
                <a:effectLst/>
                <a:latin typeface="Raleway" pitchFamily="2" charset="0"/>
              </a:rPr>
              <a:t>Es algo esencial en el trabajo de un gestor ya que es la que le permitirá conseguir sus objetivos. Planificar supondrá crear una herramienta con la que conseguir valor, una herramienta que nos ayuda a obtener resultados.</a:t>
            </a:r>
          </a:p>
          <a:p>
            <a:pPr marL="0" indent="0" algn="just" fontAlgn="base">
              <a:buNone/>
            </a:pPr>
            <a:r>
              <a:rPr lang="es-ES" b="0" i="0" dirty="0">
                <a:solidFill>
                  <a:srgbClr val="444444"/>
                </a:solidFill>
                <a:effectLst/>
                <a:latin typeface="Raleway" pitchFamily="2" charset="0"/>
              </a:rPr>
              <a:t>Si tuviésemos que hacer un símil sobre el concepto de la planificación diríamos que es como la locomotora de un tren que arrastra las restantes actividades y si esta no estuviese en marcha el resto de vagones estarían parados.</a:t>
            </a:r>
          </a:p>
          <a:p>
            <a:pPr algn="just"/>
            <a:endParaRPr lang="es-EC" dirty="0"/>
          </a:p>
        </p:txBody>
      </p:sp>
    </p:spTree>
    <p:extLst>
      <p:ext uri="{BB962C8B-B14F-4D97-AF65-F5344CB8AC3E}">
        <p14:creationId xmlns:p14="http://schemas.microsoft.com/office/powerpoint/2010/main" val="28314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AD8F3E-7403-C59A-DB8F-424F2777CD6A}"/>
              </a:ext>
            </a:extLst>
          </p:cNvPr>
          <p:cNvSpPr>
            <a:spLocks noGrp="1"/>
          </p:cNvSpPr>
          <p:nvPr>
            <p:ph sz="quarter" idx="13"/>
          </p:nvPr>
        </p:nvSpPr>
        <p:spPr>
          <a:xfrm>
            <a:off x="1386349" y="914400"/>
            <a:ext cx="9729019" cy="4876801"/>
          </a:xfrm>
        </p:spPr>
        <p:txBody>
          <a:bodyPr>
            <a:normAutofit fontScale="92500" lnSpcReduction="20000"/>
          </a:bodyPr>
          <a:lstStyle/>
          <a:p>
            <a:pPr marL="0" indent="0" algn="just" fontAlgn="base">
              <a:buNone/>
            </a:pPr>
            <a:r>
              <a:rPr lang="es-ES" b="1" i="0" dirty="0">
                <a:solidFill>
                  <a:srgbClr val="444444"/>
                </a:solidFill>
                <a:effectLst/>
                <a:latin typeface="inherit"/>
              </a:rPr>
              <a:t>Planificar</a:t>
            </a:r>
            <a:r>
              <a:rPr lang="es-ES" b="0" i="0" dirty="0">
                <a:solidFill>
                  <a:srgbClr val="444444"/>
                </a:solidFill>
                <a:effectLst/>
                <a:latin typeface="Raleway" pitchFamily="2" charset="0"/>
              </a:rPr>
              <a:t> supone analizar y estudiar los objetivos propuestos así como la forma en la que vamos a conseguirlos. La Planificación es una herramienta de acción para decidir que vamos hacer y porqué, supone crear un plan. Crear un plan tiene muchos beneficios pero sobre todo clarifica muchas dudas acerca del trabajo a realizar:</a:t>
            </a:r>
          </a:p>
          <a:p>
            <a:pPr marL="0" indent="0" algn="just" fontAlgn="base">
              <a:buNone/>
            </a:pPr>
            <a:endParaRPr lang="es-ES" b="0" i="0" dirty="0">
              <a:solidFill>
                <a:srgbClr val="444444"/>
              </a:solidFill>
              <a:effectLst/>
              <a:latin typeface="Raleway" pitchFamily="2" charset="0"/>
            </a:endParaRPr>
          </a:p>
          <a:p>
            <a:pPr algn="just" fontAlgn="base">
              <a:buFont typeface="+mj-lt"/>
              <a:buAutoNum type="arabicPeriod"/>
            </a:pPr>
            <a:r>
              <a:rPr lang="es-ES" b="0" i="0" dirty="0">
                <a:solidFill>
                  <a:srgbClr val="444444"/>
                </a:solidFill>
                <a:effectLst/>
                <a:latin typeface="Raleway" pitchFamily="2" charset="0"/>
              </a:rPr>
              <a:t>Define necesidad de recursos para conseguir objetivos</a:t>
            </a:r>
          </a:p>
          <a:p>
            <a:pPr algn="just" fontAlgn="base">
              <a:buFont typeface="+mj-lt"/>
              <a:buAutoNum type="arabicPeriod"/>
            </a:pPr>
            <a:r>
              <a:rPr lang="es-ES" b="0" i="0" dirty="0">
                <a:solidFill>
                  <a:srgbClr val="444444"/>
                </a:solidFill>
                <a:effectLst/>
                <a:latin typeface="Raleway" pitchFamily="2" charset="0"/>
              </a:rPr>
              <a:t>Clarifica las actividades y las dudas respecto a objetivos buscados.</a:t>
            </a:r>
          </a:p>
          <a:p>
            <a:pPr algn="just" fontAlgn="base">
              <a:buFont typeface="+mj-lt"/>
              <a:buAutoNum type="arabicPeriod"/>
            </a:pPr>
            <a:r>
              <a:rPr lang="es-ES" b="0" i="0" dirty="0">
                <a:solidFill>
                  <a:srgbClr val="444444"/>
                </a:solidFill>
                <a:effectLst/>
                <a:latin typeface="Raleway" pitchFamily="2" charset="0"/>
              </a:rPr>
              <a:t>Cuantifica los niveles de desempeño para tener éxito</a:t>
            </a:r>
          </a:p>
          <a:p>
            <a:pPr algn="just" fontAlgn="base">
              <a:buFont typeface="+mj-lt"/>
              <a:buAutoNum type="arabicPeriod"/>
            </a:pPr>
            <a:r>
              <a:rPr lang="es-ES" b="0" i="0" dirty="0">
                <a:solidFill>
                  <a:srgbClr val="444444"/>
                </a:solidFill>
                <a:effectLst/>
                <a:latin typeface="Raleway" pitchFamily="2" charset="0"/>
              </a:rPr>
              <a:t>Establece prioridades</a:t>
            </a:r>
          </a:p>
          <a:p>
            <a:pPr algn="just" fontAlgn="base">
              <a:buFont typeface="+mj-lt"/>
              <a:buAutoNum type="arabicPeriod"/>
            </a:pPr>
            <a:r>
              <a:rPr lang="es-ES" b="0" i="0" dirty="0">
                <a:solidFill>
                  <a:srgbClr val="444444"/>
                </a:solidFill>
                <a:effectLst/>
                <a:latin typeface="Raleway" pitchFamily="2" charset="0"/>
              </a:rPr>
              <a:t>Clarifica debilidades y fortalezas para conseguir objetivos</a:t>
            </a:r>
          </a:p>
          <a:p>
            <a:pPr algn="just"/>
            <a:endParaRPr lang="es-EC" dirty="0"/>
          </a:p>
        </p:txBody>
      </p:sp>
    </p:spTree>
    <p:extLst>
      <p:ext uri="{BB962C8B-B14F-4D97-AF65-F5344CB8AC3E}">
        <p14:creationId xmlns:p14="http://schemas.microsoft.com/office/powerpoint/2010/main" val="268579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47B94-4810-9144-7839-D69A34DCA382}"/>
              </a:ext>
            </a:extLst>
          </p:cNvPr>
          <p:cNvSpPr>
            <a:spLocks noGrp="1"/>
          </p:cNvSpPr>
          <p:nvPr>
            <p:ph type="title"/>
          </p:nvPr>
        </p:nvSpPr>
        <p:spPr/>
        <p:txBody>
          <a:bodyPr/>
          <a:lstStyle/>
          <a:p>
            <a:pPr algn="ctr"/>
            <a:r>
              <a:rPr lang="es-ES" b="0" i="0" dirty="0">
                <a:effectLst/>
                <a:latin typeface="NotoSansMono-Regular_25"/>
              </a:rPr>
              <a:t>CLASIFICACIÓN</a:t>
            </a:r>
            <a:endParaRPr lang="es-EC" dirty="0"/>
          </a:p>
        </p:txBody>
      </p:sp>
      <p:sp>
        <p:nvSpPr>
          <p:cNvPr id="3" name="Marcador de contenido 2">
            <a:extLst>
              <a:ext uri="{FF2B5EF4-FFF2-40B4-BE49-F238E27FC236}">
                <a16:creationId xmlns:a16="http://schemas.microsoft.com/office/drawing/2014/main" id="{2FD110CA-F750-6438-168E-1D186D56722D}"/>
              </a:ext>
            </a:extLst>
          </p:cNvPr>
          <p:cNvSpPr>
            <a:spLocks noGrp="1"/>
          </p:cNvSpPr>
          <p:nvPr>
            <p:ph sz="quarter" idx="13"/>
          </p:nvPr>
        </p:nvSpPr>
        <p:spPr>
          <a:xfrm>
            <a:off x="2182761" y="1961536"/>
            <a:ext cx="7713407" cy="3829666"/>
          </a:xfrm>
        </p:spPr>
        <p:txBody>
          <a:bodyPr/>
          <a:lstStyle/>
          <a:p>
            <a:pPr marL="0" indent="0">
              <a:buNone/>
            </a:pPr>
            <a:r>
              <a:rPr lang="es-ES" i="0" dirty="0">
                <a:effectLst/>
                <a:latin typeface="OpenSymbol_20"/>
              </a:rPr>
              <a:t></a:t>
            </a:r>
            <a:r>
              <a:rPr lang="es-ES" i="0" dirty="0">
                <a:solidFill>
                  <a:srgbClr val="FFFF00"/>
                </a:solidFill>
                <a:effectLst/>
                <a:latin typeface="OpenSymbol_20"/>
              </a:rPr>
              <a:t> </a:t>
            </a:r>
            <a:r>
              <a:rPr lang="es-ES" i="0" dirty="0">
                <a:solidFill>
                  <a:srgbClr val="000000"/>
                </a:solidFill>
                <a:effectLst/>
                <a:latin typeface="NotoSansMono-Regular_25"/>
              </a:rPr>
              <a:t>Por su uso </a:t>
            </a:r>
          </a:p>
          <a:p>
            <a:pPr marL="0" indent="0">
              <a:buNone/>
            </a:pPr>
            <a:endParaRPr lang="es-ES" i="0" dirty="0">
              <a:solidFill>
                <a:srgbClr val="000000"/>
              </a:solidFill>
              <a:effectLst/>
              <a:latin typeface="NotoSansMono-Regular_25"/>
            </a:endParaRPr>
          </a:p>
          <a:p>
            <a:pPr marL="0" indent="0">
              <a:buNone/>
            </a:pPr>
            <a:r>
              <a:rPr lang="es-ES" i="0" dirty="0">
                <a:effectLst/>
                <a:latin typeface="OpenSymbol_20"/>
              </a:rPr>
              <a:t> </a:t>
            </a:r>
            <a:r>
              <a:rPr lang="es-ES" i="0" dirty="0">
                <a:solidFill>
                  <a:srgbClr val="000000"/>
                </a:solidFill>
                <a:effectLst/>
                <a:latin typeface="NotoSansMono-Regular_25"/>
              </a:rPr>
              <a:t>Por su período de tiempo </a:t>
            </a:r>
          </a:p>
          <a:p>
            <a:pPr marL="0" indent="0">
              <a:buNone/>
            </a:pPr>
            <a:endParaRPr lang="es-ES" i="0" dirty="0">
              <a:solidFill>
                <a:srgbClr val="000000"/>
              </a:solidFill>
              <a:effectLst/>
              <a:latin typeface="NotoSansMono-Regular_25"/>
            </a:endParaRPr>
          </a:p>
          <a:p>
            <a:pPr marL="0" indent="0">
              <a:buNone/>
            </a:pPr>
            <a:r>
              <a:rPr lang="es-ES" i="0" dirty="0">
                <a:effectLst/>
                <a:latin typeface="OpenSymbol_20"/>
              </a:rPr>
              <a:t></a:t>
            </a:r>
            <a:r>
              <a:rPr lang="es-ES" i="0" dirty="0">
                <a:solidFill>
                  <a:srgbClr val="FFFF00"/>
                </a:solidFill>
                <a:effectLst/>
                <a:latin typeface="OpenSymbol_20"/>
              </a:rPr>
              <a:t> </a:t>
            </a:r>
            <a:r>
              <a:rPr lang="es-ES" i="0" dirty="0">
                <a:solidFill>
                  <a:srgbClr val="000000"/>
                </a:solidFill>
                <a:effectLst/>
                <a:latin typeface="NotoSansMono-Regular_25"/>
              </a:rPr>
              <a:t>Por su nivel jerárquico </a:t>
            </a:r>
            <a:endParaRPr lang="es-EC" dirty="0"/>
          </a:p>
        </p:txBody>
      </p:sp>
    </p:spTree>
    <p:extLst>
      <p:ext uri="{BB962C8B-B14F-4D97-AF65-F5344CB8AC3E}">
        <p14:creationId xmlns:p14="http://schemas.microsoft.com/office/powerpoint/2010/main" val="98821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3B6D5F-C335-8686-6BA5-3F2679198FCD}"/>
              </a:ext>
            </a:extLst>
          </p:cNvPr>
          <p:cNvSpPr>
            <a:spLocks noGrp="1"/>
          </p:cNvSpPr>
          <p:nvPr>
            <p:ph type="title"/>
          </p:nvPr>
        </p:nvSpPr>
        <p:spPr/>
        <p:txBody>
          <a:bodyPr/>
          <a:lstStyle/>
          <a:p>
            <a:pPr algn="ctr"/>
            <a:r>
              <a:rPr lang="es-ES" b="1" dirty="0"/>
              <a:t>POR SU USO</a:t>
            </a:r>
            <a:endParaRPr lang="es-EC" b="1" dirty="0"/>
          </a:p>
        </p:txBody>
      </p:sp>
      <p:sp>
        <p:nvSpPr>
          <p:cNvPr id="3" name="Marcador de contenido 2">
            <a:extLst>
              <a:ext uri="{FF2B5EF4-FFF2-40B4-BE49-F238E27FC236}">
                <a16:creationId xmlns:a16="http://schemas.microsoft.com/office/drawing/2014/main" id="{D268CD10-097B-3C5A-9BAD-B23C7E1E5856}"/>
              </a:ext>
            </a:extLst>
          </p:cNvPr>
          <p:cNvSpPr>
            <a:spLocks noGrp="1"/>
          </p:cNvSpPr>
          <p:nvPr>
            <p:ph sz="quarter" idx="13"/>
          </p:nvPr>
        </p:nvSpPr>
        <p:spPr>
          <a:xfrm>
            <a:off x="1769806" y="1725562"/>
            <a:ext cx="9099755" cy="4065640"/>
          </a:xfrm>
        </p:spPr>
        <p:txBody>
          <a:bodyPr>
            <a:normAutofit/>
          </a:bodyPr>
          <a:lstStyle/>
          <a:p>
            <a:pPr marL="514350" indent="-514350" algn="just">
              <a:buFont typeface="+mj-lt"/>
              <a:buAutoNum type="arabicPeriod"/>
            </a:pPr>
            <a:r>
              <a:rPr lang="es-ES" b="0" i="0" dirty="0">
                <a:effectLst/>
                <a:latin typeface="NotoSansMono-Regular_25"/>
              </a:rPr>
              <a:t>De uso único: </a:t>
            </a:r>
          </a:p>
          <a:p>
            <a:pPr marL="0" indent="0" algn="just">
              <a:buNone/>
            </a:pPr>
            <a:r>
              <a:rPr lang="es-ES" b="0" i="0" dirty="0">
                <a:effectLst/>
                <a:latin typeface="NotoSansMono-Regular_25"/>
              </a:rPr>
              <a:t>Se diseñan específicamente para hacer frente a las necesidades de una situación única, una vez realizados ya no se toman en cuenta. (ejemplo: presupuestos y programas) </a:t>
            </a:r>
          </a:p>
          <a:p>
            <a:pPr marL="0" indent="0" algn="just">
              <a:buNone/>
            </a:pPr>
            <a:endParaRPr lang="es-ES" b="0" i="0" dirty="0">
              <a:effectLst/>
              <a:latin typeface="NotoSansMono-Regular_25"/>
            </a:endParaRPr>
          </a:p>
          <a:p>
            <a:pPr marL="514350" indent="-514350" algn="just">
              <a:buAutoNum type="arabicPeriod" startAt="2"/>
            </a:pPr>
            <a:r>
              <a:rPr lang="es-ES" b="0" i="0" dirty="0">
                <a:effectLst/>
                <a:latin typeface="NotoSansMono-Regular_25"/>
              </a:rPr>
              <a:t>De uso repetitivo: </a:t>
            </a:r>
          </a:p>
          <a:p>
            <a:pPr marL="0" indent="0" algn="just">
              <a:buNone/>
            </a:pPr>
            <a:r>
              <a:rPr lang="es-ES" b="0" i="0" dirty="0">
                <a:effectLst/>
                <a:latin typeface="NotoSansMono-Regular_25"/>
              </a:rPr>
              <a:t>Son constantes, proporcionan guías para actividades repetitivas de la organización como respuesta a decisiones programadas (ejemplo: políticas, reglas, procedimientos)</a:t>
            </a:r>
            <a:endParaRPr lang="es-EC" dirty="0"/>
          </a:p>
        </p:txBody>
      </p:sp>
    </p:spTree>
    <p:extLst>
      <p:ext uri="{BB962C8B-B14F-4D97-AF65-F5344CB8AC3E}">
        <p14:creationId xmlns:p14="http://schemas.microsoft.com/office/powerpoint/2010/main" val="36834473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1796</Words>
  <Application>Microsoft Office PowerPoint</Application>
  <PresentationFormat>Panorámica</PresentationFormat>
  <Paragraphs>230</Paragraphs>
  <Slides>36</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36</vt:i4>
      </vt:variant>
    </vt:vector>
  </HeadingPairs>
  <TitlesOfParts>
    <vt:vector size="49" baseType="lpstr">
      <vt:lpstr>Arial</vt:lpstr>
      <vt:lpstr>Barlow</vt:lpstr>
      <vt:lpstr>Calibri</vt:lpstr>
      <vt:lpstr>Calibri Light</vt:lpstr>
      <vt:lpstr>inherit</vt:lpstr>
      <vt:lpstr>NotoSansMono-Regular_25</vt:lpstr>
      <vt:lpstr>Open Sans</vt:lpstr>
      <vt:lpstr>OpenSymbol_20</vt:lpstr>
      <vt:lpstr>Raleway</vt:lpstr>
      <vt:lpstr>Roboto Slab</vt:lpstr>
      <vt:lpstr>Times New Roman</vt:lpstr>
      <vt:lpstr>Wingdings</vt:lpstr>
      <vt:lpstr>Tema de Office</vt:lpstr>
      <vt:lpstr>Presentación de PowerPoint</vt:lpstr>
      <vt:lpstr>Presentación de PowerPoint</vt:lpstr>
      <vt:lpstr>CICLO DE LAS FUNCIONES ADMINITRATIVAS</vt:lpstr>
      <vt:lpstr>DEFINICIÓN DE PLAN</vt:lpstr>
      <vt:lpstr>Presentación de PowerPoint</vt:lpstr>
      <vt:lpstr>PARA QUÉ SIRVE LA PLANIFICACIÓN </vt:lpstr>
      <vt:lpstr>Presentación de PowerPoint</vt:lpstr>
      <vt:lpstr>CLASIFICACIÓN</vt:lpstr>
      <vt:lpstr>POR SU USO</vt:lpstr>
      <vt:lpstr>POR SU PERIODO DE TIEMPO</vt:lpstr>
      <vt:lpstr>POR SU NIVEL JERÁRQUICO</vt:lpstr>
      <vt:lpstr>ELEMENTOS DE LA PLANIFICACIÓN</vt:lpstr>
      <vt:lpstr>Presentación de PowerPoint</vt:lpstr>
      <vt:lpstr>Presentación de PowerPoint</vt:lpstr>
      <vt:lpstr>Presentación de PowerPoint</vt:lpstr>
      <vt:lpstr>Presentación de PowerPoint</vt:lpstr>
      <vt:lpstr> ADEMAS SE DEBE CONSIDERAR: La planificación tiene los siguientes elementos: </vt:lpstr>
      <vt:lpstr>TIPOS DE PLANES</vt:lpstr>
      <vt:lpstr>LOS PLANES PUEDEN SER:</vt:lpstr>
      <vt:lpstr>CLASIFICACIÓN</vt:lpstr>
      <vt:lpstr>Presentación de PowerPoint</vt:lpstr>
      <vt:lpstr>Presentación de PowerPoint</vt:lpstr>
      <vt:lpstr>CONTENIDO DE UN PLAN OPERATIVO</vt:lpstr>
      <vt:lpstr>Presentación de PowerPoint</vt:lpstr>
      <vt:lpstr> Contenido de un POA:</vt:lpstr>
      <vt:lpstr>Presentación de PowerPoint</vt:lpstr>
      <vt:lpstr>CONTENIDO DE UN PROGRAMA ANUAL DE TRABAJO ANUAL DE TRABAJO</vt:lpstr>
      <vt:lpstr>Presentación de PowerPoint</vt:lpstr>
      <vt:lpstr>CONTENIDO DE UN PLAN DE ACCION</vt:lpstr>
      <vt:lpstr>Presentación de PowerPoint</vt:lpstr>
      <vt:lpstr>ESTRUCTURA DE UN PLAN DE TRABAJO TRABAJO </vt:lpstr>
      <vt:lpstr>Presentación de PowerPoint</vt:lpstr>
      <vt:lpstr>ESTRUCTURA DE UN PLAN DE INVESTIGACIÓN INVESTIGACIÓN </vt:lpstr>
      <vt:lpstr>PRINCIPIOS DE LA PLANIFICACIÓN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COSTO DEL PRODUCTO</dc:title>
  <dc:creator>MAGDALA DE JESUS LEMA ESPINOZA</dc:creator>
  <cp:lastModifiedBy>Magdala Lema Espinoza</cp:lastModifiedBy>
  <cp:revision>64</cp:revision>
  <dcterms:created xsi:type="dcterms:W3CDTF">2021-03-24T11:29:53Z</dcterms:created>
  <dcterms:modified xsi:type="dcterms:W3CDTF">2024-01-05T16:34:47Z</dcterms:modified>
</cp:coreProperties>
</file>