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57" r:id="rId3"/>
    <p:sldId id="266" r:id="rId4"/>
    <p:sldId id="267" r:id="rId5"/>
    <p:sldId id="268" r:id="rId6"/>
    <p:sldId id="269" r:id="rId7"/>
    <p:sldId id="270" r:id="rId8"/>
    <p:sldId id="271" r:id="rId9"/>
    <p:sldId id="258" r:id="rId10"/>
    <p:sldId id="287" r:id="rId11"/>
    <p:sldId id="259" r:id="rId12"/>
    <p:sldId id="288" r:id="rId13"/>
    <p:sldId id="289" r:id="rId14"/>
    <p:sldId id="260" r:id="rId15"/>
    <p:sldId id="292" r:id="rId16"/>
    <p:sldId id="293" r:id="rId17"/>
    <p:sldId id="261" r:id="rId18"/>
    <p:sldId id="294" r:id="rId19"/>
    <p:sldId id="262" r:id="rId20"/>
    <p:sldId id="295" r:id="rId21"/>
    <p:sldId id="263" r:id="rId22"/>
    <p:sldId id="264" r:id="rId23"/>
    <p:sldId id="296" r:id="rId24"/>
    <p:sldId id="265" r:id="rId25"/>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dala Lema Espinoza" initials="MLE" lastIdx="1" clrIdx="0">
    <p:extLst>
      <p:ext uri="{19B8F6BF-5375-455C-9EA6-DF929625EA0E}">
        <p15:presenceInfo xmlns:p15="http://schemas.microsoft.com/office/powerpoint/2012/main" userId="c0be83c0d599c40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59" d="100"/>
          <a:sy n="59" d="100"/>
        </p:scale>
        <p:origin x="940"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6104A1-D9BB-4484-92A2-039A6F4E8DC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7B1046C5-229E-472B-AF17-095FDCA708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F456CD76-724B-4986-B292-DAFCBEB9824B}"/>
              </a:ext>
            </a:extLst>
          </p:cNvPr>
          <p:cNvSpPr>
            <a:spLocks noGrp="1"/>
          </p:cNvSpPr>
          <p:nvPr>
            <p:ph type="dt" sz="half" idx="10"/>
          </p:nvPr>
        </p:nvSpPr>
        <p:spPr/>
        <p:txBody>
          <a:bodyPr/>
          <a:lstStyle/>
          <a:p>
            <a:fld id="{7942AC79-AEC6-4A60-9F27-DE5F4AB8916C}" type="datetimeFigureOut">
              <a:rPr lang="es-EC" smtClean="0"/>
              <a:t>18/12/2023</a:t>
            </a:fld>
            <a:endParaRPr lang="es-EC"/>
          </a:p>
        </p:txBody>
      </p:sp>
      <p:sp>
        <p:nvSpPr>
          <p:cNvPr id="5" name="Marcador de pie de página 4">
            <a:extLst>
              <a:ext uri="{FF2B5EF4-FFF2-40B4-BE49-F238E27FC236}">
                <a16:creationId xmlns:a16="http://schemas.microsoft.com/office/drawing/2014/main" id="{EC8DF86D-55EE-4B64-B8BC-ECADC534A99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D56F9D96-A8CD-4079-B9B5-8585F1CF2FF6}"/>
              </a:ext>
            </a:extLst>
          </p:cNvPr>
          <p:cNvSpPr>
            <a:spLocks noGrp="1"/>
          </p:cNvSpPr>
          <p:nvPr>
            <p:ph type="sldNum" sz="quarter" idx="12"/>
          </p:nvPr>
        </p:nvSpPr>
        <p:spPr/>
        <p:txBody>
          <a:bodyPr/>
          <a:lstStyle/>
          <a:p>
            <a:fld id="{52FCC10C-11F1-4D3B-A7F5-8E0B0289362E}" type="slidenum">
              <a:rPr lang="es-EC" smtClean="0"/>
              <a:t>‹Nº›</a:t>
            </a:fld>
            <a:endParaRPr lang="es-EC"/>
          </a:p>
        </p:txBody>
      </p:sp>
    </p:spTree>
    <p:extLst>
      <p:ext uri="{BB962C8B-B14F-4D97-AF65-F5344CB8AC3E}">
        <p14:creationId xmlns:p14="http://schemas.microsoft.com/office/powerpoint/2010/main" val="1590012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CFBF33-6D68-4B6F-9D90-DE9C576CF9DA}"/>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8A8858AE-3B97-4948-8E8F-371E586EEE6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F353A71C-43DA-443B-B581-B95942C5FA5C}"/>
              </a:ext>
            </a:extLst>
          </p:cNvPr>
          <p:cNvSpPr>
            <a:spLocks noGrp="1"/>
          </p:cNvSpPr>
          <p:nvPr>
            <p:ph type="dt" sz="half" idx="10"/>
          </p:nvPr>
        </p:nvSpPr>
        <p:spPr/>
        <p:txBody>
          <a:bodyPr/>
          <a:lstStyle/>
          <a:p>
            <a:fld id="{7942AC79-AEC6-4A60-9F27-DE5F4AB8916C}" type="datetimeFigureOut">
              <a:rPr lang="es-EC" smtClean="0"/>
              <a:t>18/12/2023</a:t>
            </a:fld>
            <a:endParaRPr lang="es-EC"/>
          </a:p>
        </p:txBody>
      </p:sp>
      <p:sp>
        <p:nvSpPr>
          <p:cNvPr id="5" name="Marcador de pie de página 4">
            <a:extLst>
              <a:ext uri="{FF2B5EF4-FFF2-40B4-BE49-F238E27FC236}">
                <a16:creationId xmlns:a16="http://schemas.microsoft.com/office/drawing/2014/main" id="{B1E85AD8-3863-4E41-8438-7F1FBFC103E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61B6B0E-1EFD-4530-A8DD-D1F32F161C23}"/>
              </a:ext>
            </a:extLst>
          </p:cNvPr>
          <p:cNvSpPr>
            <a:spLocks noGrp="1"/>
          </p:cNvSpPr>
          <p:nvPr>
            <p:ph type="sldNum" sz="quarter" idx="12"/>
          </p:nvPr>
        </p:nvSpPr>
        <p:spPr/>
        <p:txBody>
          <a:bodyPr/>
          <a:lstStyle/>
          <a:p>
            <a:fld id="{52FCC10C-11F1-4D3B-A7F5-8E0B0289362E}" type="slidenum">
              <a:rPr lang="es-EC" smtClean="0"/>
              <a:t>‹Nº›</a:t>
            </a:fld>
            <a:endParaRPr lang="es-EC"/>
          </a:p>
        </p:txBody>
      </p:sp>
    </p:spTree>
    <p:extLst>
      <p:ext uri="{BB962C8B-B14F-4D97-AF65-F5344CB8AC3E}">
        <p14:creationId xmlns:p14="http://schemas.microsoft.com/office/powerpoint/2010/main" val="288384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71FF043-9B49-4303-9D8A-67279720187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A56FAA69-847E-45C1-B13A-9D2227BD113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C530A80-DBC5-4A83-809F-E70B54BFDAD3}"/>
              </a:ext>
            </a:extLst>
          </p:cNvPr>
          <p:cNvSpPr>
            <a:spLocks noGrp="1"/>
          </p:cNvSpPr>
          <p:nvPr>
            <p:ph type="dt" sz="half" idx="10"/>
          </p:nvPr>
        </p:nvSpPr>
        <p:spPr/>
        <p:txBody>
          <a:bodyPr/>
          <a:lstStyle/>
          <a:p>
            <a:fld id="{7942AC79-AEC6-4A60-9F27-DE5F4AB8916C}" type="datetimeFigureOut">
              <a:rPr lang="es-EC" smtClean="0"/>
              <a:t>18/12/2023</a:t>
            </a:fld>
            <a:endParaRPr lang="es-EC"/>
          </a:p>
        </p:txBody>
      </p:sp>
      <p:sp>
        <p:nvSpPr>
          <p:cNvPr id="5" name="Marcador de pie de página 4">
            <a:extLst>
              <a:ext uri="{FF2B5EF4-FFF2-40B4-BE49-F238E27FC236}">
                <a16:creationId xmlns:a16="http://schemas.microsoft.com/office/drawing/2014/main" id="{2E7BAE22-D01B-4B0D-8DA3-55111B1D562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DE37308F-47CB-456C-BB6E-BBF9D18A392D}"/>
              </a:ext>
            </a:extLst>
          </p:cNvPr>
          <p:cNvSpPr>
            <a:spLocks noGrp="1"/>
          </p:cNvSpPr>
          <p:nvPr>
            <p:ph type="sldNum" sz="quarter" idx="12"/>
          </p:nvPr>
        </p:nvSpPr>
        <p:spPr/>
        <p:txBody>
          <a:bodyPr/>
          <a:lstStyle/>
          <a:p>
            <a:fld id="{52FCC10C-11F1-4D3B-A7F5-8E0B0289362E}" type="slidenum">
              <a:rPr lang="es-EC" smtClean="0"/>
              <a:t>‹Nº›</a:t>
            </a:fld>
            <a:endParaRPr lang="es-EC"/>
          </a:p>
        </p:txBody>
      </p:sp>
    </p:spTree>
    <p:extLst>
      <p:ext uri="{BB962C8B-B14F-4D97-AF65-F5344CB8AC3E}">
        <p14:creationId xmlns:p14="http://schemas.microsoft.com/office/powerpoint/2010/main" val="2479613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D01149-3521-46F7-BED9-88DBA7499FE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2B468712-8669-4E96-BB3D-0C126AA04D3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48BCBB5-59C1-4B45-8F83-8F5CBF31387F}"/>
              </a:ext>
            </a:extLst>
          </p:cNvPr>
          <p:cNvSpPr>
            <a:spLocks noGrp="1"/>
          </p:cNvSpPr>
          <p:nvPr>
            <p:ph type="dt" sz="half" idx="10"/>
          </p:nvPr>
        </p:nvSpPr>
        <p:spPr/>
        <p:txBody>
          <a:bodyPr/>
          <a:lstStyle/>
          <a:p>
            <a:fld id="{7942AC79-AEC6-4A60-9F27-DE5F4AB8916C}" type="datetimeFigureOut">
              <a:rPr lang="es-EC" smtClean="0"/>
              <a:t>18/12/2023</a:t>
            </a:fld>
            <a:endParaRPr lang="es-EC"/>
          </a:p>
        </p:txBody>
      </p:sp>
      <p:sp>
        <p:nvSpPr>
          <p:cNvPr id="5" name="Marcador de pie de página 4">
            <a:extLst>
              <a:ext uri="{FF2B5EF4-FFF2-40B4-BE49-F238E27FC236}">
                <a16:creationId xmlns:a16="http://schemas.microsoft.com/office/drawing/2014/main" id="{3C36E6B5-3DC6-40EB-98F3-887817F6AC3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65F6E92-67EA-4A73-BE20-B153970F0551}"/>
              </a:ext>
            </a:extLst>
          </p:cNvPr>
          <p:cNvSpPr>
            <a:spLocks noGrp="1"/>
          </p:cNvSpPr>
          <p:nvPr>
            <p:ph type="sldNum" sz="quarter" idx="12"/>
          </p:nvPr>
        </p:nvSpPr>
        <p:spPr/>
        <p:txBody>
          <a:bodyPr/>
          <a:lstStyle/>
          <a:p>
            <a:fld id="{52FCC10C-11F1-4D3B-A7F5-8E0B0289362E}" type="slidenum">
              <a:rPr lang="es-EC" smtClean="0"/>
              <a:t>‹Nº›</a:t>
            </a:fld>
            <a:endParaRPr lang="es-EC"/>
          </a:p>
        </p:txBody>
      </p:sp>
    </p:spTree>
    <p:extLst>
      <p:ext uri="{BB962C8B-B14F-4D97-AF65-F5344CB8AC3E}">
        <p14:creationId xmlns:p14="http://schemas.microsoft.com/office/powerpoint/2010/main" val="1795670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F8C9A0-AF65-4A32-B83F-46CE7BBF1F0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721D8312-22A7-40E4-AF53-60687DFAE2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A641A9D-6647-4C17-83F9-545D466F02C2}"/>
              </a:ext>
            </a:extLst>
          </p:cNvPr>
          <p:cNvSpPr>
            <a:spLocks noGrp="1"/>
          </p:cNvSpPr>
          <p:nvPr>
            <p:ph type="dt" sz="half" idx="10"/>
          </p:nvPr>
        </p:nvSpPr>
        <p:spPr/>
        <p:txBody>
          <a:bodyPr/>
          <a:lstStyle/>
          <a:p>
            <a:fld id="{7942AC79-AEC6-4A60-9F27-DE5F4AB8916C}" type="datetimeFigureOut">
              <a:rPr lang="es-EC" smtClean="0"/>
              <a:t>18/12/2023</a:t>
            </a:fld>
            <a:endParaRPr lang="es-EC"/>
          </a:p>
        </p:txBody>
      </p:sp>
      <p:sp>
        <p:nvSpPr>
          <p:cNvPr id="5" name="Marcador de pie de página 4">
            <a:extLst>
              <a:ext uri="{FF2B5EF4-FFF2-40B4-BE49-F238E27FC236}">
                <a16:creationId xmlns:a16="http://schemas.microsoft.com/office/drawing/2014/main" id="{C1942B8A-92EB-417E-9642-F0EEE325FFF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C383F18C-AC47-4041-BDFA-8AF7A65FC465}"/>
              </a:ext>
            </a:extLst>
          </p:cNvPr>
          <p:cNvSpPr>
            <a:spLocks noGrp="1"/>
          </p:cNvSpPr>
          <p:nvPr>
            <p:ph type="sldNum" sz="quarter" idx="12"/>
          </p:nvPr>
        </p:nvSpPr>
        <p:spPr/>
        <p:txBody>
          <a:bodyPr/>
          <a:lstStyle/>
          <a:p>
            <a:fld id="{52FCC10C-11F1-4D3B-A7F5-8E0B0289362E}" type="slidenum">
              <a:rPr lang="es-EC" smtClean="0"/>
              <a:t>‹Nº›</a:t>
            </a:fld>
            <a:endParaRPr lang="es-EC"/>
          </a:p>
        </p:txBody>
      </p:sp>
    </p:spTree>
    <p:extLst>
      <p:ext uri="{BB962C8B-B14F-4D97-AF65-F5344CB8AC3E}">
        <p14:creationId xmlns:p14="http://schemas.microsoft.com/office/powerpoint/2010/main" val="1847666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E22B5B-72C0-442D-BCEA-F06EED32D90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A0E3FCCC-B366-4A72-9D0A-ADCA32D69C3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CB2D9CE7-3B78-44E4-B9B4-3DEAB3FB22F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85A93A32-F12A-47CB-A285-4919B06D2DE4}"/>
              </a:ext>
            </a:extLst>
          </p:cNvPr>
          <p:cNvSpPr>
            <a:spLocks noGrp="1"/>
          </p:cNvSpPr>
          <p:nvPr>
            <p:ph type="dt" sz="half" idx="10"/>
          </p:nvPr>
        </p:nvSpPr>
        <p:spPr/>
        <p:txBody>
          <a:bodyPr/>
          <a:lstStyle/>
          <a:p>
            <a:fld id="{7942AC79-AEC6-4A60-9F27-DE5F4AB8916C}" type="datetimeFigureOut">
              <a:rPr lang="es-EC" smtClean="0"/>
              <a:t>18/12/2023</a:t>
            </a:fld>
            <a:endParaRPr lang="es-EC"/>
          </a:p>
        </p:txBody>
      </p:sp>
      <p:sp>
        <p:nvSpPr>
          <p:cNvPr id="6" name="Marcador de pie de página 5">
            <a:extLst>
              <a:ext uri="{FF2B5EF4-FFF2-40B4-BE49-F238E27FC236}">
                <a16:creationId xmlns:a16="http://schemas.microsoft.com/office/drawing/2014/main" id="{205FC46A-04E0-41CA-A358-B8CDA333F8B5}"/>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F05ED0D2-B5AE-4186-BFD4-A08AF313BDB5}"/>
              </a:ext>
            </a:extLst>
          </p:cNvPr>
          <p:cNvSpPr>
            <a:spLocks noGrp="1"/>
          </p:cNvSpPr>
          <p:nvPr>
            <p:ph type="sldNum" sz="quarter" idx="12"/>
          </p:nvPr>
        </p:nvSpPr>
        <p:spPr/>
        <p:txBody>
          <a:bodyPr/>
          <a:lstStyle/>
          <a:p>
            <a:fld id="{52FCC10C-11F1-4D3B-A7F5-8E0B0289362E}" type="slidenum">
              <a:rPr lang="es-EC" smtClean="0"/>
              <a:t>‹Nº›</a:t>
            </a:fld>
            <a:endParaRPr lang="es-EC"/>
          </a:p>
        </p:txBody>
      </p:sp>
    </p:spTree>
    <p:extLst>
      <p:ext uri="{BB962C8B-B14F-4D97-AF65-F5344CB8AC3E}">
        <p14:creationId xmlns:p14="http://schemas.microsoft.com/office/powerpoint/2010/main" val="263744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FD9103-FB5F-4DEA-9106-5CA348B27D7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A6DE6FEC-3D7D-4394-A273-52FDBD71EA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F4A3FF9-5350-47C2-8A09-39D7502245C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47ED3A8A-A621-4D14-BB41-F85BF47825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92E6ED4-C226-4128-AF46-DF07C8ED8B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2BCE015E-1D2F-4420-9F27-A2F3371459B8}"/>
              </a:ext>
            </a:extLst>
          </p:cNvPr>
          <p:cNvSpPr>
            <a:spLocks noGrp="1"/>
          </p:cNvSpPr>
          <p:nvPr>
            <p:ph type="dt" sz="half" idx="10"/>
          </p:nvPr>
        </p:nvSpPr>
        <p:spPr/>
        <p:txBody>
          <a:bodyPr/>
          <a:lstStyle/>
          <a:p>
            <a:fld id="{7942AC79-AEC6-4A60-9F27-DE5F4AB8916C}" type="datetimeFigureOut">
              <a:rPr lang="es-EC" smtClean="0"/>
              <a:t>18/12/2023</a:t>
            </a:fld>
            <a:endParaRPr lang="es-EC"/>
          </a:p>
        </p:txBody>
      </p:sp>
      <p:sp>
        <p:nvSpPr>
          <p:cNvPr id="8" name="Marcador de pie de página 7">
            <a:extLst>
              <a:ext uri="{FF2B5EF4-FFF2-40B4-BE49-F238E27FC236}">
                <a16:creationId xmlns:a16="http://schemas.microsoft.com/office/drawing/2014/main" id="{0B498F0F-C5DD-4987-810A-DB8DD08D0ACD}"/>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9420A326-4231-4639-AD24-8886622AF862}"/>
              </a:ext>
            </a:extLst>
          </p:cNvPr>
          <p:cNvSpPr>
            <a:spLocks noGrp="1"/>
          </p:cNvSpPr>
          <p:nvPr>
            <p:ph type="sldNum" sz="quarter" idx="12"/>
          </p:nvPr>
        </p:nvSpPr>
        <p:spPr/>
        <p:txBody>
          <a:bodyPr/>
          <a:lstStyle/>
          <a:p>
            <a:fld id="{52FCC10C-11F1-4D3B-A7F5-8E0B0289362E}" type="slidenum">
              <a:rPr lang="es-EC" smtClean="0"/>
              <a:t>‹Nº›</a:t>
            </a:fld>
            <a:endParaRPr lang="es-EC"/>
          </a:p>
        </p:txBody>
      </p:sp>
    </p:spTree>
    <p:extLst>
      <p:ext uri="{BB962C8B-B14F-4D97-AF65-F5344CB8AC3E}">
        <p14:creationId xmlns:p14="http://schemas.microsoft.com/office/powerpoint/2010/main" val="2611164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6B41B3-4881-428F-AC4C-57E0A1FFBE4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44EDDF26-FFC8-4FF1-9084-22F05392FD7D}"/>
              </a:ext>
            </a:extLst>
          </p:cNvPr>
          <p:cNvSpPr>
            <a:spLocks noGrp="1"/>
          </p:cNvSpPr>
          <p:nvPr>
            <p:ph type="dt" sz="half" idx="10"/>
          </p:nvPr>
        </p:nvSpPr>
        <p:spPr/>
        <p:txBody>
          <a:bodyPr/>
          <a:lstStyle/>
          <a:p>
            <a:fld id="{7942AC79-AEC6-4A60-9F27-DE5F4AB8916C}" type="datetimeFigureOut">
              <a:rPr lang="es-EC" smtClean="0"/>
              <a:t>18/12/2023</a:t>
            </a:fld>
            <a:endParaRPr lang="es-EC"/>
          </a:p>
        </p:txBody>
      </p:sp>
      <p:sp>
        <p:nvSpPr>
          <p:cNvPr id="4" name="Marcador de pie de página 3">
            <a:extLst>
              <a:ext uri="{FF2B5EF4-FFF2-40B4-BE49-F238E27FC236}">
                <a16:creationId xmlns:a16="http://schemas.microsoft.com/office/drawing/2014/main" id="{4BC4AE33-C561-497C-AFDC-188E5E6B3E1C}"/>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1F76FDBF-553F-4E77-A30B-E0AECCD24FDC}"/>
              </a:ext>
            </a:extLst>
          </p:cNvPr>
          <p:cNvSpPr>
            <a:spLocks noGrp="1"/>
          </p:cNvSpPr>
          <p:nvPr>
            <p:ph type="sldNum" sz="quarter" idx="12"/>
          </p:nvPr>
        </p:nvSpPr>
        <p:spPr/>
        <p:txBody>
          <a:bodyPr/>
          <a:lstStyle/>
          <a:p>
            <a:fld id="{52FCC10C-11F1-4D3B-A7F5-8E0B0289362E}" type="slidenum">
              <a:rPr lang="es-EC" smtClean="0"/>
              <a:t>‹Nº›</a:t>
            </a:fld>
            <a:endParaRPr lang="es-EC"/>
          </a:p>
        </p:txBody>
      </p:sp>
    </p:spTree>
    <p:extLst>
      <p:ext uri="{BB962C8B-B14F-4D97-AF65-F5344CB8AC3E}">
        <p14:creationId xmlns:p14="http://schemas.microsoft.com/office/powerpoint/2010/main" val="2759324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A3EF214-E71D-4632-87DB-C19D95901EC3}"/>
              </a:ext>
            </a:extLst>
          </p:cNvPr>
          <p:cNvSpPr>
            <a:spLocks noGrp="1"/>
          </p:cNvSpPr>
          <p:nvPr>
            <p:ph type="dt" sz="half" idx="10"/>
          </p:nvPr>
        </p:nvSpPr>
        <p:spPr/>
        <p:txBody>
          <a:bodyPr/>
          <a:lstStyle/>
          <a:p>
            <a:fld id="{7942AC79-AEC6-4A60-9F27-DE5F4AB8916C}" type="datetimeFigureOut">
              <a:rPr lang="es-EC" smtClean="0"/>
              <a:t>18/12/2023</a:t>
            </a:fld>
            <a:endParaRPr lang="es-EC"/>
          </a:p>
        </p:txBody>
      </p:sp>
      <p:sp>
        <p:nvSpPr>
          <p:cNvPr id="3" name="Marcador de pie de página 2">
            <a:extLst>
              <a:ext uri="{FF2B5EF4-FFF2-40B4-BE49-F238E27FC236}">
                <a16:creationId xmlns:a16="http://schemas.microsoft.com/office/drawing/2014/main" id="{CDCD038B-4D59-46E7-A417-4C982EE9F961}"/>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DD5EEC09-3F7F-49DA-8496-A71245914B7F}"/>
              </a:ext>
            </a:extLst>
          </p:cNvPr>
          <p:cNvSpPr>
            <a:spLocks noGrp="1"/>
          </p:cNvSpPr>
          <p:nvPr>
            <p:ph type="sldNum" sz="quarter" idx="12"/>
          </p:nvPr>
        </p:nvSpPr>
        <p:spPr/>
        <p:txBody>
          <a:bodyPr/>
          <a:lstStyle/>
          <a:p>
            <a:fld id="{52FCC10C-11F1-4D3B-A7F5-8E0B0289362E}" type="slidenum">
              <a:rPr lang="es-EC" smtClean="0"/>
              <a:t>‹Nº›</a:t>
            </a:fld>
            <a:endParaRPr lang="es-EC"/>
          </a:p>
        </p:txBody>
      </p:sp>
    </p:spTree>
    <p:extLst>
      <p:ext uri="{BB962C8B-B14F-4D97-AF65-F5344CB8AC3E}">
        <p14:creationId xmlns:p14="http://schemas.microsoft.com/office/powerpoint/2010/main" val="99985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9F3740-EE42-4734-A1DD-D00A761846A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388B1C8D-7F89-463C-9159-4F81BC5925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7C2F67E1-5EA9-472B-BDCE-E1CDD7D386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AF1D0D7-94FD-41C1-8884-25033B478D88}"/>
              </a:ext>
            </a:extLst>
          </p:cNvPr>
          <p:cNvSpPr>
            <a:spLocks noGrp="1"/>
          </p:cNvSpPr>
          <p:nvPr>
            <p:ph type="dt" sz="half" idx="10"/>
          </p:nvPr>
        </p:nvSpPr>
        <p:spPr/>
        <p:txBody>
          <a:bodyPr/>
          <a:lstStyle/>
          <a:p>
            <a:fld id="{7942AC79-AEC6-4A60-9F27-DE5F4AB8916C}" type="datetimeFigureOut">
              <a:rPr lang="es-EC" smtClean="0"/>
              <a:t>18/12/2023</a:t>
            </a:fld>
            <a:endParaRPr lang="es-EC"/>
          </a:p>
        </p:txBody>
      </p:sp>
      <p:sp>
        <p:nvSpPr>
          <p:cNvPr id="6" name="Marcador de pie de página 5">
            <a:extLst>
              <a:ext uri="{FF2B5EF4-FFF2-40B4-BE49-F238E27FC236}">
                <a16:creationId xmlns:a16="http://schemas.microsoft.com/office/drawing/2014/main" id="{DC846C19-C38E-4E35-9604-9EC3AB5D55A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D2F98AC9-A7B3-4A46-8503-69608CA0C47C}"/>
              </a:ext>
            </a:extLst>
          </p:cNvPr>
          <p:cNvSpPr>
            <a:spLocks noGrp="1"/>
          </p:cNvSpPr>
          <p:nvPr>
            <p:ph type="sldNum" sz="quarter" idx="12"/>
          </p:nvPr>
        </p:nvSpPr>
        <p:spPr/>
        <p:txBody>
          <a:bodyPr/>
          <a:lstStyle/>
          <a:p>
            <a:fld id="{52FCC10C-11F1-4D3B-A7F5-8E0B0289362E}" type="slidenum">
              <a:rPr lang="es-EC" smtClean="0"/>
              <a:t>‹Nº›</a:t>
            </a:fld>
            <a:endParaRPr lang="es-EC"/>
          </a:p>
        </p:txBody>
      </p:sp>
    </p:spTree>
    <p:extLst>
      <p:ext uri="{BB962C8B-B14F-4D97-AF65-F5344CB8AC3E}">
        <p14:creationId xmlns:p14="http://schemas.microsoft.com/office/powerpoint/2010/main" val="1792132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CFB837-4F33-4F63-9B3F-459324320C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1F938530-B8E7-4852-B9DA-1AEE1E5F91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B36AAE63-93C0-46F4-8D20-D38AD5D4CC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11B8436-4046-4DDC-BA83-A166E6E4D349}"/>
              </a:ext>
            </a:extLst>
          </p:cNvPr>
          <p:cNvSpPr>
            <a:spLocks noGrp="1"/>
          </p:cNvSpPr>
          <p:nvPr>
            <p:ph type="dt" sz="half" idx="10"/>
          </p:nvPr>
        </p:nvSpPr>
        <p:spPr/>
        <p:txBody>
          <a:bodyPr/>
          <a:lstStyle/>
          <a:p>
            <a:fld id="{7942AC79-AEC6-4A60-9F27-DE5F4AB8916C}" type="datetimeFigureOut">
              <a:rPr lang="es-EC" smtClean="0"/>
              <a:t>18/12/2023</a:t>
            </a:fld>
            <a:endParaRPr lang="es-EC"/>
          </a:p>
        </p:txBody>
      </p:sp>
      <p:sp>
        <p:nvSpPr>
          <p:cNvPr id="6" name="Marcador de pie de página 5">
            <a:extLst>
              <a:ext uri="{FF2B5EF4-FFF2-40B4-BE49-F238E27FC236}">
                <a16:creationId xmlns:a16="http://schemas.microsoft.com/office/drawing/2014/main" id="{E42466CD-BC6A-4759-926C-C6607A6790CB}"/>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0A56082D-F50F-4C09-A421-107B2CFE56D5}"/>
              </a:ext>
            </a:extLst>
          </p:cNvPr>
          <p:cNvSpPr>
            <a:spLocks noGrp="1"/>
          </p:cNvSpPr>
          <p:nvPr>
            <p:ph type="sldNum" sz="quarter" idx="12"/>
          </p:nvPr>
        </p:nvSpPr>
        <p:spPr/>
        <p:txBody>
          <a:bodyPr/>
          <a:lstStyle/>
          <a:p>
            <a:fld id="{52FCC10C-11F1-4D3B-A7F5-8E0B0289362E}" type="slidenum">
              <a:rPr lang="es-EC" smtClean="0"/>
              <a:t>‹Nº›</a:t>
            </a:fld>
            <a:endParaRPr lang="es-EC"/>
          </a:p>
        </p:txBody>
      </p:sp>
    </p:spTree>
    <p:extLst>
      <p:ext uri="{BB962C8B-B14F-4D97-AF65-F5344CB8AC3E}">
        <p14:creationId xmlns:p14="http://schemas.microsoft.com/office/powerpoint/2010/main" val="1406080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93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82DD628-5676-4600-94F7-B977B55299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FE00C679-505A-4571-83B9-CFAD6EF96F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2A0E637-6565-4402-A04D-636C82C9FE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42AC79-AEC6-4A60-9F27-DE5F4AB8916C}" type="datetimeFigureOut">
              <a:rPr lang="es-EC" smtClean="0"/>
              <a:t>18/12/2023</a:t>
            </a:fld>
            <a:endParaRPr lang="es-EC"/>
          </a:p>
        </p:txBody>
      </p:sp>
      <p:sp>
        <p:nvSpPr>
          <p:cNvPr id="5" name="Marcador de pie de página 4">
            <a:extLst>
              <a:ext uri="{FF2B5EF4-FFF2-40B4-BE49-F238E27FC236}">
                <a16:creationId xmlns:a16="http://schemas.microsoft.com/office/drawing/2014/main" id="{D952E3C7-B73E-45E2-894C-FDDF61D4AF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9CE7730F-B1B9-4C11-AAA4-C8D9A45A02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CC10C-11F1-4D3B-A7F5-8E0B0289362E}" type="slidenum">
              <a:rPr lang="es-EC" smtClean="0"/>
              <a:t>‹Nº›</a:t>
            </a:fld>
            <a:endParaRPr lang="es-EC"/>
          </a:p>
        </p:txBody>
      </p:sp>
    </p:spTree>
    <p:extLst>
      <p:ext uri="{BB962C8B-B14F-4D97-AF65-F5344CB8AC3E}">
        <p14:creationId xmlns:p14="http://schemas.microsoft.com/office/powerpoint/2010/main" val="1100894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7CED271-E274-4FBE-903C-6A79F0280D6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144739" y="3793954"/>
            <a:ext cx="1691885" cy="1608801"/>
          </a:xfrm>
          <a:prstGeom prst="rect">
            <a:avLst/>
          </a:prstGeom>
        </p:spPr>
      </p:pic>
      <p:pic>
        <p:nvPicPr>
          <p:cNvPr id="5" name="Imagen 4">
            <a:extLst>
              <a:ext uri="{FF2B5EF4-FFF2-40B4-BE49-F238E27FC236}">
                <a16:creationId xmlns:a16="http://schemas.microsoft.com/office/drawing/2014/main" id="{DD008A6E-6E35-4EA8-ACD9-6F735439BF4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471143" y="2439225"/>
            <a:ext cx="3246377" cy="1268195"/>
          </a:xfrm>
          <a:prstGeom prst="rect">
            <a:avLst/>
          </a:prstGeom>
        </p:spPr>
      </p:pic>
      <p:pic>
        <p:nvPicPr>
          <p:cNvPr id="6" name="Imagen 5">
            <a:extLst>
              <a:ext uri="{FF2B5EF4-FFF2-40B4-BE49-F238E27FC236}">
                <a16:creationId xmlns:a16="http://schemas.microsoft.com/office/drawing/2014/main" id="{07EB4AF8-58CF-4BA9-86C3-27A128B45ED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871865" y="1704831"/>
            <a:ext cx="3246375" cy="755306"/>
          </a:xfrm>
          <a:prstGeom prst="rect">
            <a:avLst/>
          </a:prstGeom>
        </p:spPr>
      </p:pic>
      <p:sp>
        <p:nvSpPr>
          <p:cNvPr id="3" name="CuadroTexto 2">
            <a:extLst>
              <a:ext uri="{FF2B5EF4-FFF2-40B4-BE49-F238E27FC236}">
                <a16:creationId xmlns:a16="http://schemas.microsoft.com/office/drawing/2014/main" id="{8572260F-8DB8-910A-9717-0743FAFD29AD}"/>
              </a:ext>
            </a:extLst>
          </p:cNvPr>
          <p:cNvSpPr txBox="1"/>
          <p:nvPr/>
        </p:nvSpPr>
        <p:spPr>
          <a:xfrm>
            <a:off x="5491845" y="3592578"/>
            <a:ext cx="4572000" cy="607859"/>
          </a:xfrm>
          <a:prstGeom prst="rect">
            <a:avLst/>
          </a:prstGeom>
          <a:noFill/>
        </p:spPr>
        <p:txBody>
          <a:bodyPr wrap="square">
            <a:spAutoFit/>
          </a:bodyPr>
          <a:lstStyle/>
          <a:p>
            <a:pPr algn="ctr"/>
            <a:r>
              <a:rPr lang="es-EC" sz="2000" b="1" dirty="0"/>
              <a:t>COSTOS GENERALIDADES</a:t>
            </a:r>
          </a:p>
          <a:p>
            <a:r>
              <a:rPr lang="es-EC" sz="1350" b="1" dirty="0"/>
              <a:t>          Revisado por:  </a:t>
            </a:r>
            <a:r>
              <a:rPr lang="es-EC" sz="1350" dirty="0"/>
              <a:t>Ing. MBA. Magdala Lema Espinoza</a:t>
            </a:r>
            <a:endParaRPr lang="es-EC" sz="1350" b="1" dirty="0"/>
          </a:p>
        </p:txBody>
      </p:sp>
    </p:spTree>
    <p:extLst>
      <p:ext uri="{BB962C8B-B14F-4D97-AF65-F5344CB8AC3E}">
        <p14:creationId xmlns:p14="http://schemas.microsoft.com/office/powerpoint/2010/main" val="1190477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6100A7D-47D7-45A5-B7DB-CF72546FA83E}"/>
              </a:ext>
            </a:extLst>
          </p:cNvPr>
          <p:cNvSpPr>
            <a:spLocks noGrp="1"/>
          </p:cNvSpPr>
          <p:nvPr>
            <p:ph idx="1"/>
          </p:nvPr>
        </p:nvSpPr>
        <p:spPr/>
        <p:txBody>
          <a:bodyPr/>
          <a:lstStyle/>
          <a:p>
            <a:endParaRPr lang="es-EC"/>
          </a:p>
        </p:txBody>
      </p:sp>
      <p:pic>
        <p:nvPicPr>
          <p:cNvPr id="4" name="Marcador de contenido 4">
            <a:extLst>
              <a:ext uri="{FF2B5EF4-FFF2-40B4-BE49-F238E27FC236}">
                <a16:creationId xmlns:a16="http://schemas.microsoft.com/office/drawing/2014/main" id="{C64252E8-E012-4D99-859B-9311BE932905}"/>
              </a:ext>
            </a:extLst>
          </p:cNvPr>
          <p:cNvPicPr>
            <a:picLocks noChangeAspect="1"/>
          </p:cNvPicPr>
          <p:nvPr/>
        </p:nvPicPr>
        <p:blipFill rotWithShape="1">
          <a:blip r:embed="rId2"/>
          <a:srcRect l="50588" t="22302" r="4329" b="11664"/>
          <a:stretch/>
        </p:blipFill>
        <p:spPr>
          <a:xfrm>
            <a:off x="752168" y="383458"/>
            <a:ext cx="10825315" cy="6017341"/>
          </a:xfrm>
          <a:prstGeom prst="rect">
            <a:avLst/>
          </a:prstGeom>
        </p:spPr>
      </p:pic>
    </p:spTree>
    <p:extLst>
      <p:ext uri="{BB962C8B-B14F-4D97-AF65-F5344CB8AC3E}">
        <p14:creationId xmlns:p14="http://schemas.microsoft.com/office/powerpoint/2010/main" val="909632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F62E64-33DC-4FAD-8095-505B9CA21F3D}"/>
              </a:ext>
            </a:extLst>
          </p:cNvPr>
          <p:cNvSpPr>
            <a:spLocks noGrp="1"/>
          </p:cNvSpPr>
          <p:nvPr>
            <p:ph type="title"/>
          </p:nvPr>
        </p:nvSpPr>
        <p:spPr/>
        <p:txBody>
          <a:bodyPr>
            <a:normAutofit/>
          </a:bodyPr>
          <a:lstStyle/>
          <a:p>
            <a:pPr algn="ctr"/>
            <a:r>
              <a:rPr lang="es-EC" sz="2400" b="1" dirty="0"/>
              <a:t>COSTOS COMERCIALES </a:t>
            </a:r>
          </a:p>
        </p:txBody>
      </p:sp>
      <p:pic>
        <p:nvPicPr>
          <p:cNvPr id="5" name="Marcador de contenido 4">
            <a:extLst>
              <a:ext uri="{FF2B5EF4-FFF2-40B4-BE49-F238E27FC236}">
                <a16:creationId xmlns:a16="http://schemas.microsoft.com/office/drawing/2014/main" id="{4A6409A2-7BA1-4F1A-993F-FB7F5121CDE2}"/>
              </a:ext>
            </a:extLst>
          </p:cNvPr>
          <p:cNvPicPr>
            <a:picLocks noGrp="1" noChangeAspect="1"/>
          </p:cNvPicPr>
          <p:nvPr>
            <p:ph idx="1"/>
          </p:nvPr>
        </p:nvPicPr>
        <p:blipFill rotWithShape="1">
          <a:blip r:embed="rId2"/>
          <a:srcRect l="12587" t="18037" r="51129" b="11125"/>
          <a:stretch/>
        </p:blipFill>
        <p:spPr>
          <a:xfrm>
            <a:off x="766915" y="1283110"/>
            <a:ext cx="10913808" cy="5279921"/>
          </a:xfrm>
        </p:spPr>
      </p:pic>
    </p:spTree>
    <p:extLst>
      <p:ext uri="{BB962C8B-B14F-4D97-AF65-F5344CB8AC3E}">
        <p14:creationId xmlns:p14="http://schemas.microsoft.com/office/powerpoint/2010/main" val="2289832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C6455F2-F9B6-4D0D-B2E3-CF711C0811A6}"/>
              </a:ext>
            </a:extLst>
          </p:cNvPr>
          <p:cNvSpPr>
            <a:spLocks noGrp="1"/>
          </p:cNvSpPr>
          <p:nvPr>
            <p:ph idx="1"/>
          </p:nvPr>
        </p:nvSpPr>
        <p:spPr/>
        <p:txBody>
          <a:bodyPr/>
          <a:lstStyle/>
          <a:p>
            <a:endParaRPr lang="es-EC"/>
          </a:p>
        </p:txBody>
      </p:sp>
      <p:pic>
        <p:nvPicPr>
          <p:cNvPr id="4" name="Marcador de contenido 4">
            <a:extLst>
              <a:ext uri="{FF2B5EF4-FFF2-40B4-BE49-F238E27FC236}">
                <a16:creationId xmlns:a16="http://schemas.microsoft.com/office/drawing/2014/main" id="{F0431549-E7DC-4840-9BF8-E78E572A41A3}"/>
              </a:ext>
            </a:extLst>
          </p:cNvPr>
          <p:cNvPicPr>
            <a:picLocks noChangeAspect="1"/>
          </p:cNvPicPr>
          <p:nvPr/>
        </p:nvPicPr>
        <p:blipFill rotWithShape="1">
          <a:blip r:embed="rId2"/>
          <a:srcRect l="52668" t="18037" r="16476" b="46796"/>
          <a:stretch/>
        </p:blipFill>
        <p:spPr>
          <a:xfrm>
            <a:off x="707923" y="339213"/>
            <a:ext cx="11297264" cy="6105831"/>
          </a:xfrm>
          <a:prstGeom prst="rect">
            <a:avLst/>
          </a:prstGeom>
        </p:spPr>
      </p:pic>
    </p:spTree>
    <p:extLst>
      <p:ext uri="{BB962C8B-B14F-4D97-AF65-F5344CB8AC3E}">
        <p14:creationId xmlns:p14="http://schemas.microsoft.com/office/powerpoint/2010/main" val="2588457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D3DB6B-2BFF-4BD6-959C-50D98182E3C5}"/>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39CBEA93-9E67-4142-92F8-8C379027FE7C}"/>
              </a:ext>
            </a:extLst>
          </p:cNvPr>
          <p:cNvSpPr>
            <a:spLocks noGrp="1"/>
          </p:cNvSpPr>
          <p:nvPr>
            <p:ph idx="1"/>
          </p:nvPr>
        </p:nvSpPr>
        <p:spPr/>
        <p:txBody>
          <a:bodyPr/>
          <a:lstStyle/>
          <a:p>
            <a:endParaRPr lang="es-EC"/>
          </a:p>
        </p:txBody>
      </p:sp>
      <p:pic>
        <p:nvPicPr>
          <p:cNvPr id="4" name="Marcador de contenido 4">
            <a:extLst>
              <a:ext uri="{FF2B5EF4-FFF2-40B4-BE49-F238E27FC236}">
                <a16:creationId xmlns:a16="http://schemas.microsoft.com/office/drawing/2014/main" id="{0942A5D0-D251-46F2-A0F6-178598E70A33}"/>
              </a:ext>
            </a:extLst>
          </p:cNvPr>
          <p:cNvPicPr>
            <a:picLocks noChangeAspect="1"/>
          </p:cNvPicPr>
          <p:nvPr/>
        </p:nvPicPr>
        <p:blipFill rotWithShape="1">
          <a:blip r:embed="rId2"/>
          <a:srcRect l="49741" t="53204" r="12904" b="11125"/>
          <a:stretch/>
        </p:blipFill>
        <p:spPr>
          <a:xfrm>
            <a:off x="604685" y="294968"/>
            <a:ext cx="11105534" cy="6268064"/>
          </a:xfrm>
          <a:prstGeom prst="rect">
            <a:avLst/>
          </a:prstGeom>
        </p:spPr>
      </p:pic>
    </p:spTree>
    <p:extLst>
      <p:ext uri="{BB962C8B-B14F-4D97-AF65-F5344CB8AC3E}">
        <p14:creationId xmlns:p14="http://schemas.microsoft.com/office/powerpoint/2010/main" val="4231443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ADF61-7BED-4D08-910C-0759CFD198A3}"/>
              </a:ext>
            </a:extLst>
          </p:cNvPr>
          <p:cNvSpPr>
            <a:spLocks noGrp="1"/>
          </p:cNvSpPr>
          <p:nvPr>
            <p:ph type="title"/>
          </p:nvPr>
        </p:nvSpPr>
        <p:spPr/>
        <p:txBody>
          <a:bodyPr>
            <a:normAutofit/>
          </a:bodyPr>
          <a:lstStyle/>
          <a:p>
            <a:pPr algn="ctr"/>
            <a:r>
              <a:rPr lang="es-EC" sz="2400" b="1" dirty="0"/>
              <a:t>COSTOS INDUSTRIALES </a:t>
            </a:r>
          </a:p>
        </p:txBody>
      </p:sp>
      <p:pic>
        <p:nvPicPr>
          <p:cNvPr id="5" name="Marcador de contenido 4">
            <a:extLst>
              <a:ext uri="{FF2B5EF4-FFF2-40B4-BE49-F238E27FC236}">
                <a16:creationId xmlns:a16="http://schemas.microsoft.com/office/drawing/2014/main" id="{016C5CB7-4142-4B91-AD9A-5B35CC0B4BA4}"/>
              </a:ext>
            </a:extLst>
          </p:cNvPr>
          <p:cNvPicPr>
            <a:picLocks noGrp="1" noChangeAspect="1"/>
          </p:cNvPicPr>
          <p:nvPr>
            <p:ph idx="1"/>
          </p:nvPr>
        </p:nvPicPr>
        <p:blipFill rotWithShape="1">
          <a:blip r:embed="rId2"/>
          <a:srcRect l="11445" t="16343" r="51127" b="17225"/>
          <a:stretch/>
        </p:blipFill>
        <p:spPr>
          <a:xfrm>
            <a:off x="530942" y="1356853"/>
            <a:ext cx="10958052" cy="5088192"/>
          </a:xfrm>
        </p:spPr>
      </p:pic>
    </p:spTree>
    <p:extLst>
      <p:ext uri="{BB962C8B-B14F-4D97-AF65-F5344CB8AC3E}">
        <p14:creationId xmlns:p14="http://schemas.microsoft.com/office/powerpoint/2010/main" val="848130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ADF61-7BED-4D08-910C-0759CFD198A3}"/>
              </a:ext>
            </a:extLst>
          </p:cNvPr>
          <p:cNvSpPr>
            <a:spLocks noGrp="1"/>
          </p:cNvSpPr>
          <p:nvPr>
            <p:ph type="title"/>
          </p:nvPr>
        </p:nvSpPr>
        <p:spPr/>
        <p:txBody>
          <a:bodyPr>
            <a:normAutofit/>
          </a:bodyPr>
          <a:lstStyle/>
          <a:p>
            <a:pPr algn="ctr"/>
            <a:r>
              <a:rPr lang="es-EC" sz="2400" b="1" dirty="0"/>
              <a:t>COSTOS INDUSTRIALES </a:t>
            </a:r>
          </a:p>
        </p:txBody>
      </p:sp>
      <p:pic>
        <p:nvPicPr>
          <p:cNvPr id="5" name="Marcador de contenido 4">
            <a:extLst>
              <a:ext uri="{FF2B5EF4-FFF2-40B4-BE49-F238E27FC236}">
                <a16:creationId xmlns:a16="http://schemas.microsoft.com/office/drawing/2014/main" id="{016C5CB7-4142-4B91-AD9A-5B35CC0B4BA4}"/>
              </a:ext>
            </a:extLst>
          </p:cNvPr>
          <p:cNvPicPr>
            <a:picLocks noGrp="1" noChangeAspect="1"/>
          </p:cNvPicPr>
          <p:nvPr>
            <p:ph idx="1"/>
          </p:nvPr>
        </p:nvPicPr>
        <p:blipFill rotWithShape="1">
          <a:blip r:embed="rId2"/>
          <a:srcRect l="52410" t="20387" r="16246" b="45531"/>
          <a:stretch/>
        </p:blipFill>
        <p:spPr>
          <a:xfrm>
            <a:off x="250723" y="1666567"/>
            <a:ext cx="11621729" cy="4852219"/>
          </a:xfrm>
        </p:spPr>
      </p:pic>
    </p:spTree>
    <p:extLst>
      <p:ext uri="{BB962C8B-B14F-4D97-AF65-F5344CB8AC3E}">
        <p14:creationId xmlns:p14="http://schemas.microsoft.com/office/powerpoint/2010/main" val="138531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ADF61-7BED-4D08-910C-0759CFD198A3}"/>
              </a:ext>
            </a:extLst>
          </p:cNvPr>
          <p:cNvSpPr>
            <a:spLocks noGrp="1"/>
          </p:cNvSpPr>
          <p:nvPr>
            <p:ph type="title"/>
          </p:nvPr>
        </p:nvSpPr>
        <p:spPr/>
        <p:txBody>
          <a:bodyPr>
            <a:normAutofit/>
          </a:bodyPr>
          <a:lstStyle/>
          <a:p>
            <a:pPr algn="ctr"/>
            <a:r>
              <a:rPr lang="es-EC" sz="2400" b="1" dirty="0"/>
              <a:t>COSTOS INDUSTRIALES </a:t>
            </a:r>
          </a:p>
        </p:txBody>
      </p:sp>
      <p:pic>
        <p:nvPicPr>
          <p:cNvPr id="5" name="Marcador de contenido 4">
            <a:extLst>
              <a:ext uri="{FF2B5EF4-FFF2-40B4-BE49-F238E27FC236}">
                <a16:creationId xmlns:a16="http://schemas.microsoft.com/office/drawing/2014/main" id="{016C5CB7-4142-4B91-AD9A-5B35CC0B4BA4}"/>
              </a:ext>
            </a:extLst>
          </p:cNvPr>
          <p:cNvPicPr>
            <a:picLocks noGrp="1" noChangeAspect="1"/>
          </p:cNvPicPr>
          <p:nvPr>
            <p:ph idx="1"/>
          </p:nvPr>
        </p:nvPicPr>
        <p:blipFill rotWithShape="1">
          <a:blip r:embed="rId2"/>
          <a:srcRect l="50327" t="53121" r="13667" b="17225"/>
          <a:stretch/>
        </p:blipFill>
        <p:spPr>
          <a:xfrm>
            <a:off x="811161" y="1563329"/>
            <a:ext cx="10854813" cy="4881715"/>
          </a:xfrm>
        </p:spPr>
      </p:pic>
    </p:spTree>
    <p:extLst>
      <p:ext uri="{BB962C8B-B14F-4D97-AF65-F5344CB8AC3E}">
        <p14:creationId xmlns:p14="http://schemas.microsoft.com/office/powerpoint/2010/main" val="637277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94BDC9-5BBC-496D-9A1B-764EDA83A88F}"/>
              </a:ext>
            </a:extLst>
          </p:cNvPr>
          <p:cNvSpPr>
            <a:spLocks noGrp="1"/>
          </p:cNvSpPr>
          <p:nvPr>
            <p:ph type="title"/>
          </p:nvPr>
        </p:nvSpPr>
        <p:spPr>
          <a:xfrm>
            <a:off x="838200" y="70160"/>
            <a:ext cx="10515600" cy="1325563"/>
          </a:xfrm>
        </p:spPr>
        <p:txBody>
          <a:bodyPr>
            <a:normAutofit/>
          </a:bodyPr>
          <a:lstStyle/>
          <a:p>
            <a:pPr algn="ctr"/>
            <a:r>
              <a:rPr lang="es-EC" sz="2400" b="1" dirty="0"/>
              <a:t>LA CONTABILIDAD DE COSTOS Y LA CONTABILIDAD FINANCIERA</a:t>
            </a:r>
          </a:p>
        </p:txBody>
      </p:sp>
      <p:pic>
        <p:nvPicPr>
          <p:cNvPr id="7" name="Marcador de contenido 6">
            <a:extLst>
              <a:ext uri="{FF2B5EF4-FFF2-40B4-BE49-F238E27FC236}">
                <a16:creationId xmlns:a16="http://schemas.microsoft.com/office/drawing/2014/main" id="{99329A99-7053-4420-83F7-E460E90D241E}"/>
              </a:ext>
            </a:extLst>
          </p:cNvPr>
          <p:cNvPicPr>
            <a:picLocks noGrp="1" noChangeAspect="1"/>
          </p:cNvPicPr>
          <p:nvPr>
            <p:ph idx="1"/>
          </p:nvPr>
        </p:nvPicPr>
        <p:blipFill rotWithShape="1">
          <a:blip r:embed="rId2"/>
          <a:srcRect l="11824" t="21765" r="13095" b="58714"/>
          <a:stretch/>
        </p:blipFill>
        <p:spPr>
          <a:xfrm>
            <a:off x="339213" y="1076633"/>
            <a:ext cx="11459497" cy="4645741"/>
          </a:xfrm>
        </p:spPr>
      </p:pic>
    </p:spTree>
    <p:extLst>
      <p:ext uri="{BB962C8B-B14F-4D97-AF65-F5344CB8AC3E}">
        <p14:creationId xmlns:p14="http://schemas.microsoft.com/office/powerpoint/2010/main" val="3297228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6678F5-1507-43D2-B224-3996C53CB5C6}"/>
              </a:ext>
            </a:extLst>
          </p:cNvPr>
          <p:cNvSpPr>
            <a:spLocks noGrp="1"/>
          </p:cNvSpPr>
          <p:nvPr>
            <p:ph type="title"/>
          </p:nvPr>
        </p:nvSpPr>
        <p:spPr/>
        <p:txBody>
          <a:bodyPr/>
          <a:lstStyle/>
          <a:p>
            <a:endParaRPr lang="es-EC"/>
          </a:p>
        </p:txBody>
      </p:sp>
      <p:pic>
        <p:nvPicPr>
          <p:cNvPr id="4" name="Marcador de contenido 6">
            <a:extLst>
              <a:ext uri="{FF2B5EF4-FFF2-40B4-BE49-F238E27FC236}">
                <a16:creationId xmlns:a16="http://schemas.microsoft.com/office/drawing/2014/main" id="{6EC8FE05-4D3E-4344-AC67-5A8840EB7967}"/>
              </a:ext>
            </a:extLst>
          </p:cNvPr>
          <p:cNvPicPr>
            <a:picLocks noGrp="1" noChangeAspect="1"/>
          </p:cNvPicPr>
          <p:nvPr>
            <p:ph idx="1"/>
          </p:nvPr>
        </p:nvPicPr>
        <p:blipFill rotWithShape="1">
          <a:blip r:embed="rId2"/>
          <a:srcRect l="11824" t="45251" r="13095" b="9091"/>
          <a:stretch/>
        </p:blipFill>
        <p:spPr>
          <a:xfrm>
            <a:off x="811162" y="339213"/>
            <a:ext cx="10781070" cy="5837750"/>
          </a:xfrm>
        </p:spPr>
      </p:pic>
    </p:spTree>
    <p:extLst>
      <p:ext uri="{BB962C8B-B14F-4D97-AF65-F5344CB8AC3E}">
        <p14:creationId xmlns:p14="http://schemas.microsoft.com/office/powerpoint/2010/main" val="2879749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A916E3-DE24-4D64-BDB0-1F27C438C1DE}"/>
              </a:ext>
            </a:extLst>
          </p:cNvPr>
          <p:cNvSpPr>
            <a:spLocks noGrp="1"/>
          </p:cNvSpPr>
          <p:nvPr>
            <p:ph type="title"/>
          </p:nvPr>
        </p:nvSpPr>
        <p:spPr>
          <a:xfrm>
            <a:off x="838200" y="84910"/>
            <a:ext cx="10515600" cy="1325563"/>
          </a:xfrm>
        </p:spPr>
        <p:txBody>
          <a:bodyPr>
            <a:normAutofit/>
          </a:bodyPr>
          <a:lstStyle/>
          <a:p>
            <a:pPr algn="ctr"/>
            <a:r>
              <a:rPr lang="es-EC" sz="2400" b="1" dirty="0"/>
              <a:t>RELACIONES DE LA CONTABILIDAD DE COSTOS CON EL RESTO DE LA EMPRESA</a:t>
            </a:r>
          </a:p>
        </p:txBody>
      </p:sp>
      <p:pic>
        <p:nvPicPr>
          <p:cNvPr id="5" name="Marcador de contenido 4">
            <a:extLst>
              <a:ext uri="{FF2B5EF4-FFF2-40B4-BE49-F238E27FC236}">
                <a16:creationId xmlns:a16="http://schemas.microsoft.com/office/drawing/2014/main" id="{453FAFA6-F719-42FD-98F7-5FF384FB0A2D}"/>
              </a:ext>
            </a:extLst>
          </p:cNvPr>
          <p:cNvPicPr>
            <a:picLocks noGrp="1" noChangeAspect="1"/>
          </p:cNvPicPr>
          <p:nvPr>
            <p:ph idx="1"/>
          </p:nvPr>
        </p:nvPicPr>
        <p:blipFill rotWithShape="1">
          <a:blip r:embed="rId2"/>
          <a:srcRect l="11443" t="18037" r="51127" b="11803"/>
          <a:stretch/>
        </p:blipFill>
        <p:spPr>
          <a:xfrm>
            <a:off x="486697" y="1120877"/>
            <a:ext cx="11046541" cy="5486400"/>
          </a:xfrm>
        </p:spPr>
      </p:pic>
    </p:spTree>
    <p:extLst>
      <p:ext uri="{BB962C8B-B14F-4D97-AF65-F5344CB8AC3E}">
        <p14:creationId xmlns:p14="http://schemas.microsoft.com/office/powerpoint/2010/main" val="2747223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FDF24BD9-4D4C-44EF-B4DB-082D5234E4A4}"/>
              </a:ext>
            </a:extLst>
          </p:cNvPr>
          <p:cNvSpPr>
            <a:spLocks noGrp="1"/>
          </p:cNvSpPr>
          <p:nvPr>
            <p:ph type="title"/>
          </p:nvPr>
        </p:nvSpPr>
        <p:spPr/>
        <p:txBody>
          <a:bodyPr>
            <a:normAutofit/>
          </a:bodyPr>
          <a:lstStyle/>
          <a:p>
            <a:pPr algn="ctr"/>
            <a:r>
              <a:rPr lang="es-EC" sz="2400" b="1" dirty="0"/>
              <a:t>COSTOS CONSIDERACIONES GENERALES DEFINICIONES </a:t>
            </a:r>
            <a:endParaRPr lang="es-EC" sz="2400" dirty="0"/>
          </a:p>
        </p:txBody>
      </p:sp>
      <p:pic>
        <p:nvPicPr>
          <p:cNvPr id="5" name="Marcador de contenido 4">
            <a:extLst>
              <a:ext uri="{FF2B5EF4-FFF2-40B4-BE49-F238E27FC236}">
                <a16:creationId xmlns:a16="http://schemas.microsoft.com/office/drawing/2014/main" id="{00CF5F04-19EA-4FF9-9DBF-AD14F3C5C80A}"/>
              </a:ext>
            </a:extLst>
          </p:cNvPr>
          <p:cNvPicPr>
            <a:picLocks noGrp="1" noChangeAspect="1"/>
          </p:cNvPicPr>
          <p:nvPr>
            <p:ph idx="1"/>
          </p:nvPr>
        </p:nvPicPr>
        <p:blipFill rotWithShape="1">
          <a:blip r:embed="rId2"/>
          <a:srcRect l="5917" t="17698" r="4902" b="7397"/>
          <a:stretch/>
        </p:blipFill>
        <p:spPr>
          <a:xfrm>
            <a:off x="413657" y="1295400"/>
            <a:ext cx="11332029" cy="5149645"/>
          </a:xfrm>
        </p:spPr>
      </p:pic>
    </p:spTree>
    <p:extLst>
      <p:ext uri="{BB962C8B-B14F-4D97-AF65-F5344CB8AC3E}">
        <p14:creationId xmlns:p14="http://schemas.microsoft.com/office/powerpoint/2010/main" val="3232687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84C58E-CE76-4227-B932-3F4D90A5DE2E}"/>
              </a:ext>
            </a:extLst>
          </p:cNvPr>
          <p:cNvSpPr>
            <a:spLocks noGrp="1"/>
          </p:cNvSpPr>
          <p:nvPr>
            <p:ph type="title"/>
          </p:nvPr>
        </p:nvSpPr>
        <p:spPr/>
        <p:txBody>
          <a:bodyPr/>
          <a:lstStyle/>
          <a:p>
            <a:endParaRPr lang="es-EC"/>
          </a:p>
        </p:txBody>
      </p:sp>
      <p:pic>
        <p:nvPicPr>
          <p:cNvPr id="4" name="Marcador de contenido 4">
            <a:extLst>
              <a:ext uri="{FF2B5EF4-FFF2-40B4-BE49-F238E27FC236}">
                <a16:creationId xmlns:a16="http://schemas.microsoft.com/office/drawing/2014/main" id="{77A538D3-1724-43E0-A51C-67B8BD522F69}"/>
              </a:ext>
            </a:extLst>
          </p:cNvPr>
          <p:cNvPicPr>
            <a:picLocks noGrp="1" noChangeAspect="1"/>
          </p:cNvPicPr>
          <p:nvPr>
            <p:ph idx="1"/>
          </p:nvPr>
        </p:nvPicPr>
        <p:blipFill rotWithShape="1">
          <a:blip r:embed="rId2"/>
          <a:srcRect l="50467" t="24985" r="13362" b="19371"/>
          <a:stretch/>
        </p:blipFill>
        <p:spPr>
          <a:xfrm>
            <a:off x="958645" y="486696"/>
            <a:ext cx="10471355" cy="5840361"/>
          </a:xfrm>
        </p:spPr>
      </p:pic>
    </p:spTree>
    <p:extLst>
      <p:ext uri="{BB962C8B-B14F-4D97-AF65-F5344CB8AC3E}">
        <p14:creationId xmlns:p14="http://schemas.microsoft.com/office/powerpoint/2010/main" val="762919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68C998-C0E6-44E8-9481-4B5AE6061156}"/>
              </a:ext>
            </a:extLst>
          </p:cNvPr>
          <p:cNvSpPr>
            <a:spLocks noGrp="1"/>
          </p:cNvSpPr>
          <p:nvPr>
            <p:ph type="title"/>
          </p:nvPr>
        </p:nvSpPr>
        <p:spPr>
          <a:xfrm>
            <a:off x="838200" y="202897"/>
            <a:ext cx="10515600" cy="1325563"/>
          </a:xfrm>
        </p:spPr>
        <p:txBody>
          <a:bodyPr>
            <a:normAutofit/>
          </a:bodyPr>
          <a:lstStyle/>
          <a:p>
            <a:pPr algn="ctr"/>
            <a:r>
              <a:rPr lang="es-EC" sz="2400" b="1" dirty="0"/>
              <a:t>DIFERENCIAS ENTRE LA CONTABILIDAD COMERCIAL Y LA INDUSTRIAL</a:t>
            </a:r>
          </a:p>
        </p:txBody>
      </p:sp>
      <p:pic>
        <p:nvPicPr>
          <p:cNvPr id="5" name="Marcador de contenido 4">
            <a:extLst>
              <a:ext uri="{FF2B5EF4-FFF2-40B4-BE49-F238E27FC236}">
                <a16:creationId xmlns:a16="http://schemas.microsoft.com/office/drawing/2014/main" id="{057E223E-F11E-45B1-869B-71D863CD6FDF}"/>
              </a:ext>
            </a:extLst>
          </p:cNvPr>
          <p:cNvPicPr>
            <a:picLocks noGrp="1" noChangeAspect="1"/>
          </p:cNvPicPr>
          <p:nvPr>
            <p:ph idx="1"/>
          </p:nvPr>
        </p:nvPicPr>
        <p:blipFill rotWithShape="1">
          <a:blip r:embed="rId2"/>
          <a:srcRect l="11634" t="18715" r="12904" b="15870"/>
          <a:stretch/>
        </p:blipFill>
        <p:spPr>
          <a:xfrm>
            <a:off x="604683" y="1135626"/>
            <a:ext cx="11179277" cy="5383161"/>
          </a:xfrm>
        </p:spPr>
      </p:pic>
    </p:spTree>
    <p:extLst>
      <p:ext uri="{BB962C8B-B14F-4D97-AF65-F5344CB8AC3E}">
        <p14:creationId xmlns:p14="http://schemas.microsoft.com/office/powerpoint/2010/main" val="2413577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0B0AE3-93E6-46F1-9C20-A4909514A12D}"/>
              </a:ext>
            </a:extLst>
          </p:cNvPr>
          <p:cNvSpPr>
            <a:spLocks noGrp="1"/>
          </p:cNvSpPr>
          <p:nvPr>
            <p:ph type="title"/>
          </p:nvPr>
        </p:nvSpPr>
        <p:spPr>
          <a:xfrm>
            <a:off x="838200" y="188147"/>
            <a:ext cx="10515600" cy="1325563"/>
          </a:xfrm>
        </p:spPr>
        <p:txBody>
          <a:bodyPr>
            <a:normAutofit/>
          </a:bodyPr>
          <a:lstStyle/>
          <a:p>
            <a:pPr algn="ctr"/>
            <a:r>
              <a:rPr lang="es-EC" sz="2400" b="1" dirty="0"/>
              <a:t>FORMACION DEL COSTO Y PRECIO DE VENTA</a:t>
            </a:r>
          </a:p>
        </p:txBody>
      </p:sp>
      <p:pic>
        <p:nvPicPr>
          <p:cNvPr id="5" name="Marcador de contenido 4">
            <a:extLst>
              <a:ext uri="{FF2B5EF4-FFF2-40B4-BE49-F238E27FC236}">
                <a16:creationId xmlns:a16="http://schemas.microsoft.com/office/drawing/2014/main" id="{CE4D0B63-C0E3-4CA1-8F56-A7CB22DFE370}"/>
              </a:ext>
            </a:extLst>
          </p:cNvPr>
          <p:cNvPicPr>
            <a:picLocks noGrp="1" noChangeAspect="1"/>
          </p:cNvPicPr>
          <p:nvPr>
            <p:ph idx="1"/>
          </p:nvPr>
        </p:nvPicPr>
        <p:blipFill rotWithShape="1">
          <a:blip r:embed="rId2"/>
          <a:srcRect l="12015" t="21426" r="12714" b="50954"/>
          <a:stretch/>
        </p:blipFill>
        <p:spPr>
          <a:xfrm>
            <a:off x="678426" y="1238865"/>
            <a:ext cx="11194025" cy="4807974"/>
          </a:xfrm>
        </p:spPr>
      </p:pic>
    </p:spTree>
    <p:extLst>
      <p:ext uri="{BB962C8B-B14F-4D97-AF65-F5344CB8AC3E}">
        <p14:creationId xmlns:p14="http://schemas.microsoft.com/office/powerpoint/2010/main" val="1223301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54F52-E076-4C37-B292-B0445325741F}"/>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ED282CE9-61B3-4CF7-9D3E-71FB384F81D6}"/>
              </a:ext>
            </a:extLst>
          </p:cNvPr>
          <p:cNvSpPr>
            <a:spLocks noGrp="1"/>
          </p:cNvSpPr>
          <p:nvPr>
            <p:ph idx="1"/>
          </p:nvPr>
        </p:nvSpPr>
        <p:spPr/>
        <p:txBody>
          <a:bodyPr/>
          <a:lstStyle/>
          <a:p>
            <a:endParaRPr lang="es-EC"/>
          </a:p>
        </p:txBody>
      </p:sp>
      <p:pic>
        <p:nvPicPr>
          <p:cNvPr id="4" name="Marcador de contenido 4">
            <a:extLst>
              <a:ext uri="{FF2B5EF4-FFF2-40B4-BE49-F238E27FC236}">
                <a16:creationId xmlns:a16="http://schemas.microsoft.com/office/drawing/2014/main" id="{108E55CC-410A-4D92-8BED-D3C4C6B45E20}"/>
              </a:ext>
            </a:extLst>
          </p:cNvPr>
          <p:cNvPicPr>
            <a:picLocks noChangeAspect="1"/>
          </p:cNvPicPr>
          <p:nvPr/>
        </p:nvPicPr>
        <p:blipFill rotWithShape="1">
          <a:blip r:embed="rId2"/>
          <a:srcRect l="22726" t="49046" r="18565" b="11803"/>
          <a:stretch/>
        </p:blipFill>
        <p:spPr>
          <a:xfrm>
            <a:off x="663678" y="324465"/>
            <a:ext cx="11149780" cy="6209069"/>
          </a:xfrm>
          <a:prstGeom prst="rect">
            <a:avLst/>
          </a:prstGeom>
        </p:spPr>
      </p:pic>
    </p:spTree>
    <p:extLst>
      <p:ext uri="{BB962C8B-B14F-4D97-AF65-F5344CB8AC3E}">
        <p14:creationId xmlns:p14="http://schemas.microsoft.com/office/powerpoint/2010/main" val="3786768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2F63FE-F8DD-4140-9A66-3621F4822EB1}"/>
              </a:ext>
            </a:extLst>
          </p:cNvPr>
          <p:cNvSpPr>
            <a:spLocks noGrp="1"/>
          </p:cNvSpPr>
          <p:nvPr>
            <p:ph type="title"/>
          </p:nvPr>
        </p:nvSpPr>
        <p:spPr>
          <a:xfrm>
            <a:off x="838200" y="202895"/>
            <a:ext cx="10515600" cy="1325563"/>
          </a:xfrm>
        </p:spPr>
        <p:txBody>
          <a:bodyPr>
            <a:normAutofit/>
          </a:bodyPr>
          <a:lstStyle/>
          <a:p>
            <a:pPr algn="ctr"/>
            <a:r>
              <a:rPr lang="es-EC" sz="2400" b="1" dirty="0"/>
              <a:t>FORMACION DEL COSTO…..</a:t>
            </a:r>
          </a:p>
        </p:txBody>
      </p:sp>
      <p:pic>
        <p:nvPicPr>
          <p:cNvPr id="5" name="Marcador de contenido 4">
            <a:extLst>
              <a:ext uri="{FF2B5EF4-FFF2-40B4-BE49-F238E27FC236}">
                <a16:creationId xmlns:a16="http://schemas.microsoft.com/office/drawing/2014/main" id="{11C30D25-519E-4F3F-8DFD-7758DDB679DD}"/>
              </a:ext>
            </a:extLst>
          </p:cNvPr>
          <p:cNvPicPr>
            <a:picLocks noGrp="1" noChangeAspect="1"/>
          </p:cNvPicPr>
          <p:nvPr>
            <p:ph idx="1"/>
          </p:nvPr>
        </p:nvPicPr>
        <p:blipFill rotWithShape="1">
          <a:blip r:embed="rId2"/>
          <a:srcRect l="16398" t="14986" r="13285" b="7397"/>
          <a:stretch/>
        </p:blipFill>
        <p:spPr>
          <a:xfrm>
            <a:off x="840657" y="1135626"/>
            <a:ext cx="10559845" cy="5486399"/>
          </a:xfrm>
        </p:spPr>
      </p:pic>
      <p:sp>
        <p:nvSpPr>
          <p:cNvPr id="6" name="Nube 5">
            <a:extLst>
              <a:ext uri="{FF2B5EF4-FFF2-40B4-BE49-F238E27FC236}">
                <a16:creationId xmlns:a16="http://schemas.microsoft.com/office/drawing/2014/main" id="{D46F10D5-3716-41CB-872B-9ACCBDD94153}"/>
              </a:ext>
            </a:extLst>
          </p:cNvPr>
          <p:cNvSpPr/>
          <p:nvPr/>
        </p:nvSpPr>
        <p:spPr>
          <a:xfrm>
            <a:off x="4395019" y="6002594"/>
            <a:ext cx="2875936" cy="85540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El precio es un elemento fundamental del costo</a:t>
            </a:r>
          </a:p>
        </p:txBody>
      </p:sp>
    </p:spTree>
    <p:extLst>
      <p:ext uri="{BB962C8B-B14F-4D97-AF65-F5344CB8AC3E}">
        <p14:creationId xmlns:p14="http://schemas.microsoft.com/office/powerpoint/2010/main" val="231236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4E3A33-DA74-4F73-ACED-95EC344C7B0F}"/>
              </a:ext>
            </a:extLst>
          </p:cNvPr>
          <p:cNvSpPr>
            <a:spLocks noGrp="1"/>
          </p:cNvSpPr>
          <p:nvPr>
            <p:ph type="title"/>
          </p:nvPr>
        </p:nvSpPr>
        <p:spPr>
          <a:xfrm>
            <a:off x="1120878" y="365125"/>
            <a:ext cx="9834716" cy="1021223"/>
          </a:xfrm>
          <a:blipFill>
            <a:blip r:embed="rId2"/>
            <a:tile tx="0" ty="0" sx="100000" sy="100000" flip="none" algn="tl"/>
          </a:blipFill>
        </p:spPr>
        <p:txBody>
          <a:bodyPr>
            <a:normAutofit/>
          </a:bodyPr>
          <a:lstStyle/>
          <a:p>
            <a:pPr algn="ctr"/>
            <a:r>
              <a:rPr lang="es-ES" sz="2800" b="1" dirty="0"/>
              <a:t>LOS COSTOS Y SU EFECTO SOBRE LA UTILIDAD DE LA EMPRESA</a:t>
            </a:r>
            <a:endParaRPr lang="es-EC" sz="2800" b="1" dirty="0"/>
          </a:p>
        </p:txBody>
      </p:sp>
      <p:sp>
        <p:nvSpPr>
          <p:cNvPr id="3" name="Marcador de contenido 2">
            <a:extLst>
              <a:ext uri="{FF2B5EF4-FFF2-40B4-BE49-F238E27FC236}">
                <a16:creationId xmlns:a16="http://schemas.microsoft.com/office/drawing/2014/main" id="{61A2E58A-879B-4250-8D17-A0AB2D306032}"/>
              </a:ext>
            </a:extLst>
          </p:cNvPr>
          <p:cNvSpPr>
            <a:spLocks noGrp="1"/>
          </p:cNvSpPr>
          <p:nvPr>
            <p:ph idx="1"/>
          </p:nvPr>
        </p:nvSpPr>
        <p:spPr>
          <a:xfrm>
            <a:off x="589935" y="1622322"/>
            <a:ext cx="11105536" cy="5088193"/>
          </a:xfrm>
        </p:spPr>
        <p:txBody>
          <a:bodyPr>
            <a:normAutofit lnSpcReduction="10000"/>
          </a:bodyPr>
          <a:lstStyle/>
          <a:p>
            <a:r>
              <a:rPr lang="es-ES" dirty="0"/>
              <a:t>El análisis costo – volumen - utilidad (CVU) proporciona una visión financiera panorámica del proceso de planeación. El CVU esta constituido sobre la simplificación de los supuestos con respecto al comportamiento de los costos.</a:t>
            </a:r>
          </a:p>
          <a:p>
            <a:r>
              <a:rPr lang="es-ES" dirty="0"/>
              <a:t>Existen muchos factores de ingresos como son los cambios en le precio de venta , la calidad de producto y las exhibiciones de mercadotecnia afectan los ingresos totales.</a:t>
            </a:r>
          </a:p>
          <a:p>
            <a:r>
              <a:rPr lang="es-ES" dirty="0"/>
              <a:t>La representación económica de la fórmula de la utilidad es: </a:t>
            </a:r>
          </a:p>
          <a:p>
            <a:pPr marL="0" indent="0">
              <a:buNone/>
            </a:pPr>
            <a:r>
              <a:rPr lang="es-ES" dirty="0"/>
              <a:t>Utilidad = Ingresos - Costos </a:t>
            </a:r>
          </a:p>
          <a:p>
            <a:pPr marL="0" indent="0">
              <a:buNone/>
            </a:pPr>
            <a:r>
              <a:rPr lang="es-ES" dirty="0"/>
              <a:t>Representación Contable de la fórmula de la utilidad: </a:t>
            </a:r>
          </a:p>
          <a:p>
            <a:pPr marL="0" indent="0">
              <a:buNone/>
            </a:pPr>
            <a:r>
              <a:rPr lang="es-ES" dirty="0"/>
              <a:t>Utilidad = Ingresos - (Costos producción + Costos de operación) </a:t>
            </a:r>
          </a:p>
          <a:p>
            <a:pPr marL="0" indent="0">
              <a:buNone/>
            </a:pPr>
            <a:r>
              <a:rPr lang="es-ES" dirty="0"/>
              <a:t>Utilidad = Ingresos - (Costos + Gastos) Utilidad = Ingresos - Costos - Gastos </a:t>
            </a:r>
            <a:endParaRPr lang="es-EC" dirty="0"/>
          </a:p>
        </p:txBody>
      </p:sp>
    </p:spTree>
    <p:extLst>
      <p:ext uri="{BB962C8B-B14F-4D97-AF65-F5344CB8AC3E}">
        <p14:creationId xmlns:p14="http://schemas.microsoft.com/office/powerpoint/2010/main" val="3431902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E1F536B-143C-4E0B-9086-224A37492EF6}"/>
              </a:ext>
            </a:extLst>
          </p:cNvPr>
          <p:cNvSpPr>
            <a:spLocks noGrp="1"/>
          </p:cNvSpPr>
          <p:nvPr>
            <p:ph idx="1"/>
          </p:nvPr>
        </p:nvSpPr>
        <p:spPr>
          <a:xfrm>
            <a:off x="838199" y="575187"/>
            <a:ext cx="10768781" cy="5781368"/>
          </a:xfrm>
        </p:spPr>
        <p:txBody>
          <a:bodyPr>
            <a:normAutofit/>
          </a:bodyPr>
          <a:lstStyle/>
          <a:p>
            <a:r>
              <a:rPr lang="es-ES" dirty="0"/>
              <a:t>La fórmula de la utilidad nos provee el dato de cuanto es la utilidad o ganancia que queda de restar los ingresos menos los costos. </a:t>
            </a:r>
          </a:p>
          <a:p>
            <a:r>
              <a:rPr lang="es-ES" dirty="0"/>
              <a:t>Siendo los ingresos la representación de las ventas y los costos todos los egresos realizados por la empresa. </a:t>
            </a:r>
          </a:p>
          <a:p>
            <a:r>
              <a:rPr lang="es-ES" dirty="0"/>
              <a:t>Si hemos tenido ventas por $1.000.000 y costos por $800.000 tendremos el siguiente resultado. </a:t>
            </a:r>
          </a:p>
          <a:p>
            <a:r>
              <a:rPr lang="es-ES" dirty="0"/>
              <a:t>Utilidad = 1.000.000-800.000 Utilidad = 200.000 </a:t>
            </a:r>
          </a:p>
          <a:p>
            <a:r>
              <a:rPr lang="es-ES" dirty="0"/>
              <a:t>Si en cambio los costos fueron 1.300.000 y se dieron los mismos ingresos, tendremos el siguiente resultado: </a:t>
            </a:r>
          </a:p>
          <a:p>
            <a:r>
              <a:rPr lang="es-ES" dirty="0"/>
              <a:t>Utilidad = 1.000.000-1.300.000 Utilidad = -300.000 </a:t>
            </a:r>
          </a:p>
          <a:p>
            <a:r>
              <a:rPr lang="es-ES" dirty="0"/>
              <a:t>El resultado negativo de la utilidad nos dice que lo que se obtuvo fue una pérdida. Pérdida = 300.000</a:t>
            </a:r>
            <a:endParaRPr lang="es-EC" dirty="0"/>
          </a:p>
        </p:txBody>
      </p:sp>
    </p:spTree>
    <p:extLst>
      <p:ext uri="{BB962C8B-B14F-4D97-AF65-F5344CB8AC3E}">
        <p14:creationId xmlns:p14="http://schemas.microsoft.com/office/powerpoint/2010/main" val="2323199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1797E3-CAFC-4269-A9A6-F3571E192F6C}"/>
              </a:ext>
            </a:extLst>
          </p:cNvPr>
          <p:cNvSpPr>
            <a:spLocks noGrp="1"/>
          </p:cNvSpPr>
          <p:nvPr>
            <p:ph type="title"/>
          </p:nvPr>
        </p:nvSpPr>
        <p:spPr>
          <a:xfrm>
            <a:off x="2035276" y="365125"/>
            <a:ext cx="8524569" cy="858991"/>
          </a:xfrm>
          <a:blipFill>
            <a:blip r:embed="rId2"/>
            <a:tile tx="0" ty="0" sx="100000" sy="100000" flip="none" algn="tl"/>
          </a:blipFill>
        </p:spPr>
        <p:txBody>
          <a:bodyPr>
            <a:normAutofit/>
          </a:bodyPr>
          <a:lstStyle/>
          <a:p>
            <a:pPr algn="ctr"/>
            <a:r>
              <a:rPr lang="es-EC" sz="2800" b="1" dirty="0"/>
              <a:t>PARA CONOCER EL NEGOCIO ….</a:t>
            </a:r>
          </a:p>
        </p:txBody>
      </p:sp>
      <p:sp>
        <p:nvSpPr>
          <p:cNvPr id="3" name="Marcador de contenido 2">
            <a:extLst>
              <a:ext uri="{FF2B5EF4-FFF2-40B4-BE49-F238E27FC236}">
                <a16:creationId xmlns:a16="http://schemas.microsoft.com/office/drawing/2014/main" id="{D27B13DC-D033-4063-9F25-8979F8CBB090}"/>
              </a:ext>
            </a:extLst>
          </p:cNvPr>
          <p:cNvSpPr>
            <a:spLocks noGrp="1"/>
          </p:cNvSpPr>
          <p:nvPr>
            <p:ph idx="1"/>
          </p:nvPr>
        </p:nvSpPr>
        <p:spPr/>
        <p:txBody>
          <a:bodyPr/>
          <a:lstStyle/>
          <a:p>
            <a:r>
              <a:rPr lang="es-ES" dirty="0"/>
              <a:t>Para conocer la utilidad en el desarrollo del negocio de la empresa se puede calcular los siguientes elementos, para hacer más preciso el cálculo: </a:t>
            </a:r>
          </a:p>
          <a:p>
            <a:r>
              <a:rPr lang="es-ES" dirty="0"/>
              <a:t>Utilidad = Ingreso-Costo </a:t>
            </a:r>
          </a:p>
          <a:p>
            <a:r>
              <a:rPr lang="es-ES" dirty="0"/>
              <a:t>Utilidad = PV(X) - (CV(X) + CF) </a:t>
            </a:r>
          </a:p>
          <a:p>
            <a:r>
              <a:rPr lang="es-ES" dirty="0"/>
              <a:t>PV = Precio de Venta de cada producto </a:t>
            </a:r>
          </a:p>
          <a:p>
            <a:r>
              <a:rPr lang="es-ES" dirty="0"/>
              <a:t>X = Número de Unidades Vendidas </a:t>
            </a:r>
          </a:p>
          <a:p>
            <a:r>
              <a:rPr lang="es-ES" dirty="0"/>
              <a:t>CV = Costos Variables CF = Costos Fijos </a:t>
            </a:r>
            <a:endParaRPr lang="es-EC" dirty="0"/>
          </a:p>
        </p:txBody>
      </p:sp>
    </p:spTree>
    <p:extLst>
      <p:ext uri="{BB962C8B-B14F-4D97-AF65-F5344CB8AC3E}">
        <p14:creationId xmlns:p14="http://schemas.microsoft.com/office/powerpoint/2010/main" val="11110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9C2E79A-E32C-4F6B-A882-B0BAEA3A52C2}"/>
              </a:ext>
            </a:extLst>
          </p:cNvPr>
          <p:cNvSpPr>
            <a:spLocks noGrp="1"/>
          </p:cNvSpPr>
          <p:nvPr>
            <p:ph idx="1"/>
          </p:nvPr>
        </p:nvSpPr>
        <p:spPr>
          <a:xfrm>
            <a:off x="838200" y="1678145"/>
            <a:ext cx="10515600" cy="4351338"/>
          </a:xfrm>
        </p:spPr>
        <p:txBody>
          <a:bodyPr/>
          <a:lstStyle/>
          <a:p>
            <a:pPr algn="just"/>
            <a:r>
              <a:rPr lang="es-ES" dirty="0"/>
              <a:t>Costos fijos: son las inversiones que permanecen constantes dentro de un período determinado, sin importar si cambia el volumen de producción. Ejemplos: sueldos pagados por tiempo, arrendamientos, depreciación línea recta, etc. Costos variables: varían directamente y proporcionalmente a los cambios en el volumen de producción. Ejemplos: materia prima, maquila, sueldos pagados por producción, etc.</a:t>
            </a:r>
            <a:endParaRPr lang="es-EC" dirty="0"/>
          </a:p>
        </p:txBody>
      </p:sp>
    </p:spTree>
    <p:extLst>
      <p:ext uri="{BB962C8B-B14F-4D97-AF65-F5344CB8AC3E}">
        <p14:creationId xmlns:p14="http://schemas.microsoft.com/office/powerpoint/2010/main" val="1463675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01CBAB-72B2-4F77-BDBC-C3DE7CE9584A}"/>
              </a:ext>
            </a:extLst>
          </p:cNvPr>
          <p:cNvSpPr>
            <a:spLocks noGrp="1"/>
          </p:cNvSpPr>
          <p:nvPr>
            <p:ph type="title"/>
          </p:nvPr>
        </p:nvSpPr>
        <p:spPr>
          <a:xfrm>
            <a:off x="1076633" y="365125"/>
            <a:ext cx="8536858" cy="785249"/>
          </a:xfrm>
          <a:blipFill>
            <a:blip r:embed="rId2"/>
            <a:tile tx="0" ty="0" sx="100000" sy="100000" flip="none" algn="tl"/>
          </a:blipFill>
        </p:spPr>
        <p:txBody>
          <a:bodyPr>
            <a:normAutofit/>
          </a:bodyPr>
          <a:lstStyle/>
          <a:p>
            <a:pPr algn="ctr"/>
            <a:r>
              <a:rPr lang="es-EC" sz="3200" b="1" dirty="0"/>
              <a:t>COSTOS TOTALES</a:t>
            </a:r>
          </a:p>
        </p:txBody>
      </p:sp>
      <p:sp>
        <p:nvSpPr>
          <p:cNvPr id="3" name="Marcador de contenido 2">
            <a:extLst>
              <a:ext uri="{FF2B5EF4-FFF2-40B4-BE49-F238E27FC236}">
                <a16:creationId xmlns:a16="http://schemas.microsoft.com/office/drawing/2014/main" id="{B2820250-5F43-4E2F-A113-993177586E6D}"/>
              </a:ext>
            </a:extLst>
          </p:cNvPr>
          <p:cNvSpPr>
            <a:spLocks noGrp="1"/>
          </p:cNvSpPr>
          <p:nvPr>
            <p:ph idx="1"/>
          </p:nvPr>
        </p:nvSpPr>
        <p:spPr/>
        <p:txBody>
          <a:bodyPr>
            <a:normAutofit fontScale="92500" lnSpcReduction="20000"/>
          </a:bodyPr>
          <a:lstStyle/>
          <a:p>
            <a:r>
              <a:rPr lang="es-ES" dirty="0"/>
              <a:t>Costos totales: </a:t>
            </a:r>
          </a:p>
          <a:p>
            <a:r>
              <a:rPr lang="es-ES" dirty="0"/>
              <a:t>Costos totales = Costos fijos + Costos variables </a:t>
            </a:r>
          </a:p>
          <a:p>
            <a:r>
              <a:rPr lang="es-ES" dirty="0"/>
              <a:t>Utilidad o pérdida = Ingresos-costos </a:t>
            </a:r>
          </a:p>
          <a:p>
            <a:r>
              <a:rPr lang="es-ES" dirty="0"/>
              <a:t>Utilidad o pérdida = Ingresos - (Costos fijos + Costos variables) </a:t>
            </a:r>
          </a:p>
          <a:p>
            <a:pPr algn="just"/>
            <a:r>
              <a:rPr lang="es-ES" dirty="0"/>
              <a:t>Costos escalonados: estos costos son aquellos que incrementan cuando los niveles de producción tocan restricciones límites fijas, (Ejemplo: el alquiler de una bodega con cupo limitado de 100 unidades, cuando inicia 101, se debe alquilar otra bodega para las próximas unidades) que para poder superarlos se debe realizar inversiones nuevamente fijas, que darán un nuevo nivel de producción que costará lo mismo desde la primera unidad, hasta el límite de productividad restrictiva de la inversión. </a:t>
            </a:r>
          </a:p>
          <a:p>
            <a:pPr algn="just"/>
            <a:r>
              <a:rPr lang="es-ES" dirty="0"/>
              <a:t>Precio de Venta: el Precio de venta multiplicado por el número de unidades Vendidas nos da el Valor total del ingreso.</a:t>
            </a:r>
            <a:endParaRPr lang="es-EC" dirty="0"/>
          </a:p>
        </p:txBody>
      </p:sp>
    </p:spTree>
    <p:extLst>
      <p:ext uri="{BB962C8B-B14F-4D97-AF65-F5344CB8AC3E}">
        <p14:creationId xmlns:p14="http://schemas.microsoft.com/office/powerpoint/2010/main" val="556280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8B35E49-01C0-4805-8720-9C22B4EFA103}"/>
              </a:ext>
            </a:extLst>
          </p:cNvPr>
          <p:cNvSpPr>
            <a:spLocks noGrp="1"/>
          </p:cNvSpPr>
          <p:nvPr>
            <p:ph idx="1"/>
          </p:nvPr>
        </p:nvSpPr>
        <p:spPr>
          <a:xfrm>
            <a:off x="838200" y="973394"/>
            <a:ext cx="10515600" cy="5203569"/>
          </a:xfrm>
        </p:spPr>
        <p:txBody>
          <a:bodyPr/>
          <a:lstStyle/>
          <a:p>
            <a:pPr algn="just"/>
            <a:r>
              <a:rPr lang="es-ES" dirty="0"/>
              <a:t>Con esta fórmula se puede calcular dos elementos, teniendo el precio de venta del producto, el costo variable por cada unidad y el costo fijo. Estos elementos son la utilidad disponible o el número de unidades que se deben vender para alcanzar la utilidad esperada.</a:t>
            </a:r>
            <a:endParaRPr lang="es-EC" dirty="0"/>
          </a:p>
        </p:txBody>
      </p:sp>
      <p:pic>
        <p:nvPicPr>
          <p:cNvPr id="5" name="Imagen 4">
            <a:extLst>
              <a:ext uri="{FF2B5EF4-FFF2-40B4-BE49-F238E27FC236}">
                <a16:creationId xmlns:a16="http://schemas.microsoft.com/office/drawing/2014/main" id="{B20040EC-3C8A-4E35-B029-53035A2B8E7B}"/>
              </a:ext>
            </a:extLst>
          </p:cNvPr>
          <p:cNvPicPr>
            <a:picLocks noChangeAspect="1"/>
          </p:cNvPicPr>
          <p:nvPr/>
        </p:nvPicPr>
        <p:blipFill rotWithShape="1">
          <a:blip r:embed="rId2"/>
          <a:srcRect l="20323" t="32034" r="23065" b="20631"/>
          <a:stretch/>
        </p:blipFill>
        <p:spPr>
          <a:xfrm>
            <a:off x="1460090" y="3170908"/>
            <a:ext cx="9497962" cy="3244645"/>
          </a:xfrm>
          <a:prstGeom prst="rect">
            <a:avLst/>
          </a:prstGeom>
        </p:spPr>
      </p:pic>
    </p:spTree>
    <p:extLst>
      <p:ext uri="{BB962C8B-B14F-4D97-AF65-F5344CB8AC3E}">
        <p14:creationId xmlns:p14="http://schemas.microsoft.com/office/powerpoint/2010/main" val="691365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6B8B15-B876-4AD2-AD4F-66D520F6CB29}"/>
              </a:ext>
            </a:extLst>
          </p:cNvPr>
          <p:cNvSpPr>
            <a:spLocks noGrp="1"/>
          </p:cNvSpPr>
          <p:nvPr>
            <p:ph type="title"/>
          </p:nvPr>
        </p:nvSpPr>
        <p:spPr>
          <a:xfrm>
            <a:off x="838200" y="188148"/>
            <a:ext cx="10515600" cy="829494"/>
          </a:xfrm>
        </p:spPr>
        <p:txBody>
          <a:bodyPr>
            <a:normAutofit/>
          </a:bodyPr>
          <a:lstStyle/>
          <a:p>
            <a:pPr algn="ctr"/>
            <a:r>
              <a:rPr lang="es-EC" sz="2400" b="1" dirty="0"/>
              <a:t>COSTOS DE SERVICIOS </a:t>
            </a:r>
          </a:p>
        </p:txBody>
      </p:sp>
      <p:pic>
        <p:nvPicPr>
          <p:cNvPr id="5" name="Marcador de contenido 4">
            <a:extLst>
              <a:ext uri="{FF2B5EF4-FFF2-40B4-BE49-F238E27FC236}">
                <a16:creationId xmlns:a16="http://schemas.microsoft.com/office/drawing/2014/main" id="{6BD04C6D-F20A-44D9-B87D-0CF236924AB8}"/>
              </a:ext>
            </a:extLst>
          </p:cNvPr>
          <p:cNvPicPr>
            <a:picLocks noGrp="1" noChangeAspect="1"/>
          </p:cNvPicPr>
          <p:nvPr>
            <p:ph idx="1"/>
          </p:nvPr>
        </p:nvPicPr>
        <p:blipFill rotWithShape="1">
          <a:blip r:embed="rId2"/>
          <a:srcRect l="2868" t="14987" r="50040" b="8413"/>
          <a:stretch/>
        </p:blipFill>
        <p:spPr>
          <a:xfrm>
            <a:off x="678426" y="929148"/>
            <a:ext cx="11513574" cy="5560142"/>
          </a:xfrm>
        </p:spPr>
      </p:pic>
    </p:spTree>
    <p:extLst>
      <p:ext uri="{BB962C8B-B14F-4D97-AF65-F5344CB8AC3E}">
        <p14:creationId xmlns:p14="http://schemas.microsoft.com/office/powerpoint/2010/main" val="215853284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648</Words>
  <Application>Microsoft Office PowerPoint</Application>
  <PresentationFormat>Panorámica</PresentationFormat>
  <Paragraphs>45</Paragraphs>
  <Slides>24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Arial</vt:lpstr>
      <vt:lpstr>Calibri</vt:lpstr>
      <vt:lpstr>Calibri Light</vt:lpstr>
      <vt:lpstr>Tema de Office</vt:lpstr>
      <vt:lpstr>Presentación de PowerPoint</vt:lpstr>
      <vt:lpstr>COSTOS CONSIDERACIONES GENERALES DEFINICIONES </vt:lpstr>
      <vt:lpstr>LOS COSTOS Y SU EFECTO SOBRE LA UTILIDAD DE LA EMPRESA</vt:lpstr>
      <vt:lpstr>Presentación de PowerPoint</vt:lpstr>
      <vt:lpstr>PARA CONOCER EL NEGOCIO ….</vt:lpstr>
      <vt:lpstr>Presentación de PowerPoint</vt:lpstr>
      <vt:lpstr>COSTOS TOTALES</vt:lpstr>
      <vt:lpstr>Presentación de PowerPoint</vt:lpstr>
      <vt:lpstr>COSTOS DE SERVICIOS </vt:lpstr>
      <vt:lpstr>Presentación de PowerPoint</vt:lpstr>
      <vt:lpstr>COSTOS COMERCIALES </vt:lpstr>
      <vt:lpstr>Presentación de PowerPoint</vt:lpstr>
      <vt:lpstr>Presentación de PowerPoint</vt:lpstr>
      <vt:lpstr>COSTOS INDUSTRIALES </vt:lpstr>
      <vt:lpstr>COSTOS INDUSTRIALES </vt:lpstr>
      <vt:lpstr>COSTOS INDUSTRIALES </vt:lpstr>
      <vt:lpstr>LA CONTABILIDAD DE COSTOS Y LA CONTABILIDAD FINANCIERA</vt:lpstr>
      <vt:lpstr>Presentación de PowerPoint</vt:lpstr>
      <vt:lpstr>RELACIONES DE LA CONTABILIDAD DE COSTOS CON EL RESTO DE LA EMPRESA</vt:lpstr>
      <vt:lpstr>Presentación de PowerPoint</vt:lpstr>
      <vt:lpstr>DIFERENCIAS ENTRE LA CONTABILIDAD COMERCIAL Y LA INDUSTRIAL</vt:lpstr>
      <vt:lpstr>FORMACION DEL COSTO Y PRECIO DE VENTA</vt:lpstr>
      <vt:lpstr>Presentación de PowerPoint</vt:lpstr>
      <vt:lpstr>FORMACION DEL COSTO…..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MAGDALA DE JESUS LEMA ESPINOZA</dc:creator>
  <cp:lastModifiedBy>Magdala Lema Espinoza</cp:lastModifiedBy>
  <cp:revision>16</cp:revision>
  <dcterms:created xsi:type="dcterms:W3CDTF">2021-02-23T15:03:36Z</dcterms:created>
  <dcterms:modified xsi:type="dcterms:W3CDTF">2023-12-18T14:47:42Z</dcterms:modified>
</cp:coreProperties>
</file>