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66C3A4-1835-A71E-7609-2CC77D7CC9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EVALUACIÓN DE</a:t>
            </a:r>
            <a:br>
              <a:rPr lang="es-EC" dirty="0"/>
            </a:br>
            <a:r>
              <a:rPr lang="es-EC" dirty="0"/>
              <a:t>MADUREZ ISO</a:t>
            </a:r>
            <a:br>
              <a:rPr lang="es-EC" dirty="0"/>
            </a:br>
            <a:r>
              <a:rPr lang="pt-BR" dirty="0"/>
              <a:t>27001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591E45-6038-0082-B857-A2768CAD79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/>
              <a:t>Por: Alain chacón</a:t>
            </a:r>
          </a:p>
        </p:txBody>
      </p:sp>
    </p:spTree>
    <p:extLst>
      <p:ext uri="{BB962C8B-B14F-4D97-AF65-F5344CB8AC3E}">
        <p14:creationId xmlns:p14="http://schemas.microsoft.com/office/powerpoint/2010/main" val="1715382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FAB012-9A17-DEC1-0200-35FA62F2E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Fortalezas y debilidades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1F70EC-967F-5C8C-E68B-89CE1A2550D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s-EC" dirty="0"/>
              <a:t>El registro de equipamiento resulta útil para llevar a cabo futuros análisis</a:t>
            </a:r>
          </a:p>
          <a:p>
            <a:r>
              <a:rPr lang="es-EC" dirty="0"/>
              <a:t>La organización lleva seguimiento del estado de los equipos con fines preventivos</a:t>
            </a:r>
          </a:p>
          <a:p>
            <a:pPr marL="0" indent="0">
              <a:buNone/>
            </a:pPr>
            <a:endParaRPr lang="es-EC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92B3D-D60F-AFBD-AD85-34876C9F4B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4035768"/>
          </a:xfrm>
        </p:spPr>
        <p:txBody>
          <a:bodyPr>
            <a:normAutofit fontScale="92500"/>
          </a:bodyPr>
          <a:lstStyle/>
          <a:p>
            <a:r>
              <a:rPr lang="es-EC" dirty="0"/>
              <a:t>No se siguen todos estándares necesarios para la gestión de los SI</a:t>
            </a:r>
          </a:p>
          <a:p>
            <a:r>
              <a:rPr lang="es-EC" dirty="0"/>
              <a:t>No todo el personal que tiene acceso al centro de cómputo tiene las competencias necesarias</a:t>
            </a:r>
          </a:p>
          <a:p>
            <a:r>
              <a:rPr lang="es-EC" dirty="0"/>
              <a:t>No se realizan seguimientos constantes de riesgos</a:t>
            </a:r>
          </a:p>
          <a:p>
            <a:r>
              <a:rPr lang="es-EC" dirty="0"/>
              <a:t>No hay un formato estándar para el seguimiento del estado de los equipos</a:t>
            </a:r>
          </a:p>
        </p:txBody>
      </p:sp>
    </p:spTree>
    <p:extLst>
      <p:ext uri="{BB962C8B-B14F-4D97-AF65-F5344CB8AC3E}">
        <p14:creationId xmlns:p14="http://schemas.microsoft.com/office/powerpoint/2010/main" val="4091903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53EB48-491D-68DD-0DEC-6421F8787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Objetivos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04FE74-ECB6-480E-39DB-09BAB8F1F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291215" cy="40377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b="1" dirty="0"/>
              <a:t>General</a:t>
            </a:r>
          </a:p>
          <a:p>
            <a:r>
              <a:rPr lang="es-MX" dirty="0"/>
              <a:t>Evaluar los controles de la institución para la elaboración de un informe de auditoría</a:t>
            </a:r>
          </a:p>
          <a:p>
            <a:pPr marL="0" indent="0">
              <a:buNone/>
            </a:pPr>
            <a:r>
              <a:rPr lang="es-MX" b="1" dirty="0"/>
              <a:t>Específicos</a:t>
            </a:r>
          </a:p>
          <a:p>
            <a:r>
              <a:rPr lang="es-MX" dirty="0"/>
              <a:t>Evaluar los estándares de control de la institución según normativas nacionales e internacionales</a:t>
            </a:r>
          </a:p>
          <a:p>
            <a:r>
              <a:rPr lang="es-EC" dirty="0"/>
              <a:t>Determinar el estado de la institución sobre documentación que facilite la elaboración de una auditoría</a:t>
            </a:r>
          </a:p>
          <a:p>
            <a:r>
              <a:rPr lang="es-EC" dirty="0"/>
              <a:t>Conocer el estado de la estructura de la información disponible para una auditoría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22110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C900D-8731-F7A5-46E4-5150E6CE4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Contexto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838159-BB0C-2B0A-BD79-F5E687D6C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La unidad educativa Vigotsky es una institución dedicada a la educación desde EGB hasta bachillerato con un enfoque en nuevas corrientes educativas que emplean tecnología como eje sustancial.</a:t>
            </a:r>
          </a:p>
          <a:p>
            <a:r>
              <a:rPr lang="es-EC" dirty="0"/>
              <a:t>El objetivo de la auditoría es evaluar el estado actual del centro de cómputo de la institución, mismo que sirve para instruir a los estudiantes en materias relacionadas a tecnología.</a:t>
            </a:r>
          </a:p>
        </p:txBody>
      </p:sp>
    </p:spTree>
    <p:extLst>
      <p:ext uri="{BB962C8B-B14F-4D97-AF65-F5344CB8AC3E}">
        <p14:creationId xmlns:p14="http://schemas.microsoft.com/office/powerpoint/2010/main" val="1837644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C840B-8855-2E05-182E-5DD836843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Metodología de evaluación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6934F7-5E4F-04F5-AD03-7F79B54D0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L0 (inexistente) </a:t>
            </a:r>
          </a:p>
          <a:p>
            <a:r>
              <a:rPr lang="es-EC" dirty="0"/>
              <a:t>L1 (inicial/ad-hoc)</a:t>
            </a:r>
          </a:p>
          <a:p>
            <a:r>
              <a:rPr lang="es-EC" dirty="0"/>
              <a:t>L2 (reproducible pero intuitivo)</a:t>
            </a:r>
          </a:p>
          <a:p>
            <a:r>
              <a:rPr lang="es-EC" dirty="0"/>
              <a:t>L3 (proceso definido)</a:t>
            </a:r>
          </a:p>
          <a:p>
            <a:r>
              <a:rPr lang="es-EC" dirty="0"/>
              <a:t>L4 (gestionado y medible)</a:t>
            </a:r>
          </a:p>
          <a:p>
            <a:r>
              <a:rPr lang="es-EC" dirty="0"/>
              <a:t>L5 (optimizado)</a:t>
            </a:r>
          </a:p>
          <a:p>
            <a:r>
              <a:rPr lang="es-EC" dirty="0"/>
              <a:t>L6 (no aplica)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3F5ED07-6B23-746E-28A6-0E03D5F7C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EC" dirty="0"/>
              <a:t>Se emplean los niveles de madurez que determinan el grado de desarrollo de un sistema</a:t>
            </a:r>
          </a:p>
        </p:txBody>
      </p:sp>
    </p:spTree>
    <p:extLst>
      <p:ext uri="{BB962C8B-B14F-4D97-AF65-F5344CB8AC3E}">
        <p14:creationId xmlns:p14="http://schemas.microsoft.com/office/powerpoint/2010/main" val="3536945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FB55D0-3744-5E98-8227-01339AB4B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</p:spPr>
        <p:txBody>
          <a:bodyPr>
            <a:normAutofit/>
          </a:bodyPr>
          <a:lstStyle/>
          <a:p>
            <a:r>
              <a:rPr lang="es-EC" dirty="0"/>
              <a:t>Resultados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E79D96F-A17B-8F3C-DF15-0B95F03484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815746"/>
              </p:ext>
            </p:extLst>
          </p:nvPr>
        </p:nvGraphicFramePr>
        <p:xfrm>
          <a:off x="1451579" y="2279890"/>
          <a:ext cx="9291219" cy="3100607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4480625">
                  <a:extLst>
                    <a:ext uri="{9D8B030D-6E8A-4147-A177-3AD203B41FA5}">
                      <a16:colId xmlns:a16="http://schemas.microsoft.com/office/drawing/2014/main" val="1855731699"/>
                    </a:ext>
                  </a:extLst>
                </a:gridCol>
                <a:gridCol w="1485058">
                  <a:extLst>
                    <a:ext uri="{9D8B030D-6E8A-4147-A177-3AD203B41FA5}">
                      <a16:colId xmlns:a16="http://schemas.microsoft.com/office/drawing/2014/main" val="1540790856"/>
                    </a:ext>
                  </a:extLst>
                </a:gridCol>
                <a:gridCol w="1134820">
                  <a:extLst>
                    <a:ext uri="{9D8B030D-6E8A-4147-A177-3AD203B41FA5}">
                      <a16:colId xmlns:a16="http://schemas.microsoft.com/office/drawing/2014/main" val="3095504761"/>
                    </a:ext>
                  </a:extLst>
                </a:gridCol>
                <a:gridCol w="1161630">
                  <a:extLst>
                    <a:ext uri="{9D8B030D-6E8A-4147-A177-3AD203B41FA5}">
                      <a16:colId xmlns:a16="http://schemas.microsoft.com/office/drawing/2014/main" val="3927884834"/>
                    </a:ext>
                  </a:extLst>
                </a:gridCol>
                <a:gridCol w="1029086">
                  <a:extLst>
                    <a:ext uri="{9D8B030D-6E8A-4147-A177-3AD203B41FA5}">
                      <a16:colId xmlns:a16="http://schemas.microsoft.com/office/drawing/2014/main" val="2658138527"/>
                    </a:ext>
                  </a:extLst>
                </a:gridCol>
              </a:tblGrid>
              <a:tr h="705561">
                <a:tc>
                  <a:txBody>
                    <a:bodyPr/>
                    <a:lstStyle/>
                    <a:p>
                      <a:pPr algn="l" fontAlgn="ctr"/>
                      <a:r>
                        <a:rPr lang="es-EC" sz="18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Dominio</a:t>
                      </a:r>
                      <a:endParaRPr lang="es-EC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8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% de Efectividad</a:t>
                      </a:r>
                      <a:endParaRPr lang="es-EC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8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# NC Mayores</a:t>
                      </a:r>
                      <a:endParaRPr lang="es-EC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8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# NC Menores</a:t>
                      </a:r>
                      <a:endParaRPr lang="es-EC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8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Control OK</a:t>
                      </a:r>
                      <a:endParaRPr lang="es-EC" sz="1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5165538"/>
                  </a:ext>
                </a:extLst>
              </a:tr>
              <a:tr h="567554">
                <a:tc>
                  <a:txBody>
                    <a:bodyPr/>
                    <a:lstStyle/>
                    <a:p>
                      <a:pPr algn="l" fontAlgn="t"/>
                      <a:r>
                        <a:rPr lang="es-EC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1.- ESTANDARES DE AUDITORIA Y PRACTICAS DE CONTROL DE SI</a:t>
                      </a:r>
                      <a:endParaRPr lang="es-EC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53" marR="51753" marT="8625" marB="10350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89%</a:t>
                      </a:r>
                      <a:endParaRPr lang="es-EC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EC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EC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es-EC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00620"/>
                  </a:ext>
                </a:extLst>
              </a:tr>
              <a:tr h="360544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2.- REALIZACIÓN DE UNA AUDITORÍA DE SI</a:t>
                      </a:r>
                      <a:endParaRPr lang="es-MX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53" marR="51753" marT="8625" marB="10350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95%</a:t>
                      </a:r>
                      <a:endParaRPr lang="es-EC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EC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EC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EC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438060"/>
                  </a:ext>
                </a:extLst>
              </a:tr>
              <a:tr h="360544">
                <a:tc>
                  <a:txBody>
                    <a:bodyPr/>
                    <a:lstStyle/>
                    <a:p>
                      <a:pPr algn="l" fontAlgn="t"/>
                      <a:r>
                        <a:rPr lang="es-EC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3.- Objetivos de auditoría</a:t>
                      </a:r>
                      <a:endParaRPr lang="es-EC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53" marR="51753" marT="8625" marB="10350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98%</a:t>
                      </a:r>
                      <a:endParaRPr lang="es-EC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EC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EC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EC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7909937"/>
                  </a:ext>
                </a:extLst>
              </a:tr>
              <a:tr h="360544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4.- Pruebas de cumplimiento vs pruebas </a:t>
                      </a:r>
                      <a:r>
                        <a:rPr lang="es-MX" sz="1400" u="none" strike="noStrike" cap="none" spc="0" dirty="0" err="1">
                          <a:solidFill>
                            <a:schemeClr val="tx1"/>
                          </a:solidFill>
                          <a:effectLst/>
                        </a:rPr>
                        <a:t>sustentativas</a:t>
                      </a:r>
                      <a:endParaRPr lang="es-MX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53" marR="51753" marT="8625" marB="10350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95%</a:t>
                      </a:r>
                      <a:endParaRPr lang="es-EC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EC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EC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EC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191404"/>
                  </a:ext>
                </a:extLst>
              </a:tr>
              <a:tr h="567554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5.- Evaluación de las Fortalezas y Debilidades de Auditoría</a:t>
                      </a:r>
                      <a:endParaRPr lang="es-MX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53" marR="51753" marT="8625" marB="10350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98%</a:t>
                      </a:r>
                      <a:endParaRPr lang="es-EC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EC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EC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EC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53" marR="51753" marT="8625" marB="10350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4465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343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247E84-0D2E-857C-78B0-0E245E2ED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ANÁLISIS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CA169C-D8D1-F058-5AB3-4B282B9125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dirty="0"/>
              <a:t>ESTANDARES DE AUDITORIA Y PRACTICAS DE CONTROL DE SI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F4A2C4-00F1-B358-77EE-EA3C33BEE4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3035757"/>
          </a:xfrm>
        </p:spPr>
        <p:txBody>
          <a:bodyPr>
            <a:normAutofit/>
          </a:bodyPr>
          <a:lstStyle/>
          <a:p>
            <a:r>
              <a:rPr lang="es-EC" dirty="0"/>
              <a:t>No hay análisis de riesgos constantes en el centro de cómputo</a:t>
            </a:r>
          </a:p>
          <a:p>
            <a:r>
              <a:rPr lang="es-EC" dirty="0"/>
              <a:t>No hay una metodología que prevea riesgos</a:t>
            </a:r>
          </a:p>
          <a:p>
            <a:r>
              <a:rPr lang="es-EC" dirty="0"/>
              <a:t>No se refuerza la capacitación de SI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B8DFC5D-05ED-62ED-F7F1-CFB1889923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MX" dirty="0"/>
              <a:t>REALIZACIÓN DE UNA AUDITORÍA DE SI</a:t>
            </a:r>
            <a:endParaRPr lang="es-EC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725CF87-E8E1-7812-C331-A3F9D3D0E4C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s-EC" dirty="0"/>
              <a:t>Existe un registro de equipamiento por parte de la institución</a:t>
            </a:r>
          </a:p>
          <a:p>
            <a:r>
              <a:rPr lang="es-EC" dirty="0"/>
              <a:t>No se evalúa la eficacia de las operaciones del centro de cómputo</a:t>
            </a:r>
          </a:p>
        </p:txBody>
      </p:sp>
    </p:spTree>
    <p:extLst>
      <p:ext uri="{BB962C8B-B14F-4D97-AF65-F5344CB8AC3E}">
        <p14:creationId xmlns:p14="http://schemas.microsoft.com/office/powerpoint/2010/main" val="1995890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DA7AE3-BF64-2392-45F0-E8855623BD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BF9049-8372-1BA0-6C7B-BE3DEB981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ANÁLISIS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257377-853D-34CB-9E8D-EC6506FB86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dirty="0"/>
              <a:t>Objetivos de auditoría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FD7AE8-47AB-0FFB-EE2C-10F27B2DC2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C" dirty="0"/>
              <a:t>Se realizan controles para revisar el bienestar de los equipos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DC9CE87-AE72-D682-619E-5AF723214B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MX" dirty="0"/>
              <a:t>Pruebas de cumplimiento vs pruebas </a:t>
            </a:r>
            <a:r>
              <a:rPr lang="es-MX" dirty="0" err="1"/>
              <a:t>sustentativas</a:t>
            </a:r>
            <a:endParaRPr lang="es-EC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08FA1F0-AD8E-7F97-8373-AAC619788FE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C" dirty="0"/>
              <a:t>Las técnicas de auditoría llevadas a cabo se emplean sobre una muestra de las máquinas</a:t>
            </a:r>
          </a:p>
        </p:txBody>
      </p:sp>
    </p:spTree>
    <p:extLst>
      <p:ext uri="{BB962C8B-B14F-4D97-AF65-F5344CB8AC3E}">
        <p14:creationId xmlns:p14="http://schemas.microsoft.com/office/powerpoint/2010/main" val="4163467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710B26-88EE-466A-4BD1-CCDF3F3B13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B6F5B9-CAEE-34AA-4BAF-67ACF6A9E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ANÁLISIS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87E9DAC-0C1D-6DB4-7715-DA23406019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51603" y="2013171"/>
            <a:ext cx="4488794" cy="802237"/>
          </a:xfrm>
        </p:spPr>
        <p:txBody>
          <a:bodyPr>
            <a:normAutofit fontScale="92500"/>
          </a:bodyPr>
          <a:lstStyle/>
          <a:p>
            <a:r>
              <a:rPr lang="es-MX" dirty="0"/>
              <a:t>Evaluación de las Fortalezas y Debilidades de Auditoría</a:t>
            </a:r>
            <a:endParaRPr lang="es-EC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4223D7C-088A-C3E6-7A1D-D83075B2C1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51603" y="2811659"/>
            <a:ext cx="4488794" cy="2637371"/>
          </a:xfrm>
        </p:spPr>
        <p:txBody>
          <a:bodyPr/>
          <a:lstStyle/>
          <a:p>
            <a:r>
              <a:rPr lang="es-EC" dirty="0"/>
              <a:t>Se tiene un criterio consagrado para evaluar el estado de las máquinas</a:t>
            </a:r>
          </a:p>
        </p:txBody>
      </p:sp>
    </p:spTree>
    <p:extLst>
      <p:ext uri="{BB962C8B-B14F-4D97-AF65-F5344CB8AC3E}">
        <p14:creationId xmlns:p14="http://schemas.microsoft.com/office/powerpoint/2010/main" val="1908501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221F6D-776D-EB40-1795-C5756BA0D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ADFE3C-ACB7-00B7-1204-961486DBB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Recomendaciones y 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4A8591-CD3E-CF31-3291-9FADA6B34E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4044065"/>
          </a:xfrm>
        </p:spPr>
        <p:txBody>
          <a:bodyPr>
            <a:normAutofit/>
          </a:bodyPr>
          <a:lstStyle/>
          <a:p>
            <a:r>
              <a:rPr lang="es-EC" dirty="0"/>
              <a:t>Se recomienda elaborar un formato para el reporte del estado del centro de cómputo</a:t>
            </a:r>
          </a:p>
          <a:p>
            <a:r>
              <a:rPr lang="es-EC" dirty="0"/>
              <a:t>Se recomienda capacitar al personal sobre los reglamentos pertinentes</a:t>
            </a:r>
          </a:p>
          <a:p>
            <a:r>
              <a:rPr lang="es-EC" dirty="0"/>
              <a:t>Se recomienda llevar un registro más detallado del estado de los equipos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9785439-AFFC-C5E0-5BBA-A0BDC609BC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4035768"/>
          </a:xfrm>
        </p:spPr>
        <p:txBody>
          <a:bodyPr>
            <a:normAutofit/>
          </a:bodyPr>
          <a:lstStyle/>
          <a:p>
            <a:r>
              <a:rPr lang="es-EC" dirty="0"/>
              <a:t>Encontró que la institución tiene un punto </a:t>
            </a:r>
            <a:r>
              <a:rPr lang="es-EC"/>
              <a:t>fuerte a </a:t>
            </a:r>
            <a:r>
              <a:rPr lang="es-EC" dirty="0"/>
              <a:t>la hora de llevar </a:t>
            </a:r>
            <a:r>
              <a:rPr lang="es-EC"/>
              <a:t>seguimiento del </a:t>
            </a:r>
            <a:r>
              <a:rPr lang="es-EC" dirty="0"/>
              <a:t>centro de cómputo</a:t>
            </a:r>
          </a:p>
          <a:p>
            <a:r>
              <a:rPr lang="es-EC" dirty="0"/>
              <a:t>El personal no tiene todas las competencias necesarias para operar el centro de cómputo</a:t>
            </a:r>
          </a:p>
          <a:p>
            <a:r>
              <a:rPr lang="es-EC" dirty="0"/>
              <a:t>La institución carece de estrategias de mitigación de daños de SI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91511379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36</TotalTime>
  <Words>539</Words>
  <Application>Microsoft Office PowerPoint</Application>
  <PresentationFormat>Panorámica</PresentationFormat>
  <Paragraphs>82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Aptos Narrow</vt:lpstr>
      <vt:lpstr>Arial</vt:lpstr>
      <vt:lpstr>Rockwell</vt:lpstr>
      <vt:lpstr>Galería</vt:lpstr>
      <vt:lpstr>EVALUACIÓN DE MADUREZ ISO 27001</vt:lpstr>
      <vt:lpstr>Objetivos</vt:lpstr>
      <vt:lpstr>Contexto</vt:lpstr>
      <vt:lpstr>Metodología de evaluación</vt:lpstr>
      <vt:lpstr>Resultados</vt:lpstr>
      <vt:lpstr>ANÁLISIS</vt:lpstr>
      <vt:lpstr>ANÁLISIS</vt:lpstr>
      <vt:lpstr>ANÁLISIS</vt:lpstr>
      <vt:lpstr>Recomendaciones y conclusiones</vt:lpstr>
      <vt:lpstr>Fortalezas y debilidades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Alain Chacón</dc:creator>
  <cp:lastModifiedBy>Alain Chacón</cp:lastModifiedBy>
  <cp:revision>1</cp:revision>
  <dcterms:created xsi:type="dcterms:W3CDTF">2025-06-16T12:44:28Z</dcterms:created>
  <dcterms:modified xsi:type="dcterms:W3CDTF">2025-06-16T13:20:50Z</dcterms:modified>
</cp:coreProperties>
</file>