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7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Nivel de Madurez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9.1.1 Autorización</c:v>
                </c:pt>
                <c:pt idx="1">
                  <c:v>9.1.2 Control Lote</c:v>
                </c:pt>
                <c:pt idx="2">
                  <c:v>9.1.3 Errores Entrada</c:v>
                </c:pt>
                <c:pt idx="3">
                  <c:v>9.2.1 Validación Datos</c:v>
                </c:pt>
                <c:pt idx="4">
                  <c:v>9.2.2 Control Proceso</c:v>
                </c:pt>
                <c:pt idx="5">
                  <c:v>9.3 Archivos</c:v>
                </c:pt>
                <c:pt idx="6">
                  <c:v>9.4 Salida</c:v>
                </c:pt>
                <c:pt idx="7">
                  <c:v>9.5.1 Doc</c:v>
                </c:pt>
                <c:pt idx="8">
                  <c:v>9.5.5.1 Integridad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8-4339-A045-250867A9B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3612648"/>
        <c:axId val="-2112772216"/>
      </c:radarChart>
      <c:catAx>
        <c:axId val="2073612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12772216"/>
        <c:crosses val="autoZero"/>
        <c:auto val="1"/>
        <c:lblAlgn val="ctr"/>
        <c:lblOffset val="100"/>
        <c:noMultiLvlLbl val="0"/>
      </c:catAx>
      <c:valAx>
        <c:axId val="-211277221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073612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8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6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9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0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5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7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/>
              <a:t>AUDITORÍA INFORMÁTICA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sz="2400" dirty="0" err="1"/>
              <a:t>Evaluación</a:t>
            </a:r>
            <a:r>
              <a:rPr sz="2400" dirty="0"/>
              <a:t> del </a:t>
            </a:r>
            <a:r>
              <a:rPr sz="2400" dirty="0" err="1"/>
              <a:t>sistema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ELECTROALMACENES DMJ</a:t>
            </a:r>
          </a:p>
          <a:p>
            <a:r>
              <a:rPr dirty="0"/>
              <a:t>Autor: Anthony Machado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Recomendaciones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Documentar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formalmente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todos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los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procedimientos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técnicos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operativos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Fortalecer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control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accesos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roles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usuario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Mantener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respaldo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frecuente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con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verificación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integridad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Implementar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auditorías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técnicas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periódicas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control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concurrente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Capacitar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al personal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uso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adecuado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manejo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incidentes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Conclusiones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dirty="0">
                <a:solidFill>
                  <a:schemeClr val="tx1"/>
                </a:solidFill>
                <a:latin typeface="Calibri"/>
              </a:rPr>
              <a:t>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cumple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adecuadamente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mayoría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controles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auditados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Existen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mecanismos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validación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respaldo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control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definidos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>
                <a:solidFill>
                  <a:schemeClr val="tx1"/>
                </a:solidFill>
                <a:latin typeface="Calibri"/>
              </a:rPr>
              <a:t>Se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identificaron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oportunidades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mejora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documentación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capacitación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>
                <a:solidFill>
                  <a:schemeClr val="tx1"/>
                </a:solidFill>
                <a:latin typeface="Calibri"/>
              </a:rPr>
              <a:t>La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empresa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demuestra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compromiso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con la s</a:t>
            </a:r>
            <a:r>
              <a:rPr lang="es-MX" sz="2000" dirty="0">
                <a:solidFill>
                  <a:schemeClr val="tx1"/>
                </a:solidFill>
                <a:latin typeface="Calibri"/>
              </a:rPr>
              <a:t>e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guridad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eficiencia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tecnológica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4" y="758078"/>
            <a:ext cx="2590087" cy="4601183"/>
          </a:xfrm>
        </p:spPr>
        <p:txBody>
          <a:bodyPr/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Evaluación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Madurez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por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Subtema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br>
              <a:rPr lang="es-ES" sz="2000" dirty="0">
                <a:solidFill>
                  <a:schemeClr val="tx1"/>
                </a:solidFill>
                <a:latin typeface="Calibri"/>
              </a:rPr>
            </a:br>
            <a:r>
              <a:rPr sz="2000" dirty="0">
                <a:solidFill>
                  <a:schemeClr val="tx1"/>
                </a:solidFill>
                <a:latin typeface="Calibri"/>
              </a:rPr>
              <a:t>(Escala L0–L5)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48976"/>
              </p:ext>
            </p:extLst>
          </p:nvPr>
        </p:nvGraphicFramePr>
        <p:xfrm>
          <a:off x="1965960" y="622666"/>
          <a:ext cx="7315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b="1" dirty="0">
                <a:solidFill>
                  <a:schemeClr val="tx1"/>
                </a:solidFill>
                <a:latin typeface="Calibri"/>
              </a:rPr>
              <a:t>OBJETIVO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Evaluar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verificar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implementación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funcionamiento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eficacia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los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controles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las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aplicaciones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informáticas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b="1" i="1" dirty="0">
                <a:solidFill>
                  <a:schemeClr val="tx1"/>
                </a:solidFill>
                <a:latin typeface="Calibri"/>
              </a:rPr>
              <a:t>OBJETIVOS ESPECÍFICOS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Identificar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controles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ingreso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validación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procesamiento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salida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datos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Revisar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documentación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técnica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operativa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las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aplicaciones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Aplicar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pruebas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integridad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trazabilidad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datos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Observar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procedimientos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reales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ejecutados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por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los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usuarios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Determinar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nivel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control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madurez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mediante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auditoría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000" b="1" i="1" dirty="0">
                <a:solidFill>
                  <a:schemeClr val="tx1"/>
                </a:solidFill>
                <a:latin typeface="Calibri"/>
              </a:rPr>
              <a:t>ALCANCE</a:t>
            </a:r>
            <a:endParaRPr sz="2000" b="1" i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Evaluación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integral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controles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implementados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aplicaciones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informáticas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Revisión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entrada,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procesamiento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almacenamiento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salida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datos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Incluye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análisis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documentación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pruebas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técnicas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auditoría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concurrente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Aplica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tanto 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automatizados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como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semiautomatizados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D13C7-DA62-C165-3805-54299698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Nivel de madurez</a:t>
            </a:r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5E1913D-D8AD-5B0D-ED7A-C0AC90596B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44552" y="827688"/>
          <a:ext cx="4801196" cy="5193100"/>
        </p:xfrm>
        <a:graphic>
          <a:graphicData uri="http://schemas.openxmlformats.org/drawingml/2006/table">
            <a:tbl>
              <a:tblPr/>
              <a:tblGrid>
                <a:gridCol w="2400598">
                  <a:extLst>
                    <a:ext uri="{9D8B030D-6E8A-4147-A177-3AD203B41FA5}">
                      <a16:colId xmlns:a16="http://schemas.microsoft.com/office/drawing/2014/main" val="2303799041"/>
                    </a:ext>
                  </a:extLst>
                </a:gridCol>
                <a:gridCol w="2400598">
                  <a:extLst>
                    <a:ext uri="{9D8B030D-6E8A-4147-A177-3AD203B41FA5}">
                      <a16:colId xmlns:a16="http://schemas.microsoft.com/office/drawing/2014/main" val="2476271990"/>
                    </a:ext>
                  </a:extLst>
                </a:gridCol>
              </a:tblGrid>
              <a:tr h="320080">
                <a:tc>
                  <a:txBody>
                    <a:bodyPr/>
                    <a:lstStyle/>
                    <a:p>
                      <a:r>
                        <a:rPr lang="es-MX" sz="1600"/>
                        <a:t>Nivel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/>
                        <a:t>Descripción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764333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 dirty="0"/>
                        <a:t>L0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/>
                        <a:t>Inexistente</a:t>
                      </a:r>
                      <a:r>
                        <a:rPr lang="es-ES" sz="1600" dirty="0"/>
                        <a:t> – No hay controles ni documentación.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193779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/>
                        <a:t>L1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/>
                        <a:t>Inicial</a:t>
                      </a:r>
                      <a:r>
                        <a:rPr lang="es-MX" sz="1600"/>
                        <a:t> – Procesos informales o poco definidos.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018054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/>
                        <a:t>L2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/>
                        <a:t>Repetible</a:t>
                      </a:r>
                      <a:r>
                        <a:rPr lang="es-ES" sz="1600"/>
                        <a:t> – Algunos controles existen pero sin consistencia.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570087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/>
                        <a:t>L3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/>
                        <a:t>Definido</a:t>
                      </a:r>
                      <a:r>
                        <a:rPr lang="es-MX" sz="1600"/>
                        <a:t> – Procesos documentados y parcialmente aplicados.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800312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/>
                        <a:t>L4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/>
                        <a:t>Gestionado</a:t>
                      </a:r>
                      <a:r>
                        <a:rPr lang="es-MX" sz="1600"/>
                        <a:t> – Controles estandarizados y gestionados activamente.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816863"/>
                  </a:ext>
                </a:extLst>
              </a:tr>
              <a:tr h="800199">
                <a:tc>
                  <a:txBody>
                    <a:bodyPr/>
                    <a:lstStyle/>
                    <a:p>
                      <a:r>
                        <a:rPr lang="es-MX" sz="1600"/>
                        <a:t>L5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/>
                        <a:t>Optimizado</a:t>
                      </a:r>
                      <a:r>
                        <a:rPr lang="es-ES" sz="1600" dirty="0"/>
                        <a:t> – Mejora continua, automatización, auditorías regulares.</a:t>
                      </a:r>
                    </a:p>
                  </a:txBody>
                  <a:tcPr marL="80020" marR="80020" marT="40010" marB="400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18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4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Contexto de la Auditoría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b="1" dirty="0" err="1">
                <a:solidFill>
                  <a:schemeClr val="tx1"/>
                </a:solidFill>
                <a:latin typeface="Calibri"/>
              </a:rPr>
              <a:t>Empresa</a:t>
            </a:r>
            <a:r>
              <a:rPr sz="2000" b="1" dirty="0">
                <a:solidFill>
                  <a:schemeClr val="tx1"/>
                </a:solidFill>
                <a:latin typeface="Calibri"/>
              </a:rPr>
              <a:t>: </a:t>
            </a:r>
            <a:r>
              <a:rPr sz="2000" dirty="0">
                <a:solidFill>
                  <a:schemeClr val="tx1"/>
                </a:solidFill>
                <a:latin typeface="Calibri"/>
              </a:rPr>
              <a:t>ELECTROALMACENES DMJ.</a:t>
            </a:r>
          </a:p>
          <a:p>
            <a:r>
              <a:rPr sz="2000" dirty="0">
                <a:solidFill>
                  <a:schemeClr val="tx1"/>
                </a:solidFill>
                <a:latin typeface="Calibri"/>
              </a:rPr>
              <a:t>Se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auditan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procesos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relacionados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con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SystemDMJ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b="1" dirty="0" err="1">
                <a:solidFill>
                  <a:schemeClr val="tx1"/>
                </a:solidFill>
                <a:latin typeface="Calibri"/>
              </a:rPr>
              <a:t>Objetivo</a:t>
            </a:r>
            <a:r>
              <a:rPr sz="2000" b="1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b="1" dirty="0" err="1">
                <a:solidFill>
                  <a:schemeClr val="tx1"/>
                </a:solidFill>
                <a:latin typeface="Calibri"/>
              </a:rPr>
              <a:t>institucional</a:t>
            </a:r>
            <a:r>
              <a:rPr sz="2000" b="1" dirty="0">
                <a:solidFill>
                  <a:schemeClr val="tx1"/>
                </a:solidFill>
                <a:latin typeface="Calibri"/>
              </a:rPr>
              <a:t>: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optimizar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seguridad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confiabilidad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manejo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datos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Interés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evaluar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madurez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tecnológica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procedimientos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reales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aplicados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Metodología Utilizada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000" dirty="0" err="1">
                <a:solidFill>
                  <a:schemeClr val="tx1"/>
                </a:solidFill>
                <a:latin typeface="Calibri"/>
              </a:rPr>
              <a:t>Entrevistas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al personal clave.</a:t>
            </a:r>
          </a:p>
          <a:p>
            <a:r>
              <a:rPr lang="es-MX" sz="2000" dirty="0">
                <a:solidFill>
                  <a:schemeClr val="tx1"/>
                </a:solidFill>
                <a:latin typeface="Calibri"/>
              </a:rPr>
              <a:t>R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evisión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documental del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manuales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Aplicación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cuestionarios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técnicos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endParaRPr lang="es-ES" sz="2000" dirty="0">
              <a:solidFill>
                <a:schemeClr val="tx1"/>
              </a:solidFill>
              <a:latin typeface="Calibri"/>
            </a:endParaRP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Pruebas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funcionales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el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sistema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(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datos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prueba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validaciones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,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controles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).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Observación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directa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del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proceso</a:t>
            </a:r>
            <a:r>
              <a:rPr sz="2000" dirty="0">
                <a:solidFill>
                  <a:schemeClr val="tx1"/>
                </a:solidFill>
                <a:latin typeface="Calibri"/>
              </a:rPr>
              <a:t> y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procedimientos</a:t>
            </a:r>
            <a:r>
              <a:rPr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reales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.</a:t>
            </a:r>
          </a:p>
          <a:p>
            <a:r>
              <a:rPr sz="2000" dirty="0" err="1">
                <a:solidFill>
                  <a:schemeClr val="tx1"/>
                </a:solidFill>
                <a:latin typeface="Calibri"/>
              </a:rPr>
              <a:t>Evaluación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de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madurez</a:t>
            </a:r>
            <a:r>
              <a:rPr sz="2000" dirty="0">
                <a:solidFill>
                  <a:schemeClr val="tx1"/>
                </a:solidFill>
                <a:latin typeface="Calibri"/>
              </a:rPr>
              <a:t> con base 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en</a:t>
            </a:r>
            <a:r>
              <a:rPr sz="2000" dirty="0">
                <a:solidFill>
                  <a:schemeClr val="tx1"/>
                </a:solidFill>
                <a:latin typeface="Calibri"/>
              </a:rPr>
              <a:t> la ISO 27001.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Fortalezas y Debilidades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000" b="1" dirty="0" err="1">
                <a:solidFill>
                  <a:schemeClr val="tx1"/>
                </a:solidFill>
                <a:latin typeface="Calibri"/>
              </a:rPr>
              <a:t>Fortalezas</a:t>
            </a:r>
            <a:r>
              <a:rPr lang="es-ES" sz="2000" dirty="0">
                <a:solidFill>
                  <a:schemeClr val="tx1"/>
                </a:solidFill>
                <a:latin typeface="Calibri"/>
              </a:rPr>
              <a:t>: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Buen control de acceso y autenticación de    usuarios.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  Validaciones automáticas y reportes de errores eficaces.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Trazabilidad completa de transacciones y acciones.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Protección robusta de archivos y salidas del sistema.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  Documentación actualizada y auditoría efectiva.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>
                <a:solidFill>
                  <a:schemeClr val="tx1"/>
                </a:solidFill>
                <a:latin typeface="Calibri"/>
              </a:rPr>
              <a:t>Fortalezas y Debilidades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776" y="772668"/>
            <a:ext cx="5809743" cy="5120640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  <a:latin typeface="Calibri"/>
              </a:rPr>
              <a:t>D</a:t>
            </a:r>
            <a:r>
              <a:rPr sz="2000" dirty="0" err="1">
                <a:solidFill>
                  <a:schemeClr val="tx1"/>
                </a:solidFill>
                <a:latin typeface="Calibri"/>
              </a:rPr>
              <a:t>ebilidades</a:t>
            </a:r>
            <a:r>
              <a:rPr sz="2000" dirty="0">
                <a:solidFill>
                  <a:schemeClr val="tx1"/>
                </a:solidFill>
                <a:latin typeface="Calibri"/>
              </a:rPr>
              <a:t>:</a:t>
            </a:r>
            <a:endParaRPr lang="es-ES" sz="2000" dirty="0">
              <a:solidFill>
                <a:schemeClr val="tx1"/>
              </a:solidFill>
              <a:latin typeface="Calibri"/>
            </a:endParaRPr>
          </a:p>
          <a:p>
            <a:pPr marL="0" indent="0" algn="just">
              <a:buNone/>
            </a:pPr>
            <a:r>
              <a:rPr lang="es-EC" sz="2000" dirty="0">
                <a:solidFill>
                  <a:schemeClr val="tx1"/>
                </a:solidFill>
                <a:latin typeface="Calibri"/>
              </a:rPr>
              <a:t>-  </a:t>
            </a:r>
            <a:r>
              <a:rPr lang="es-ES" sz="2000" dirty="0">
                <a:solidFill>
                  <a:schemeClr val="tx1"/>
                </a:solidFill>
                <a:latin typeface="Calibri"/>
              </a:rPr>
              <a:t>Respaldos de datos no constantes, dependen de solicitud manual.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Falta de gestión formal de riesgos tecnológicos.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Posibles errores en registros en tiempo real (duplicados o fragmentados).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Pocas pruebas en vivo y errores de ingreso comunes.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Calibri"/>
              </a:rPr>
              <a:t>-  Monitoreo en tiempo real limitado, especialmente en eventos críticos.</a:t>
            </a:r>
            <a:endParaRPr sz="2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827792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30</TotalTime>
  <Words>505</Words>
  <Application>Microsoft Office PowerPoint</Application>
  <PresentationFormat>Presentación en pantalla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 2</vt:lpstr>
      <vt:lpstr>Marco</vt:lpstr>
      <vt:lpstr>AUDITORÍA INFORMÁTICA</vt:lpstr>
      <vt:lpstr>OBJETIVO GENERAL</vt:lpstr>
      <vt:lpstr>OBJETIVOS ESPECÍFICOS</vt:lpstr>
      <vt:lpstr>ALCANCE</vt:lpstr>
      <vt:lpstr>Nivel de madurez</vt:lpstr>
      <vt:lpstr>Contexto de la Auditoría</vt:lpstr>
      <vt:lpstr>Metodología Utilizada</vt:lpstr>
      <vt:lpstr>Fortalezas y Debilidades</vt:lpstr>
      <vt:lpstr>Fortalezas y Debilidades</vt:lpstr>
      <vt:lpstr>Recomendaciones</vt:lpstr>
      <vt:lpstr>Conclusiones</vt:lpstr>
      <vt:lpstr>Evaluación de Madurez por Subtema  (Escala L0–L5)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Auditoría Informática – Tema 9</dc:title>
  <dc:subject/>
  <dc:creator>ANTHONY</dc:creator>
  <cp:keywords/>
  <dc:description>generated using python-pptx</dc:description>
  <cp:lastModifiedBy>Anthony Machado</cp:lastModifiedBy>
  <cp:revision>6</cp:revision>
  <dcterms:created xsi:type="dcterms:W3CDTF">2013-01-27T09:14:16Z</dcterms:created>
  <dcterms:modified xsi:type="dcterms:W3CDTF">2025-06-16T05:07:05Z</dcterms:modified>
  <cp:category/>
</cp:coreProperties>
</file>