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>
      <p:cViewPr varScale="1">
        <p:scale>
          <a:sx n="50" d="100"/>
          <a:sy n="50" d="100"/>
        </p:scale>
        <p:origin x="-10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7382F1-1339-4541-A196-CAB746D3C929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BCA602-B44B-4383-A92B-254B90D49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7382F1-1339-4541-A196-CAB746D3C929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A602-B44B-4383-A92B-254B90D49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1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7382F1-1339-4541-A196-CAB746D3C929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A602-B44B-4383-A92B-254B90D49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7382F1-1339-4541-A196-CAB746D3C929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A602-B44B-4383-A92B-254B90D49D9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7382F1-1339-4541-A196-CAB746D3C929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A602-B44B-4383-A92B-254B90D49D9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7382F1-1339-4541-A196-CAB746D3C929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A602-B44B-4383-A92B-254B90D49D9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1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8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7382F1-1339-4541-A196-CAB746D3C929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A602-B44B-4383-A92B-254B90D49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7382F1-1339-4541-A196-CAB746D3C929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A602-B44B-4383-A92B-254B90D49D9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7382F1-1339-4541-A196-CAB746D3C929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A602-B44B-4383-A92B-254B90D49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3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37382F1-1339-4541-A196-CAB746D3C929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BCA602-B44B-4383-A92B-254B90D49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7382F1-1339-4541-A196-CAB746D3C929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4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BCA602-B44B-4383-A92B-254B90D49D9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4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4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37382F1-1339-4541-A196-CAB746D3C929}" type="datetimeFigureOut">
              <a:rPr lang="es-ES" smtClean="0"/>
              <a:pPr/>
              <a:t>06/11/2012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4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8BCA602-B44B-4383-A92B-254B90D49D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8690" y="214291"/>
            <a:ext cx="7772400" cy="755645"/>
          </a:xfrm>
        </p:spPr>
        <p:txBody>
          <a:bodyPr>
            <a:normAutofit/>
          </a:bodyPr>
          <a:lstStyle/>
          <a:p>
            <a:pPr algn="ctr"/>
            <a:r>
              <a:rPr lang="es-EC" sz="3600" dirty="0" smtClean="0">
                <a:effectLst/>
              </a:rPr>
              <a:t>PRESENTACIÓN</a:t>
            </a:r>
            <a:endParaRPr lang="es-ES" sz="3600" dirty="0"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1428736"/>
            <a:ext cx="8501122" cy="4214843"/>
          </a:xfrm>
        </p:spPr>
        <p:txBody>
          <a:bodyPr>
            <a:normAutofit/>
          </a:bodyPr>
          <a:lstStyle/>
          <a:p>
            <a:pPr algn="just"/>
            <a:r>
              <a:rPr lang="es-EC" sz="1800" dirty="0" smtClean="0"/>
              <a:t>La OMS, en su informe de 1995, llega a dos conclusiones:</a:t>
            </a:r>
          </a:p>
          <a:p>
            <a:pPr algn="just"/>
            <a:endParaRPr lang="es-EC" sz="1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s-EC" sz="1800" dirty="0" smtClean="0"/>
              <a:t>Vivimos en una sociedad sexualmente enferma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C" sz="1800" dirty="0" smtClean="0"/>
              <a:t>Hace falta medidas urgentes de </a:t>
            </a:r>
            <a:r>
              <a:rPr lang="es-EC" sz="1800" smtClean="0"/>
              <a:t>intervención terapéutica </a:t>
            </a:r>
            <a:r>
              <a:rPr lang="es-EC" sz="1800" dirty="0" smtClean="0"/>
              <a:t>y de profilaxis que recuperen o preserven la salud sexual.</a:t>
            </a:r>
          </a:p>
          <a:p>
            <a:pPr marL="514350" indent="-514350" algn="just">
              <a:buFont typeface="+mj-lt"/>
              <a:buAutoNum type="arabicPeriod"/>
            </a:pPr>
            <a:endParaRPr lang="es-EC" sz="1800" dirty="0" smtClean="0"/>
          </a:p>
          <a:p>
            <a:pPr marL="514350" indent="-514350" algn="just"/>
            <a:r>
              <a:rPr lang="es-EC" sz="1800" dirty="0" smtClean="0">
                <a:solidFill>
                  <a:schemeClr val="accent1"/>
                </a:solidFill>
              </a:rPr>
              <a:t>	a)</a:t>
            </a:r>
            <a:r>
              <a:rPr lang="es-EC" sz="1800" dirty="0" smtClean="0"/>
              <a:t> Las disfunciones sexuales más frecuentes, son aquella que alteran el equilibrio </a:t>
            </a:r>
            <a:r>
              <a:rPr lang="es-EC" sz="1800" dirty="0" err="1" smtClean="0"/>
              <a:t>biopsicológico</a:t>
            </a:r>
            <a:r>
              <a:rPr lang="es-EC" sz="1800" dirty="0" smtClean="0"/>
              <a:t>.</a:t>
            </a:r>
          </a:p>
          <a:p>
            <a:pPr marL="514350" indent="-514350" algn="just"/>
            <a:endParaRPr lang="es-EC" sz="1800" dirty="0" smtClean="0"/>
          </a:p>
          <a:p>
            <a:pPr marL="514350" indent="-514350" algn="just"/>
            <a:r>
              <a:rPr lang="es-EC" sz="1800" dirty="0" smtClean="0">
                <a:solidFill>
                  <a:schemeClr val="accent1"/>
                </a:solidFill>
              </a:rPr>
              <a:t>	b) </a:t>
            </a:r>
            <a:r>
              <a:rPr lang="es-EC" sz="1800" dirty="0" smtClean="0"/>
              <a:t>	 La acción profiláctica consiste en lograr una educación sexual, en todos los niveles de la enseñanza</a:t>
            </a:r>
            <a:endParaRPr lang="es-E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28596" y="71415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es-EC" sz="2800" dirty="0" smtClean="0"/>
              <a:t>VALORES PARA UNA ORIENTACIÓN SEXUAL</a:t>
            </a:r>
            <a:endParaRPr lang="es-ES" sz="2800" dirty="0"/>
          </a:p>
        </p:txBody>
      </p:sp>
      <p:grpSp>
        <p:nvGrpSpPr>
          <p:cNvPr id="27" name="26 Grupo"/>
          <p:cNvGrpSpPr/>
          <p:nvPr/>
        </p:nvGrpSpPr>
        <p:grpSpPr>
          <a:xfrm>
            <a:off x="2928926" y="1714489"/>
            <a:ext cx="3714776" cy="4071967"/>
            <a:chOff x="2743411" y="1500174"/>
            <a:chExt cx="4000528" cy="4429156"/>
          </a:xfrm>
        </p:grpSpPr>
        <p:sp>
          <p:nvSpPr>
            <p:cNvPr id="4" name="3 Elipse"/>
            <p:cNvSpPr/>
            <p:nvPr/>
          </p:nvSpPr>
          <p:spPr>
            <a:xfrm>
              <a:off x="2743411" y="1500174"/>
              <a:ext cx="4000528" cy="44291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Rombo"/>
            <p:cNvSpPr/>
            <p:nvPr/>
          </p:nvSpPr>
          <p:spPr>
            <a:xfrm>
              <a:off x="4457923" y="1500174"/>
              <a:ext cx="571504" cy="4429156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5 Flecha derecha"/>
            <p:cNvSpPr/>
            <p:nvPr/>
          </p:nvSpPr>
          <p:spPr>
            <a:xfrm rot="20515777">
              <a:off x="5036556" y="5523789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6 Flecha derecha"/>
            <p:cNvSpPr/>
            <p:nvPr/>
          </p:nvSpPr>
          <p:spPr>
            <a:xfrm rot="20104606">
              <a:off x="5457117" y="5348343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7 Flecha derecha"/>
            <p:cNvSpPr/>
            <p:nvPr/>
          </p:nvSpPr>
          <p:spPr>
            <a:xfrm rot="19287413">
              <a:off x="5693689" y="5080793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Flecha derecha"/>
            <p:cNvSpPr/>
            <p:nvPr/>
          </p:nvSpPr>
          <p:spPr>
            <a:xfrm rot="18236860">
              <a:off x="5997783" y="4701257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9 Flecha derecha"/>
            <p:cNvSpPr/>
            <p:nvPr/>
          </p:nvSpPr>
          <p:spPr>
            <a:xfrm rot="17679113">
              <a:off x="6198187" y="4293854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10 Flecha derecha"/>
            <p:cNvSpPr/>
            <p:nvPr/>
          </p:nvSpPr>
          <p:spPr>
            <a:xfrm rot="16597904">
              <a:off x="6299262" y="3878041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11 Flecha derecha"/>
            <p:cNvSpPr/>
            <p:nvPr/>
          </p:nvSpPr>
          <p:spPr>
            <a:xfrm rot="10800000">
              <a:off x="6332133" y="3478749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12 Flecha derecha"/>
            <p:cNvSpPr/>
            <p:nvPr/>
          </p:nvSpPr>
          <p:spPr>
            <a:xfrm rot="10800000">
              <a:off x="5529494" y="3429001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13 Flecha derecha"/>
            <p:cNvSpPr/>
            <p:nvPr/>
          </p:nvSpPr>
          <p:spPr>
            <a:xfrm rot="10800000">
              <a:off x="5916230" y="3468380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15 Flecha derecha"/>
            <p:cNvSpPr/>
            <p:nvPr/>
          </p:nvSpPr>
          <p:spPr>
            <a:xfrm rot="10800000">
              <a:off x="5100865" y="3429000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16 Flecha derecha"/>
            <p:cNvSpPr/>
            <p:nvPr/>
          </p:nvSpPr>
          <p:spPr>
            <a:xfrm rot="10800000">
              <a:off x="4046118" y="3478749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17 Flecha derecha"/>
            <p:cNvSpPr/>
            <p:nvPr/>
          </p:nvSpPr>
          <p:spPr>
            <a:xfrm rot="10800000">
              <a:off x="3243479" y="3429001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" name="18 Flecha derecha"/>
            <p:cNvSpPr/>
            <p:nvPr/>
          </p:nvSpPr>
          <p:spPr>
            <a:xfrm rot="10800000">
              <a:off x="3630215" y="3468380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19 Flecha derecha"/>
            <p:cNvSpPr/>
            <p:nvPr/>
          </p:nvSpPr>
          <p:spPr>
            <a:xfrm rot="10800000">
              <a:off x="2814850" y="3429000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21 Flecha derecha"/>
            <p:cNvSpPr/>
            <p:nvPr/>
          </p:nvSpPr>
          <p:spPr>
            <a:xfrm rot="20317282">
              <a:off x="4145970" y="1659215"/>
              <a:ext cx="409591" cy="28773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" name="22 Flecha derecha"/>
            <p:cNvSpPr/>
            <p:nvPr/>
          </p:nvSpPr>
          <p:spPr>
            <a:xfrm rot="19752777">
              <a:off x="3693502" y="1857205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23 Flecha derecha"/>
            <p:cNvSpPr/>
            <p:nvPr/>
          </p:nvSpPr>
          <p:spPr>
            <a:xfrm rot="19409627">
              <a:off x="3336396" y="2149893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" name="24 Flecha derecha"/>
            <p:cNvSpPr/>
            <p:nvPr/>
          </p:nvSpPr>
          <p:spPr>
            <a:xfrm rot="17445847">
              <a:off x="2976042" y="2584424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" name="25 Flecha derecha"/>
            <p:cNvSpPr/>
            <p:nvPr/>
          </p:nvSpPr>
          <p:spPr>
            <a:xfrm rot="17178367">
              <a:off x="2864914" y="3010232"/>
              <a:ext cx="357190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 rot="16200000">
            <a:off x="1714480" y="3500439"/>
            <a:ext cx="2357453" cy="357191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es-ES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RESPONZABILIZACIÓN</a:t>
            </a:r>
            <a:endParaRPr lang="es-ES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3786182" y="1571613"/>
            <a:ext cx="1928826" cy="261923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es-ES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COMPROMISO</a:t>
            </a:r>
            <a:endParaRPr lang="es-ES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  <p:sp>
        <p:nvSpPr>
          <p:cNvPr id="1029" name="WordArt 5"/>
          <p:cNvSpPr>
            <a:spLocks noChangeArrowheads="1" noChangeShapeType="1" noTextEdit="1"/>
          </p:cNvSpPr>
          <p:nvPr/>
        </p:nvSpPr>
        <p:spPr bwMode="auto">
          <a:xfrm rot="5400000">
            <a:off x="5760329" y="3740870"/>
            <a:ext cx="1812935" cy="189062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es-ES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LIBERACIÓN</a:t>
            </a:r>
            <a:endParaRPr lang="es-ES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  <p:sp>
        <p:nvSpPr>
          <p:cNvPr id="1030" name="WordArt 6"/>
          <p:cNvSpPr>
            <a:spLocks noChangeArrowheads="1" noChangeShapeType="1" noTextEdit="1"/>
          </p:cNvSpPr>
          <p:nvPr/>
        </p:nvSpPr>
        <p:spPr bwMode="auto">
          <a:xfrm>
            <a:off x="3857620" y="5857893"/>
            <a:ext cx="2286016" cy="285752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 rtl="0"/>
            <a:r>
              <a:rPr lang="es-ES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latin typeface="Arial Black" pitchFamily="34" charset="0"/>
                <a:cs typeface="Times New Roman"/>
              </a:rPr>
              <a:t>CONCIENCIA</a:t>
            </a:r>
            <a:endParaRPr lang="es-ES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latin typeface="Arial Black" pitchFamily="34" charset="0"/>
              <a:cs typeface="Times New Roman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3000364" y="6284262"/>
            <a:ext cx="372905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Calibri" pitchFamily="34" charset="0"/>
              <a:buChar char="1"/>
              <a:tabLst/>
            </a:pPr>
            <a:r>
              <a:rPr kumimoji="0" lang="es-EC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 Conciencia Crítica</a:t>
            </a:r>
            <a:endParaRPr kumimoji="0" lang="es-E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 rot="16200000">
            <a:off x="4897282" y="3468532"/>
            <a:ext cx="542928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C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2. Liberaciónde Prejuicios y Tabúes</a:t>
            </a:r>
            <a:endParaRPr kumimoji="0" lang="es-E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 rot="16200000">
            <a:off x="-418178" y="3375667"/>
            <a:ext cx="404338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C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3. Responzabilización</a:t>
            </a:r>
            <a:endParaRPr kumimoji="0" lang="es-E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2622548" y="714358"/>
            <a:ext cx="402115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C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4. Compromiso Personal</a:t>
            </a:r>
            <a:endParaRPr kumimoji="0" lang="es-E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876631"/>
          </a:xfrm>
        </p:spPr>
        <p:txBody>
          <a:bodyPr>
            <a:normAutofit/>
          </a:bodyPr>
          <a:lstStyle/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A nivel sexual, erótico y amoroso existen ideologías. La educación familiar y social transmiten y consolidan estas ideologías.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Es necesaria una </a:t>
            </a:r>
            <a:r>
              <a:rPr lang="es-EC" sz="1800" i="1" dirty="0" smtClean="0"/>
              <a:t>“toma de conciencia”</a:t>
            </a:r>
            <a:r>
              <a:rPr lang="es-EC" sz="1800" dirty="0" smtClean="0"/>
              <a:t> de que vivimos en una sociedad sexualmente represiva, y qué intereses religiosos, morales, económicos y sociales sirve esa represión.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Solo la concientización crítica de los componentes ideológicos y políticos de las actitudes y comportamientos sexuales, hará posible una auténtica 2revolución sexual”.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Cuando las personas se “concientizan sexualmente” descubren sus derechos: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None/>
            </a:pPr>
            <a:r>
              <a:rPr lang="es-EC" sz="1800" dirty="0" smtClean="0">
                <a:solidFill>
                  <a:schemeClr val="accent1"/>
                </a:solidFill>
              </a:rPr>
              <a:t>	a)</a:t>
            </a:r>
            <a:r>
              <a:rPr lang="es-EC" sz="1800" dirty="0" smtClean="0"/>
              <a:t> al placer sexual			</a:t>
            </a:r>
            <a:r>
              <a:rPr lang="es-EC" sz="1800" dirty="0" smtClean="0">
                <a:solidFill>
                  <a:schemeClr val="accent1"/>
                </a:solidFill>
              </a:rPr>
              <a:t>b)</a:t>
            </a:r>
            <a:r>
              <a:rPr lang="es-EC" sz="1800" dirty="0" smtClean="0"/>
              <a:t> a la información</a:t>
            </a:r>
            <a:endParaRPr lang="es-ES" sz="1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3600" dirty="0" smtClean="0"/>
              <a:t>1. CONCIENCIA CRÍTICA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Los prejuicios y tabúes es la sistematización de la ignorancia y miedos.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La tarea es la “liberación de prejuicios y tabúes” y no simplemente enseñar.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Quien ignora teme, quien teme se resiste a saber.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La liberación sexual, nos hará capaces de reconocer la realidad tal cual es, permitirá una orientación libre y responsable.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El sistema de valores sexuales es el fundamento para construir la vida sexual y amorosa; así como para construir las disfunciones sexuales que enferman la vida matrimonial y familiar.</a:t>
            </a:r>
            <a:endParaRPr lang="es-ES" sz="1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346077"/>
            <a:ext cx="8401080" cy="868345"/>
          </a:xfrm>
        </p:spPr>
        <p:txBody>
          <a:bodyPr>
            <a:normAutofit/>
          </a:bodyPr>
          <a:lstStyle/>
          <a:p>
            <a:pPr algn="ctr"/>
            <a:r>
              <a:rPr lang="es-EC" sz="3600" dirty="0" smtClean="0"/>
              <a:t>LIBERACIÓN DE PREJUICIOS Y TABÚES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596" y="928669"/>
            <a:ext cx="8258204" cy="5376672"/>
          </a:xfrm>
        </p:spPr>
        <p:txBody>
          <a:bodyPr>
            <a:normAutofit/>
          </a:bodyPr>
          <a:lstStyle/>
          <a:p>
            <a:pPr marL="452628" indent="-342900">
              <a:buFont typeface="+mj-lt"/>
              <a:buAutoNum type="arabicPeriod"/>
            </a:pPr>
            <a:r>
              <a:rPr lang="es-EC" sz="1800" b="1" dirty="0" smtClean="0"/>
              <a:t>ANTE UNO MISMO:</a:t>
            </a:r>
            <a:r>
              <a:rPr lang="es-EC" sz="1800" dirty="0" smtClean="0"/>
              <a:t> La liberación sexual para poner al servicio de nuevos valores superiores. El sentido de los valores se aprende.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b="1" dirty="0" smtClean="0"/>
              <a:t>ANTE LOS DEMAS:</a:t>
            </a:r>
            <a:r>
              <a:rPr lang="es-EC" sz="1800" dirty="0" smtClean="0"/>
              <a:t> La sexología moderna, reconoce que la vida sexual, erótica y amorosa plena reside básicamente en la calidad de la comunicación entre la pareja. Es una relación de compañerismo, cooperación y solidaridad.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b="1" dirty="0" smtClean="0"/>
              <a:t>ANTE LAS CONSECUENCIAS:</a:t>
            </a:r>
            <a:r>
              <a:rPr lang="es-EC" sz="1800" dirty="0" smtClean="0"/>
              <a:t> El sexo y el amor tienen consecuencias decisivas para el destino personal, familiar y social. Estas consecuencias inciden en los niveles biológico, psicológico y social; y económico. (Planificación Familiar, Paternidad Responsable, Anticoncepción)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None/>
            </a:pPr>
            <a:r>
              <a:rPr lang="es-EC" sz="1800" dirty="0" smtClean="0"/>
              <a:t>Existen dos maneras de evitar los embarazos irresponsables:</a:t>
            </a:r>
          </a:p>
          <a:p>
            <a:pPr>
              <a:buNone/>
            </a:pPr>
            <a:endParaRPr lang="es-EC" sz="1800" b="1" dirty="0" smtClean="0"/>
          </a:p>
          <a:p>
            <a:pPr>
              <a:buNone/>
            </a:pPr>
            <a:r>
              <a:rPr lang="es-EC" sz="1800" b="1" dirty="0" smtClean="0"/>
              <a:t>	a)</a:t>
            </a:r>
            <a:r>
              <a:rPr lang="es-EC" sz="1800" dirty="0" smtClean="0"/>
              <a:t> la abstinencia sexual	</a:t>
            </a:r>
            <a:r>
              <a:rPr lang="es-EC" sz="1800" b="1" dirty="0" smtClean="0"/>
              <a:t>b)</a:t>
            </a:r>
            <a:r>
              <a:rPr lang="es-EC" sz="1800" dirty="0" smtClean="0"/>
              <a:t> uso de métodos anticonceptivos</a:t>
            </a:r>
            <a:endParaRPr lang="es-EC" sz="1800" b="1" dirty="0" smtClean="0"/>
          </a:p>
          <a:p>
            <a:pPr>
              <a:buNone/>
            </a:pPr>
            <a:endParaRPr lang="es-ES" sz="1800" b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42853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es-EC" sz="3600" dirty="0" smtClean="0"/>
              <a:t>RESPONZABILIZACIÓN SEXUAL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85720" y="1214423"/>
            <a:ext cx="8715436" cy="5000660"/>
          </a:xfrm>
        </p:spPr>
        <p:txBody>
          <a:bodyPr>
            <a:normAutofit/>
          </a:bodyPr>
          <a:lstStyle/>
          <a:p>
            <a:pPr marL="452628" indent="-342900">
              <a:buNone/>
            </a:pPr>
            <a:r>
              <a:rPr lang="es-EC" sz="1800" dirty="0" smtClean="0">
                <a:solidFill>
                  <a:schemeClr val="accent1"/>
                </a:solidFill>
              </a:rPr>
              <a:t>1.</a:t>
            </a:r>
            <a:r>
              <a:rPr lang="es-EC" sz="1800" dirty="0" smtClean="0"/>
              <a:t> La ilusión del gran amor:</a:t>
            </a:r>
          </a:p>
          <a:p>
            <a:pPr marL="452628" indent="-342900">
              <a:buNone/>
            </a:pPr>
            <a:endParaRPr lang="es-EC" sz="200" dirty="0" smtClean="0"/>
          </a:p>
          <a:p>
            <a:pPr marL="452628" indent="-342900">
              <a:buNone/>
            </a:pPr>
            <a:r>
              <a:rPr lang="es-EC" sz="1800" dirty="0" smtClean="0">
                <a:solidFill>
                  <a:schemeClr val="accent1"/>
                </a:solidFill>
              </a:rPr>
              <a:t>	a) </a:t>
            </a:r>
            <a:r>
              <a:rPr lang="es-EC" sz="1800" dirty="0" smtClean="0"/>
              <a:t>Todos los amores fracasados, son el resultado obligado y forzoso del “amor-ilusión”. Nadie tiene el derecho a construir el futuro sobre “ilusiones”.</a:t>
            </a:r>
          </a:p>
          <a:p>
            <a:pPr marL="452628" indent="-342900">
              <a:buNone/>
            </a:pPr>
            <a:endParaRPr lang="es-EC" sz="200" dirty="0" smtClean="0"/>
          </a:p>
          <a:p>
            <a:pPr marL="452628" indent="-342900">
              <a:buNone/>
            </a:pPr>
            <a:r>
              <a:rPr lang="es-EC" sz="1800" dirty="0" smtClean="0">
                <a:solidFill>
                  <a:schemeClr val="accent1"/>
                </a:solidFill>
              </a:rPr>
              <a:t>	b) </a:t>
            </a:r>
            <a:r>
              <a:rPr lang="es-EC" sz="1800" dirty="0" smtClean="0"/>
              <a:t>Todo encuentro amoroso auténtico se fundamenta en la conciencia crítica, libertad y responsabilidad.</a:t>
            </a:r>
          </a:p>
          <a:p>
            <a:pPr marL="452628" indent="-342900">
              <a:buNone/>
            </a:pPr>
            <a:endParaRPr lang="es-EC" sz="200" dirty="0" smtClean="0"/>
          </a:p>
          <a:p>
            <a:pPr marL="452628" indent="-342900">
              <a:buNone/>
            </a:pPr>
            <a:r>
              <a:rPr lang="es-EC" sz="1800" dirty="0" smtClean="0">
                <a:solidFill>
                  <a:schemeClr val="accent1"/>
                </a:solidFill>
              </a:rPr>
              <a:t>2.</a:t>
            </a:r>
            <a:r>
              <a:rPr lang="es-EC" sz="1800" dirty="0" smtClean="0"/>
              <a:t> La relación entre amor y sexo:</a:t>
            </a:r>
          </a:p>
          <a:p>
            <a:pPr marL="452628" indent="-342900">
              <a:buNone/>
            </a:pPr>
            <a:endParaRPr lang="es-EC" sz="200" dirty="0" smtClean="0"/>
          </a:p>
          <a:p>
            <a:pPr marL="452628" indent="-342900">
              <a:buNone/>
            </a:pPr>
            <a:r>
              <a:rPr lang="es-EC" sz="1800" dirty="0" smtClean="0">
                <a:solidFill>
                  <a:schemeClr val="accent1"/>
                </a:solidFill>
              </a:rPr>
              <a:t>	a) </a:t>
            </a:r>
            <a:r>
              <a:rPr lang="es-EC" sz="1800" dirty="0" smtClean="0"/>
              <a:t>La vida sexual debe estar condicionada al amor, o si cabe al margen del amor</a:t>
            </a:r>
          </a:p>
          <a:p>
            <a:pPr marL="452628" indent="-342900">
              <a:buNone/>
            </a:pPr>
            <a:endParaRPr lang="es-EC" sz="200" dirty="0" smtClean="0"/>
          </a:p>
          <a:p>
            <a:pPr marL="452628" indent="-342900">
              <a:buNone/>
            </a:pPr>
            <a:r>
              <a:rPr lang="es-EC" sz="1800" dirty="0" smtClean="0">
                <a:solidFill>
                  <a:schemeClr val="accent1"/>
                </a:solidFill>
              </a:rPr>
              <a:t>	b) </a:t>
            </a:r>
            <a:r>
              <a:rPr lang="es-EC" sz="1800" dirty="0" smtClean="0"/>
              <a:t>El mundo occidental, influido por las concepciones cristianas, condicionaron la “pureza” del ejercicio sexual a la intencionalidad procreativa.</a:t>
            </a:r>
          </a:p>
          <a:p>
            <a:pPr marL="452628" indent="-342900">
              <a:buNone/>
            </a:pPr>
            <a:endParaRPr lang="es-EC" sz="200" dirty="0" smtClean="0"/>
          </a:p>
          <a:p>
            <a:pPr marL="452628" indent="-342900">
              <a:buNone/>
            </a:pPr>
            <a:r>
              <a:rPr lang="es-EC" sz="1800" dirty="0" smtClean="0">
                <a:solidFill>
                  <a:schemeClr val="accent1"/>
                </a:solidFill>
              </a:rPr>
              <a:t>	c) </a:t>
            </a:r>
            <a:r>
              <a:rPr lang="es-EC" sz="1800" dirty="0" smtClean="0"/>
              <a:t>Siempre hubo sexo no reproductivo. La misma iglesia acepto los métodos anticonceptivos naturales.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3600" dirty="0" smtClean="0"/>
              <a:t>EL COMPROMISO PERSONAL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596" y="1481329"/>
            <a:ext cx="8258204" cy="49480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C" sz="1800" dirty="0" smtClean="0"/>
              <a:t>	d) Admitió el ejercicio sexual como expresión de la relación amorosa entre los cónyuges</a:t>
            </a:r>
          </a:p>
          <a:p>
            <a:pPr>
              <a:buNone/>
            </a:pPr>
            <a:endParaRPr lang="es-EC" sz="1800" dirty="0" smtClean="0"/>
          </a:p>
          <a:p>
            <a:pPr>
              <a:buNone/>
            </a:pPr>
            <a:r>
              <a:rPr lang="es-EC" sz="1800" dirty="0" smtClean="0"/>
              <a:t>	e) Qué puede hacer con su sexualidad las personas que no logran una relación amorosa plena?</a:t>
            </a:r>
          </a:p>
          <a:p>
            <a:pPr>
              <a:buNone/>
            </a:pPr>
            <a:endParaRPr lang="es-EC" sz="1800" dirty="0" smtClean="0"/>
          </a:p>
          <a:p>
            <a:pPr>
              <a:buNone/>
            </a:pPr>
            <a:r>
              <a:rPr lang="es-EC" sz="1800" dirty="0" smtClean="0"/>
              <a:t>	f) Cuántas relaciones sexuales se dan el marco del “gran amor”?</a:t>
            </a:r>
          </a:p>
          <a:p>
            <a:pPr>
              <a:buNone/>
            </a:pPr>
            <a:endParaRPr lang="es-EC" sz="1800" dirty="0" smtClean="0"/>
          </a:p>
          <a:p>
            <a:pPr>
              <a:buNone/>
            </a:pPr>
            <a:r>
              <a:rPr lang="es-EC" sz="1800" dirty="0" smtClean="0"/>
              <a:t>	g) Cuántos grandes amores duran toda la vida?</a:t>
            </a:r>
          </a:p>
          <a:p>
            <a:pPr>
              <a:buNone/>
            </a:pPr>
            <a:endParaRPr lang="es-EC" sz="1800" dirty="0" smtClean="0"/>
          </a:p>
          <a:p>
            <a:pPr>
              <a:buNone/>
            </a:pPr>
            <a:r>
              <a:rPr lang="es-EC" sz="1800" dirty="0" smtClean="0"/>
              <a:t>	h) El vínculo matrimonial asegura el amor de los cónyuges?</a:t>
            </a:r>
          </a:p>
          <a:p>
            <a:pPr>
              <a:buNone/>
            </a:pPr>
            <a:endParaRPr lang="es-EC" sz="1800" dirty="0" smtClean="0"/>
          </a:p>
          <a:p>
            <a:pPr>
              <a:buNone/>
            </a:pPr>
            <a:r>
              <a:rPr lang="es-EC" sz="1800" dirty="0" smtClean="0"/>
              <a:t>	i) Cuántos matrimonios que duran se asientan sobre la convivencia, la rutina o la explotación recíproca?</a:t>
            </a:r>
            <a:endParaRPr lang="es-ES" sz="1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3600" dirty="0" smtClean="0"/>
              <a:t>EL COMPROMISO PERSONAL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596" y="1500173"/>
            <a:ext cx="8229600" cy="50195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C" sz="1800" b="1" u="sng" dirty="0" smtClean="0"/>
              <a:t>Es urgente que precisemos mejor la naturaleza de la relación entre amor y la sexualidad</a:t>
            </a:r>
          </a:p>
          <a:p>
            <a:pPr algn="ctr">
              <a:buNone/>
            </a:pPr>
            <a:endParaRPr lang="es-EC" sz="1800" b="1" u="sng" dirty="0" smtClean="0"/>
          </a:p>
          <a:p>
            <a:pPr algn="ctr">
              <a:buNone/>
            </a:pPr>
            <a:endParaRPr lang="es-EC" sz="200" dirty="0" smtClean="0"/>
          </a:p>
          <a:p>
            <a:pPr marL="452628" indent="-342900" algn="just">
              <a:buFont typeface="+mj-lt"/>
              <a:buAutoNum type="alphaLcParenR"/>
            </a:pPr>
            <a:r>
              <a:rPr lang="es-EC" sz="1800" dirty="0" smtClean="0"/>
              <a:t>La relación sexual y erótica se da entre un hombre y una mujer, en cuanto “individuos” (impulsos, necesidades, afectos, emociones)</a:t>
            </a:r>
          </a:p>
          <a:p>
            <a:pPr marL="452628" indent="-342900" algn="just">
              <a:buFont typeface="+mj-lt"/>
              <a:buAutoNum type="alphaLcParenR"/>
            </a:pPr>
            <a:endParaRPr lang="es-EC" sz="200" dirty="0" smtClean="0"/>
          </a:p>
          <a:p>
            <a:pPr marL="452628" indent="-342900" algn="just">
              <a:buFont typeface="+mj-lt"/>
              <a:buAutoNum type="alphaLcParenR"/>
            </a:pPr>
            <a:r>
              <a:rPr lang="es-EC" sz="1800" dirty="0" smtClean="0"/>
              <a:t>La relación amorosa se da entre un hombre y una mujer, en cuanto “personas” (seres conscientes, libres y responsables)</a:t>
            </a:r>
          </a:p>
          <a:p>
            <a:pPr marL="452628" indent="-342900" algn="just">
              <a:buFont typeface="+mj-lt"/>
              <a:buAutoNum type="alphaLcParenR"/>
            </a:pPr>
            <a:endParaRPr lang="es-EC" sz="200" dirty="0" smtClean="0"/>
          </a:p>
          <a:p>
            <a:pPr marL="452628" indent="-342900" algn="just">
              <a:buFont typeface="+mj-lt"/>
              <a:buAutoNum type="alphaLcParenR"/>
            </a:pPr>
            <a:r>
              <a:rPr lang="es-EC" sz="1800" dirty="0" smtClean="0"/>
              <a:t>Amarse, no es mirarse uno en los ojos del otro, sino mirar ambos en la misma dirección.</a:t>
            </a:r>
          </a:p>
          <a:p>
            <a:pPr marL="452628" indent="-342900" algn="just">
              <a:buFont typeface="+mj-lt"/>
              <a:buAutoNum type="alphaLcParenR"/>
            </a:pPr>
            <a:endParaRPr lang="es-EC" sz="200" dirty="0" smtClean="0"/>
          </a:p>
          <a:p>
            <a:pPr marL="452628" indent="-342900" algn="just">
              <a:buFont typeface="+mj-lt"/>
              <a:buAutoNum type="alphaLcParenR"/>
            </a:pPr>
            <a:r>
              <a:rPr lang="es-EC" sz="1800" dirty="0" smtClean="0"/>
              <a:t>El amor supone un salto cualitativo, más allá del sexo y del erotismo, en donde el sexo y erotismo, constituyen un necesario punto de apoyo.</a:t>
            </a:r>
          </a:p>
          <a:p>
            <a:pPr marL="452628" indent="-342900" algn="just">
              <a:buFont typeface="+mj-lt"/>
              <a:buAutoNum type="alphaLcParenR"/>
            </a:pPr>
            <a:endParaRPr lang="es-EC" sz="200" dirty="0" smtClean="0"/>
          </a:p>
          <a:p>
            <a:pPr marL="452628" indent="-342900" algn="just">
              <a:buFont typeface="+mj-lt"/>
              <a:buAutoNum type="alphaLcParenR"/>
            </a:pPr>
            <a:r>
              <a:rPr lang="es-EC" sz="1800" dirty="0" smtClean="0"/>
              <a:t>Para que una relación sexual se considere éticamente valiosa, tendrá que ser una relación “personalizada y personalizante”.</a:t>
            </a:r>
            <a:endParaRPr lang="es-ES" sz="1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3600" dirty="0" smtClean="0"/>
              <a:t>EL COMPROMISO PERSONAL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85720" y="1357299"/>
            <a:ext cx="8572560" cy="4857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C" sz="1800" dirty="0" smtClean="0"/>
              <a:t>Es la integración de los elementos somáticos, emocionales, intelectuales y sociales, por medios que sean enriquecedores y que potencien la personalidad, la comunicación y el amor.(OMS)</a:t>
            </a:r>
          </a:p>
          <a:p>
            <a:pPr>
              <a:buNone/>
            </a:pPr>
            <a:endParaRPr lang="es-EC" sz="1800" dirty="0" smtClean="0"/>
          </a:p>
          <a:p>
            <a:pPr>
              <a:buNone/>
            </a:pPr>
            <a:r>
              <a:rPr lang="es-EC" sz="1800" dirty="0" smtClean="0"/>
              <a:t>La sexualidad sana comprende tres elementos:</a:t>
            </a:r>
          </a:p>
          <a:p>
            <a:pPr>
              <a:buNone/>
            </a:pPr>
            <a:endParaRPr lang="es-EC" sz="1800" dirty="0" smtClean="0"/>
          </a:p>
          <a:p>
            <a:pPr marL="566928" indent="-457200">
              <a:buFont typeface="+mj-lt"/>
              <a:buAutoNum type="arabicPeriod"/>
            </a:pPr>
            <a:r>
              <a:rPr lang="es-EC" sz="1800" dirty="0" smtClean="0"/>
              <a:t>Actitud para disfrutar de la actividad sexual y reproductiva, de acuerdo a la ética personal y social.</a:t>
            </a:r>
          </a:p>
          <a:p>
            <a:pPr marL="566928" indent="-457200">
              <a:buFont typeface="+mj-lt"/>
              <a:buAutoNum type="arabicPeriod"/>
            </a:pPr>
            <a:endParaRPr lang="es-EC" sz="1800" dirty="0" smtClean="0"/>
          </a:p>
          <a:p>
            <a:pPr marL="566928" indent="-457200">
              <a:buFont typeface="+mj-lt"/>
              <a:buAutoNum type="arabicPeriod"/>
            </a:pPr>
            <a:r>
              <a:rPr lang="es-EC" sz="1800" dirty="0" smtClean="0"/>
              <a:t>Ausencia de temores, sentimientos de culpa y vergüenza y de otros factores psicológicos que inhiban la actividad  sexual o perturben las relaciones sexuales.</a:t>
            </a:r>
          </a:p>
          <a:p>
            <a:pPr marL="566928" indent="-457200">
              <a:buFont typeface="+mj-lt"/>
              <a:buAutoNum type="arabicPeriod"/>
            </a:pPr>
            <a:endParaRPr lang="es-EC" sz="1800" dirty="0" smtClean="0"/>
          </a:p>
          <a:p>
            <a:pPr marL="566928" indent="-457200">
              <a:buFont typeface="+mj-lt"/>
              <a:buAutoNum type="arabicPeriod"/>
            </a:pPr>
            <a:r>
              <a:rPr lang="es-EC" sz="1800" dirty="0" smtClean="0"/>
              <a:t>Ausencia de trastornos orgánicos, de enfermedades y deficiencias que afecten la actividad sexual y productiva.</a:t>
            </a:r>
            <a:endParaRPr lang="es-ES" sz="1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3600" dirty="0" smtClean="0"/>
              <a:t>SALUD SEXUAL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Superar el analfabetismo sexual.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Fomentar los derechos a la información sexual y al placer sexual.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Superar el miedo al sexo.</a:t>
            </a:r>
          </a:p>
          <a:p>
            <a:pPr marL="452628" indent="-342900">
              <a:buNone/>
            </a:pPr>
            <a:endParaRPr lang="es-EC" sz="1800" dirty="0" smtClean="0"/>
          </a:p>
          <a:p>
            <a:pPr marL="452628" indent="-342900" algn="ctr">
              <a:buNone/>
            </a:pPr>
            <a:r>
              <a:rPr lang="es-EC" sz="1800" dirty="0" smtClean="0"/>
              <a:t>FUNCIONES DEL SEXO</a:t>
            </a:r>
          </a:p>
          <a:p>
            <a:pPr marL="452628" indent="-342900" algn="ctr">
              <a:buNone/>
            </a:pPr>
            <a:endParaRPr lang="es-EC" sz="1800" dirty="0" smtClean="0"/>
          </a:p>
          <a:p>
            <a:pPr marL="452628" indent="-342900">
              <a:buFont typeface="+mj-lt"/>
              <a:buAutoNum type="alphaLcPeriod"/>
            </a:pPr>
            <a:r>
              <a:rPr lang="es-EC" sz="1800" b="1" u="sng" dirty="0" smtClean="0"/>
              <a:t>La Función Procreativa:</a:t>
            </a:r>
            <a:r>
              <a:rPr lang="es-EC" sz="1800" dirty="0" smtClean="0"/>
              <a:t> La </a:t>
            </a:r>
            <a:r>
              <a:rPr lang="es-EC" sz="1800" smtClean="0"/>
              <a:t>explicación </a:t>
            </a:r>
            <a:r>
              <a:rPr lang="es-EC" sz="1800" smtClean="0"/>
              <a:t>solo </a:t>
            </a:r>
            <a:r>
              <a:rPr lang="es-EC" sz="1800" dirty="0" smtClean="0"/>
              <a:t>biológica de la sexualidad, es insuficiente.</a:t>
            </a:r>
          </a:p>
          <a:p>
            <a:pPr marL="452628" indent="-342900">
              <a:buFont typeface="+mj-lt"/>
              <a:buAutoNum type="alphaLcPeriod"/>
            </a:pPr>
            <a:endParaRPr lang="es-EC" sz="1800" dirty="0" smtClean="0"/>
          </a:p>
          <a:p>
            <a:pPr marL="452628" indent="-342900">
              <a:buFont typeface="+mj-lt"/>
              <a:buAutoNum type="alphaLcPeriod"/>
            </a:pPr>
            <a:r>
              <a:rPr lang="es-EC" sz="1800" b="1" u="sng" dirty="0" smtClean="0"/>
              <a:t>La Función Erótica o Recreativa:</a:t>
            </a:r>
            <a:r>
              <a:rPr lang="es-EC" sz="1800" dirty="0" smtClean="0"/>
              <a:t> El sexo esta al servicio del placer, el amor, de la comunicación (de la explotación y la violencia, del erotismo de consumo)</a:t>
            </a:r>
            <a:endParaRPr lang="es-EC" sz="1800" b="1" u="sng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2400" dirty="0" smtClean="0"/>
              <a:t>TAREAS DE UNA EDUCACIÓN SEXUAL VERDADERA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Marcador de contenido" descr="nuestro-planeta-tierra-dibujos-para-colore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1214422"/>
            <a:ext cx="3671894" cy="3671895"/>
          </a:xfrm>
          <a:prstGeom prst="rect">
            <a:avLst/>
          </a:prstGeom>
        </p:spPr>
      </p:pic>
      <p:cxnSp>
        <p:nvCxnSpPr>
          <p:cNvPr id="5" name="4 Conector recto"/>
          <p:cNvCxnSpPr/>
          <p:nvPr/>
        </p:nvCxnSpPr>
        <p:spPr>
          <a:xfrm flipV="1">
            <a:off x="642910" y="3214686"/>
            <a:ext cx="3143272" cy="71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Arco"/>
          <p:cNvSpPr/>
          <p:nvPr/>
        </p:nvSpPr>
        <p:spPr>
          <a:xfrm>
            <a:off x="6286512" y="1285860"/>
            <a:ext cx="428628" cy="7072363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Arco"/>
          <p:cNvSpPr/>
          <p:nvPr/>
        </p:nvSpPr>
        <p:spPr>
          <a:xfrm flipV="1">
            <a:off x="1285852" y="3000373"/>
            <a:ext cx="7072362" cy="4571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596" y="571481"/>
            <a:ext cx="8258204" cy="5435811"/>
          </a:xfrm>
        </p:spPr>
        <p:txBody>
          <a:bodyPr>
            <a:normAutofit/>
          </a:bodyPr>
          <a:lstStyle/>
          <a:p>
            <a:pPr>
              <a:buNone/>
            </a:pPr>
            <a:endParaRPr lang="es-EC" sz="1800" dirty="0" smtClean="0"/>
          </a:p>
          <a:p>
            <a:pPr>
              <a:buNone/>
            </a:pPr>
            <a:endParaRPr lang="es-EC" sz="1800" dirty="0" smtClean="0"/>
          </a:p>
          <a:p>
            <a:pPr lvl="2">
              <a:buNone/>
            </a:pPr>
            <a:r>
              <a:rPr lang="es-EC" sz="3400" dirty="0" smtClean="0"/>
              <a:t>EL MAPA</a:t>
            </a:r>
          </a:p>
          <a:p>
            <a:pPr lvl="2">
              <a:buNone/>
            </a:pPr>
            <a:r>
              <a:rPr lang="es-EC" sz="3400" dirty="0" smtClean="0"/>
              <a:t>DEL SEXO</a:t>
            </a:r>
          </a:p>
          <a:p>
            <a:pPr>
              <a:buNone/>
            </a:pPr>
            <a:r>
              <a:rPr lang="es-EC" sz="1800" dirty="0" smtClean="0"/>
              <a:t>						   </a:t>
            </a:r>
            <a:r>
              <a:rPr lang="es-EC" sz="1800" b="1" dirty="0" smtClean="0"/>
              <a:t>SEXO		      </a:t>
            </a:r>
            <a:r>
              <a:rPr lang="es-EC" sz="1800" b="1" dirty="0" err="1" smtClean="0"/>
              <a:t>SEXO</a:t>
            </a:r>
            <a:endParaRPr lang="es-EC" sz="1800" b="1" dirty="0" smtClean="0"/>
          </a:p>
          <a:p>
            <a:pPr>
              <a:buNone/>
            </a:pPr>
            <a:r>
              <a:rPr lang="es-EC" sz="1800" b="1" dirty="0" smtClean="0"/>
              <a:t>					          PROCREATIVO	     AMOR</a:t>
            </a:r>
          </a:p>
          <a:p>
            <a:pPr>
              <a:buNone/>
            </a:pPr>
            <a:endParaRPr lang="es-EC" sz="1800" b="1" dirty="0" smtClean="0"/>
          </a:p>
          <a:p>
            <a:pPr>
              <a:buNone/>
            </a:pPr>
            <a:r>
              <a:rPr lang="es-EC" sz="1800" b="1" dirty="0" smtClean="0"/>
              <a:t>						   SEXO		       </a:t>
            </a:r>
            <a:r>
              <a:rPr lang="es-EC" sz="1800" b="1" dirty="0" err="1" smtClean="0"/>
              <a:t>SEXO</a:t>
            </a:r>
            <a:endParaRPr lang="es-EC" sz="1800" b="1" dirty="0" smtClean="0"/>
          </a:p>
          <a:p>
            <a:pPr>
              <a:buNone/>
            </a:pPr>
            <a:r>
              <a:rPr lang="es-EC" sz="1800" dirty="0" smtClean="0"/>
              <a:t>						</a:t>
            </a:r>
            <a:r>
              <a:rPr lang="es-EC" sz="1800" b="1" dirty="0" smtClean="0"/>
              <a:t>EXPLOTACIÓN	   RECREATIVO</a:t>
            </a:r>
            <a:endParaRPr lang="es-EC" sz="1800" dirty="0" smtClean="0"/>
          </a:p>
          <a:p>
            <a:pPr>
              <a:buNone/>
            </a:pPr>
            <a:endParaRPr lang="es-EC" sz="1800" dirty="0" smtClean="0"/>
          </a:p>
          <a:p>
            <a:pPr>
              <a:buNone/>
            </a:pPr>
            <a:endParaRPr lang="es-EC" sz="1800" dirty="0" smtClean="0"/>
          </a:p>
          <a:p>
            <a:pPr>
              <a:buNone/>
            </a:pPr>
            <a:r>
              <a:rPr lang="es-EC" sz="1800" dirty="0" smtClean="0"/>
              <a:t>Los 4 grandes territorios</a:t>
            </a:r>
          </a:p>
          <a:p>
            <a:pPr>
              <a:buNone/>
            </a:pPr>
            <a:r>
              <a:rPr lang="es-EC" sz="1800" dirty="0" smtClean="0"/>
              <a:t>de la Sexualidad Humana</a:t>
            </a:r>
            <a:endParaRPr lang="es-E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Ha sido y sigue siendo el tema más tratado por la educación sexual tradicional.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La anatomía y fisiología reproductivas, constituyen capítulos de la Biología Humana, más que de la educación sexual.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Los aspectos biológicos reproductivos, gravitan muy poco en los problemas educativos que plantea la sexualidad humana.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Los actos sexuales con resultados procreativos, no pasan del cuatro por mil.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La fisiología procreativa no agota la fisiología de la respuesta sexual humana (de la fisiología a la psicología.</a:t>
            </a:r>
            <a:endParaRPr lang="es-ES" sz="1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3600" dirty="0" smtClean="0"/>
              <a:t>SEXO PROCREATIVO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85762" y="1214421"/>
            <a:ext cx="8543956" cy="5072099"/>
          </a:xfrm>
        </p:spPr>
        <p:txBody>
          <a:bodyPr>
            <a:normAutofit/>
          </a:bodyPr>
          <a:lstStyle/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El sexo placer ha sido el gran ignorado de la educación sexual.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La tradición </a:t>
            </a:r>
            <a:r>
              <a:rPr lang="es-EC" sz="1800" dirty="0" err="1" smtClean="0"/>
              <a:t>judeo</a:t>
            </a:r>
            <a:r>
              <a:rPr lang="es-EC" sz="1800" dirty="0" smtClean="0"/>
              <a:t>-cristiana, ha impedido la valoración del placer como atributo positivo de la sexualidad humana.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Hay que hablar del placer sexual, muchos padres y maestro lo callan, posiblemente porque asocian placer-pecado-culpa.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Este placer sexual sistemáticamente negado, nunca ha dejado de existir abonado por la clandestinidad y la hipocresía.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El sexo placer abarca </a:t>
            </a:r>
            <a:r>
              <a:rPr lang="es-EC" sz="1800" smtClean="0"/>
              <a:t>el sexo </a:t>
            </a:r>
            <a:r>
              <a:rPr lang="es-EC" sz="1800" dirty="0" smtClean="0"/>
              <a:t>procreativo, al sexo amor y al sexo explotación.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Cuando el placer sexual deja de ser prohibido y es aceptado, en su valor intrínseco, se vuelve más saludable, menos mórbido.</a:t>
            </a:r>
            <a:endParaRPr lang="es-ES" sz="1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3600" dirty="0" smtClean="0"/>
              <a:t>SEXO PLACER RECREATIVO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14282" y="1142984"/>
            <a:ext cx="8643998" cy="5429288"/>
          </a:xfrm>
        </p:spPr>
        <p:txBody>
          <a:bodyPr>
            <a:normAutofit fontScale="92500" lnSpcReduction="10000"/>
          </a:bodyPr>
          <a:lstStyle/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Todos tenemos que reconocer que en la realidad, el llamado </a:t>
            </a:r>
            <a:r>
              <a:rPr lang="es-EC" sz="1800" i="1" dirty="0" smtClean="0"/>
              <a:t>“gran amor” , </a:t>
            </a:r>
            <a:r>
              <a:rPr lang="es-EC" sz="1800" dirty="0" smtClean="0"/>
              <a:t>“verdadero amor”, está menos presente de lo que todos </a:t>
            </a:r>
            <a:r>
              <a:rPr lang="es-EC" sz="1800" dirty="0" err="1" smtClean="0"/>
              <a:t>deseariamos</a:t>
            </a:r>
            <a:r>
              <a:rPr lang="es-EC" sz="1800" dirty="0" smtClean="0"/>
              <a:t>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El amor básicamente es un encuentro de ser a ser, un encuentro de un yo con un tú, en un nosotros.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Componentes del amor: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None/>
            </a:pPr>
            <a:r>
              <a:rPr lang="es-EC" sz="1800" dirty="0" smtClean="0"/>
              <a:t>		        a) Identidad de ideales y valores</a:t>
            </a:r>
          </a:p>
          <a:p>
            <a:pPr marL="452628" indent="-342900">
              <a:buNone/>
            </a:pPr>
            <a:endParaRPr lang="es-EC" sz="1800" dirty="0" smtClean="0"/>
          </a:p>
          <a:p>
            <a:pPr marL="452628" indent="-342900">
              <a:buNone/>
            </a:pPr>
            <a:r>
              <a:rPr lang="es-EC" sz="1800" dirty="0" smtClean="0"/>
              <a:t>		             b) Co-responsabilidad</a:t>
            </a:r>
          </a:p>
          <a:p>
            <a:pPr marL="452628" indent="-342900">
              <a:buNone/>
            </a:pPr>
            <a:endParaRPr lang="es-EC" sz="1800" dirty="0" smtClean="0"/>
          </a:p>
          <a:p>
            <a:pPr marL="452628" indent="-342900">
              <a:buNone/>
            </a:pPr>
            <a:r>
              <a:rPr lang="es-EC" sz="1800" dirty="0" smtClean="0"/>
              <a:t>	   	                c) Gusto por compartir</a:t>
            </a:r>
          </a:p>
          <a:p>
            <a:pPr marL="452628" indent="-342900">
              <a:buNone/>
            </a:pPr>
            <a:endParaRPr lang="es-ES" sz="1800" dirty="0" smtClean="0"/>
          </a:p>
          <a:p>
            <a:pPr marL="452628" indent="-342900">
              <a:buNone/>
            </a:pPr>
            <a:r>
              <a:rPr lang="es-EC" sz="1800" dirty="0" smtClean="0"/>
              <a:t>	     	      	     d) Aceptación incondicional del otro.</a:t>
            </a:r>
          </a:p>
          <a:p>
            <a:pPr marL="452628" indent="-342900">
              <a:buNone/>
            </a:pPr>
            <a:endParaRPr lang="es-EC" sz="1800" dirty="0" smtClean="0"/>
          </a:p>
          <a:p>
            <a:pPr marL="452628" indent="-342900">
              <a:buNone/>
            </a:pPr>
            <a:r>
              <a:rPr lang="es-EC" sz="1800" dirty="0" smtClean="0"/>
              <a:t>     		        	        e) Libertad</a:t>
            </a:r>
          </a:p>
          <a:p>
            <a:pPr marL="452628" indent="-342900">
              <a:buNone/>
            </a:pPr>
            <a:endParaRPr lang="es-EC" sz="1800" dirty="0" smtClean="0"/>
          </a:p>
          <a:p>
            <a:pPr marL="452628" indent="-342900">
              <a:buNone/>
            </a:pPr>
            <a:r>
              <a:rPr lang="es-EC" sz="1800" dirty="0" smtClean="0"/>
              <a:t>		                        f) Conocimiento</a:t>
            </a:r>
          </a:p>
          <a:p>
            <a:pPr marL="452628" indent="-342900">
              <a:buNone/>
            </a:pPr>
            <a:endParaRPr lang="es-EC" sz="1800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3600" dirty="0" smtClean="0"/>
              <a:t>EL SEXO AMOR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28638" y="857233"/>
            <a:ext cx="8329642" cy="5286412"/>
          </a:xfrm>
        </p:spPr>
        <p:txBody>
          <a:bodyPr>
            <a:normAutofit fontScale="92500"/>
          </a:bodyPr>
          <a:lstStyle/>
          <a:p>
            <a:pPr marL="452628" indent="-342900">
              <a:buNone/>
            </a:pPr>
            <a:r>
              <a:rPr lang="es-EC" sz="1800" dirty="0" smtClean="0">
                <a:solidFill>
                  <a:schemeClr val="accent1"/>
                </a:solidFill>
              </a:rPr>
              <a:t>1. </a:t>
            </a:r>
            <a:r>
              <a:rPr lang="es-EC" sz="1800" dirty="0" smtClean="0"/>
              <a:t>La educación sexual informal opera por dos conductos:</a:t>
            </a:r>
          </a:p>
          <a:p>
            <a:pPr marL="452628" indent="-342900">
              <a:buNone/>
            </a:pPr>
            <a:endParaRPr lang="es-EC" sz="1800" dirty="0" smtClean="0"/>
          </a:p>
          <a:p>
            <a:pPr marL="452628" indent="-342900">
              <a:buNone/>
            </a:pPr>
            <a:r>
              <a:rPr lang="es-EC" sz="1800" dirty="0" smtClean="0"/>
              <a:t>	a) la </a:t>
            </a:r>
            <a:r>
              <a:rPr lang="es-EC" sz="1800" dirty="0" err="1" smtClean="0"/>
              <a:t>eduación</a:t>
            </a:r>
            <a:r>
              <a:rPr lang="es-EC" sz="1800" dirty="0" smtClean="0"/>
              <a:t> sexual represiva que proveen los medios familiares y docentes.</a:t>
            </a:r>
          </a:p>
          <a:p>
            <a:pPr marL="452628" indent="-342900">
              <a:buNone/>
            </a:pPr>
            <a:endParaRPr lang="es-EC" sz="1800" dirty="0" smtClean="0"/>
          </a:p>
          <a:p>
            <a:pPr marL="452628" indent="-342900">
              <a:buNone/>
            </a:pPr>
            <a:r>
              <a:rPr lang="es-EC" sz="1800" dirty="0" smtClean="0"/>
              <a:t>	b) la educación sexual libertina que provee la explotación comercial del sexo y el erotismo de consumo.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None/>
            </a:pPr>
            <a:r>
              <a:rPr lang="es-EC" sz="1800" dirty="0" smtClean="0">
                <a:solidFill>
                  <a:schemeClr val="accent1"/>
                </a:solidFill>
              </a:rPr>
              <a:t>2. </a:t>
            </a:r>
            <a:r>
              <a:rPr lang="es-EC" sz="1800" dirty="0" smtClean="0"/>
              <a:t>La disociación entre lo que debería ser y lo que es, constituyen la esencia de nuestras actitudes y comportamientos en materia amorosa, erótica y sexual.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None/>
            </a:pPr>
            <a:r>
              <a:rPr lang="es-EC" sz="1800" dirty="0" smtClean="0">
                <a:solidFill>
                  <a:schemeClr val="accent1"/>
                </a:solidFill>
              </a:rPr>
              <a:t>3. </a:t>
            </a:r>
            <a:r>
              <a:rPr lang="es-EC" sz="1800" dirty="0" smtClean="0"/>
              <a:t>La educación sexual efectiva, tendrá que reconocer un </a:t>
            </a:r>
            <a:r>
              <a:rPr lang="es-EC" sz="1800" i="1" dirty="0" smtClean="0"/>
              <a:t>procedimiento conflictivo</a:t>
            </a:r>
            <a:r>
              <a:rPr lang="es-EC" sz="1800" dirty="0" smtClean="0"/>
              <a:t>, y proponerse un desconocimiento higiénico y un </a:t>
            </a:r>
            <a:r>
              <a:rPr lang="es-EC" sz="1800" dirty="0" err="1" smtClean="0"/>
              <a:t>recondicionamiento</a:t>
            </a:r>
            <a:r>
              <a:rPr lang="es-EC" sz="1800" dirty="0" smtClean="0"/>
              <a:t> formativo.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None/>
            </a:pPr>
            <a:r>
              <a:rPr lang="es-EC" sz="1800" dirty="0" smtClean="0">
                <a:solidFill>
                  <a:schemeClr val="accent1"/>
                </a:solidFill>
              </a:rPr>
              <a:t>4. </a:t>
            </a:r>
            <a:r>
              <a:rPr lang="es-EC" sz="1800" dirty="0" smtClean="0"/>
              <a:t>El sexo placer ignorado, prohibido y negado por el moralismo familiar, social y docente; es explotado por los modernos mercaderes del sexo.</a:t>
            </a:r>
            <a:endParaRPr lang="es-ES" sz="1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85804" y="142853"/>
            <a:ext cx="8229600" cy="642943"/>
          </a:xfrm>
        </p:spPr>
        <p:txBody>
          <a:bodyPr>
            <a:normAutofit/>
          </a:bodyPr>
          <a:lstStyle/>
          <a:p>
            <a:pPr algn="ctr"/>
            <a:r>
              <a:rPr lang="es-EC" sz="3600" dirty="0" smtClean="0"/>
              <a:t>SEXO EXPLOTACIÓN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Las necesidades sexuales, son necesidades biológicas que deben ser satisfechas para que las personas puedan disfrutar de la “salud sexual” a la que tienen derecho.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La satisfacción de las necesidades sexuales, implica  una opción entre diversos valores. “Cada vez que elijo una actitud, una conducta sexual; me estoy eligiendo a mi mismo”</a:t>
            </a:r>
          </a:p>
          <a:p>
            <a:pPr marL="452628" indent="-342900">
              <a:buFont typeface="+mj-lt"/>
              <a:buAutoNum type="arabicPeriod"/>
            </a:pPr>
            <a:endParaRPr lang="es-EC" sz="1800" dirty="0" smtClean="0"/>
          </a:p>
          <a:p>
            <a:pPr marL="452628" indent="-342900">
              <a:buFont typeface="+mj-lt"/>
              <a:buAutoNum type="arabicPeriod"/>
            </a:pPr>
            <a:r>
              <a:rPr lang="es-EC" sz="1800" dirty="0" smtClean="0"/>
              <a:t>El ejercicio de la sexualidad es siempre:</a:t>
            </a:r>
          </a:p>
          <a:p>
            <a:pPr marL="452628" indent="-342900">
              <a:buNone/>
            </a:pPr>
            <a:endParaRPr lang="es-EC" sz="1800" dirty="0" smtClean="0"/>
          </a:p>
          <a:p>
            <a:pPr marL="452628" indent="-342900">
              <a:buNone/>
            </a:pPr>
            <a:r>
              <a:rPr lang="es-EC" sz="1800" dirty="0" smtClean="0">
                <a:solidFill>
                  <a:schemeClr val="accent1"/>
                </a:solidFill>
              </a:rPr>
              <a:t>	a) </a:t>
            </a:r>
            <a:r>
              <a:rPr lang="es-EC" sz="1800" dirty="0" smtClean="0"/>
              <a:t>Una experiencia básicamente interpersonal.</a:t>
            </a:r>
          </a:p>
          <a:p>
            <a:pPr marL="452628" indent="-342900">
              <a:buNone/>
            </a:pPr>
            <a:endParaRPr lang="es-EC" sz="1800" dirty="0" smtClean="0"/>
          </a:p>
          <a:p>
            <a:pPr marL="452628" indent="-342900">
              <a:buNone/>
            </a:pPr>
            <a:r>
              <a:rPr lang="es-EC" sz="1800" dirty="0" smtClean="0">
                <a:solidFill>
                  <a:schemeClr val="accent1"/>
                </a:solidFill>
              </a:rPr>
              <a:t>	b)</a:t>
            </a:r>
            <a:r>
              <a:rPr lang="es-EC" sz="1800" dirty="0" smtClean="0"/>
              <a:t> Una experiencia que implica la posibilidad de un embarazo.</a:t>
            </a:r>
            <a:endParaRPr lang="es-ES" sz="1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2800" dirty="0" smtClean="0"/>
              <a:t>SUPUESTOS PARA LA ORIENTACIÓN SEXUAL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231</TotalTime>
  <Words>1065</Words>
  <Application>Microsoft Office PowerPoint</Application>
  <PresentationFormat>Presentación en pantalla (4:3)</PresentationFormat>
  <Paragraphs>184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Concurrencia</vt:lpstr>
      <vt:lpstr>PRESENTACIÓN</vt:lpstr>
      <vt:lpstr>SALUD SEXUAL</vt:lpstr>
      <vt:lpstr>TAREAS DE UNA EDUCACIÓN SEXUAL VERDADERA</vt:lpstr>
      <vt:lpstr>Presentación de PowerPoint</vt:lpstr>
      <vt:lpstr>SEXO PROCREATIVO</vt:lpstr>
      <vt:lpstr>SEXO PLACER RECREATIVO</vt:lpstr>
      <vt:lpstr>EL SEXO AMOR</vt:lpstr>
      <vt:lpstr>SEXO EXPLOTACIÓN</vt:lpstr>
      <vt:lpstr>SUPUESTOS PARA LA ORIENTACIÓN SEXUAL</vt:lpstr>
      <vt:lpstr>VALORES PARA UNA ORIENTACIÓN SEXUAL</vt:lpstr>
      <vt:lpstr>1. CONCIENCIA CRÍTICA</vt:lpstr>
      <vt:lpstr>LIBERACIÓN DE PREJUICIOS Y TABÚES</vt:lpstr>
      <vt:lpstr>RESPONZABILIZACIÓN SEXUAL</vt:lpstr>
      <vt:lpstr>EL COMPROMISO PERSONAL</vt:lpstr>
      <vt:lpstr>EL COMPROMISO PERSONAL</vt:lpstr>
      <vt:lpstr>EL COMPROMISO PERSONAL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</dc:title>
  <dc:creator>Usuario</dc:creator>
  <cp:lastModifiedBy>HP</cp:lastModifiedBy>
  <cp:revision>25</cp:revision>
  <dcterms:created xsi:type="dcterms:W3CDTF">2012-06-08T17:28:56Z</dcterms:created>
  <dcterms:modified xsi:type="dcterms:W3CDTF">2012-11-06T23:11:01Z</dcterms:modified>
</cp:coreProperties>
</file>