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80"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24BB1-07BB-4C0A-BE58-419F2ABBD0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9E10B9D-2A49-40CE-B71F-8AB2BB340C7E}">
      <dgm:prSet phldrT="[Texto]"/>
      <dgm:spPr/>
      <dgm:t>
        <a:bodyPr/>
        <a:lstStyle/>
        <a:p>
          <a:r>
            <a:rPr lang="es-ES" dirty="0"/>
            <a:t>INTEGRA LA SOCIEDAD</a:t>
          </a:r>
        </a:p>
      </dgm:t>
    </dgm:pt>
    <dgm:pt modelId="{1679126B-7332-4BC3-BFAF-231D2388EA9C}" type="parTrans" cxnId="{F75F8780-7310-4E11-8F9C-C0144D7A0BE6}">
      <dgm:prSet/>
      <dgm:spPr/>
      <dgm:t>
        <a:bodyPr/>
        <a:lstStyle/>
        <a:p>
          <a:endParaRPr lang="es-ES"/>
        </a:p>
      </dgm:t>
    </dgm:pt>
    <dgm:pt modelId="{D7FD4AFB-D2A7-4B62-835F-DBF7DA712E70}" type="sibTrans" cxnId="{F75F8780-7310-4E11-8F9C-C0144D7A0BE6}">
      <dgm:prSet/>
      <dgm:spPr/>
      <dgm:t>
        <a:bodyPr/>
        <a:lstStyle/>
        <a:p>
          <a:endParaRPr lang="es-ES"/>
        </a:p>
      </dgm:t>
    </dgm:pt>
    <dgm:pt modelId="{A76752DB-10ED-470D-B506-5FF92DAFFB7B}">
      <dgm:prSet phldrT="[Texto]"/>
      <dgm:spPr/>
      <dgm:t>
        <a:bodyPr/>
        <a:lstStyle/>
        <a:p>
          <a:r>
            <a:rPr lang="es-ES" dirty="0"/>
            <a:t>Motiva o limita las prácticas de como la gerencia interna sobre el desarrollo de las políticas de una organización pública.</a:t>
          </a:r>
        </a:p>
      </dgm:t>
    </dgm:pt>
    <dgm:pt modelId="{D42E4A8F-C4A7-43F0-A7ED-61A2A8FD14E3}" type="parTrans" cxnId="{C4535C3A-CA9B-4A4B-8978-730AD1A43342}">
      <dgm:prSet/>
      <dgm:spPr/>
      <dgm:t>
        <a:bodyPr/>
        <a:lstStyle/>
        <a:p>
          <a:endParaRPr lang="es-ES"/>
        </a:p>
      </dgm:t>
    </dgm:pt>
    <dgm:pt modelId="{58A95140-E2A2-49BD-ABA7-A6D918695B07}" type="sibTrans" cxnId="{C4535C3A-CA9B-4A4B-8978-730AD1A43342}">
      <dgm:prSet/>
      <dgm:spPr/>
      <dgm:t>
        <a:bodyPr/>
        <a:lstStyle/>
        <a:p>
          <a:endParaRPr lang="es-ES"/>
        </a:p>
      </dgm:t>
    </dgm:pt>
    <dgm:pt modelId="{13DB01B8-D5D6-4426-8B7E-DE7828EFE433}">
      <dgm:prSet phldrT="[Texto]"/>
      <dgm:spPr/>
      <dgm:t>
        <a:bodyPr/>
        <a:lstStyle/>
        <a:p>
          <a:r>
            <a:rPr lang="es-ES" dirty="0"/>
            <a:t>Moldear a sus miembros y establecer los parámetros de conducta en la organización o al entrar en relación con esta.          </a:t>
          </a:r>
        </a:p>
      </dgm:t>
    </dgm:pt>
    <dgm:pt modelId="{8ED316A2-D6D8-47DD-AA05-EAB55832F271}" type="parTrans" cxnId="{03D35A6B-840B-4BE6-A373-4DC1E29CA428}">
      <dgm:prSet/>
      <dgm:spPr/>
      <dgm:t>
        <a:bodyPr/>
        <a:lstStyle/>
        <a:p>
          <a:endParaRPr lang="es-ES"/>
        </a:p>
      </dgm:t>
    </dgm:pt>
    <dgm:pt modelId="{E0B6F745-D5E0-4AEE-8456-ED31DD10D940}" type="sibTrans" cxnId="{03D35A6B-840B-4BE6-A373-4DC1E29CA428}">
      <dgm:prSet/>
      <dgm:spPr/>
      <dgm:t>
        <a:bodyPr/>
        <a:lstStyle/>
        <a:p>
          <a:endParaRPr lang="es-ES"/>
        </a:p>
      </dgm:t>
    </dgm:pt>
    <dgm:pt modelId="{D6263539-8CC2-4BAD-8181-FD901EBB419A}">
      <dgm:prSet phldrT="[Texto]"/>
      <dgm:spPr/>
      <dgm:t>
        <a:bodyPr/>
        <a:lstStyle/>
        <a:p>
          <a:r>
            <a:rPr lang="es-ES" dirty="0"/>
            <a:t>Definir límites, estableciendo distinciones entre una organización y otra.</a:t>
          </a:r>
        </a:p>
        <a:p>
          <a:r>
            <a:rPr lang="es-ES" dirty="0"/>
            <a:t>Transmitir un sentido de identidad a los miembros de la organización.</a:t>
          </a:r>
        </a:p>
      </dgm:t>
    </dgm:pt>
    <dgm:pt modelId="{F71CEF59-D73C-4779-9814-5E74D7DFD084}" type="parTrans" cxnId="{9297DC8F-EBAF-420E-A527-98A0D37226FA}">
      <dgm:prSet/>
      <dgm:spPr/>
      <dgm:t>
        <a:bodyPr/>
        <a:lstStyle/>
        <a:p>
          <a:endParaRPr lang="es-ES"/>
        </a:p>
      </dgm:t>
    </dgm:pt>
    <dgm:pt modelId="{D1E94A34-B18A-4DDD-953D-F335F2D99CE1}" type="sibTrans" cxnId="{9297DC8F-EBAF-420E-A527-98A0D37226FA}">
      <dgm:prSet/>
      <dgm:spPr/>
      <dgm:t>
        <a:bodyPr/>
        <a:lstStyle/>
        <a:p>
          <a:endParaRPr lang="es-ES"/>
        </a:p>
      </dgm:t>
    </dgm:pt>
    <dgm:pt modelId="{813C1DF0-8141-45B2-A264-8205581DEE13}">
      <dgm:prSet phldrT="[Texto]"/>
      <dgm:spPr/>
      <dgm:t>
        <a:bodyPr/>
        <a:lstStyle/>
        <a:p>
          <a:r>
            <a:rPr lang="es-ES" dirty="0"/>
            <a:t>Ofrecer a los clientes productos y servicios con valor agregado y de garantizar utilidades para la empresa. </a:t>
          </a:r>
        </a:p>
      </dgm:t>
    </dgm:pt>
    <dgm:pt modelId="{D14E8D7C-DC83-43A4-90EC-C6117C148461}" type="parTrans" cxnId="{C75609F6-9F06-4D22-8D63-BB417C191268}">
      <dgm:prSet/>
      <dgm:spPr/>
      <dgm:t>
        <a:bodyPr/>
        <a:lstStyle/>
        <a:p>
          <a:endParaRPr lang="es-ES"/>
        </a:p>
      </dgm:t>
    </dgm:pt>
    <dgm:pt modelId="{3F715C82-A1D7-455F-9A45-27640B439E90}" type="sibTrans" cxnId="{C75609F6-9F06-4D22-8D63-BB417C191268}">
      <dgm:prSet/>
      <dgm:spPr/>
      <dgm:t>
        <a:bodyPr/>
        <a:lstStyle/>
        <a:p>
          <a:endParaRPr lang="es-ES"/>
        </a:p>
      </dgm:t>
    </dgm:pt>
    <dgm:pt modelId="{209894A9-C1DB-44F9-AA5B-60554E69545B}" type="pres">
      <dgm:prSet presAssocID="{5CF24BB1-07BB-4C0A-BE58-419F2ABBD0DA}" presName="diagram" presStyleCnt="0">
        <dgm:presLayoutVars>
          <dgm:dir/>
          <dgm:resizeHandles val="exact"/>
        </dgm:presLayoutVars>
      </dgm:prSet>
      <dgm:spPr/>
    </dgm:pt>
    <dgm:pt modelId="{A6CDB716-1DEF-4E95-BB5D-9FC04D8B1AE4}" type="pres">
      <dgm:prSet presAssocID="{E9E10B9D-2A49-40CE-B71F-8AB2BB340C7E}" presName="node" presStyleLbl="node1" presStyleIdx="0" presStyleCnt="5">
        <dgm:presLayoutVars>
          <dgm:bulletEnabled val="1"/>
        </dgm:presLayoutVars>
      </dgm:prSet>
      <dgm:spPr/>
    </dgm:pt>
    <dgm:pt modelId="{269637E9-DE19-43AD-B40D-1CF1165815B2}" type="pres">
      <dgm:prSet presAssocID="{D7FD4AFB-D2A7-4B62-835F-DBF7DA712E70}" presName="sibTrans" presStyleCnt="0"/>
      <dgm:spPr/>
    </dgm:pt>
    <dgm:pt modelId="{954800F4-A7D3-41CE-B95F-0D4CA0810EEB}" type="pres">
      <dgm:prSet presAssocID="{A76752DB-10ED-470D-B506-5FF92DAFFB7B}" presName="node" presStyleLbl="node1" presStyleIdx="1" presStyleCnt="5" custScaleX="117449">
        <dgm:presLayoutVars>
          <dgm:bulletEnabled val="1"/>
        </dgm:presLayoutVars>
      </dgm:prSet>
      <dgm:spPr/>
    </dgm:pt>
    <dgm:pt modelId="{A4AC335D-BC59-4F55-AA02-2F794CB6C575}" type="pres">
      <dgm:prSet presAssocID="{58A95140-E2A2-49BD-ABA7-A6D918695B07}" presName="sibTrans" presStyleCnt="0"/>
      <dgm:spPr/>
    </dgm:pt>
    <dgm:pt modelId="{35D3A6E2-6F71-45C2-8258-197F5BB6A966}" type="pres">
      <dgm:prSet presAssocID="{13DB01B8-D5D6-4426-8B7E-DE7828EFE433}" presName="node" presStyleLbl="node1" presStyleIdx="2" presStyleCnt="5" custScaleX="112184">
        <dgm:presLayoutVars>
          <dgm:bulletEnabled val="1"/>
        </dgm:presLayoutVars>
      </dgm:prSet>
      <dgm:spPr/>
    </dgm:pt>
    <dgm:pt modelId="{A26ECF91-71E5-4517-8793-D186696764DE}" type="pres">
      <dgm:prSet presAssocID="{E0B6F745-D5E0-4AEE-8456-ED31DD10D940}" presName="sibTrans" presStyleCnt="0"/>
      <dgm:spPr/>
    </dgm:pt>
    <dgm:pt modelId="{1605B8DC-158D-4637-BF5E-62A8A73E3BF7}" type="pres">
      <dgm:prSet presAssocID="{D6263539-8CC2-4BAD-8181-FD901EBB419A}" presName="node" presStyleLbl="node1" presStyleIdx="3" presStyleCnt="5" custScaleX="141713">
        <dgm:presLayoutVars>
          <dgm:bulletEnabled val="1"/>
        </dgm:presLayoutVars>
      </dgm:prSet>
      <dgm:spPr/>
    </dgm:pt>
    <dgm:pt modelId="{8C658320-A3F0-4827-9F62-4B878F251916}" type="pres">
      <dgm:prSet presAssocID="{D1E94A34-B18A-4DDD-953D-F335F2D99CE1}" presName="sibTrans" presStyleCnt="0"/>
      <dgm:spPr/>
    </dgm:pt>
    <dgm:pt modelId="{0C664753-07AF-4234-B011-CF3689973179}" type="pres">
      <dgm:prSet presAssocID="{813C1DF0-8141-45B2-A264-8205581DEE13}" presName="node" presStyleLbl="node1" presStyleIdx="4" presStyleCnt="5">
        <dgm:presLayoutVars>
          <dgm:bulletEnabled val="1"/>
        </dgm:presLayoutVars>
      </dgm:prSet>
      <dgm:spPr/>
    </dgm:pt>
  </dgm:ptLst>
  <dgm:cxnLst>
    <dgm:cxn modelId="{C4535C3A-CA9B-4A4B-8978-730AD1A43342}" srcId="{5CF24BB1-07BB-4C0A-BE58-419F2ABBD0DA}" destId="{A76752DB-10ED-470D-B506-5FF92DAFFB7B}" srcOrd="1" destOrd="0" parTransId="{D42E4A8F-C4A7-43F0-A7ED-61A2A8FD14E3}" sibTransId="{58A95140-E2A2-49BD-ABA7-A6D918695B07}"/>
    <dgm:cxn modelId="{AEE6B642-175D-43AA-95B5-CC08199BB2A3}" type="presOf" srcId="{13DB01B8-D5D6-4426-8B7E-DE7828EFE433}" destId="{35D3A6E2-6F71-45C2-8258-197F5BB6A966}" srcOrd="0" destOrd="0" presId="urn:microsoft.com/office/officeart/2005/8/layout/default"/>
    <dgm:cxn modelId="{2DD5F867-6839-4A9F-AAF2-CFAB90FAB2D2}" type="presOf" srcId="{E9E10B9D-2A49-40CE-B71F-8AB2BB340C7E}" destId="{A6CDB716-1DEF-4E95-BB5D-9FC04D8B1AE4}" srcOrd="0" destOrd="0" presId="urn:microsoft.com/office/officeart/2005/8/layout/default"/>
    <dgm:cxn modelId="{8570C448-F1E6-4853-848A-FA7FEB16853B}" type="presOf" srcId="{813C1DF0-8141-45B2-A264-8205581DEE13}" destId="{0C664753-07AF-4234-B011-CF3689973179}" srcOrd="0" destOrd="0" presId="urn:microsoft.com/office/officeart/2005/8/layout/default"/>
    <dgm:cxn modelId="{03D35A6B-840B-4BE6-A373-4DC1E29CA428}" srcId="{5CF24BB1-07BB-4C0A-BE58-419F2ABBD0DA}" destId="{13DB01B8-D5D6-4426-8B7E-DE7828EFE433}" srcOrd="2" destOrd="0" parTransId="{8ED316A2-D6D8-47DD-AA05-EAB55832F271}" sibTransId="{E0B6F745-D5E0-4AEE-8456-ED31DD10D940}"/>
    <dgm:cxn modelId="{19C8594E-6911-474D-A7AA-CC7782E302CC}" type="presOf" srcId="{5CF24BB1-07BB-4C0A-BE58-419F2ABBD0DA}" destId="{209894A9-C1DB-44F9-AA5B-60554E69545B}" srcOrd="0" destOrd="0" presId="urn:microsoft.com/office/officeart/2005/8/layout/default"/>
    <dgm:cxn modelId="{F75F8780-7310-4E11-8F9C-C0144D7A0BE6}" srcId="{5CF24BB1-07BB-4C0A-BE58-419F2ABBD0DA}" destId="{E9E10B9D-2A49-40CE-B71F-8AB2BB340C7E}" srcOrd="0" destOrd="0" parTransId="{1679126B-7332-4BC3-BFAF-231D2388EA9C}" sibTransId="{D7FD4AFB-D2A7-4B62-835F-DBF7DA712E70}"/>
    <dgm:cxn modelId="{9297DC8F-EBAF-420E-A527-98A0D37226FA}" srcId="{5CF24BB1-07BB-4C0A-BE58-419F2ABBD0DA}" destId="{D6263539-8CC2-4BAD-8181-FD901EBB419A}" srcOrd="3" destOrd="0" parTransId="{F71CEF59-D73C-4779-9814-5E74D7DFD084}" sibTransId="{D1E94A34-B18A-4DDD-953D-F335F2D99CE1}"/>
    <dgm:cxn modelId="{56285AAA-ABD6-4846-831C-861BBD4C1CC7}" type="presOf" srcId="{A76752DB-10ED-470D-B506-5FF92DAFFB7B}" destId="{954800F4-A7D3-41CE-B95F-0D4CA0810EEB}" srcOrd="0" destOrd="0" presId="urn:microsoft.com/office/officeart/2005/8/layout/default"/>
    <dgm:cxn modelId="{2AD338E7-09A7-483B-AF6D-6DAAA5157E6C}" type="presOf" srcId="{D6263539-8CC2-4BAD-8181-FD901EBB419A}" destId="{1605B8DC-158D-4637-BF5E-62A8A73E3BF7}" srcOrd="0" destOrd="0" presId="urn:microsoft.com/office/officeart/2005/8/layout/default"/>
    <dgm:cxn modelId="{C75609F6-9F06-4D22-8D63-BB417C191268}" srcId="{5CF24BB1-07BB-4C0A-BE58-419F2ABBD0DA}" destId="{813C1DF0-8141-45B2-A264-8205581DEE13}" srcOrd="4" destOrd="0" parTransId="{D14E8D7C-DC83-43A4-90EC-C6117C148461}" sibTransId="{3F715C82-A1D7-455F-9A45-27640B439E90}"/>
    <dgm:cxn modelId="{6558D322-B76A-41D0-9FF0-65AFCF3C5E03}" type="presParOf" srcId="{209894A9-C1DB-44F9-AA5B-60554E69545B}" destId="{A6CDB716-1DEF-4E95-BB5D-9FC04D8B1AE4}" srcOrd="0" destOrd="0" presId="urn:microsoft.com/office/officeart/2005/8/layout/default"/>
    <dgm:cxn modelId="{020F2BEE-376C-4A44-A8C6-7818D05B60EB}" type="presParOf" srcId="{209894A9-C1DB-44F9-AA5B-60554E69545B}" destId="{269637E9-DE19-43AD-B40D-1CF1165815B2}" srcOrd="1" destOrd="0" presId="urn:microsoft.com/office/officeart/2005/8/layout/default"/>
    <dgm:cxn modelId="{AC6DAADD-EDB4-4C79-BEEA-FF2EDCC52FF3}" type="presParOf" srcId="{209894A9-C1DB-44F9-AA5B-60554E69545B}" destId="{954800F4-A7D3-41CE-B95F-0D4CA0810EEB}" srcOrd="2" destOrd="0" presId="urn:microsoft.com/office/officeart/2005/8/layout/default"/>
    <dgm:cxn modelId="{44963D8D-565C-48A6-9D07-31FBB614CEF1}" type="presParOf" srcId="{209894A9-C1DB-44F9-AA5B-60554E69545B}" destId="{A4AC335D-BC59-4F55-AA02-2F794CB6C575}" srcOrd="3" destOrd="0" presId="urn:microsoft.com/office/officeart/2005/8/layout/default"/>
    <dgm:cxn modelId="{AE47BEDA-D327-4F9C-B394-737F493B4FD0}" type="presParOf" srcId="{209894A9-C1DB-44F9-AA5B-60554E69545B}" destId="{35D3A6E2-6F71-45C2-8258-197F5BB6A966}" srcOrd="4" destOrd="0" presId="urn:microsoft.com/office/officeart/2005/8/layout/default"/>
    <dgm:cxn modelId="{FC95E20D-CE37-453F-A9C0-0302B3DE0D35}" type="presParOf" srcId="{209894A9-C1DB-44F9-AA5B-60554E69545B}" destId="{A26ECF91-71E5-4517-8793-D186696764DE}" srcOrd="5" destOrd="0" presId="urn:microsoft.com/office/officeart/2005/8/layout/default"/>
    <dgm:cxn modelId="{9F5BC468-A4FB-40B6-A624-5CF63C26DF5E}" type="presParOf" srcId="{209894A9-C1DB-44F9-AA5B-60554E69545B}" destId="{1605B8DC-158D-4637-BF5E-62A8A73E3BF7}" srcOrd="6" destOrd="0" presId="urn:microsoft.com/office/officeart/2005/8/layout/default"/>
    <dgm:cxn modelId="{14A61A0E-4FA3-4435-8884-BC0079F83B9C}" type="presParOf" srcId="{209894A9-C1DB-44F9-AA5B-60554E69545B}" destId="{8C658320-A3F0-4827-9F62-4B878F251916}" srcOrd="7" destOrd="0" presId="urn:microsoft.com/office/officeart/2005/8/layout/default"/>
    <dgm:cxn modelId="{407D0D22-3E07-48B4-A080-C63F6123A52A}" type="presParOf" srcId="{209894A9-C1DB-44F9-AA5B-60554E69545B}" destId="{0C664753-07AF-4234-B011-CF368997317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DB716-1DEF-4E95-BB5D-9FC04D8B1AE4}">
      <dsp:nvSpPr>
        <dsp:cNvPr id="0" name=""/>
        <dsp:cNvSpPr/>
      </dsp:nvSpPr>
      <dsp:spPr>
        <a:xfrm>
          <a:off x="864716" y="1878"/>
          <a:ext cx="2374150" cy="14244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INTEGRA LA SOCIEDAD</a:t>
          </a:r>
        </a:p>
      </dsp:txBody>
      <dsp:txXfrm>
        <a:off x="864716" y="1878"/>
        <a:ext cx="2374150" cy="1424490"/>
      </dsp:txXfrm>
    </dsp:sp>
    <dsp:sp modelId="{954800F4-A7D3-41CE-B95F-0D4CA0810EEB}">
      <dsp:nvSpPr>
        <dsp:cNvPr id="0" name=""/>
        <dsp:cNvSpPr/>
      </dsp:nvSpPr>
      <dsp:spPr>
        <a:xfrm>
          <a:off x="3476281" y="1878"/>
          <a:ext cx="2788415" cy="14244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Motiva o limita las prácticas de como la gerencia interna sobre el desarrollo de las políticas de una organización pública.</a:t>
          </a:r>
        </a:p>
      </dsp:txBody>
      <dsp:txXfrm>
        <a:off x="3476281" y="1878"/>
        <a:ext cx="2788415" cy="1424490"/>
      </dsp:txXfrm>
    </dsp:sp>
    <dsp:sp modelId="{35D3A6E2-6F71-45C2-8258-197F5BB6A966}">
      <dsp:nvSpPr>
        <dsp:cNvPr id="0" name=""/>
        <dsp:cNvSpPr/>
      </dsp:nvSpPr>
      <dsp:spPr>
        <a:xfrm>
          <a:off x="432050" y="1663783"/>
          <a:ext cx="2663416" cy="14244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Moldear a sus miembros y establecer los parámetros de conducta en la organización o al entrar en relación con esta.          </a:t>
          </a:r>
        </a:p>
      </dsp:txBody>
      <dsp:txXfrm>
        <a:off x="432050" y="1663783"/>
        <a:ext cx="2663416" cy="1424490"/>
      </dsp:txXfrm>
    </dsp:sp>
    <dsp:sp modelId="{1605B8DC-158D-4637-BF5E-62A8A73E3BF7}">
      <dsp:nvSpPr>
        <dsp:cNvPr id="0" name=""/>
        <dsp:cNvSpPr/>
      </dsp:nvSpPr>
      <dsp:spPr>
        <a:xfrm>
          <a:off x="3332882" y="1663783"/>
          <a:ext cx="3364479" cy="14244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Definir límites, estableciendo distinciones entre una organización y otra.</a:t>
          </a:r>
        </a:p>
        <a:p>
          <a:pPr marL="0" lvl="0" indent="0" algn="ctr" defTabSz="755650">
            <a:lnSpc>
              <a:spcPct val="90000"/>
            </a:lnSpc>
            <a:spcBef>
              <a:spcPct val="0"/>
            </a:spcBef>
            <a:spcAft>
              <a:spcPct val="35000"/>
            </a:spcAft>
            <a:buNone/>
          </a:pPr>
          <a:r>
            <a:rPr lang="es-ES" sz="1700" kern="1200" dirty="0"/>
            <a:t>Transmitir un sentido de identidad a los miembros de la organización.</a:t>
          </a:r>
        </a:p>
      </dsp:txBody>
      <dsp:txXfrm>
        <a:off x="3332882" y="1663783"/>
        <a:ext cx="3364479" cy="1424490"/>
      </dsp:txXfrm>
    </dsp:sp>
    <dsp:sp modelId="{0C664753-07AF-4234-B011-CF3689973179}">
      <dsp:nvSpPr>
        <dsp:cNvPr id="0" name=""/>
        <dsp:cNvSpPr/>
      </dsp:nvSpPr>
      <dsp:spPr>
        <a:xfrm>
          <a:off x="2377631" y="3325688"/>
          <a:ext cx="2374150" cy="14244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Ofrecer a los clientes productos y servicios con valor agregado y de garantizar utilidades para la empresa. </a:t>
          </a:r>
        </a:p>
      </dsp:txBody>
      <dsp:txXfrm>
        <a:off x="2377631" y="3325688"/>
        <a:ext cx="2374150" cy="1424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CB2C19E-28A9-4D00-9609-27AF910BB94F}" type="datetimeFigureOut">
              <a:rPr lang="es-ES" smtClean="0"/>
              <a:t>18/04/2020</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751D8B6-A997-4663-8F0C-60C8EBD8F4C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CB2C19E-28A9-4D00-9609-27AF910BB94F}" type="datetimeFigureOut">
              <a:rPr lang="es-ES" smtClean="0"/>
              <a:t>18/04/2020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CB2C19E-28A9-4D00-9609-27AF910BB94F}" type="datetimeFigureOut">
              <a:rPr lang="es-ES" smtClean="0"/>
              <a:t>18/04/2020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CB2C19E-28A9-4D00-9609-27AF910BB94F}" type="datetimeFigureOut">
              <a:rPr lang="es-ES" smtClean="0"/>
              <a:t>18/04/2020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CB2C19E-28A9-4D00-9609-27AF910BB94F}" type="datetimeFigureOut">
              <a:rPr lang="es-ES" smtClean="0"/>
              <a:t>18/04/2020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DCB2C19E-28A9-4D00-9609-27AF910BB94F}" type="datetimeFigureOut">
              <a:rPr lang="es-ES" smtClean="0"/>
              <a:t>18/04/2020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751D8B6-A997-4663-8F0C-60C8EBD8F4C0}"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DCB2C19E-28A9-4D00-9609-27AF910BB94F}" type="datetimeFigureOut">
              <a:rPr lang="es-ES" smtClean="0"/>
              <a:t>18/04/2020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751D8B6-A997-4663-8F0C-60C8EBD8F4C0}"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DCB2C19E-28A9-4D00-9609-27AF910BB94F}" type="datetimeFigureOut">
              <a:rPr lang="es-ES" smtClean="0"/>
              <a:t>18/04/2020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2C19E-28A9-4D00-9609-27AF910BB94F}" type="datetimeFigureOut">
              <a:rPr lang="es-ES" smtClean="0"/>
              <a:t>18/04/2020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751D8B6-A997-4663-8F0C-60C8EBD8F4C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DCB2C19E-28A9-4D00-9609-27AF910BB94F}" type="datetimeFigureOut">
              <a:rPr lang="es-ES" smtClean="0"/>
              <a:t>18/04/2020</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3751D8B6-A997-4663-8F0C-60C8EBD8F4C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DCB2C19E-28A9-4D00-9609-27AF910BB94F}" type="datetimeFigureOut">
              <a:rPr lang="es-ES" smtClean="0"/>
              <a:t>18/04/2020</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3751D8B6-A997-4663-8F0C-60C8EBD8F4C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CB2C19E-28A9-4D00-9609-27AF910BB94F}" type="datetimeFigureOut">
              <a:rPr lang="es-ES" smtClean="0"/>
              <a:t>18/04/2020</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751D8B6-A997-4663-8F0C-60C8EBD8F4C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b="1" dirty="0"/>
              <a:t>CULTURA ORGANIZACIONAL</a:t>
            </a:r>
            <a:endParaRPr lang="es-ES" b="1" dirty="0"/>
          </a:p>
        </p:txBody>
      </p:sp>
    </p:spTree>
    <p:extLst>
      <p:ext uri="{BB962C8B-B14F-4D97-AF65-F5344CB8AC3E}">
        <p14:creationId xmlns:p14="http://schemas.microsoft.com/office/powerpoint/2010/main" val="196128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965245" cy="1202485"/>
          </a:xfrm>
        </p:spPr>
        <p:txBody>
          <a:bodyPr>
            <a:normAutofit fontScale="90000"/>
          </a:bodyPr>
          <a:lstStyle/>
          <a:p>
            <a:r>
              <a:rPr lang="es-MX" sz="2700" b="1" dirty="0"/>
              <a:t>IMPORTANCIA DE LA APLICACIÓN DE LA CULTURA ORG. EN LAS EMPRESAS</a:t>
            </a:r>
            <a:br>
              <a:rPr lang="es-MX" dirty="0"/>
            </a:br>
            <a:endParaRPr lang="es-ES" dirty="0"/>
          </a:p>
        </p:txBody>
      </p:sp>
      <p:sp>
        <p:nvSpPr>
          <p:cNvPr id="3" name="2 Marcador de contenido"/>
          <p:cNvSpPr>
            <a:spLocks noGrp="1"/>
          </p:cNvSpPr>
          <p:nvPr>
            <p:ph idx="1"/>
          </p:nvPr>
        </p:nvSpPr>
        <p:spPr>
          <a:xfrm>
            <a:off x="899592" y="1484784"/>
            <a:ext cx="7272808" cy="4464496"/>
          </a:xfrm>
        </p:spPr>
        <p:txBody>
          <a:bodyPr>
            <a:normAutofit fontScale="85000" lnSpcReduction="10000"/>
          </a:bodyPr>
          <a:lstStyle/>
          <a:p>
            <a:r>
              <a:rPr lang="es-ES" dirty="0"/>
              <a:t>Ya hemos aludido al influjo que la cultura organizacional ejerce sobre el comportamiento. Hemos deducido también que una cultura fuerte favorece la disminución de la rotación de personal.</a:t>
            </a:r>
          </a:p>
          <a:p>
            <a:pPr marL="0" indent="0">
              <a:buNone/>
            </a:pPr>
            <a:endParaRPr lang="es-ES" dirty="0"/>
          </a:p>
          <a:p>
            <a:r>
              <a:rPr lang="es-ES" dirty="0"/>
              <a:t>Por lo tanto la cultura cumple varias funciones en el seno de una organización. En primer lugar, cumple la función de definir los límites; es decir, establece distinciones entre una organización y las otras. Segundo, transmite un sentido de identidad a sus miembros. Tercero, facilita la creación de un compromiso personal con algo más amplio que los intereses egoístas del individuo. Cuarto, incrementa la estabilidad del sistema social. La cultura es el vínculo social que ayuda a mantener unida la organización al proporcionar normas adecuadas de lo que deben hacer y decir los empleados.</a:t>
            </a:r>
          </a:p>
        </p:txBody>
      </p:sp>
    </p:spTree>
    <p:extLst>
      <p:ext uri="{BB962C8B-B14F-4D97-AF65-F5344CB8AC3E}">
        <p14:creationId xmlns:p14="http://schemas.microsoft.com/office/powerpoint/2010/main" val="242064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a:srcRect l="22380" t="31969" r="14159" b="36062"/>
          <a:stretch/>
        </p:blipFill>
        <p:spPr bwMode="auto">
          <a:xfrm>
            <a:off x="1403648" y="1628800"/>
            <a:ext cx="6624735"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481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b="1" dirty="0"/>
              <a:t>EL PROCESO DE SOCIALIZACIÓN, ETAPAS </a:t>
            </a:r>
            <a:br>
              <a:rPr lang="es-ES" dirty="0"/>
            </a:br>
            <a:endParaRPr lang="es-ES" dirty="0"/>
          </a:p>
        </p:txBody>
      </p:sp>
      <p:sp>
        <p:nvSpPr>
          <p:cNvPr id="3" name="2 Marcador de contenido"/>
          <p:cNvSpPr>
            <a:spLocks noGrp="1"/>
          </p:cNvSpPr>
          <p:nvPr>
            <p:ph idx="1"/>
          </p:nvPr>
        </p:nvSpPr>
        <p:spPr/>
        <p:txBody>
          <a:bodyPr>
            <a:normAutofit fontScale="85000" lnSpcReduction="20000"/>
          </a:bodyPr>
          <a:lstStyle/>
          <a:p>
            <a:r>
              <a:rPr lang="es-ES" dirty="0"/>
              <a:t>La etapa de </a:t>
            </a:r>
            <a:r>
              <a:rPr lang="es-ES" dirty="0" err="1"/>
              <a:t>prearribo</a:t>
            </a:r>
            <a:r>
              <a:rPr lang="es-ES" dirty="0"/>
              <a:t>.- Reconoce explícitamente que cada individuo llega con un conjunto de valores, actitudes expectativas. Estas atañen tanto al trabajo que va a realizarse como a la organización. </a:t>
            </a:r>
          </a:p>
          <a:p>
            <a:endParaRPr lang="es-ES" dirty="0"/>
          </a:p>
          <a:p>
            <a:r>
              <a:rPr lang="es-ES" dirty="0"/>
              <a:t>La Etapa de encuentro.- En esta etapa el nuevo empleado ve realmente como es la organización y enfrenta la posibilidad de que sus expectativas y la realidad pudieran diferir.</a:t>
            </a:r>
          </a:p>
          <a:p>
            <a:endParaRPr lang="es-ES" dirty="0"/>
          </a:p>
          <a:p>
            <a:r>
              <a:rPr lang="es-ES" dirty="0"/>
              <a:t>La Etapa de metamorfosis.- En esta etapa el nuevo empleado ajusta su comportamiento a los valores y normas de grupo.</a:t>
            </a:r>
          </a:p>
        </p:txBody>
      </p:sp>
    </p:spTree>
    <p:extLst>
      <p:ext uri="{BB962C8B-B14F-4D97-AF65-F5344CB8AC3E}">
        <p14:creationId xmlns:p14="http://schemas.microsoft.com/office/powerpoint/2010/main" val="411892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b="1" dirty="0"/>
              <a:t>CÓMO APRENDEN LA CULTURA LOS EMPLEADOS </a:t>
            </a:r>
            <a:br>
              <a:rPr lang="es-ES" dirty="0"/>
            </a:br>
            <a:endParaRPr lang="es-ES" dirty="0"/>
          </a:p>
        </p:txBody>
      </p:sp>
      <p:sp>
        <p:nvSpPr>
          <p:cNvPr id="3" name="2 Marcador de contenido"/>
          <p:cNvSpPr>
            <a:spLocks noGrp="1"/>
          </p:cNvSpPr>
          <p:nvPr>
            <p:ph idx="1"/>
          </p:nvPr>
        </p:nvSpPr>
        <p:spPr/>
        <p:txBody>
          <a:bodyPr>
            <a:normAutofit/>
          </a:bodyPr>
          <a:lstStyle/>
          <a:p>
            <a:r>
              <a:rPr lang="es-ES" dirty="0"/>
              <a:t>Historias</a:t>
            </a:r>
          </a:p>
          <a:p>
            <a:endParaRPr lang="es-ES" dirty="0"/>
          </a:p>
          <a:p>
            <a:r>
              <a:rPr lang="es-ES" dirty="0"/>
              <a:t>Rituales</a:t>
            </a:r>
          </a:p>
          <a:p>
            <a:endParaRPr lang="es-ES" dirty="0"/>
          </a:p>
          <a:p>
            <a:r>
              <a:rPr lang="es-ES" dirty="0"/>
              <a:t>Símbolos materiales.</a:t>
            </a:r>
          </a:p>
          <a:p>
            <a:endParaRPr lang="es-ES" dirty="0"/>
          </a:p>
          <a:p>
            <a:r>
              <a:rPr lang="es-ES" dirty="0"/>
              <a:t>Lenguaje</a:t>
            </a:r>
          </a:p>
        </p:txBody>
      </p:sp>
    </p:spTree>
    <p:extLst>
      <p:ext uri="{BB962C8B-B14F-4D97-AF65-F5344CB8AC3E}">
        <p14:creationId xmlns:p14="http://schemas.microsoft.com/office/powerpoint/2010/main" val="14017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b="1" dirty="0"/>
              <a:t>INSTITUCIONALIZACIÓN DE LA CULTURA ORGANIZACIONAL</a:t>
            </a:r>
            <a:br>
              <a:rPr lang="es-ES" dirty="0"/>
            </a:br>
            <a:endParaRPr lang="es-ES" dirty="0"/>
          </a:p>
        </p:txBody>
      </p:sp>
      <p:sp>
        <p:nvSpPr>
          <p:cNvPr id="3" name="2 Marcador de contenido"/>
          <p:cNvSpPr>
            <a:spLocks noGrp="1"/>
          </p:cNvSpPr>
          <p:nvPr>
            <p:ph idx="1"/>
          </p:nvPr>
        </p:nvSpPr>
        <p:spPr>
          <a:xfrm>
            <a:off x="1115616" y="1556792"/>
            <a:ext cx="7056784" cy="4166277"/>
          </a:xfrm>
        </p:spPr>
        <p:txBody>
          <a:bodyPr>
            <a:normAutofit fontScale="77500" lnSpcReduction="20000"/>
          </a:bodyPr>
          <a:lstStyle/>
          <a:p>
            <a:r>
              <a:rPr lang="es-ES" dirty="0"/>
              <a:t>Cuando una organización se institucionaliza, adquiere vida propia, separada de sus fundadores o de cualquiera de sus miembros. Ross </a:t>
            </a:r>
            <a:r>
              <a:rPr lang="es-ES" dirty="0" err="1"/>
              <a:t>Perot</a:t>
            </a:r>
            <a:r>
              <a:rPr lang="es-ES" dirty="0"/>
              <a:t> creó </a:t>
            </a:r>
            <a:r>
              <a:rPr lang="es-ES" dirty="0" err="1"/>
              <a:t>Electronic</a:t>
            </a:r>
            <a:r>
              <a:rPr lang="es-ES" dirty="0"/>
              <a:t> Data </a:t>
            </a:r>
            <a:r>
              <a:rPr lang="es-ES" dirty="0" err="1"/>
              <a:t>Systems</a:t>
            </a:r>
            <a:r>
              <a:rPr lang="es-ES" dirty="0"/>
              <a:t> (EDS) a principios de los años 60, pero la dejó en 1987 para fundar una nueva empresa: </a:t>
            </a:r>
            <a:r>
              <a:rPr lang="es-ES" dirty="0" err="1"/>
              <a:t>Perot</a:t>
            </a:r>
            <a:r>
              <a:rPr lang="es-ES" dirty="0"/>
              <a:t> </a:t>
            </a:r>
            <a:r>
              <a:rPr lang="es-ES" dirty="0" err="1"/>
              <a:t>Systems</a:t>
            </a:r>
            <a:r>
              <a:rPr lang="es-ES" dirty="0"/>
              <a:t>. EDS, que ahora forma parte de General Motors, ha continuado progresando a pesar de la salida de su fundador. Sony, Eastman Kodak y </a:t>
            </a:r>
            <a:r>
              <a:rPr lang="es-ES" dirty="0" err="1"/>
              <a:t>Timex</a:t>
            </a:r>
            <a:r>
              <a:rPr lang="es-ES" dirty="0"/>
              <a:t> </a:t>
            </a:r>
            <a:r>
              <a:rPr lang="es-ES" dirty="0" err="1"/>
              <a:t>Corporation</a:t>
            </a:r>
            <a:r>
              <a:rPr lang="es-ES" dirty="0"/>
              <a:t> son ejemplos de organizaciones que han existido más allá de la vida de cualquiera de sus miembros. </a:t>
            </a:r>
          </a:p>
          <a:p>
            <a:endParaRPr lang="es-MX" dirty="0"/>
          </a:p>
          <a:p>
            <a:r>
              <a:rPr lang="es-ES" dirty="0"/>
              <a:t>Además, cuando una organización se institucionaliza, se valora por sí misma, no simplemente por los bienes o servicios que produce; adquiere inmortalidad.</a:t>
            </a:r>
          </a:p>
          <a:p>
            <a:endParaRPr lang="es-ES" dirty="0"/>
          </a:p>
          <a:p>
            <a:r>
              <a:rPr lang="es-ES" dirty="0"/>
              <a:t>Si sus metas originales ya no son adecuadas, no se sale del negocio. Al contrario, se redefine a sí misma.  </a:t>
            </a:r>
          </a:p>
        </p:txBody>
      </p:sp>
    </p:spTree>
    <p:extLst>
      <p:ext uri="{BB962C8B-B14F-4D97-AF65-F5344CB8AC3E}">
        <p14:creationId xmlns:p14="http://schemas.microsoft.com/office/powerpoint/2010/main" val="346497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628800"/>
            <a:ext cx="6399813" cy="4094269"/>
          </a:xfrm>
        </p:spPr>
        <p:txBody>
          <a:bodyPr>
            <a:normAutofit fontScale="85000" lnSpcReduction="10000"/>
          </a:bodyPr>
          <a:lstStyle/>
          <a:p>
            <a:pPr algn="just"/>
            <a:r>
              <a:rPr lang="es-ES" dirty="0"/>
              <a:t>La institucionalización opera para obtener un conocimiento compartido entre los miembros acerca de lo que es un comportamiento apropiado y, fundamentalmente, con significado.</a:t>
            </a:r>
          </a:p>
          <a:p>
            <a:pPr algn="just"/>
            <a:r>
              <a:rPr lang="es-ES" dirty="0"/>
              <a:t>De manera que cuando una organización asume una permanencia institucionalizada, los modos aceptables de comportamiento se vuelven en gran parte evidentes por sí mismos para sus miembros. Según veremos, esto es en esencia lo mismo que hace la cultura organizacional. Por consiguiente, el conocimiento de lo que constituye la cultura de una organización, la manera como se creó, se mantuvo y pudo aprenderse, mejorará nuestra capacidad de explicar y predecir el comportamiento de las personas en el trabajo.</a:t>
            </a:r>
          </a:p>
          <a:p>
            <a:endParaRPr lang="es-ES" dirty="0"/>
          </a:p>
        </p:txBody>
      </p:sp>
    </p:spTree>
    <p:extLst>
      <p:ext uri="{BB962C8B-B14F-4D97-AF65-F5344CB8AC3E}">
        <p14:creationId xmlns:p14="http://schemas.microsoft.com/office/powerpoint/2010/main" val="60153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484784"/>
            <a:ext cx="6965245" cy="1202485"/>
          </a:xfrm>
        </p:spPr>
        <p:txBody>
          <a:bodyPr>
            <a:normAutofit fontScale="90000"/>
          </a:bodyPr>
          <a:lstStyle/>
          <a:p>
            <a:r>
              <a:rPr lang="es-ES" sz="3600" b="1" dirty="0"/>
              <a:t>CULTURA ORGANIZACIONAL DE GM (GENERAL MOTORS) </a:t>
            </a:r>
            <a:br>
              <a:rPr lang="es-ES" dirty="0"/>
            </a:br>
            <a:br>
              <a:rPr lang="es-ES" dirty="0"/>
            </a:br>
            <a:endParaRPr lang="es-ES" dirty="0"/>
          </a:p>
        </p:txBody>
      </p:sp>
      <p:pic>
        <p:nvPicPr>
          <p:cNvPr id="4" name="3 Marcador de contenido" descr="C:\Users\Public\Pictures\G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564904"/>
            <a:ext cx="3312368" cy="2520280"/>
          </a:xfrm>
          <a:prstGeom prst="rect">
            <a:avLst/>
          </a:prstGeom>
          <a:noFill/>
          <a:ln>
            <a:noFill/>
          </a:ln>
        </p:spPr>
      </p:pic>
    </p:spTree>
    <p:extLst>
      <p:ext uri="{BB962C8B-B14F-4D97-AF65-F5344CB8AC3E}">
        <p14:creationId xmlns:p14="http://schemas.microsoft.com/office/powerpoint/2010/main" val="171294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764704"/>
            <a:ext cx="7200800" cy="5472608"/>
          </a:xfrm>
        </p:spPr>
        <p:txBody>
          <a:bodyPr>
            <a:normAutofit fontScale="55000" lnSpcReduction="20000"/>
          </a:bodyPr>
          <a:lstStyle/>
          <a:p>
            <a:r>
              <a:rPr lang="es-ES" b="1" dirty="0"/>
              <a:t>Cultura Organizacional</a:t>
            </a:r>
            <a:endParaRPr lang="es-ES" dirty="0"/>
          </a:p>
          <a:p>
            <a:br>
              <a:rPr lang="es-ES" dirty="0"/>
            </a:br>
            <a:r>
              <a:rPr lang="es-ES" sz="2900" dirty="0"/>
              <a:t>• Cuidar el Ambiente de Trabajo</a:t>
            </a:r>
            <a:br>
              <a:rPr lang="es-ES" sz="2900" dirty="0"/>
            </a:br>
            <a:r>
              <a:rPr lang="es-ES" sz="2900" dirty="0"/>
              <a:t>• Involucrar a los empleados</a:t>
            </a:r>
            <a:br>
              <a:rPr lang="es-ES" sz="2900" dirty="0"/>
            </a:br>
            <a:r>
              <a:rPr lang="es-ES" sz="2900" dirty="0"/>
              <a:t>• Establecer alianzas</a:t>
            </a:r>
          </a:p>
          <a:p>
            <a:r>
              <a:rPr lang="es-ES" sz="2900" dirty="0"/>
              <a:t>Para sus procesos tienen un líder dentro de un grupo de trabajo para realiza sus tareas.</a:t>
            </a:r>
          </a:p>
          <a:p>
            <a:endParaRPr lang="es-ES" sz="2900" dirty="0"/>
          </a:p>
          <a:p>
            <a:r>
              <a:rPr lang="es-ES" sz="2900" dirty="0"/>
              <a:t>Elementos de la Motivación Laboral</a:t>
            </a:r>
          </a:p>
          <a:p>
            <a:pPr lvl="0"/>
            <a:r>
              <a:rPr lang="es-ES" sz="2900" dirty="0"/>
              <a:t>Ambiente confortable </a:t>
            </a:r>
          </a:p>
          <a:p>
            <a:pPr lvl="0"/>
            <a:r>
              <a:rPr lang="es-ES" sz="2900" dirty="0"/>
              <a:t>Comunicación </a:t>
            </a:r>
          </a:p>
          <a:p>
            <a:pPr lvl="0"/>
            <a:endParaRPr lang="es-ES" sz="2900" dirty="0"/>
          </a:p>
          <a:p>
            <a:r>
              <a:rPr lang="es-ES" sz="2900" dirty="0"/>
              <a:t>• Cultura </a:t>
            </a:r>
            <a:r>
              <a:rPr lang="es-ES" sz="2900" b="1" dirty="0"/>
              <a:t>Organizacional</a:t>
            </a:r>
            <a:r>
              <a:rPr lang="es-ES" sz="2900" dirty="0"/>
              <a:t>.- tienen una Cultura Organizacional muy fuerte, utilizan uniformes de protección para sus trabajadores, es mundialmente conocida esta empresa por sus utilidades y es una de las 100 mejores de USA.</a:t>
            </a:r>
          </a:p>
          <a:p>
            <a:r>
              <a:rPr lang="es-ES" sz="2900" dirty="0"/>
              <a:t> </a:t>
            </a:r>
          </a:p>
          <a:p>
            <a:r>
              <a:rPr lang="es-ES" sz="2900" dirty="0"/>
              <a:t>Técnicas de Motivación</a:t>
            </a:r>
          </a:p>
          <a:p>
            <a:r>
              <a:rPr lang="es-ES" sz="2900" dirty="0"/>
              <a:t>• Influencia del Grupo en la Motivación</a:t>
            </a:r>
          </a:p>
          <a:p>
            <a:r>
              <a:rPr lang="es-ES" sz="2900" dirty="0"/>
              <a:t>El líder del grupo es capaz de dirigir de buena manera al grupo de trabajo de 3 personas, es por esto que se refleja en los resultados, de mil unidades se producirán en la planta de GM.</a:t>
            </a:r>
          </a:p>
          <a:p>
            <a:r>
              <a:rPr lang="es-ES" sz="2900" dirty="0"/>
              <a:t>• Tratar a los empleados como personas</a:t>
            </a:r>
          </a:p>
          <a:p>
            <a:endParaRPr lang="es-ES" dirty="0"/>
          </a:p>
        </p:txBody>
      </p:sp>
    </p:spTree>
    <p:extLst>
      <p:ext uri="{BB962C8B-B14F-4D97-AF65-F5344CB8AC3E}">
        <p14:creationId xmlns:p14="http://schemas.microsoft.com/office/powerpoint/2010/main" val="28291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980728"/>
            <a:ext cx="6768752" cy="4824536"/>
          </a:xfrm>
        </p:spPr>
        <p:txBody>
          <a:bodyPr>
            <a:normAutofit fontScale="70000" lnSpcReduction="20000"/>
          </a:bodyPr>
          <a:lstStyle/>
          <a:p>
            <a:r>
              <a:rPr lang="es-ES" dirty="0"/>
              <a:t>Modelo Organizacional.</a:t>
            </a:r>
          </a:p>
          <a:p>
            <a:pPr marL="0" indent="0">
              <a:buNone/>
            </a:pPr>
            <a:endParaRPr lang="es-ES" dirty="0"/>
          </a:p>
          <a:p>
            <a:r>
              <a:rPr lang="es-ES" dirty="0"/>
              <a:t>Uno de los modelos utilizados en esta organización, es de HERZBERG de Motivación e Higiene.</a:t>
            </a:r>
          </a:p>
          <a:p>
            <a:endParaRPr lang="es-ES" dirty="0"/>
          </a:p>
          <a:p>
            <a:r>
              <a:rPr lang="es-ES" dirty="0"/>
              <a:t>FACTORES DE HIGIENE</a:t>
            </a:r>
          </a:p>
          <a:p>
            <a:pPr lvl="0"/>
            <a:r>
              <a:rPr lang="es-ES" dirty="0"/>
              <a:t>Factores económicos</a:t>
            </a:r>
          </a:p>
          <a:p>
            <a:pPr lvl="0"/>
            <a:r>
              <a:rPr lang="es-ES" dirty="0"/>
              <a:t>Condiciones Laborales</a:t>
            </a:r>
          </a:p>
          <a:p>
            <a:pPr lvl="0"/>
            <a:r>
              <a:rPr lang="es-ES" dirty="0"/>
              <a:t>Seguridad</a:t>
            </a:r>
          </a:p>
          <a:p>
            <a:pPr lvl="0"/>
            <a:r>
              <a:rPr lang="es-ES" dirty="0"/>
              <a:t>Factores Sociales </a:t>
            </a:r>
          </a:p>
          <a:p>
            <a:pPr lvl="0"/>
            <a:r>
              <a:rPr lang="es-ES" dirty="0"/>
              <a:t>Categoría y status</a:t>
            </a:r>
          </a:p>
          <a:p>
            <a:endParaRPr lang="es-ES" dirty="0"/>
          </a:p>
          <a:p>
            <a:r>
              <a:rPr lang="es-ES" dirty="0"/>
              <a:t>FACTORES DE MOTIVACIÓN</a:t>
            </a:r>
          </a:p>
          <a:p>
            <a:pPr lvl="0"/>
            <a:r>
              <a:rPr lang="es-ES" dirty="0"/>
              <a:t>Trabajo Estimulante</a:t>
            </a:r>
          </a:p>
          <a:p>
            <a:pPr lvl="0"/>
            <a:r>
              <a:rPr lang="es-ES" dirty="0"/>
              <a:t>Sentimiento de Autorrealización</a:t>
            </a:r>
          </a:p>
          <a:p>
            <a:pPr lvl="0"/>
            <a:r>
              <a:rPr lang="es-ES" dirty="0"/>
              <a:t>Reconocimiento</a:t>
            </a:r>
          </a:p>
          <a:p>
            <a:pPr lvl="0"/>
            <a:r>
              <a:rPr lang="es-ES" dirty="0"/>
              <a:t>Logros y cumplimiento</a:t>
            </a:r>
          </a:p>
          <a:p>
            <a:pPr lvl="0"/>
            <a:r>
              <a:rPr lang="es-ES" dirty="0"/>
              <a:t>Responsabilidad Mayor</a:t>
            </a:r>
          </a:p>
          <a:p>
            <a:endParaRPr lang="es-ES" dirty="0"/>
          </a:p>
        </p:txBody>
      </p:sp>
    </p:spTree>
    <p:extLst>
      <p:ext uri="{BB962C8B-B14F-4D97-AF65-F5344CB8AC3E}">
        <p14:creationId xmlns:p14="http://schemas.microsoft.com/office/powerpoint/2010/main" val="33987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96752"/>
            <a:ext cx="6965245" cy="1202485"/>
          </a:xfrm>
        </p:spPr>
        <p:txBody>
          <a:bodyPr>
            <a:normAutofit fontScale="90000"/>
          </a:bodyPr>
          <a:lstStyle/>
          <a:p>
            <a:r>
              <a:rPr lang="es-ES" sz="3100" b="1" dirty="0"/>
              <a:t>CULTURA ORGANIZACIONAL DE IBM (INTERNATIONAL BUSINESS MACHINES)  </a:t>
            </a:r>
            <a:br>
              <a:rPr lang="es-ES" dirty="0"/>
            </a:br>
            <a:endParaRPr lang="es-ES" dirty="0"/>
          </a:p>
        </p:txBody>
      </p:sp>
      <p:pic>
        <p:nvPicPr>
          <p:cNvPr id="4" name="3 Marcador de contenido" descr="https://encrypted-tbn3.gstatic.com/images?q=tbn:ANd9GcSNDSAp5mXKN7gvwaUAI61pRvTyKp7b7QsGSdQJK99OJnCm-LUPR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420888"/>
            <a:ext cx="3168352" cy="2664296"/>
          </a:xfrm>
          <a:prstGeom prst="rect">
            <a:avLst/>
          </a:prstGeom>
          <a:noFill/>
          <a:ln>
            <a:noFill/>
          </a:ln>
        </p:spPr>
      </p:pic>
    </p:spTree>
    <p:extLst>
      <p:ext uri="{BB962C8B-B14F-4D97-AF65-F5344CB8AC3E}">
        <p14:creationId xmlns:p14="http://schemas.microsoft.com/office/powerpoint/2010/main" val="51957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Cultura 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269089" cy="430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0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908720"/>
            <a:ext cx="6912768" cy="5040560"/>
          </a:xfrm>
        </p:spPr>
        <p:txBody>
          <a:bodyPr>
            <a:normAutofit fontScale="85000" lnSpcReduction="20000"/>
          </a:bodyPr>
          <a:lstStyle/>
          <a:p>
            <a:r>
              <a:rPr lang="es-ES" dirty="0"/>
              <a:t>Cultura Organizacional en los inicios de IBM, bajo el mando del Sr. Thomas J. Watson.</a:t>
            </a:r>
          </a:p>
          <a:p>
            <a:endParaRPr lang="es-ES" dirty="0"/>
          </a:p>
          <a:p>
            <a:pPr marL="0" indent="0">
              <a:buNone/>
            </a:pPr>
            <a:r>
              <a:rPr lang="es-ES" dirty="0"/>
              <a:t>Tenía una filosofía de valores muy bien establecidos, siendo estos:</a:t>
            </a:r>
          </a:p>
          <a:p>
            <a:pPr lvl="0"/>
            <a:endParaRPr lang="es-ES" dirty="0"/>
          </a:p>
          <a:p>
            <a:pPr lvl="0"/>
            <a:r>
              <a:rPr lang="es-ES" dirty="0"/>
              <a:t>Trabajo arduo.</a:t>
            </a:r>
          </a:p>
          <a:p>
            <a:pPr lvl="0"/>
            <a:r>
              <a:rPr lang="es-ES" dirty="0"/>
              <a:t>Condiciones decentes de trabajo.</a:t>
            </a:r>
          </a:p>
          <a:p>
            <a:pPr lvl="0"/>
            <a:r>
              <a:rPr lang="es-ES" dirty="0"/>
              <a:t>Justicia.</a:t>
            </a:r>
          </a:p>
          <a:p>
            <a:pPr lvl="0"/>
            <a:r>
              <a:rPr lang="es-ES" dirty="0"/>
              <a:t>Honestidad.</a:t>
            </a:r>
          </a:p>
          <a:p>
            <a:pPr lvl="0"/>
            <a:r>
              <a:rPr lang="es-ES" dirty="0"/>
              <a:t>Respeto.</a:t>
            </a:r>
          </a:p>
          <a:p>
            <a:pPr lvl="0"/>
            <a:r>
              <a:rPr lang="es-ES" dirty="0"/>
              <a:t>Servicio impecable al cliente para la vida.</a:t>
            </a:r>
          </a:p>
          <a:p>
            <a:pPr marL="0" indent="0">
              <a:buNone/>
            </a:pPr>
            <a:endParaRPr lang="es-ES" dirty="0"/>
          </a:p>
          <a:p>
            <a:pPr marL="0" indent="0">
              <a:buNone/>
            </a:pPr>
            <a:r>
              <a:rPr lang="es-ES" dirty="0"/>
              <a:t>Revolucionario de IBM fuel el hijo del Sr. Thomas quien fue Tom Watson Jr., quien se convirtió en el CEO de IBM en 1956. Fue quien llevó a la compañía y al mundo entero a la era digital.</a:t>
            </a:r>
          </a:p>
          <a:p>
            <a:endParaRPr lang="es-ES" dirty="0"/>
          </a:p>
        </p:txBody>
      </p:sp>
    </p:spTree>
    <p:extLst>
      <p:ext uri="{BB962C8B-B14F-4D97-AF65-F5344CB8AC3E}">
        <p14:creationId xmlns:p14="http://schemas.microsoft.com/office/powerpoint/2010/main" val="63579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92696"/>
            <a:ext cx="7344816" cy="1202485"/>
          </a:xfrm>
        </p:spPr>
        <p:txBody>
          <a:bodyPr>
            <a:normAutofit fontScale="90000"/>
          </a:bodyPr>
          <a:lstStyle/>
          <a:p>
            <a:r>
              <a:rPr lang="es-ES" dirty="0"/>
              <a:t> </a:t>
            </a:r>
            <a:r>
              <a:rPr lang="es-ES" sz="2200" dirty="0"/>
              <a:t>“</a:t>
            </a:r>
            <a:r>
              <a:rPr lang="es-ES" sz="2200" b="1" dirty="0"/>
              <a:t>En la actualidad se encontró con una nueva Cultura Organizacional la cual tenemos a continuación: </a:t>
            </a:r>
            <a:br>
              <a:rPr lang="es-ES" sz="2200" dirty="0"/>
            </a:br>
            <a:endParaRPr lang="es-ES" sz="2200" dirty="0"/>
          </a:p>
        </p:txBody>
      </p:sp>
      <p:sp>
        <p:nvSpPr>
          <p:cNvPr id="3" name="2 Marcador de contenido"/>
          <p:cNvSpPr>
            <a:spLocks noGrp="1"/>
          </p:cNvSpPr>
          <p:nvPr>
            <p:ph idx="1"/>
          </p:nvPr>
        </p:nvSpPr>
        <p:spPr>
          <a:xfrm>
            <a:off x="971600" y="1700808"/>
            <a:ext cx="7272808" cy="4392488"/>
          </a:xfrm>
        </p:spPr>
        <p:txBody>
          <a:bodyPr>
            <a:normAutofit fontScale="77500" lnSpcReduction="20000"/>
          </a:bodyPr>
          <a:lstStyle/>
          <a:p>
            <a:r>
              <a:rPr lang="es-ES" b="1" dirty="0"/>
              <a:t>La cultura organizacional de la empresa IBM se demuestra en aspectos como:</a:t>
            </a:r>
            <a:br>
              <a:rPr lang="es-ES" b="1" dirty="0"/>
            </a:br>
            <a:endParaRPr lang="es-ES" dirty="0"/>
          </a:p>
          <a:p>
            <a:pPr lvl="0"/>
            <a:r>
              <a:rPr lang="es-ES" dirty="0"/>
              <a:t>Estimulación a los empleados para que surjan, ya sea académicamente y se preparen para poder llegar en el futuro a cargos mejores.</a:t>
            </a:r>
          </a:p>
          <a:p>
            <a:pPr lvl="0"/>
            <a:r>
              <a:rPr lang="es-ES" dirty="0"/>
              <a:t>Se tiene en cuenta el respeto a todas las personas, todos los empleados son tratados con igualdad.</a:t>
            </a:r>
          </a:p>
          <a:p>
            <a:pPr lvl="0"/>
            <a:r>
              <a:rPr lang="es-ES" dirty="0"/>
              <a:t>Se tiene un código de ética, que se debe cumplir al pie de la letra. No es posible que un empleado sea desleal con la institución, con sus jefes o compañeros, o clientes. </a:t>
            </a:r>
          </a:p>
          <a:p>
            <a:pPr lvl="0"/>
            <a:r>
              <a:rPr lang="es-ES" dirty="0"/>
              <a:t>Lealtad ante todo, ser éticos.</a:t>
            </a:r>
          </a:p>
          <a:p>
            <a:pPr lvl="0"/>
            <a:r>
              <a:rPr lang="es-ES" dirty="0"/>
              <a:t>Permitir a los trabajadores la participación en diversas actividades culturales, que fomenten el esparcimiento de los trabajadores.</a:t>
            </a:r>
          </a:p>
          <a:p>
            <a:r>
              <a:rPr lang="es-ES" dirty="0"/>
              <a:t>Premios a los trabajadores que cumplir con holgura las exigencias de las empresa.</a:t>
            </a:r>
            <a:br>
              <a:rPr lang="es-ES" dirty="0"/>
            </a:br>
            <a:endParaRPr lang="es-ES" dirty="0"/>
          </a:p>
        </p:txBody>
      </p:sp>
    </p:spTree>
    <p:extLst>
      <p:ext uri="{BB962C8B-B14F-4D97-AF65-F5344CB8AC3E}">
        <p14:creationId xmlns:p14="http://schemas.microsoft.com/office/powerpoint/2010/main" val="15698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052736"/>
            <a:ext cx="6696744" cy="4752528"/>
          </a:xfrm>
        </p:spPr>
        <p:txBody>
          <a:bodyPr>
            <a:normAutofit fontScale="85000" lnSpcReduction="10000"/>
          </a:bodyPr>
          <a:lstStyle/>
          <a:p>
            <a:r>
              <a:rPr lang="es-ES" b="1" dirty="0"/>
              <a:t>Ventajas </a:t>
            </a:r>
          </a:p>
          <a:p>
            <a:r>
              <a:rPr lang="es-ES" dirty="0"/>
              <a:t>Entre las ventajas más connotadas tenemos un alto y adecuado trato al personal, así como en su crecimiento tanto personal como profesional.</a:t>
            </a:r>
          </a:p>
          <a:p>
            <a:endParaRPr lang="es-ES" b="1" dirty="0"/>
          </a:p>
          <a:p>
            <a:r>
              <a:rPr lang="es-ES" b="1" dirty="0"/>
              <a:t>Desventajas </a:t>
            </a:r>
          </a:p>
          <a:p>
            <a:r>
              <a:rPr lang="es-ES" dirty="0"/>
              <a:t>Los problemas que se podrían crear. Es que los empleados pierdan el sentido de pertenencia, y su cultura como trabajadores de IBM, perdiéndose por tanto con el tiempo la cultura de la empresa IBM. Ya que una empresa se debe a sus trabajadores. La empresa da los parámetros, normas, características a tener en cuenta, pero la imagen la dan los empleados en la prestación del servicio a los clientes y el comportamiento propios de los trabajadores tanto dentro como fuera de las instalaciones. La cultura la dan los trabajadores.</a:t>
            </a:r>
          </a:p>
          <a:p>
            <a:endParaRPr lang="es-ES" dirty="0"/>
          </a:p>
        </p:txBody>
      </p:sp>
    </p:spTree>
    <p:extLst>
      <p:ext uri="{BB962C8B-B14F-4D97-AF65-F5344CB8AC3E}">
        <p14:creationId xmlns:p14="http://schemas.microsoft.com/office/powerpoint/2010/main" val="28245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7128792" cy="1202485"/>
          </a:xfrm>
        </p:spPr>
        <p:txBody>
          <a:bodyPr>
            <a:normAutofit/>
          </a:bodyPr>
          <a:lstStyle/>
          <a:p>
            <a:r>
              <a:rPr lang="es-MX" sz="2400" b="1" dirty="0"/>
              <a:t>ANÁLISIS DE LA CULTURA ORGANIZACIONAL ENTRE IBM y GM</a:t>
            </a:r>
            <a:endParaRPr lang="es-ES" sz="2400" b="1" dirty="0"/>
          </a:p>
        </p:txBody>
      </p:sp>
      <p:sp>
        <p:nvSpPr>
          <p:cNvPr id="3" name="2 Marcador de contenido"/>
          <p:cNvSpPr>
            <a:spLocks noGrp="1"/>
          </p:cNvSpPr>
          <p:nvPr>
            <p:ph idx="1"/>
          </p:nvPr>
        </p:nvSpPr>
        <p:spPr>
          <a:xfrm>
            <a:off x="971600" y="1772816"/>
            <a:ext cx="7200800" cy="4392488"/>
          </a:xfrm>
        </p:spPr>
        <p:txBody>
          <a:bodyPr>
            <a:normAutofit fontScale="92500" lnSpcReduction="10000"/>
          </a:bodyPr>
          <a:lstStyle/>
          <a:p>
            <a:r>
              <a:rPr lang="es-ES" b="1" dirty="0"/>
              <a:t>Analizando el cambio de la cultura de IBM</a:t>
            </a:r>
          </a:p>
          <a:p>
            <a:pPr marL="0" indent="0">
              <a:buNone/>
            </a:pPr>
            <a:br>
              <a:rPr lang="es-ES" dirty="0"/>
            </a:br>
            <a:r>
              <a:rPr lang="es-ES" dirty="0"/>
              <a:t>La cultura organizacional cambio en la empresa, los altos cargos directivos dejaron de preocuparse por algunas cosas importantes como es el estar atentos de sus empleados y que cumplan sus tareas permitiendo que la cultura de la empresa los acobije.</a:t>
            </a:r>
          </a:p>
          <a:p>
            <a:r>
              <a:rPr lang="es-ES" dirty="0"/>
              <a:t>Por medio de la burocratización de la empresa en una unidad independiente de negocios llamada (</a:t>
            </a:r>
            <a:r>
              <a:rPr lang="es-ES" dirty="0" err="1"/>
              <a:t>uin</a:t>
            </a:r>
            <a:r>
              <a:rPr lang="es-ES" dirty="0"/>
              <a:t>). Y dejando las tareas de planeación y ejecución del proyecto a los altos cargos directivos y los aspectos de la cultura organizacional se pueden estar tomando pero no en el mismo auge que lo realizaban al comienzo.</a:t>
            </a:r>
          </a:p>
        </p:txBody>
      </p:sp>
    </p:spTree>
    <p:extLst>
      <p:ext uri="{BB962C8B-B14F-4D97-AF65-F5344CB8AC3E}">
        <p14:creationId xmlns:p14="http://schemas.microsoft.com/office/powerpoint/2010/main" val="85553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r>
              <a:rPr lang="es-ES" dirty="0"/>
              <a:t>En este este análisis con muchas referencias se puede notar claramente que a comparación de GM e IBM, IBM posee una cultura organizacional fuerte bastante fuerte ya que en algunos enunciados y casos de estudio se lo toma a esta gran organización como es IBM como un referente, con un liderazgo un gran liderazgo como una organización magna y respetada a nivel mundial, la misma que supo cómo y cuándo aplicar un cambio en su estructura, en su filosofía empresarial y establecer valores y una excepcional cultura organizacional, un cambio que se dio para sobrevivir y ser competitiva en el mercado, llegando así a una eficiencia y eficacia empresarial, </a:t>
            </a:r>
          </a:p>
        </p:txBody>
      </p:sp>
    </p:spTree>
    <p:extLst>
      <p:ext uri="{BB962C8B-B14F-4D97-AF65-F5344CB8AC3E}">
        <p14:creationId xmlns:p14="http://schemas.microsoft.com/office/powerpoint/2010/main" val="291730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628800"/>
            <a:ext cx="6327805" cy="4094269"/>
          </a:xfrm>
        </p:spPr>
        <p:txBody>
          <a:bodyPr>
            <a:normAutofit fontScale="92500" lnSpcReduction="20000"/>
          </a:bodyPr>
          <a:lstStyle/>
          <a:p>
            <a:r>
              <a:rPr lang="es-ES" b="1" dirty="0"/>
              <a:t>GM </a:t>
            </a:r>
            <a:r>
              <a:rPr lang="es-ES" dirty="0"/>
              <a:t>como se lo ha investigado en este trabajo, podemos constatar que GM (General Motors) esta entra las empresas más grandes del mundo, situándola entre las 100 mejores del mundo, sin duda alguna podemos establecer similitudes con la empresa IBM antes estudiada, pero una gran diferencia es que encontramos a una GM que tomó un nuevo rumbo de cambio, por ello cambio y adoptó una nueva cultura organizacional después o durante una fuerte crisis económica en el año 2009, esto fue un claro y fuerte nuevo punto de partida para cambiar la cultura de esta organización, es así como de las falencias se crearon nuevas valores empresariales. </a:t>
            </a:r>
          </a:p>
        </p:txBody>
      </p:sp>
    </p:spTree>
    <p:extLst>
      <p:ext uri="{BB962C8B-B14F-4D97-AF65-F5344CB8AC3E}">
        <p14:creationId xmlns:p14="http://schemas.microsoft.com/office/powerpoint/2010/main" val="156648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965245" cy="1202485"/>
          </a:xfrm>
        </p:spPr>
        <p:txBody>
          <a:bodyPr>
            <a:normAutofit fontScale="90000"/>
          </a:bodyPr>
          <a:lstStyle/>
          <a:p>
            <a:r>
              <a:rPr lang="es-MX" dirty="0"/>
              <a:t>Que es la Cultura Organizacional</a:t>
            </a:r>
            <a:endParaRPr lang="es-ES" dirty="0"/>
          </a:p>
        </p:txBody>
      </p:sp>
      <p:sp>
        <p:nvSpPr>
          <p:cNvPr id="3" name="2 Marcador de contenido"/>
          <p:cNvSpPr>
            <a:spLocks noGrp="1"/>
          </p:cNvSpPr>
          <p:nvPr>
            <p:ph idx="1"/>
          </p:nvPr>
        </p:nvSpPr>
        <p:spPr>
          <a:xfrm>
            <a:off x="1043609" y="2060848"/>
            <a:ext cx="6264695" cy="4032448"/>
          </a:xfrm>
        </p:spPr>
        <p:txBody>
          <a:bodyPr>
            <a:normAutofit fontScale="92500"/>
          </a:bodyPr>
          <a:lstStyle/>
          <a:p>
            <a:r>
              <a:rPr lang="es-ES" dirty="0"/>
              <a:t>Es un grupo complejo de valores, tradiciones, políticas, supuestos, comportamientos y creencias esenciales que se manifiesta en los símbolos, los mitos, el lenguaje y los comportamientos y constituye un marco de referencia compartido para todo lo que se hace y se piensa en una organización. Por ser un marco de referencia, no atiende cuestiones puntuales, sino que establece las prioridades y preferencias acerca de lo que es esperable por parte de los individuos que la conforman. </a:t>
            </a:r>
          </a:p>
          <a:p>
            <a:endParaRPr lang="es-ES" dirty="0"/>
          </a:p>
        </p:txBody>
      </p:sp>
    </p:spTree>
    <p:extLst>
      <p:ext uri="{BB962C8B-B14F-4D97-AF65-F5344CB8AC3E}">
        <p14:creationId xmlns:p14="http://schemas.microsoft.com/office/powerpoint/2010/main" val="85582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Según </a:t>
            </a:r>
            <a:r>
              <a:rPr lang="es-ES" b="1" dirty="0" err="1"/>
              <a:t>Robins</a:t>
            </a:r>
            <a:r>
              <a:rPr lang="es-ES" b="1" dirty="0"/>
              <a:t> Stephen </a:t>
            </a:r>
          </a:p>
        </p:txBody>
      </p:sp>
      <p:sp>
        <p:nvSpPr>
          <p:cNvPr id="3" name="2 Marcador de contenido"/>
          <p:cNvSpPr>
            <a:spLocks noGrp="1"/>
          </p:cNvSpPr>
          <p:nvPr>
            <p:ph idx="1"/>
          </p:nvPr>
        </p:nvSpPr>
        <p:spPr>
          <a:xfrm>
            <a:off x="1463040" y="2119256"/>
            <a:ext cx="6196405" cy="3686007"/>
          </a:xfrm>
        </p:spPr>
        <p:txBody>
          <a:bodyPr>
            <a:normAutofit fontScale="92500" lnSpcReduction="20000"/>
          </a:bodyPr>
          <a:lstStyle/>
          <a:p>
            <a:r>
              <a:rPr lang="es-MX" dirty="0"/>
              <a:t>Existen siete características que al ser combinadas revelan la esencia de la Cultura Organizacional:</a:t>
            </a:r>
          </a:p>
          <a:p>
            <a:endParaRPr lang="es-MX" dirty="0"/>
          </a:p>
          <a:p>
            <a:pPr lvl="0"/>
            <a:r>
              <a:rPr lang="es-ES" b="1" dirty="0"/>
              <a:t>Autonomía individual.</a:t>
            </a:r>
            <a:r>
              <a:rPr lang="es-ES" dirty="0"/>
              <a:t> </a:t>
            </a:r>
          </a:p>
          <a:p>
            <a:pPr lvl="0"/>
            <a:r>
              <a:rPr lang="es-ES" b="1" dirty="0"/>
              <a:t>Estructura.</a:t>
            </a:r>
            <a:r>
              <a:rPr lang="es-ES" dirty="0"/>
              <a:t> </a:t>
            </a:r>
          </a:p>
          <a:p>
            <a:pPr lvl="0"/>
            <a:r>
              <a:rPr lang="es-ES" b="1" dirty="0"/>
              <a:t>Apoyo.</a:t>
            </a:r>
            <a:r>
              <a:rPr lang="es-ES" dirty="0"/>
              <a:t> </a:t>
            </a:r>
          </a:p>
          <a:p>
            <a:pPr lvl="0"/>
            <a:r>
              <a:rPr lang="es-ES" b="1" dirty="0"/>
              <a:t>Identidad.</a:t>
            </a:r>
            <a:r>
              <a:rPr lang="es-ES" dirty="0"/>
              <a:t> </a:t>
            </a:r>
          </a:p>
          <a:p>
            <a:pPr lvl="0"/>
            <a:r>
              <a:rPr lang="es-ES" b="1" dirty="0"/>
              <a:t>Desempeño-premio.</a:t>
            </a:r>
            <a:r>
              <a:rPr lang="es-ES" dirty="0"/>
              <a:t> </a:t>
            </a:r>
          </a:p>
          <a:p>
            <a:pPr lvl="0"/>
            <a:r>
              <a:rPr lang="es-ES" b="1" dirty="0"/>
              <a:t>Tolerancia del conflicto</a:t>
            </a:r>
            <a:r>
              <a:rPr lang="es-ES" dirty="0"/>
              <a:t>.</a:t>
            </a:r>
          </a:p>
          <a:p>
            <a:r>
              <a:rPr lang="es-ES" b="1" dirty="0"/>
              <a:t>Tolerancia del riesgo.</a:t>
            </a:r>
            <a:r>
              <a:rPr lang="es-ES" dirty="0"/>
              <a:t> </a:t>
            </a:r>
          </a:p>
        </p:txBody>
      </p:sp>
    </p:spTree>
    <p:extLst>
      <p:ext uri="{BB962C8B-B14F-4D97-AF65-F5344CB8AC3E}">
        <p14:creationId xmlns:p14="http://schemas.microsoft.com/office/powerpoint/2010/main" val="14884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1" y="817583"/>
            <a:ext cx="7416824" cy="1027241"/>
          </a:xfrm>
        </p:spPr>
        <p:txBody>
          <a:bodyPr>
            <a:normAutofit fontScale="90000"/>
          </a:bodyPr>
          <a:lstStyle/>
          <a:p>
            <a:r>
              <a:rPr lang="es-ES" sz="2700" b="1" dirty="0"/>
              <a:t>IMPORTANCIA DE LA CULTURA ORGANIZACIONAL</a:t>
            </a:r>
            <a:br>
              <a:rPr lang="es-ES" dirty="0"/>
            </a:br>
            <a:endParaRPr lang="es-ES" dirty="0"/>
          </a:p>
        </p:txBody>
      </p:sp>
      <p:sp>
        <p:nvSpPr>
          <p:cNvPr id="3" name="2 Marcador de contenido"/>
          <p:cNvSpPr>
            <a:spLocks noGrp="1"/>
          </p:cNvSpPr>
          <p:nvPr>
            <p:ph idx="1"/>
          </p:nvPr>
        </p:nvSpPr>
        <p:spPr>
          <a:xfrm>
            <a:off x="1043608" y="1556792"/>
            <a:ext cx="7200800" cy="4032448"/>
          </a:xfrm>
        </p:spPr>
        <p:txBody>
          <a:bodyPr/>
          <a:lstStyle/>
          <a:p>
            <a:r>
              <a:rPr lang="es-ES" dirty="0"/>
              <a:t>La cultura organizacional es la médula de la organización que está presente en todas las funciones y acciones que realizan todos sus miembros. A tal efecto Monsalve (1989) considera que la cultura nace en la sociedad, se administra mediante los recursos que la sociedad le proporciona y representa un activo factor que fomenta el desenvolvimiento de esa sociedad. </a:t>
            </a:r>
          </a:p>
        </p:txBody>
      </p:sp>
    </p:spTree>
    <p:extLst>
      <p:ext uri="{BB962C8B-B14F-4D97-AF65-F5344CB8AC3E}">
        <p14:creationId xmlns:p14="http://schemas.microsoft.com/office/powerpoint/2010/main" val="14857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1844824"/>
            <a:ext cx="6196405" cy="3878245"/>
          </a:xfrm>
        </p:spPr>
        <p:txBody>
          <a:bodyPr>
            <a:normAutofit fontScale="85000" lnSpcReduction="10000"/>
          </a:bodyPr>
          <a:lstStyle/>
          <a:p>
            <a:r>
              <a:rPr lang="es-ES" dirty="0"/>
              <a:t>Entre los aspectos importantes tenemos:</a:t>
            </a:r>
          </a:p>
          <a:p>
            <a:pPr marL="0" indent="0">
              <a:buNone/>
            </a:pPr>
            <a:r>
              <a:rPr lang="es-ES" dirty="0"/>
              <a:t> </a:t>
            </a:r>
          </a:p>
          <a:p>
            <a:pPr lvl="0"/>
            <a:r>
              <a:rPr lang="es-ES" dirty="0"/>
              <a:t>Dualidad de expectativas</a:t>
            </a:r>
          </a:p>
          <a:p>
            <a:pPr lvl="0"/>
            <a:r>
              <a:rPr lang="es-ES" dirty="0"/>
              <a:t>Influencia en el individuo</a:t>
            </a:r>
          </a:p>
          <a:p>
            <a:pPr lvl="0"/>
            <a:r>
              <a:rPr lang="es-ES" dirty="0"/>
              <a:t>Define límites</a:t>
            </a:r>
          </a:p>
          <a:p>
            <a:pPr lvl="0"/>
            <a:r>
              <a:rPr lang="es-ES" dirty="0"/>
              <a:t>Rige la conducta de los integrantes de la organización</a:t>
            </a:r>
          </a:p>
          <a:p>
            <a:pPr lvl="0"/>
            <a:r>
              <a:rPr lang="es-ES" dirty="0"/>
              <a:t>Cohesión, lealtad y compromiso con la organización</a:t>
            </a:r>
          </a:p>
          <a:p>
            <a:pPr lvl="0"/>
            <a:r>
              <a:rPr lang="es-ES" dirty="0"/>
              <a:t>Menor rotación</a:t>
            </a:r>
          </a:p>
          <a:p>
            <a:pPr lvl="0"/>
            <a:r>
              <a:rPr lang="es-ES" dirty="0"/>
              <a:t>Establece un perfil de ingreso</a:t>
            </a:r>
          </a:p>
          <a:p>
            <a:pPr lvl="0"/>
            <a:r>
              <a:rPr lang="es-ES" dirty="0"/>
              <a:t>Establece criterios para evaluación</a:t>
            </a:r>
          </a:p>
          <a:p>
            <a:endParaRPr lang="es-ES" dirty="0"/>
          </a:p>
        </p:txBody>
      </p:sp>
    </p:spTree>
    <p:extLst>
      <p:ext uri="{BB962C8B-B14F-4D97-AF65-F5344CB8AC3E}">
        <p14:creationId xmlns:p14="http://schemas.microsoft.com/office/powerpoint/2010/main" val="204510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6965245" cy="1202485"/>
          </a:xfrm>
        </p:spPr>
        <p:txBody>
          <a:bodyPr>
            <a:normAutofit/>
          </a:bodyPr>
          <a:lstStyle/>
          <a:p>
            <a:r>
              <a:rPr lang="es-ES" sz="2800" b="1" dirty="0"/>
              <a:t>OBJETIVOS DE LA CULTURA ORGANIZACIONAL</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9222435"/>
              </p:ext>
            </p:extLst>
          </p:nvPr>
        </p:nvGraphicFramePr>
        <p:xfrm>
          <a:off x="971600" y="1556792"/>
          <a:ext cx="7129413" cy="4752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98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b="1" dirty="0"/>
              <a:t>VENTAJAS Y DESVENTAJAS DE LA CULTURA ORGANIZACIONAL</a:t>
            </a:r>
            <a:br>
              <a:rPr lang="es-ES" dirty="0"/>
            </a:br>
            <a:endParaRPr lang="es-ES" dirty="0"/>
          </a:p>
        </p:txBody>
      </p:sp>
      <p:sp>
        <p:nvSpPr>
          <p:cNvPr id="3" name="2 Marcador de contenido"/>
          <p:cNvSpPr>
            <a:spLocks noGrp="1"/>
          </p:cNvSpPr>
          <p:nvPr>
            <p:ph idx="1"/>
          </p:nvPr>
        </p:nvSpPr>
        <p:spPr>
          <a:xfrm>
            <a:off x="971600" y="1556792"/>
            <a:ext cx="7272808" cy="4608512"/>
          </a:xfrm>
        </p:spPr>
        <p:txBody>
          <a:bodyPr>
            <a:normAutofit fontScale="62500" lnSpcReduction="20000"/>
          </a:bodyPr>
          <a:lstStyle/>
          <a:p>
            <a:r>
              <a:rPr lang="es-ES" b="1" dirty="0"/>
              <a:t>Ventajas</a:t>
            </a:r>
          </a:p>
          <a:p>
            <a:endParaRPr lang="es-ES" dirty="0"/>
          </a:p>
          <a:p>
            <a:pPr lvl="0"/>
            <a:r>
              <a:rPr lang="es-ES" dirty="0"/>
              <a:t>Motiva el grado de interés, entusiasmo y compromiso de una persona en el desarrollo de su trabajo.</a:t>
            </a:r>
          </a:p>
          <a:p>
            <a:pPr lvl="0"/>
            <a:endParaRPr lang="es-ES" dirty="0"/>
          </a:p>
          <a:p>
            <a:pPr lvl="0"/>
            <a:r>
              <a:rPr lang="es-ES" dirty="0"/>
              <a:t>Evita la reacción afectiva de desagrado o disgusto, se denomina insatisfacción y tiene como efectos:</a:t>
            </a:r>
          </a:p>
          <a:p>
            <a:pPr lvl="0"/>
            <a:r>
              <a:rPr lang="es-ES" dirty="0"/>
              <a:t>Ausentismo</a:t>
            </a:r>
          </a:p>
          <a:p>
            <a:pPr lvl="0"/>
            <a:r>
              <a:rPr lang="es-ES" dirty="0"/>
              <a:t>Quejas</a:t>
            </a:r>
          </a:p>
          <a:p>
            <a:pPr lvl="0"/>
            <a:r>
              <a:rPr lang="es-ES" dirty="0"/>
              <a:t>Reclamos</a:t>
            </a:r>
          </a:p>
          <a:p>
            <a:pPr lvl="0"/>
            <a:r>
              <a:rPr lang="es-ES" dirty="0"/>
              <a:t>Acción Colectiva</a:t>
            </a:r>
          </a:p>
          <a:p>
            <a:pPr marL="0" indent="0">
              <a:buNone/>
            </a:pPr>
            <a:endParaRPr lang="es-ES" dirty="0"/>
          </a:p>
          <a:p>
            <a:pPr marL="0" indent="0">
              <a:buNone/>
            </a:pPr>
            <a:r>
              <a:rPr lang="es-ES" dirty="0"/>
              <a:t>Se constituye en una excelente base para la implementación de programas y/o sistemas de gestión, tales como:</a:t>
            </a:r>
          </a:p>
          <a:p>
            <a:pPr lvl="0"/>
            <a:r>
              <a:rPr lang="es-ES" dirty="0"/>
              <a:t>ISO 9000</a:t>
            </a:r>
          </a:p>
          <a:p>
            <a:pPr lvl="0"/>
            <a:r>
              <a:rPr lang="es-ES" dirty="0"/>
              <a:t>ISO 14000</a:t>
            </a:r>
          </a:p>
          <a:p>
            <a:pPr lvl="0"/>
            <a:r>
              <a:rPr lang="es-ES" dirty="0"/>
              <a:t>CMI</a:t>
            </a:r>
          </a:p>
          <a:p>
            <a:pPr lvl="0"/>
            <a:r>
              <a:rPr lang="es-ES" dirty="0"/>
              <a:t>Programas de Productividad</a:t>
            </a:r>
          </a:p>
          <a:p>
            <a:pPr lvl="0"/>
            <a:r>
              <a:rPr lang="es-ES" dirty="0"/>
              <a:t>Servicio al Cliente</a:t>
            </a:r>
          </a:p>
          <a:p>
            <a:endParaRPr lang="es-ES" dirty="0"/>
          </a:p>
        </p:txBody>
      </p:sp>
    </p:spTree>
    <p:extLst>
      <p:ext uri="{BB962C8B-B14F-4D97-AF65-F5344CB8AC3E}">
        <p14:creationId xmlns:p14="http://schemas.microsoft.com/office/powerpoint/2010/main" val="415310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484784"/>
            <a:ext cx="6327805" cy="4238285"/>
          </a:xfrm>
        </p:spPr>
        <p:txBody>
          <a:bodyPr>
            <a:normAutofit fontScale="92500"/>
          </a:bodyPr>
          <a:lstStyle/>
          <a:p>
            <a:r>
              <a:rPr lang="es-ES" b="1" dirty="0"/>
              <a:t>Desventajas</a:t>
            </a:r>
            <a:endParaRPr lang="es-ES" dirty="0"/>
          </a:p>
          <a:p>
            <a:pPr marL="0" indent="0">
              <a:buNone/>
            </a:pPr>
            <a:endParaRPr lang="es-ES" dirty="0"/>
          </a:p>
          <a:p>
            <a:pPr lvl="0"/>
            <a:r>
              <a:rPr lang="es-ES" dirty="0"/>
              <a:t>Barrera contra el cambio.</a:t>
            </a:r>
          </a:p>
          <a:p>
            <a:pPr lvl="0"/>
            <a:r>
              <a:rPr lang="es-ES" dirty="0"/>
              <a:t>Barrera hacia la diversidad.</a:t>
            </a:r>
          </a:p>
          <a:p>
            <a:pPr lvl="0"/>
            <a:r>
              <a:rPr lang="es-ES" dirty="0"/>
              <a:t>Barreras contra las fusiones y adquisiciones.</a:t>
            </a:r>
          </a:p>
          <a:p>
            <a:pPr lvl="0"/>
            <a:r>
              <a:rPr lang="es-ES" dirty="0"/>
              <a:t>Hay aspectos que son inconscientes</a:t>
            </a:r>
          </a:p>
          <a:p>
            <a:pPr lvl="0"/>
            <a:r>
              <a:rPr lang="es-ES" dirty="0"/>
              <a:t>Miedo a lo desconocido. Será realmente mejor?</a:t>
            </a:r>
          </a:p>
          <a:p>
            <a:pPr lvl="0"/>
            <a:r>
              <a:rPr lang="es-ES" dirty="0"/>
              <a:t>La falta de padrones establecidos genera ansiedad</a:t>
            </a:r>
          </a:p>
          <a:p>
            <a:pPr lvl="0"/>
            <a:r>
              <a:rPr lang="es-ES" dirty="0"/>
              <a:t>Aprender nuevas habilidades exige esfuerzo</a:t>
            </a:r>
          </a:p>
          <a:p>
            <a:endParaRPr lang="es-ES" dirty="0"/>
          </a:p>
        </p:txBody>
      </p:sp>
      <p:pic>
        <p:nvPicPr>
          <p:cNvPr id="2050" name="Picture 2" descr="http://camafu.org.mx/tl_files/Imagenes_M1/desarrollo%20institucional/Imagen%20y%20Cultura%20Organizacional/espejo_GIF.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24744"/>
            <a:ext cx="19050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569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55</TotalTime>
  <Words>1914</Words>
  <Application>Microsoft Office PowerPoint</Application>
  <PresentationFormat>Presentación en pantalla (4:3)</PresentationFormat>
  <Paragraphs>148</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Brush Script MT</vt:lpstr>
      <vt:lpstr>Constantia</vt:lpstr>
      <vt:lpstr>Franklin Gothic Book</vt:lpstr>
      <vt:lpstr>Rage Italic</vt:lpstr>
      <vt:lpstr>Chincheta</vt:lpstr>
      <vt:lpstr>CULTURA ORGANIZACIONAL</vt:lpstr>
      <vt:lpstr>Presentación de PowerPoint</vt:lpstr>
      <vt:lpstr>Que es la Cultura Organizacional</vt:lpstr>
      <vt:lpstr>Según Robins Stephen </vt:lpstr>
      <vt:lpstr>IMPORTANCIA DE LA CULTURA ORGANIZACIONAL </vt:lpstr>
      <vt:lpstr>Presentación de PowerPoint</vt:lpstr>
      <vt:lpstr>OBJETIVOS DE LA CULTURA ORGANIZACIONAL</vt:lpstr>
      <vt:lpstr>VENTAJAS Y DESVENTAJAS DE LA CULTURA ORGANIZACIONAL </vt:lpstr>
      <vt:lpstr>Presentación de PowerPoint</vt:lpstr>
      <vt:lpstr>IMPORTANCIA DE LA APLICACIÓN DE LA CULTURA ORG. EN LAS EMPRESAS </vt:lpstr>
      <vt:lpstr>Presentación de PowerPoint</vt:lpstr>
      <vt:lpstr>EL PROCESO DE SOCIALIZACIÓN, ETAPAS  </vt:lpstr>
      <vt:lpstr>CÓMO APRENDEN LA CULTURA LOS EMPLEADOS  </vt:lpstr>
      <vt:lpstr>INSTITUCIONALIZACIÓN DE LA CULTURA ORGANIZACIONAL </vt:lpstr>
      <vt:lpstr>Presentación de PowerPoint</vt:lpstr>
      <vt:lpstr>CULTURA ORGANIZACIONAL DE GM (GENERAL MOTORS)   </vt:lpstr>
      <vt:lpstr>Presentación de PowerPoint</vt:lpstr>
      <vt:lpstr>Presentación de PowerPoint</vt:lpstr>
      <vt:lpstr>CULTURA ORGANIZACIONAL DE IBM (INTERNATIONAL BUSINESS MACHINES)   </vt:lpstr>
      <vt:lpstr>Presentación de PowerPoint</vt:lpstr>
      <vt:lpstr> “En la actualidad se encontró con una nueva Cultura Organizacional la cual tenemos a continuación:  </vt:lpstr>
      <vt:lpstr>Presentación de PowerPoint</vt:lpstr>
      <vt:lpstr>ANÁLISIS DE LA CULTURA ORGANIZACIONAL ENTRE IBM y GM</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ORGANIZACIONAL</dc:title>
  <dc:creator>Marco</dc:creator>
  <cp:lastModifiedBy>User</cp:lastModifiedBy>
  <cp:revision>9</cp:revision>
  <dcterms:created xsi:type="dcterms:W3CDTF">2014-01-24T04:38:30Z</dcterms:created>
  <dcterms:modified xsi:type="dcterms:W3CDTF">2020-04-18T18:12:33Z</dcterms:modified>
</cp:coreProperties>
</file>