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69" d="100"/>
          <a:sy n="69" d="100"/>
        </p:scale>
        <p:origin x="5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12/21/2021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14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BC48EC7-AF6A-48D3-8284-14BACBEBDD84}" type="datetimeFigureOut">
              <a:rPr lang="en-US" smtClean="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3657727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4683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2396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295973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7805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BC48EC7-AF6A-48D3-8284-14BACBEBDD84}"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7299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593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810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6236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44961B7-6B89-48AB-966F-622E2788EECC}"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238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7511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9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10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12/21/2021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42222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CF131DD-A141-4471-BCF9-C6073EDD7E20}" type="datetimeFigureOut">
              <a:rPr lang="en-US" smtClean="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20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B334A90-EB03-42F3-8859-2C2B2724C058}" type="datetimeFigureOut">
              <a:rPr lang="en-US" smtClean="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70892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12/21/2021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6794067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4400" b="1" dirty="0" smtClean="0"/>
              <a:t>UNIDAD II</a:t>
            </a:r>
            <a:endParaRPr lang="en-US" sz="4400" b="1" dirty="0"/>
          </a:p>
        </p:txBody>
      </p:sp>
      <p:sp>
        <p:nvSpPr>
          <p:cNvPr id="3" name="Subtítulo 2"/>
          <p:cNvSpPr>
            <a:spLocks noGrp="1"/>
          </p:cNvSpPr>
          <p:nvPr>
            <p:ph type="subTitle" idx="1"/>
          </p:nvPr>
        </p:nvSpPr>
        <p:spPr>
          <a:xfrm>
            <a:off x="2692398" y="3574474"/>
            <a:ext cx="6815669" cy="1754908"/>
          </a:xfrm>
        </p:spPr>
        <p:txBody>
          <a:bodyPr>
            <a:normAutofit/>
          </a:bodyPr>
          <a:lstStyle/>
          <a:p>
            <a:r>
              <a:rPr lang="en-US" sz="3200" b="1" dirty="0" smtClean="0"/>
              <a:t>POLÍTICA DE COMERCIO EXTERIOR</a:t>
            </a:r>
            <a:endParaRPr lang="en-US" sz="3200" b="1" dirty="0"/>
          </a:p>
        </p:txBody>
      </p:sp>
      <p:pic>
        <p:nvPicPr>
          <p:cNvPr id="4" name="Imagen 3"/>
          <p:cNvPicPr>
            <a:picLocks noChangeAspect="1"/>
          </p:cNvPicPr>
          <p:nvPr/>
        </p:nvPicPr>
        <p:blipFill>
          <a:blip r:embed="rId2"/>
          <a:stretch>
            <a:fillRect/>
          </a:stretch>
        </p:blipFill>
        <p:spPr>
          <a:xfrm>
            <a:off x="2519433" y="1683321"/>
            <a:ext cx="1426588" cy="1560711"/>
          </a:xfrm>
          <a:prstGeom prst="rect">
            <a:avLst/>
          </a:prstGeom>
        </p:spPr>
      </p:pic>
    </p:spTree>
    <p:extLst>
      <p:ext uri="{BB962C8B-B14F-4D97-AF65-F5344CB8AC3E}">
        <p14:creationId xmlns:p14="http://schemas.microsoft.com/office/powerpoint/2010/main" val="228015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0690" y="1117600"/>
            <a:ext cx="8485907" cy="1168399"/>
          </a:xfrm>
        </p:spPr>
        <p:txBody>
          <a:bodyPr>
            <a:noAutofit/>
          </a:bodyPr>
          <a:lstStyle/>
          <a:p>
            <a:r>
              <a:rPr lang="es-ES" sz="3600" b="1" dirty="0"/>
              <a:t>GENERALIDADES </a:t>
            </a:r>
            <a:r>
              <a:rPr lang="es-ES" sz="3600" b="1" dirty="0" smtClean="0"/>
              <a:t>DE LA POLÍTICA DEL </a:t>
            </a:r>
            <a:r>
              <a:rPr lang="es-ES" sz="3600" b="1" dirty="0"/>
              <a:t>COMERCIO EXTERIOR</a:t>
            </a:r>
            <a:endParaRPr lang="en-US" sz="3600" dirty="0"/>
          </a:p>
        </p:txBody>
      </p:sp>
      <p:sp>
        <p:nvSpPr>
          <p:cNvPr id="3" name="Marcador de contenido 2"/>
          <p:cNvSpPr>
            <a:spLocks noGrp="1"/>
          </p:cNvSpPr>
          <p:nvPr>
            <p:ph idx="1"/>
          </p:nvPr>
        </p:nvSpPr>
        <p:spPr>
          <a:xfrm>
            <a:off x="3657601" y="2556932"/>
            <a:ext cx="7238996" cy="3234268"/>
          </a:xfrm>
        </p:spPr>
        <p:txBody>
          <a:bodyPr>
            <a:normAutofit/>
          </a:bodyPr>
          <a:lstStyle/>
          <a:p>
            <a:pPr algn="just"/>
            <a:r>
              <a:rPr lang="es-ES" b="1" dirty="0"/>
              <a:t>La política de comercio exterior es un instrumento de negociación internacional que facilita las </a:t>
            </a:r>
            <a:r>
              <a:rPr lang="es-ES" b="1" dirty="0" smtClean="0"/>
              <a:t>transacciones</a:t>
            </a:r>
            <a:r>
              <a:rPr lang="es-ES" b="1" dirty="0"/>
              <a:t> comerciales entre países; permite a las economías proteger su industria interna al desincentivar la importación de productos extranjeros, a la vez que incrementa la demanda del producto nacional.</a:t>
            </a:r>
            <a:endParaRPr lang="en-US" b="1" dirty="0"/>
          </a:p>
          <a:p>
            <a:endParaRPr lang="en-US" dirty="0"/>
          </a:p>
        </p:txBody>
      </p:sp>
      <p:pic>
        <p:nvPicPr>
          <p:cNvPr id="4" name="Imagen 3"/>
          <p:cNvPicPr>
            <a:picLocks noChangeAspect="1"/>
          </p:cNvPicPr>
          <p:nvPr/>
        </p:nvPicPr>
        <p:blipFill>
          <a:blip r:embed="rId2"/>
          <a:stretch>
            <a:fillRect/>
          </a:stretch>
        </p:blipFill>
        <p:spPr>
          <a:xfrm>
            <a:off x="856888" y="725288"/>
            <a:ext cx="1426588" cy="1560711"/>
          </a:xfrm>
          <a:prstGeom prst="rect">
            <a:avLst/>
          </a:prstGeom>
        </p:spPr>
      </p:pic>
      <p:pic>
        <p:nvPicPr>
          <p:cNvPr id="5" name="Imagen 4"/>
          <p:cNvPicPr>
            <a:picLocks noChangeAspect="1"/>
          </p:cNvPicPr>
          <p:nvPr/>
        </p:nvPicPr>
        <p:blipFill>
          <a:blip r:embed="rId3"/>
          <a:stretch>
            <a:fillRect/>
          </a:stretch>
        </p:blipFill>
        <p:spPr>
          <a:xfrm>
            <a:off x="907113" y="2821998"/>
            <a:ext cx="2752725" cy="2969202"/>
          </a:xfrm>
          <a:prstGeom prst="rect">
            <a:avLst/>
          </a:prstGeom>
        </p:spPr>
      </p:pic>
    </p:spTree>
    <p:extLst>
      <p:ext uri="{BB962C8B-B14F-4D97-AF65-F5344CB8AC3E}">
        <p14:creationId xmlns:p14="http://schemas.microsoft.com/office/powerpoint/2010/main" val="1573354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59200" y="982132"/>
            <a:ext cx="7137398" cy="1303867"/>
          </a:xfrm>
        </p:spPr>
        <p:txBody>
          <a:bodyPr>
            <a:noAutofit/>
          </a:bodyPr>
          <a:lstStyle/>
          <a:p>
            <a:r>
              <a:rPr lang="es-ES" sz="2800" b="1" dirty="0"/>
              <a:t>GENERALIDADES DE LA POLÍTICA DEL COMERCIO EXTERIOR</a:t>
            </a:r>
            <a:endParaRPr lang="en-US" sz="2800" dirty="0"/>
          </a:p>
        </p:txBody>
      </p:sp>
      <p:sp>
        <p:nvSpPr>
          <p:cNvPr id="3" name="Marcador de contenido 2"/>
          <p:cNvSpPr>
            <a:spLocks noGrp="1"/>
          </p:cNvSpPr>
          <p:nvPr>
            <p:ph idx="1"/>
          </p:nvPr>
        </p:nvSpPr>
        <p:spPr>
          <a:xfrm>
            <a:off x="1295401" y="2556932"/>
            <a:ext cx="6832599" cy="3318936"/>
          </a:xfrm>
        </p:spPr>
        <p:txBody>
          <a:bodyPr>
            <a:normAutofit lnSpcReduction="10000"/>
          </a:bodyPr>
          <a:lstStyle/>
          <a:p>
            <a:r>
              <a:rPr lang="es-ES" dirty="0"/>
              <a:t>La política de comercio exterior puede otorgar poderosos incentivos o desincentivos a la producción, por medio de su influencia en los precios y las cantidades de los productos competidores que se importan en el país y a través de sus efectos sobre los precios internos recibidos por las exportaciones. Se dice que las políticas que encarecen los precios de las importaciones en el mercado interno proporcionan protección económica.</a:t>
            </a:r>
            <a:endParaRPr lang="en-US" dirty="0"/>
          </a:p>
        </p:txBody>
      </p:sp>
      <p:pic>
        <p:nvPicPr>
          <p:cNvPr id="4" name="Imagen 3"/>
          <p:cNvPicPr>
            <a:picLocks noChangeAspect="1"/>
          </p:cNvPicPr>
          <p:nvPr/>
        </p:nvPicPr>
        <p:blipFill>
          <a:blip r:embed="rId2"/>
          <a:stretch>
            <a:fillRect/>
          </a:stretch>
        </p:blipFill>
        <p:spPr>
          <a:xfrm>
            <a:off x="788507" y="724529"/>
            <a:ext cx="1427382" cy="1561470"/>
          </a:xfrm>
          <a:prstGeom prst="rect">
            <a:avLst/>
          </a:prstGeom>
        </p:spPr>
      </p:pic>
      <p:pic>
        <p:nvPicPr>
          <p:cNvPr id="5" name="Imagen 4"/>
          <p:cNvPicPr>
            <a:picLocks noChangeAspect="1"/>
          </p:cNvPicPr>
          <p:nvPr/>
        </p:nvPicPr>
        <p:blipFill>
          <a:blip r:embed="rId3"/>
          <a:stretch>
            <a:fillRect/>
          </a:stretch>
        </p:blipFill>
        <p:spPr>
          <a:xfrm>
            <a:off x="8462385" y="2742190"/>
            <a:ext cx="2842924" cy="3030537"/>
          </a:xfrm>
          <a:prstGeom prst="rect">
            <a:avLst/>
          </a:prstGeom>
        </p:spPr>
      </p:pic>
    </p:spTree>
    <p:extLst>
      <p:ext uri="{BB962C8B-B14F-4D97-AF65-F5344CB8AC3E}">
        <p14:creationId xmlns:p14="http://schemas.microsoft.com/office/powerpoint/2010/main" val="143176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a:t>GENERALIDADES DE LA POLÍTICA DEL COMERCIO </a:t>
            </a:r>
            <a:r>
              <a:rPr lang="es-ES" sz="3200" b="1" dirty="0" smtClean="0"/>
              <a:t>EXTERIOR EN ECUADOR</a:t>
            </a:r>
            <a:endParaRPr lang="en-US" sz="3200" dirty="0"/>
          </a:p>
        </p:txBody>
      </p:sp>
      <p:sp>
        <p:nvSpPr>
          <p:cNvPr id="3" name="Marcador de contenido 2"/>
          <p:cNvSpPr>
            <a:spLocks noGrp="1"/>
          </p:cNvSpPr>
          <p:nvPr>
            <p:ph idx="1"/>
          </p:nvPr>
        </p:nvSpPr>
        <p:spPr>
          <a:xfrm>
            <a:off x="4729017" y="2556932"/>
            <a:ext cx="6167579" cy="3318936"/>
          </a:xfrm>
        </p:spPr>
        <p:txBody>
          <a:bodyPr/>
          <a:lstStyle/>
          <a:p>
            <a:r>
              <a:rPr lang="es-ES" b="1" i="1" dirty="0"/>
              <a:t>La política de comercio exterior de un país como el Ecuador debe estar enmarcada en una política de Estado de desarrollo nacional, que impulse en el largo plazo y de manera armónica el aumento sostenido de la inversión, el incremento de la producción y la productividad, el crecimiento del empleo, la generación de exportaciones.</a:t>
            </a:r>
            <a:endParaRPr lang="en-US" b="1" dirty="0"/>
          </a:p>
        </p:txBody>
      </p:sp>
      <p:pic>
        <p:nvPicPr>
          <p:cNvPr id="4" name="Imagen 3"/>
          <p:cNvPicPr>
            <a:picLocks noChangeAspect="1"/>
          </p:cNvPicPr>
          <p:nvPr/>
        </p:nvPicPr>
        <p:blipFill>
          <a:blip r:embed="rId2"/>
          <a:stretch>
            <a:fillRect/>
          </a:stretch>
        </p:blipFill>
        <p:spPr>
          <a:xfrm>
            <a:off x="659198" y="711199"/>
            <a:ext cx="1427382" cy="1561470"/>
          </a:xfrm>
          <a:prstGeom prst="rect">
            <a:avLst/>
          </a:prstGeom>
        </p:spPr>
      </p:pic>
      <p:pic>
        <p:nvPicPr>
          <p:cNvPr id="5" name="Imagen 4"/>
          <p:cNvPicPr>
            <a:picLocks noChangeAspect="1"/>
          </p:cNvPicPr>
          <p:nvPr/>
        </p:nvPicPr>
        <p:blipFill>
          <a:blip r:embed="rId3"/>
          <a:stretch>
            <a:fillRect/>
          </a:stretch>
        </p:blipFill>
        <p:spPr>
          <a:xfrm>
            <a:off x="1441162" y="2679988"/>
            <a:ext cx="3140074" cy="3065030"/>
          </a:xfrm>
          <a:prstGeom prst="rect">
            <a:avLst/>
          </a:prstGeom>
        </p:spPr>
      </p:pic>
    </p:spTree>
    <p:extLst>
      <p:ext uri="{BB962C8B-B14F-4D97-AF65-F5344CB8AC3E}">
        <p14:creationId xmlns:p14="http://schemas.microsoft.com/office/powerpoint/2010/main" val="303025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9583" y="982132"/>
            <a:ext cx="9601196" cy="1303867"/>
          </a:xfrm>
        </p:spPr>
        <p:txBody>
          <a:bodyPr>
            <a:normAutofit/>
          </a:bodyPr>
          <a:lstStyle/>
          <a:p>
            <a:r>
              <a:rPr lang="es-ES" sz="3200" b="1" dirty="0"/>
              <a:t>GENERALIDADES DE LA POLÍTICA DEL COMERCIO EXTERIOR EN ECUADOR</a:t>
            </a:r>
            <a:endParaRPr lang="en-US" sz="3200" dirty="0"/>
          </a:p>
        </p:txBody>
      </p:sp>
      <p:sp>
        <p:nvSpPr>
          <p:cNvPr id="3" name="Marcador de contenido 2"/>
          <p:cNvSpPr>
            <a:spLocks noGrp="1"/>
          </p:cNvSpPr>
          <p:nvPr>
            <p:ph idx="1"/>
          </p:nvPr>
        </p:nvSpPr>
        <p:spPr>
          <a:xfrm>
            <a:off x="1369292" y="2944859"/>
            <a:ext cx="6426199" cy="2550777"/>
          </a:xfrm>
        </p:spPr>
        <p:txBody>
          <a:bodyPr/>
          <a:lstStyle/>
          <a:p>
            <a:r>
              <a:rPr lang="es-ES" dirty="0"/>
              <a:t>Debe tener como prerrequisitos: estabilidad política, seguridad jurídica, desarrollo de la competitividad nacional, apertura al comercio internacional, agilidad en procedimientos y trámites, respeto por las normas de parte de exportadores y funcionarios.</a:t>
            </a:r>
            <a:endParaRPr lang="en-US" dirty="0"/>
          </a:p>
        </p:txBody>
      </p:sp>
      <p:pic>
        <p:nvPicPr>
          <p:cNvPr id="4" name="Imagen 3"/>
          <p:cNvPicPr>
            <a:picLocks noChangeAspect="1"/>
          </p:cNvPicPr>
          <p:nvPr/>
        </p:nvPicPr>
        <p:blipFill>
          <a:blip r:embed="rId2"/>
          <a:stretch>
            <a:fillRect/>
          </a:stretch>
        </p:blipFill>
        <p:spPr>
          <a:xfrm>
            <a:off x="751562" y="724529"/>
            <a:ext cx="1427382" cy="1561470"/>
          </a:xfrm>
          <a:prstGeom prst="rect">
            <a:avLst/>
          </a:prstGeom>
        </p:spPr>
      </p:pic>
      <p:pic>
        <p:nvPicPr>
          <p:cNvPr id="5" name="Imagen 4"/>
          <p:cNvPicPr>
            <a:picLocks noChangeAspect="1"/>
          </p:cNvPicPr>
          <p:nvPr/>
        </p:nvPicPr>
        <p:blipFill>
          <a:blip r:embed="rId3"/>
          <a:stretch>
            <a:fillRect/>
          </a:stretch>
        </p:blipFill>
        <p:spPr>
          <a:xfrm>
            <a:off x="7204363" y="2859809"/>
            <a:ext cx="3833091" cy="2811318"/>
          </a:xfrm>
          <a:prstGeom prst="rect">
            <a:avLst/>
          </a:prstGeom>
        </p:spPr>
      </p:pic>
    </p:spTree>
    <p:extLst>
      <p:ext uri="{BB962C8B-B14F-4D97-AF65-F5344CB8AC3E}">
        <p14:creationId xmlns:p14="http://schemas.microsoft.com/office/powerpoint/2010/main" val="198819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3402" y="968043"/>
            <a:ext cx="9601196" cy="1303867"/>
          </a:xfrm>
        </p:spPr>
        <p:txBody>
          <a:bodyPr>
            <a:normAutofit/>
          </a:bodyPr>
          <a:lstStyle/>
          <a:p>
            <a:r>
              <a:rPr lang="es-ES" sz="3200" b="1" dirty="0"/>
              <a:t>GENERALIDADES DE LA POLÍTICA DEL COMERCIO EXTERIOR EN ECUADOR</a:t>
            </a:r>
            <a:endParaRPr lang="en-US" sz="3200" dirty="0"/>
          </a:p>
        </p:txBody>
      </p:sp>
      <p:sp>
        <p:nvSpPr>
          <p:cNvPr id="3" name="Marcador de contenido 2"/>
          <p:cNvSpPr>
            <a:spLocks noGrp="1"/>
          </p:cNvSpPr>
          <p:nvPr>
            <p:ph idx="1"/>
          </p:nvPr>
        </p:nvSpPr>
        <p:spPr>
          <a:xfrm>
            <a:off x="4876799" y="2556932"/>
            <a:ext cx="6019797" cy="3318936"/>
          </a:xfrm>
        </p:spPr>
        <p:txBody>
          <a:bodyPr/>
          <a:lstStyle/>
          <a:p>
            <a:r>
              <a:rPr lang="es-ES" dirty="0"/>
              <a:t>Ello debe hacerse para contribuir a que el comercio mundial sea leal y transparente; cumplir y hacer cumplir las normas internacionales y nacionales relativas al intercambio de bienes y servicios, lograr que los productores y los exportadores nacionales reciban el mejor precio por sus productos</a:t>
            </a:r>
            <a:endParaRPr lang="en-US" dirty="0"/>
          </a:p>
        </p:txBody>
      </p:sp>
      <p:pic>
        <p:nvPicPr>
          <p:cNvPr id="4" name="Imagen 3"/>
          <p:cNvPicPr>
            <a:picLocks noChangeAspect="1"/>
          </p:cNvPicPr>
          <p:nvPr/>
        </p:nvPicPr>
        <p:blipFill>
          <a:blip r:embed="rId2"/>
          <a:stretch>
            <a:fillRect/>
          </a:stretch>
        </p:blipFill>
        <p:spPr>
          <a:xfrm>
            <a:off x="692945" y="711199"/>
            <a:ext cx="1426588" cy="1560711"/>
          </a:xfrm>
          <a:prstGeom prst="rect">
            <a:avLst/>
          </a:prstGeom>
        </p:spPr>
      </p:pic>
      <p:pic>
        <p:nvPicPr>
          <p:cNvPr id="5" name="Imagen 4"/>
          <p:cNvPicPr>
            <a:picLocks noChangeAspect="1"/>
          </p:cNvPicPr>
          <p:nvPr/>
        </p:nvPicPr>
        <p:blipFill>
          <a:blip r:embed="rId3"/>
          <a:stretch>
            <a:fillRect/>
          </a:stretch>
        </p:blipFill>
        <p:spPr>
          <a:xfrm>
            <a:off x="1313875" y="2617738"/>
            <a:ext cx="3470560" cy="3197323"/>
          </a:xfrm>
          <a:prstGeom prst="rect">
            <a:avLst/>
          </a:prstGeom>
        </p:spPr>
      </p:pic>
    </p:spTree>
    <p:extLst>
      <p:ext uri="{BB962C8B-B14F-4D97-AF65-F5344CB8AC3E}">
        <p14:creationId xmlns:p14="http://schemas.microsoft.com/office/powerpoint/2010/main" val="235636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7983" y="982132"/>
            <a:ext cx="9601196" cy="1303867"/>
          </a:xfrm>
        </p:spPr>
        <p:txBody>
          <a:bodyPr>
            <a:normAutofit/>
          </a:bodyPr>
          <a:lstStyle/>
          <a:p>
            <a:r>
              <a:rPr lang="es-ES" sz="3200" b="1" dirty="0"/>
              <a:t>GENERALIDADES DE LA POLÍTICA DEL COMERCIO EXTERIOR EN ECUADOR</a:t>
            </a:r>
            <a:endParaRPr lang="en-US" sz="3200" dirty="0"/>
          </a:p>
        </p:txBody>
      </p:sp>
      <p:sp>
        <p:nvSpPr>
          <p:cNvPr id="3" name="Marcador de contenido 2"/>
          <p:cNvSpPr>
            <a:spLocks noGrp="1"/>
          </p:cNvSpPr>
          <p:nvPr>
            <p:ph idx="1"/>
          </p:nvPr>
        </p:nvSpPr>
        <p:spPr>
          <a:xfrm>
            <a:off x="1616365" y="2556932"/>
            <a:ext cx="9280232" cy="3318936"/>
          </a:xfrm>
        </p:spPr>
        <p:txBody>
          <a:bodyPr>
            <a:normAutofit/>
          </a:bodyPr>
          <a:lstStyle/>
          <a:p>
            <a:r>
              <a:rPr lang="es-ES" dirty="0"/>
              <a:t>E</a:t>
            </a:r>
            <a:r>
              <a:rPr lang="es-ES" dirty="0" smtClean="0"/>
              <a:t>xigencias </a:t>
            </a:r>
            <a:r>
              <a:rPr lang="es-ES" dirty="0"/>
              <a:t>mínimas de competitividad (cantidad suficiente, calidad vinculada al precio, oportunidad de acceso al mercado); en consecuencia, los agentes de comercio internacional (públicos y privados), deben ser formados para aceptar las condiciones de toda compra – venta únicamente cuando esas condiciones le satisfagan. La palabra “no” y el voto negativo deben estar siempre en su vocabulario de negocio, hasta cuando les convenga la transacción y lleguen a acuerdo.</a:t>
            </a:r>
            <a:endParaRPr lang="en-US" dirty="0"/>
          </a:p>
        </p:txBody>
      </p:sp>
      <p:pic>
        <p:nvPicPr>
          <p:cNvPr id="4" name="Imagen 3"/>
          <p:cNvPicPr>
            <a:picLocks noChangeAspect="1"/>
          </p:cNvPicPr>
          <p:nvPr/>
        </p:nvPicPr>
        <p:blipFill>
          <a:blip r:embed="rId2"/>
          <a:stretch>
            <a:fillRect/>
          </a:stretch>
        </p:blipFill>
        <p:spPr>
          <a:xfrm>
            <a:off x="723852" y="724529"/>
            <a:ext cx="1427382" cy="1561470"/>
          </a:xfrm>
          <a:prstGeom prst="rect">
            <a:avLst/>
          </a:prstGeom>
        </p:spPr>
      </p:pic>
    </p:spTree>
    <p:extLst>
      <p:ext uri="{BB962C8B-B14F-4D97-AF65-F5344CB8AC3E}">
        <p14:creationId xmlns:p14="http://schemas.microsoft.com/office/powerpoint/2010/main" val="33564172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108</TotalTime>
  <Words>353</Words>
  <Application>Microsoft Office PowerPoint</Application>
  <PresentationFormat>Panorámica</PresentationFormat>
  <Paragraphs>14</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Garamond</vt:lpstr>
      <vt:lpstr>Orgánico</vt:lpstr>
      <vt:lpstr>UNIDAD II</vt:lpstr>
      <vt:lpstr>GENERALIDADES DE LA POLÍTICA DEL COMERCIO EXTERIOR</vt:lpstr>
      <vt:lpstr>GENERALIDADES DE LA POLÍTICA DEL COMERCIO EXTERIOR</vt:lpstr>
      <vt:lpstr>GENERALIDADES DE LA POLÍTICA DEL COMERCIO EXTERIOR EN ECUADOR</vt:lpstr>
      <vt:lpstr>GENERALIDADES DE LA POLÍTICA DEL COMERCIO EXTERIOR EN ECUADOR</vt:lpstr>
      <vt:lpstr>GENERALIDADES DE LA POLÍTICA DEL COMERCIO EXTERIOR EN ECUADOR</vt:lpstr>
      <vt:lpstr>GENERALIDADES DE LA POLÍTICA DEL COMERCIO EXTERIOR EN ECUADOR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Cecilia Cristina Mendoza Bazantes</dc:creator>
  <cp:lastModifiedBy>Cecilia Cristina Mendoza Bazantes</cp:lastModifiedBy>
  <cp:revision>2</cp:revision>
  <dcterms:created xsi:type="dcterms:W3CDTF">2021-12-21T22:23:03Z</dcterms:created>
  <dcterms:modified xsi:type="dcterms:W3CDTF">2021-12-22T00:11:12Z</dcterms:modified>
</cp:coreProperties>
</file>