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9" r:id="rId3"/>
    <p:sldId id="270" r:id="rId4"/>
    <p:sldId id="268" r:id="rId5"/>
    <p:sldId id="272" r:id="rId6"/>
    <p:sldId id="273" r:id="rId7"/>
    <p:sldId id="274" r:id="rId8"/>
    <p:sldId id="297" r:id="rId9"/>
    <p:sldId id="271" r:id="rId10"/>
    <p:sldId id="292" r:id="rId11"/>
    <p:sldId id="293" r:id="rId12"/>
    <p:sldId id="294" r:id="rId13"/>
    <p:sldId id="256" r:id="rId14"/>
    <p:sldId id="257" r:id="rId15"/>
    <p:sldId id="258" r:id="rId16"/>
    <p:sldId id="259" r:id="rId17"/>
    <p:sldId id="260" r:id="rId18"/>
    <p:sldId id="261" r:id="rId19"/>
    <p:sldId id="262" r:id="rId20"/>
    <p:sldId id="263" r:id="rId21"/>
    <p:sldId id="264" r:id="rId22"/>
    <p:sldId id="265" r:id="rId23"/>
    <p:sldId id="266" r:id="rId24"/>
    <p:sldId id="295" r:id="rId25"/>
    <p:sldId id="296" r:id="rId26"/>
    <p:sldId id="291"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CCFDE-39F3-9446-BF9E-F5AEFFED5963}" v="2" dt="2020-08-06T00:08:49.234"/>
    <p1510:client id="{49B2C613-FC6C-6C91-996A-C57E350ECF74}" v="17" dt="2020-09-09T21:52:21.798"/>
    <p1510:client id="{710A3700-98ED-AEB3-EFA3-FAAFF1FBB567}" v="4" dt="2020-08-14T18:43:20.344"/>
    <p1510:client id="{7510FA72-BEF8-8B12-042D-F119F8DE304A}" v="5" dt="2020-09-02T19:56:12.512"/>
    <p1510:client id="{8CE4143A-C864-9B2C-85AE-F5F6EB7ECCF9}" v="3" dt="2020-09-04T11:46:50.428"/>
    <p1510:client id="{C95B5EBB-BF89-AE6A-7FCD-DCD11D576732}" v="6" dt="2020-09-04T15:12:59.550"/>
    <p1510:client id="{FF6CDD02-6BC7-449C-0DEB-BA24291DD213}" v="17" dt="2020-09-02T20:05:35.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microsoft.com/office/2015/10/relationships/revisionInfo" Target="revisionInfo.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theme" Target="theme/theme1.xml" Id="rId30" /><Relationship Type="http://schemas.openxmlformats.org/officeDocument/2006/relationships/slide" Target="slides/slide7.xml" Id="rId8"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201644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164838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67397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336840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657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287547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121085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90329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343125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D3AF19-01C6-4246-AABA-B30552B1B9A5}" type="datetimeFigureOut">
              <a:rPr lang="es-EC" smtClean="0"/>
              <a:t>9/9/2020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64010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DD3AF19-01C6-4246-AABA-B30552B1B9A5}" type="datetimeFigureOut">
              <a:rPr lang="es-EC" smtClean="0"/>
              <a:t>9/9/2020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246348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DD3AF19-01C6-4246-AABA-B30552B1B9A5}" type="datetimeFigureOut">
              <a:rPr lang="es-EC" smtClean="0"/>
              <a:t>9/9/2020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223542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DD3AF19-01C6-4246-AABA-B30552B1B9A5}" type="datetimeFigureOut">
              <a:rPr lang="es-EC" smtClean="0"/>
              <a:t>9/9/2020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157080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3AF19-01C6-4246-AABA-B30552B1B9A5}" type="datetimeFigureOut">
              <a:rPr lang="es-EC" smtClean="0"/>
              <a:t>9/9/2020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361580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DD3AF19-01C6-4246-AABA-B30552B1B9A5}" type="datetimeFigureOut">
              <a:rPr lang="es-EC" smtClean="0"/>
              <a:t>9/9/2020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29834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DD3AF19-01C6-4246-AABA-B30552B1B9A5}" type="datetimeFigureOut">
              <a:rPr lang="es-EC" smtClean="0"/>
              <a:t>9/9/2020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F16466-296E-4A6C-9DE9-C4D97B0BDDEB}" type="slidenum">
              <a:rPr lang="es-EC" smtClean="0"/>
              <a:t>‹Nº›</a:t>
            </a:fld>
            <a:endParaRPr lang="es-EC"/>
          </a:p>
        </p:txBody>
      </p:sp>
    </p:spTree>
    <p:extLst>
      <p:ext uri="{BB962C8B-B14F-4D97-AF65-F5344CB8AC3E}">
        <p14:creationId xmlns:p14="http://schemas.microsoft.com/office/powerpoint/2010/main" val="297581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D3AF19-01C6-4246-AABA-B30552B1B9A5}" type="datetimeFigureOut">
              <a:rPr lang="es-EC" smtClean="0"/>
              <a:t>9/9/2020</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F16466-296E-4A6C-9DE9-C4D97B0BDDEB}" type="slidenum">
              <a:rPr lang="es-EC" smtClean="0"/>
              <a:t>‹Nº›</a:t>
            </a:fld>
            <a:endParaRPr lang="es-EC"/>
          </a:p>
        </p:txBody>
      </p:sp>
    </p:spTree>
    <p:extLst>
      <p:ext uri="{BB962C8B-B14F-4D97-AF65-F5344CB8AC3E}">
        <p14:creationId xmlns:p14="http://schemas.microsoft.com/office/powerpoint/2010/main" val="994448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00542" y="1873756"/>
            <a:ext cx="8041383" cy="2308324"/>
          </a:xfrm>
          <a:prstGeom prst="rect">
            <a:avLst/>
          </a:prstGeom>
        </p:spPr>
        <p:txBody>
          <a:bodyPr wrap="square">
            <a:spAutoFit/>
          </a:bodyPr>
          <a:lstStyle/>
          <a:p>
            <a:pPr algn="ctr" fontAlgn="auto">
              <a:spcBef>
                <a:spcPts val="0"/>
              </a:spcBef>
              <a:spcAft>
                <a:spcPts val="0"/>
              </a:spcAft>
              <a:defRPr/>
            </a:pPr>
            <a:r>
              <a:rPr lang="es-ES" sz="7200" b="1" cap="all">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Bodoni MT Black" panose="02070A03080606020203" pitchFamily="18" charset="0"/>
              </a:rPr>
              <a:t>Tejido </a:t>
            </a:r>
          </a:p>
          <a:p>
            <a:pPr algn="ctr" fontAlgn="auto">
              <a:spcBef>
                <a:spcPts val="0"/>
              </a:spcBef>
              <a:spcAft>
                <a:spcPts val="0"/>
              </a:spcAft>
              <a:defRPr/>
            </a:pPr>
            <a:r>
              <a:rPr lang="es-ES" sz="7200" b="1" cap="all">
                <a:ln w="9000" cmpd="sng">
                  <a:solidFill>
                    <a:schemeClr val="accent4">
                      <a:shade val="50000"/>
                      <a:satMod val="120000"/>
                    </a:schemeClr>
                  </a:solidFill>
                  <a:prstDash val="solid"/>
                </a:ln>
                <a:solidFill>
                  <a:schemeClr val="accent1">
                    <a:lumMod val="60000"/>
                    <a:lumOff val="40000"/>
                  </a:schemeClr>
                </a:solidFill>
                <a:effectLst>
                  <a:reflection blurRad="12700" stA="28000" endPos="45000" dist="1000" dir="5400000" sy="-100000" algn="bl" rotWithShape="0"/>
                </a:effectLst>
                <a:latin typeface="Bodoni MT Black" panose="02070A03080606020203" pitchFamily="18" charset="0"/>
              </a:rPr>
              <a:t>conectivo </a:t>
            </a:r>
          </a:p>
        </p:txBody>
      </p:sp>
    </p:spTree>
    <p:extLst>
      <p:ext uri="{BB962C8B-B14F-4D97-AF65-F5344CB8AC3E}">
        <p14:creationId xmlns:p14="http://schemas.microsoft.com/office/powerpoint/2010/main" val="378902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890955"/>
            <a:ext cx="8596668" cy="5150408"/>
          </a:xfrm>
        </p:spPr>
        <p:txBody>
          <a:bodyPr>
            <a:normAutofit/>
          </a:bodyPr>
          <a:lstStyle/>
          <a:p>
            <a:pPr marL="0" algn="ctr">
              <a:spcBef>
                <a:spcPct val="0"/>
              </a:spcBef>
              <a:defRPr/>
            </a:pPr>
            <a:r>
              <a:rPr lang="es-ES" sz="5400" b="1">
                <a:solidFill>
                  <a:schemeClr val="accent1"/>
                </a:solidFill>
                <a:latin typeface="Bodoni MT" panose="02070603080606020203" pitchFamily="18" charset="0"/>
                <a:ea typeface="+mj-ea"/>
                <a:cs typeface="+mj-cs"/>
              </a:rPr>
              <a:t>CLASIFICACION </a:t>
            </a:r>
            <a:endParaRPr lang="es-EC" sz="5400" b="1">
              <a:solidFill>
                <a:schemeClr val="accent1"/>
              </a:solidFill>
              <a:latin typeface="Bodoni MT" panose="02070603080606020203" pitchFamily="18" charset="0"/>
              <a:ea typeface="+mj-ea"/>
              <a:cs typeface="+mj-cs"/>
            </a:endParaRPr>
          </a:p>
          <a:p>
            <a:r>
              <a:rPr lang="es-ES" b="1"/>
              <a:t>TEJIDO CONECTIVO MUCOSO </a:t>
            </a:r>
            <a:endParaRPr lang="es-EC"/>
          </a:p>
          <a:p>
            <a:pPr marL="0" indent="0">
              <a:buNone/>
            </a:pPr>
            <a:r>
              <a:rPr lang="es-ES"/>
              <a:t>Este tejido de caracteriza por un predominio de la </a:t>
            </a:r>
            <a:r>
              <a:rPr lang="es-ES" b="1"/>
              <a:t>SUSTANCIA INTERCELULAR </a:t>
            </a:r>
            <a:r>
              <a:rPr lang="es-ES"/>
              <a:t>que es de aspecto gelatinoso y está impregnada de una sustancia llamado mucina (moco).</a:t>
            </a:r>
            <a:endParaRPr lang="es-EC"/>
          </a:p>
          <a:p>
            <a:pPr marL="0" indent="0">
              <a:buNone/>
            </a:pPr>
            <a:r>
              <a:rPr lang="es-ES"/>
              <a:t>En cuanto a las células se observan prácticamente solo fibroblastos que son de una forma estrellada y cuyos extremos se unen para formar una especie de red y entre esas mallas, precisamente se encuentra la matriz.</a:t>
            </a:r>
            <a:endParaRPr lang="es-EC"/>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7390317" y="4142476"/>
            <a:ext cx="4066497" cy="2096926"/>
          </a:xfrm>
          <a:prstGeom prst="rect">
            <a:avLst/>
          </a:prstGeom>
        </p:spPr>
      </p:pic>
    </p:spTree>
    <p:extLst>
      <p:ext uri="{BB962C8B-B14F-4D97-AF65-F5344CB8AC3E}">
        <p14:creationId xmlns:p14="http://schemas.microsoft.com/office/powerpoint/2010/main" val="348681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390617"/>
            <a:ext cx="8596668" cy="5650746"/>
          </a:xfrm>
        </p:spPr>
        <p:txBody>
          <a:bodyPr/>
          <a:lstStyle/>
          <a:p>
            <a:pPr marL="0" algn="ctr">
              <a:spcBef>
                <a:spcPct val="0"/>
              </a:spcBef>
              <a:defRPr/>
            </a:pPr>
            <a:r>
              <a:rPr lang="es-EC" sz="4800" b="1">
                <a:solidFill>
                  <a:schemeClr val="accent1"/>
                </a:solidFill>
                <a:latin typeface="Bodoni MT" panose="02070603080606020203" pitchFamily="18" charset="0"/>
                <a:ea typeface="+mj-ea"/>
                <a:cs typeface="+mj-cs"/>
              </a:rPr>
              <a:t>TEJIDO CONECTIVO LAXO </a:t>
            </a:r>
          </a:p>
          <a:p>
            <a:pPr marL="0" indent="0">
              <a:buNone/>
            </a:pPr>
            <a:r>
              <a:rPr lang="es-EC"/>
              <a:t>Tejido rico en </a:t>
            </a:r>
            <a:r>
              <a:rPr lang="es-EC" b="1"/>
              <a:t>ELEMENTOS CELULARES</a:t>
            </a:r>
            <a:r>
              <a:rPr lang="es-EC"/>
              <a:t> de diversos tipos: fibroblastos, macrófagos, </a:t>
            </a:r>
            <a:r>
              <a:rPr lang="es-EC" err="1"/>
              <a:t>mastocitos,linfocitos</a:t>
            </a:r>
            <a:r>
              <a:rPr lang="es-EC"/>
              <a:t>, etc.</a:t>
            </a:r>
          </a:p>
          <a:p>
            <a:pPr marL="0" indent="0" algn="just">
              <a:buNone/>
            </a:pPr>
            <a:r>
              <a:rPr lang="es-EC"/>
              <a:t>La sustancia fundamental es relativamente abundante. Esté tejido nutre a los tejidos vecinos mediante los capilares, se encuentra ocupando los espacios que quedan entre los órganos es decir tienen la función de relleno. </a:t>
            </a:r>
          </a:p>
          <a:p>
            <a:pPr marL="0" indent="0" algn="just">
              <a:buNone/>
            </a:pPr>
            <a:r>
              <a:rPr lang="es-EC"/>
              <a:t>Las fibras colágenas son delgadas y muy flexibles; las fibras elásticas son escasas y también delgadas; las fibras reticulares son aún más escasas.</a:t>
            </a:r>
          </a:p>
          <a:p>
            <a:pPr marL="0" indent="0" algn="just">
              <a:buNone/>
            </a:pPr>
            <a:r>
              <a:rPr lang="es-EC"/>
              <a:t> </a:t>
            </a:r>
          </a:p>
          <a:p>
            <a:endParaRPr lang="es-EC"/>
          </a:p>
        </p:txBody>
      </p:sp>
      <p:pic>
        <p:nvPicPr>
          <p:cNvPr id="5" name="4 Imagen" descr="Resultado de imagen de tejido conectivo laxo"/>
          <p:cNvPicPr/>
          <p:nvPr/>
        </p:nvPicPr>
        <p:blipFill>
          <a:blip r:embed="rId2">
            <a:extLst>
              <a:ext uri="{28A0092B-C50C-407E-A947-70E740481C1C}">
                <a14:useLocalDpi xmlns:a14="http://schemas.microsoft.com/office/drawing/2010/main" val="0"/>
              </a:ext>
            </a:extLst>
          </a:blip>
          <a:srcRect/>
          <a:stretch>
            <a:fillRect/>
          </a:stretch>
        </p:blipFill>
        <p:spPr bwMode="auto">
          <a:xfrm>
            <a:off x="4698415" y="3826833"/>
            <a:ext cx="6459840" cy="2302922"/>
          </a:xfrm>
          <a:prstGeom prst="rect">
            <a:avLst/>
          </a:prstGeom>
          <a:noFill/>
          <a:ln>
            <a:noFill/>
          </a:ln>
        </p:spPr>
      </p:pic>
    </p:spTree>
    <p:extLst>
      <p:ext uri="{BB962C8B-B14F-4D97-AF65-F5344CB8AC3E}">
        <p14:creationId xmlns:p14="http://schemas.microsoft.com/office/powerpoint/2010/main" val="48381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066801"/>
            <a:ext cx="8596668" cy="4974562"/>
          </a:xfrm>
        </p:spPr>
        <p:txBody>
          <a:bodyPr/>
          <a:lstStyle/>
          <a:p>
            <a:pPr marL="0" algn="ctr">
              <a:spcBef>
                <a:spcPct val="0"/>
              </a:spcBef>
              <a:defRPr/>
            </a:pPr>
            <a:r>
              <a:rPr lang="es-EC" sz="4800" b="1">
                <a:solidFill>
                  <a:schemeClr val="accent1"/>
                </a:solidFill>
                <a:latin typeface="Bodoni MT" panose="02070603080606020203" pitchFamily="18" charset="0"/>
                <a:ea typeface="+mj-ea"/>
                <a:cs typeface="+mj-cs"/>
              </a:rPr>
              <a:t>TEJIDO CONECTIVO DENSO</a:t>
            </a:r>
          </a:p>
          <a:p>
            <a:pPr marL="0" indent="0">
              <a:buNone/>
            </a:pPr>
            <a:r>
              <a:rPr lang="es-EC"/>
              <a:t>Presenta un predominio de </a:t>
            </a:r>
            <a:r>
              <a:rPr lang="es-EC" b="1"/>
              <a:t>FIBRAS</a:t>
            </a:r>
            <a:r>
              <a:rPr lang="es-EC"/>
              <a:t> especialmente colágenas, las mismas que son gruesas y que se disponen formando haces o manojos colocados en diferentes direcciones, sin ninguna organización especial.</a:t>
            </a:r>
          </a:p>
          <a:p>
            <a:pPr marL="0" indent="0">
              <a:buNone/>
            </a:pPr>
            <a:r>
              <a:rPr lang="es-EC"/>
              <a:t>Las células entre las que se destacan los fibroblastos son escasas, en su estructura también encontramos capilares sanguíneos en su estructura.</a:t>
            </a:r>
          </a:p>
          <a:p>
            <a:endParaRPr lang="es-EC"/>
          </a:p>
        </p:txBody>
      </p:sp>
      <p:pic>
        <p:nvPicPr>
          <p:cNvPr id="5" name="4 Imagen" descr="Resultado de imagen de tejido conectivo denso"/>
          <p:cNvPicPr/>
          <p:nvPr/>
        </p:nvPicPr>
        <p:blipFill>
          <a:blip r:embed="rId2">
            <a:extLst>
              <a:ext uri="{28A0092B-C50C-407E-A947-70E740481C1C}">
                <a14:useLocalDpi xmlns:a14="http://schemas.microsoft.com/office/drawing/2010/main" val="0"/>
              </a:ext>
            </a:extLst>
          </a:blip>
          <a:srcRect/>
          <a:stretch>
            <a:fillRect/>
          </a:stretch>
        </p:blipFill>
        <p:spPr bwMode="auto">
          <a:xfrm>
            <a:off x="2812760" y="3696114"/>
            <a:ext cx="4325816" cy="2523149"/>
          </a:xfrm>
          <a:prstGeom prst="rect">
            <a:avLst/>
          </a:prstGeom>
          <a:noFill/>
          <a:ln>
            <a:noFill/>
          </a:ln>
        </p:spPr>
      </p:pic>
    </p:spTree>
    <p:extLst>
      <p:ext uri="{BB962C8B-B14F-4D97-AF65-F5344CB8AC3E}">
        <p14:creationId xmlns:p14="http://schemas.microsoft.com/office/powerpoint/2010/main" val="190356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7060" y="1777284"/>
            <a:ext cx="9349823" cy="3721995"/>
          </a:xfrm>
        </p:spPr>
        <p:txBody>
          <a:bodyPr/>
          <a:lstStyle/>
          <a:p>
            <a:pPr algn="ctr"/>
            <a:r>
              <a:rPr lang="es-EC" b="1">
                <a:latin typeface="Bodoni MT" panose="02070603080606020203" pitchFamily="18" charset="0"/>
              </a:rPr>
              <a:t>TEJIDO CONECTIVO MODELADO</a:t>
            </a:r>
            <a:br>
              <a:rPr lang="es-EC"/>
            </a:br>
            <a:endParaRPr lang="es-EC"/>
          </a:p>
        </p:txBody>
      </p:sp>
    </p:spTree>
    <p:extLst>
      <p:ext uri="{BB962C8B-B14F-4D97-AF65-F5344CB8AC3E}">
        <p14:creationId xmlns:p14="http://schemas.microsoft.com/office/powerpoint/2010/main" val="356034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58840"/>
            <a:ext cx="8596668" cy="1320800"/>
          </a:xfrm>
        </p:spPr>
        <p:txBody>
          <a:bodyPr>
            <a:noAutofit/>
          </a:bodyPr>
          <a:lstStyle/>
          <a:p>
            <a:pPr algn="ctr"/>
            <a:r>
              <a:rPr lang="es-MX" sz="5400" b="1">
                <a:latin typeface="Bodoni MT" panose="02070603080606020203" pitchFamily="18" charset="0"/>
              </a:rPr>
              <a:t>CARACTERÍSTICAS Y ESTRUCTURA</a:t>
            </a:r>
            <a:endParaRPr lang="es-EC" sz="5400" b="1">
              <a:latin typeface="Bodoni MT" panose="02070603080606020203" pitchFamily="18" charset="0"/>
            </a:endParaRPr>
          </a:p>
        </p:txBody>
      </p:sp>
      <p:sp>
        <p:nvSpPr>
          <p:cNvPr id="3" name="Marcador de contenido 2"/>
          <p:cNvSpPr>
            <a:spLocks noGrp="1"/>
          </p:cNvSpPr>
          <p:nvPr>
            <p:ph idx="1"/>
          </p:nvPr>
        </p:nvSpPr>
        <p:spPr>
          <a:xfrm>
            <a:off x="0" y="1862291"/>
            <a:ext cx="10553043" cy="4573170"/>
          </a:xfrm>
        </p:spPr>
        <p:txBody>
          <a:bodyPr>
            <a:normAutofit/>
          </a:bodyPr>
          <a:lstStyle/>
          <a:p>
            <a:pPr algn="just"/>
            <a:r>
              <a:rPr lang="es-EC" sz="2400" b="1"/>
              <a:t>Variante del tejido conjuntivo denso.</a:t>
            </a:r>
          </a:p>
          <a:p>
            <a:pPr algn="just"/>
            <a:r>
              <a:rPr lang="es-EC" sz="2400" b="1"/>
              <a:t>Fibras colágenas.</a:t>
            </a:r>
          </a:p>
          <a:p>
            <a:pPr algn="just"/>
            <a:r>
              <a:rPr lang="es-MX" sz="2400" b="1"/>
              <a:t>Filas de fibroblastos.</a:t>
            </a:r>
          </a:p>
          <a:p>
            <a:pPr algn="just"/>
            <a:r>
              <a:rPr lang="es-MX" sz="2400" b="1"/>
              <a:t>Escasa sustancia fundamental.</a:t>
            </a:r>
          </a:p>
          <a:p>
            <a:pPr algn="just"/>
            <a:r>
              <a:rPr lang="es-MX" sz="2400" b="1"/>
              <a:t>Pobremente vascularizado.</a:t>
            </a:r>
          </a:p>
          <a:p>
            <a:pPr algn="just"/>
            <a:r>
              <a:rPr lang="es-MX" sz="2400" b="1"/>
              <a:t>Es el tejido que forma tendones y ligamentos.</a:t>
            </a:r>
            <a:endParaRPr lang="es-EC" sz="2400" b="1"/>
          </a:p>
        </p:txBody>
      </p:sp>
      <p:pic>
        <p:nvPicPr>
          <p:cNvPr id="1028" name="Picture 4" descr="Resultado de imagen para tejido denso model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382" y="1862291"/>
            <a:ext cx="4223240" cy="431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3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667" y="672563"/>
            <a:ext cx="8596668" cy="1320800"/>
          </a:xfrm>
        </p:spPr>
        <p:txBody>
          <a:bodyPr>
            <a:normAutofit fontScale="90000"/>
          </a:bodyPr>
          <a:lstStyle/>
          <a:p>
            <a:pPr algn="ctr"/>
            <a:r>
              <a:rPr lang="es-EC" sz="4800" b="1">
                <a:latin typeface="AR CENA" panose="02000000000000000000" pitchFamily="2" charset="0"/>
              </a:rPr>
              <a:t>       </a:t>
            </a:r>
            <a:r>
              <a:rPr lang="es-EC" sz="6000" b="1">
                <a:latin typeface="Bodoni MT" panose="02070603080606020203" pitchFamily="18" charset="0"/>
              </a:rPr>
              <a:t>CLASIFICACIÓN</a:t>
            </a:r>
            <a:br>
              <a:rPr lang="es-EC" sz="6000" b="1">
                <a:latin typeface="Bodoni MT" panose="02070603080606020203" pitchFamily="18" charset="0"/>
              </a:rPr>
            </a:br>
            <a:endParaRPr lang="es-EC" sz="6000" b="1">
              <a:latin typeface="Bodoni MT" panose="02070603080606020203" pitchFamily="18" charset="0"/>
            </a:endParaRPr>
          </a:p>
        </p:txBody>
      </p:sp>
      <p:sp>
        <p:nvSpPr>
          <p:cNvPr id="3" name="Marcador de contenido 2"/>
          <p:cNvSpPr>
            <a:spLocks noGrp="1"/>
          </p:cNvSpPr>
          <p:nvPr>
            <p:ph idx="1"/>
          </p:nvPr>
        </p:nvSpPr>
        <p:spPr>
          <a:xfrm>
            <a:off x="535667" y="1479640"/>
            <a:ext cx="8596668" cy="5090217"/>
          </a:xfrm>
        </p:spPr>
        <p:txBody>
          <a:bodyPr/>
          <a:lstStyle/>
          <a:p>
            <a:pPr marL="0" indent="0">
              <a:buNone/>
            </a:pPr>
            <a:r>
              <a:rPr lang="es-EC" sz="2800" b="1">
                <a:solidFill>
                  <a:schemeClr val="tx1"/>
                </a:solidFill>
              </a:rPr>
              <a:t>      </a:t>
            </a:r>
            <a:r>
              <a:rPr lang="es-EC" sz="3600" b="1">
                <a:solidFill>
                  <a:schemeClr val="tx1"/>
                </a:solidFill>
                <a:latin typeface="AR CENA" panose="02000000000000000000" pitchFamily="2" charset="0"/>
              </a:rPr>
              <a:t>TENDINOSO</a:t>
            </a:r>
            <a:endParaRPr lang="es-EC" sz="3600">
              <a:solidFill>
                <a:schemeClr val="tx1"/>
              </a:solidFill>
              <a:latin typeface="AR CENA" panose="02000000000000000000" pitchFamily="2" charset="0"/>
            </a:endParaRPr>
          </a:p>
          <a:p>
            <a:endParaRPr lang="es-EC"/>
          </a:p>
        </p:txBody>
      </p:sp>
      <p:sp>
        <p:nvSpPr>
          <p:cNvPr id="4" name="Estrella de 5 puntas 3"/>
          <p:cNvSpPr/>
          <p:nvPr/>
        </p:nvSpPr>
        <p:spPr>
          <a:xfrm>
            <a:off x="677334" y="1479640"/>
            <a:ext cx="481765" cy="450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535666" y="2261301"/>
            <a:ext cx="11003803" cy="984885"/>
          </a:xfrm>
          <a:prstGeom prst="rect">
            <a:avLst/>
          </a:prstGeom>
        </p:spPr>
        <p:txBody>
          <a:bodyPr wrap="square">
            <a:spAutoFit/>
          </a:bodyPr>
          <a:lstStyle/>
          <a:p>
            <a:pPr algn="just"/>
            <a:r>
              <a:rPr lang="es-EC" sz="2000" b="1">
                <a:effectLst/>
                <a:latin typeface="+mj-lt"/>
                <a:ea typeface="Calibri" panose="020F0502020204030204" pitchFamily="34" charset="0"/>
              </a:rPr>
              <a:t>Predominan haces de fibras colágenas, forma:</a:t>
            </a:r>
          </a:p>
          <a:p>
            <a:pPr algn="just"/>
            <a:r>
              <a:rPr lang="es-EC" sz="2000" b="1">
                <a:latin typeface="+mj-lt"/>
              </a:rPr>
              <a:t>Haces primarios o de </a:t>
            </a:r>
            <a:r>
              <a:rPr lang="es-EC" sz="2000" b="1" err="1">
                <a:latin typeface="+mj-lt"/>
              </a:rPr>
              <a:t>endotendón</a:t>
            </a:r>
            <a:endParaRPr lang="es-EC" sz="2000" b="1">
              <a:latin typeface="+mj-lt"/>
            </a:endParaRPr>
          </a:p>
          <a:p>
            <a:pPr algn="just"/>
            <a:endParaRPr lang="es-EC"/>
          </a:p>
        </p:txBody>
      </p:sp>
      <p:pic>
        <p:nvPicPr>
          <p:cNvPr id="6" name="Imagen 5"/>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2876" t="25077" r="14100" b="21100"/>
          <a:stretch/>
        </p:blipFill>
        <p:spPr bwMode="auto">
          <a:xfrm>
            <a:off x="1700012" y="3631656"/>
            <a:ext cx="8435660" cy="322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698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744" y="250423"/>
            <a:ext cx="8596668" cy="1320800"/>
          </a:xfrm>
        </p:spPr>
        <p:txBody>
          <a:bodyPr>
            <a:noAutofit/>
          </a:bodyPr>
          <a:lstStyle/>
          <a:p>
            <a:pPr algn="ctr"/>
            <a:r>
              <a:rPr lang="es-EC" sz="5400" b="1">
                <a:latin typeface="Bodoni MT" panose="02070603080606020203" pitchFamily="18" charset="0"/>
              </a:rPr>
              <a:t>CLASIFICACIÓN</a:t>
            </a:r>
            <a:br>
              <a:rPr lang="es-EC" sz="5400" b="1">
                <a:latin typeface="Bodoni MT" panose="02070603080606020203" pitchFamily="18" charset="0"/>
              </a:rPr>
            </a:br>
            <a:endParaRPr lang="es-EC" sz="5400" b="1">
              <a:latin typeface="Bodoni MT" panose="02070603080606020203" pitchFamily="18" charset="0"/>
            </a:endParaRPr>
          </a:p>
        </p:txBody>
      </p:sp>
      <p:sp>
        <p:nvSpPr>
          <p:cNvPr id="3" name="Marcador de contenido 2"/>
          <p:cNvSpPr>
            <a:spLocks noGrp="1"/>
          </p:cNvSpPr>
          <p:nvPr>
            <p:ph idx="1"/>
          </p:nvPr>
        </p:nvSpPr>
        <p:spPr>
          <a:xfrm>
            <a:off x="278088" y="1159099"/>
            <a:ext cx="9921979" cy="3880773"/>
          </a:xfrm>
        </p:spPr>
        <p:txBody>
          <a:bodyPr/>
          <a:lstStyle/>
          <a:p>
            <a:pPr marL="0" indent="0">
              <a:buNone/>
            </a:pPr>
            <a:r>
              <a:rPr lang="es-EC" b="1"/>
              <a:t>        </a:t>
            </a:r>
            <a:r>
              <a:rPr lang="es-EC" sz="3200" b="1">
                <a:latin typeface="AR CENA" panose="02000000000000000000" pitchFamily="2" charset="0"/>
              </a:rPr>
              <a:t>MEMBRANOSO</a:t>
            </a:r>
          </a:p>
          <a:p>
            <a:pPr marL="0" indent="0" algn="just">
              <a:buNone/>
            </a:pPr>
            <a:r>
              <a:rPr lang="es-EC" sz="2000" b="1">
                <a:solidFill>
                  <a:schemeClr val="tx1"/>
                </a:solidFill>
                <a:latin typeface="+mj-lt"/>
              </a:rPr>
              <a:t>Predominan las fibras colágenas pero en varios planos. Este es otro tejido organizado y resistente, los observamos constituyendo las llamadas aponeurosis que recubren a los músculos esqueléticos.</a:t>
            </a:r>
          </a:p>
          <a:p>
            <a:pPr marL="0" indent="0">
              <a:buNone/>
            </a:pPr>
            <a:endParaRPr lang="es-EC"/>
          </a:p>
          <a:p>
            <a:endParaRPr lang="es-EC"/>
          </a:p>
        </p:txBody>
      </p:sp>
      <p:sp>
        <p:nvSpPr>
          <p:cNvPr id="4" name="Estrella de 5 puntas 3"/>
          <p:cNvSpPr/>
          <p:nvPr/>
        </p:nvSpPr>
        <p:spPr>
          <a:xfrm>
            <a:off x="365910" y="1159099"/>
            <a:ext cx="425003" cy="4765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descr="Resultado de imagen para tejido conectivo membranoso"/>
          <p:cNvPicPr/>
          <p:nvPr/>
        </p:nvPicPr>
        <p:blipFill>
          <a:blip r:embed="rId2">
            <a:extLst>
              <a:ext uri="{28A0092B-C50C-407E-A947-70E740481C1C}">
                <a14:useLocalDpi xmlns:a14="http://schemas.microsoft.com/office/drawing/2010/main" val="0"/>
              </a:ext>
            </a:extLst>
          </a:blip>
          <a:srcRect/>
          <a:stretch>
            <a:fillRect/>
          </a:stretch>
        </p:blipFill>
        <p:spPr bwMode="auto">
          <a:xfrm>
            <a:off x="5951023" y="2481782"/>
            <a:ext cx="5464399" cy="4551510"/>
          </a:xfrm>
          <a:prstGeom prst="rect">
            <a:avLst/>
          </a:prstGeom>
          <a:noFill/>
          <a:ln>
            <a:noFill/>
          </a:ln>
        </p:spPr>
      </p:pic>
    </p:spTree>
    <p:extLst>
      <p:ext uri="{BB962C8B-B14F-4D97-AF65-F5344CB8AC3E}">
        <p14:creationId xmlns:p14="http://schemas.microsoft.com/office/powerpoint/2010/main" val="5155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356111"/>
            <a:ext cx="8596668" cy="1320800"/>
          </a:xfrm>
        </p:spPr>
        <p:txBody>
          <a:bodyPr>
            <a:normAutofit/>
          </a:bodyPr>
          <a:lstStyle/>
          <a:p>
            <a:pPr algn="ctr"/>
            <a:r>
              <a:rPr lang="es-MX" sz="5400" b="1">
                <a:latin typeface="Bodoni MT" panose="02070603080606020203" pitchFamily="18" charset="0"/>
              </a:rPr>
              <a:t>CLASIFICACIÓN</a:t>
            </a:r>
            <a:endParaRPr lang="es-EC" sz="5400" b="1">
              <a:latin typeface="Bodoni MT" panose="02070603080606020203" pitchFamily="18" charset="0"/>
            </a:endParaRPr>
          </a:p>
        </p:txBody>
      </p:sp>
      <p:sp>
        <p:nvSpPr>
          <p:cNvPr id="3" name="Marcador de contenido 2"/>
          <p:cNvSpPr>
            <a:spLocks noGrp="1"/>
          </p:cNvSpPr>
          <p:nvPr>
            <p:ph idx="1"/>
          </p:nvPr>
        </p:nvSpPr>
        <p:spPr>
          <a:xfrm>
            <a:off x="741728" y="1211584"/>
            <a:ext cx="8596668" cy="3880773"/>
          </a:xfrm>
        </p:spPr>
        <p:txBody>
          <a:bodyPr/>
          <a:lstStyle/>
          <a:p>
            <a:pPr marL="0" indent="0">
              <a:buNone/>
            </a:pPr>
            <a:r>
              <a:rPr lang="es-EC" sz="2400" b="1"/>
              <a:t>        </a:t>
            </a:r>
            <a:r>
              <a:rPr lang="es-EC" sz="3600" b="1">
                <a:latin typeface="AR CENA" panose="02000000000000000000" pitchFamily="2" charset="0"/>
              </a:rPr>
              <a:t>LAMINAR</a:t>
            </a:r>
          </a:p>
          <a:p>
            <a:pPr marL="0" indent="0">
              <a:buNone/>
            </a:pPr>
            <a:endParaRPr lang="es-EC" sz="3600" b="1">
              <a:latin typeface="AR CENA" panose="02000000000000000000" pitchFamily="2" charset="0"/>
            </a:endParaRPr>
          </a:p>
          <a:p>
            <a:endParaRPr lang="es-EC"/>
          </a:p>
        </p:txBody>
      </p:sp>
      <p:sp>
        <p:nvSpPr>
          <p:cNvPr id="4" name="Estrella de 5 puntas 3"/>
          <p:cNvSpPr/>
          <p:nvPr/>
        </p:nvSpPr>
        <p:spPr>
          <a:xfrm>
            <a:off x="914400" y="1385910"/>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36420" y="1851237"/>
            <a:ext cx="9999253" cy="2169825"/>
          </a:xfrm>
          <a:prstGeom prst="rect">
            <a:avLst/>
          </a:prstGeom>
        </p:spPr>
        <p:txBody>
          <a:bodyPr wrap="square">
            <a:spAutoFit/>
          </a:bodyPr>
          <a:lstStyle/>
          <a:p>
            <a:pPr algn="just">
              <a:lnSpc>
                <a:spcPct val="150000"/>
              </a:lnSpc>
              <a:spcAft>
                <a:spcPts val="800"/>
              </a:spcAft>
            </a:pPr>
            <a:r>
              <a:rPr lang="es-EC">
                <a:effectLst/>
                <a:latin typeface="+mj-lt"/>
                <a:ea typeface="Calibri" panose="020F0502020204030204" pitchFamily="34" charset="0"/>
                <a:cs typeface="Times New Roman" panose="02020603050405020304" pitchFamily="18" charset="0"/>
              </a:rPr>
              <a:t>Se caracteriza por su predominio de fibras colágenas, se disponen formando laminillas superpuestas y concéntricas, dichos espacios están ocupados por la sustancia fundamental y por las células que son los fibroblastos</a:t>
            </a:r>
            <a:r>
              <a:rPr lang="es-EC" sz="1600">
                <a:latin typeface="+mj-lt"/>
                <a:ea typeface="Calibri" panose="020F0502020204030204" pitchFamily="34" charset="0"/>
                <a:cs typeface="Times New Roman" panose="02020603050405020304" pitchFamily="18" charset="0"/>
              </a:rPr>
              <a:t>, </a:t>
            </a:r>
            <a:r>
              <a:rPr lang="es-EC">
                <a:latin typeface="+mj-lt"/>
                <a:ea typeface="Calibri" panose="020F0502020204030204" pitchFamily="34" charset="0"/>
                <a:cs typeface="Times New Roman" panose="02020603050405020304" pitchFamily="18" charset="0"/>
              </a:rPr>
              <a:t>é</a:t>
            </a:r>
            <a:r>
              <a:rPr lang="es-EC">
                <a:effectLst/>
                <a:latin typeface="+mj-lt"/>
                <a:ea typeface="Calibri" panose="020F0502020204030204" pitchFamily="34" charset="0"/>
                <a:cs typeface="Times New Roman" panose="02020603050405020304" pitchFamily="18" charset="0"/>
              </a:rPr>
              <a:t>ste tejido se halla formando una de las cubiertas de las fibras nerviosas que constituyen los nervios periféricos y por ello recibe el nombre de </a:t>
            </a:r>
            <a:r>
              <a:rPr lang="es-EC" err="1">
                <a:effectLst/>
                <a:latin typeface="+mj-lt"/>
                <a:ea typeface="Calibri" panose="020F0502020204030204" pitchFamily="34" charset="0"/>
                <a:cs typeface="Times New Roman" panose="02020603050405020304" pitchFamily="18" charset="0"/>
              </a:rPr>
              <a:t>perineuro</a:t>
            </a:r>
            <a:r>
              <a:rPr lang="es-EC">
                <a:effectLst/>
                <a:latin typeface="+mj-lt"/>
                <a:ea typeface="Calibri" panose="020F0502020204030204" pitchFamily="34" charset="0"/>
                <a:cs typeface="Times New Roman" panose="02020603050405020304" pitchFamily="18" charset="0"/>
              </a:rPr>
              <a:t>.</a:t>
            </a:r>
            <a:endParaRPr lang="es-EC" sz="1600">
              <a:effectLst/>
              <a:latin typeface="+mj-lt"/>
              <a:ea typeface="Calibri" panose="020F0502020204030204" pitchFamily="34" charset="0"/>
              <a:cs typeface="Times New Roman" panose="02020603050405020304" pitchFamily="18" charset="0"/>
            </a:endParaRPr>
          </a:p>
        </p:txBody>
      </p:sp>
      <p:pic>
        <p:nvPicPr>
          <p:cNvPr id="6" name="Imagen 5" descr="Resultado de imagen para tejido conectivo laminar perineuro"/>
          <p:cNvPicPr/>
          <p:nvPr/>
        </p:nvPicPr>
        <p:blipFill>
          <a:blip r:embed="rId2">
            <a:extLst>
              <a:ext uri="{28A0092B-C50C-407E-A947-70E740481C1C}">
                <a14:useLocalDpi xmlns:a14="http://schemas.microsoft.com/office/drawing/2010/main" val="0"/>
              </a:ext>
            </a:extLst>
          </a:blip>
          <a:srcRect/>
          <a:stretch>
            <a:fillRect/>
          </a:stretch>
        </p:blipFill>
        <p:spPr bwMode="auto">
          <a:xfrm>
            <a:off x="3466523" y="3740938"/>
            <a:ext cx="5254581" cy="2484457"/>
          </a:xfrm>
          <a:prstGeom prst="rect">
            <a:avLst/>
          </a:prstGeom>
          <a:noFill/>
          <a:ln>
            <a:noFill/>
          </a:ln>
        </p:spPr>
      </p:pic>
    </p:spTree>
    <p:extLst>
      <p:ext uri="{BB962C8B-B14F-4D97-AF65-F5344CB8AC3E}">
        <p14:creationId xmlns:p14="http://schemas.microsoft.com/office/powerpoint/2010/main" val="79880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759" y="970208"/>
            <a:ext cx="8596668" cy="5108620"/>
          </a:xfrm>
        </p:spPr>
        <p:txBody>
          <a:bodyPr>
            <a:normAutofit/>
          </a:bodyPr>
          <a:lstStyle/>
          <a:p>
            <a:pPr algn="ctr"/>
            <a:r>
              <a:rPr lang="es-EC" sz="5400" b="1">
                <a:latin typeface="Bodoni MT" panose="02070603080606020203" pitchFamily="18" charset="0"/>
              </a:rPr>
              <a:t>TEJIDO CONECTIVO ESPECIALIZADO</a:t>
            </a:r>
            <a:br>
              <a:rPr lang="es-EC" sz="5400" b="1">
                <a:latin typeface="Bodoni MT" panose="02070603080606020203" pitchFamily="18" charset="0"/>
              </a:rPr>
            </a:br>
            <a:endParaRPr lang="es-EC" sz="5400" b="1">
              <a:latin typeface="Bodoni MT" panose="02070603080606020203" pitchFamily="18" charset="0"/>
            </a:endParaRPr>
          </a:p>
        </p:txBody>
      </p:sp>
    </p:spTree>
    <p:extLst>
      <p:ext uri="{BB962C8B-B14F-4D97-AF65-F5344CB8AC3E}">
        <p14:creationId xmlns:p14="http://schemas.microsoft.com/office/powerpoint/2010/main" val="117809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6021" y="478724"/>
            <a:ext cx="8596668" cy="1320800"/>
          </a:xfrm>
        </p:spPr>
        <p:txBody>
          <a:bodyPr>
            <a:noAutofit/>
          </a:bodyPr>
          <a:lstStyle/>
          <a:p>
            <a:pPr algn="ctr"/>
            <a:r>
              <a:rPr lang="es-MX" sz="4000" b="1">
                <a:latin typeface="Bodoni MT" panose="02070603080606020203" pitchFamily="18" charset="0"/>
              </a:rPr>
              <a:t>CARACTERÍSTICAS Y ESTRUCTURA</a:t>
            </a:r>
            <a:endParaRPr lang="es-EC" sz="4000" b="1">
              <a:latin typeface="Bodoni MT" panose="02070603080606020203" pitchFamily="18" charset="0"/>
            </a:endParaRPr>
          </a:p>
        </p:txBody>
      </p:sp>
      <p:sp>
        <p:nvSpPr>
          <p:cNvPr id="3" name="Marcador de contenido 2"/>
          <p:cNvSpPr>
            <a:spLocks noGrp="1"/>
          </p:cNvSpPr>
          <p:nvPr>
            <p:ph idx="1"/>
          </p:nvPr>
        </p:nvSpPr>
        <p:spPr>
          <a:xfrm>
            <a:off x="958764" y="1339448"/>
            <a:ext cx="8596668" cy="3880773"/>
          </a:xfrm>
        </p:spPr>
        <p:txBody>
          <a:bodyPr/>
          <a:lstStyle/>
          <a:p>
            <a:pPr algn="just"/>
            <a:r>
              <a:rPr lang="es-EC" sz="2000" b="1"/>
              <a:t>Su función primordial es de sostén e integración sistémica del organismo</a:t>
            </a:r>
          </a:p>
          <a:p>
            <a:pPr algn="just"/>
            <a:r>
              <a:rPr lang="es-EC" sz="2000" b="1"/>
              <a:t>Se convierte en un medio a través del cual se distribuyen las estructuras vásculonerviosas.</a:t>
            </a:r>
          </a:p>
          <a:p>
            <a:pPr algn="just"/>
            <a:r>
              <a:rPr lang="es-EC" sz="2000" b="1"/>
              <a:t>Está constituido por células y componentes extracelulares asociados a las células (sustancia fundamental y fibras).</a:t>
            </a:r>
          </a:p>
          <a:p>
            <a:endParaRPr lang="es-EC"/>
          </a:p>
        </p:txBody>
      </p:sp>
      <p:pic>
        <p:nvPicPr>
          <p:cNvPr id="2050" name="Picture 2" descr="Resultado de imagen para tejido conectivo especializ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293" y="4011769"/>
            <a:ext cx="4984124" cy="284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6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defRPr/>
            </a:pPr>
            <a:r>
              <a:rPr lang="es-EC" sz="5400" b="1">
                <a:latin typeface="Bodoni MT" panose="02070603080606020203" pitchFamily="18" charset="0"/>
              </a:rPr>
              <a:t>TEJIDO CONECTIVO</a:t>
            </a:r>
          </a:p>
        </p:txBody>
      </p:sp>
      <p:sp>
        <p:nvSpPr>
          <p:cNvPr id="3" name="2 Marcador de contenido"/>
          <p:cNvSpPr>
            <a:spLocks noGrp="1"/>
          </p:cNvSpPr>
          <p:nvPr>
            <p:ph idx="1"/>
          </p:nvPr>
        </p:nvSpPr>
        <p:spPr>
          <a:xfrm>
            <a:off x="677334" y="1658264"/>
            <a:ext cx="8596668" cy="4411854"/>
          </a:xfrm>
        </p:spPr>
        <p:txBody>
          <a:bodyPr/>
          <a:lstStyle/>
          <a:p>
            <a:r>
              <a:rPr lang="es-ES"/>
              <a:t>Son los tejidos que tienen características comunes como son el origen embrionario, su estructura y sus funciones fundamentales.</a:t>
            </a:r>
            <a:endParaRPr lang="es-EC"/>
          </a:p>
          <a:p>
            <a:endParaRPr lang="es-ES"/>
          </a:p>
          <a:p>
            <a:endParaRPr lang="es-ES"/>
          </a:p>
          <a:p>
            <a:endParaRPr lang="es-ES"/>
          </a:p>
          <a:p>
            <a:endParaRPr lang="es-ES"/>
          </a:p>
          <a:p>
            <a:endParaRPr lang="es-ES"/>
          </a:p>
          <a:p>
            <a:endParaRPr lang="es-ES"/>
          </a:p>
          <a:p>
            <a:r>
              <a:rPr lang="es-ES"/>
              <a:t>Origen </a:t>
            </a:r>
            <a:endParaRPr lang="es-EC"/>
          </a:p>
          <a:p>
            <a:r>
              <a:rPr lang="es-ES"/>
              <a:t>Se originan a partir de un tejido embrionario llamado mesénquima el cual a su vez toma origen en la capa media del embrión, el mesodermo.</a:t>
            </a:r>
            <a:endParaRPr lang="es-EC"/>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9682" t="30344" r="8910"/>
          <a:stretch/>
        </p:blipFill>
        <p:spPr>
          <a:xfrm>
            <a:off x="2942492" y="2379785"/>
            <a:ext cx="3610708" cy="2319527"/>
          </a:xfrm>
          <a:prstGeom prst="rect">
            <a:avLst/>
          </a:prstGeom>
        </p:spPr>
      </p:pic>
    </p:spTree>
    <p:extLst>
      <p:ext uri="{BB962C8B-B14F-4D97-AF65-F5344CB8AC3E}">
        <p14:creationId xmlns:p14="http://schemas.microsoft.com/office/powerpoint/2010/main" val="122121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850" y="268334"/>
            <a:ext cx="8596668" cy="1320800"/>
          </a:xfrm>
        </p:spPr>
        <p:txBody>
          <a:bodyPr>
            <a:normAutofit fontScale="90000"/>
          </a:bodyPr>
          <a:lstStyle/>
          <a:p>
            <a:pPr algn="ctr"/>
            <a:r>
              <a:rPr lang="es-EC" sz="6000" b="1">
                <a:latin typeface="Bodoni MT" panose="02070603080606020203" pitchFamily="18" charset="0"/>
              </a:rPr>
              <a:t>CLASIFICACIÓN</a:t>
            </a:r>
            <a:br>
              <a:rPr lang="es-EC" sz="6000" b="1">
                <a:latin typeface="Bodoni MT" panose="02070603080606020203" pitchFamily="18" charset="0"/>
              </a:rPr>
            </a:br>
            <a:br>
              <a:rPr lang="es-EC"/>
            </a:br>
            <a:endParaRPr lang="es-EC"/>
          </a:p>
        </p:txBody>
      </p:sp>
      <p:sp>
        <p:nvSpPr>
          <p:cNvPr id="3" name="Marcador de contenido 2"/>
          <p:cNvSpPr>
            <a:spLocks noGrp="1"/>
          </p:cNvSpPr>
          <p:nvPr>
            <p:ph idx="1"/>
          </p:nvPr>
        </p:nvSpPr>
        <p:spPr>
          <a:xfrm>
            <a:off x="677334" y="1006008"/>
            <a:ext cx="8596668" cy="3880773"/>
          </a:xfrm>
        </p:spPr>
        <p:txBody>
          <a:bodyPr>
            <a:normAutofit/>
          </a:bodyPr>
          <a:lstStyle/>
          <a:p>
            <a:pPr marL="0" indent="0">
              <a:buNone/>
            </a:pPr>
            <a:r>
              <a:rPr lang="es-EC" sz="3200" b="1">
                <a:latin typeface="AR CENA" panose="02000000000000000000" pitchFamily="2" charset="0"/>
              </a:rPr>
              <a:t>     </a:t>
            </a:r>
            <a:r>
              <a:rPr lang="es-EC" sz="3200" b="1">
                <a:latin typeface="Arial" panose="020B0604020202020204" pitchFamily="34" charset="0"/>
                <a:cs typeface="Arial" panose="020B0604020202020204" pitchFamily="34" charset="0"/>
              </a:rPr>
              <a:t>ELÁSTICO</a:t>
            </a:r>
          </a:p>
        </p:txBody>
      </p:sp>
      <p:sp>
        <p:nvSpPr>
          <p:cNvPr id="4" name="Estrella de 5 puntas 3"/>
          <p:cNvSpPr/>
          <p:nvPr/>
        </p:nvSpPr>
        <p:spPr>
          <a:xfrm>
            <a:off x="666843" y="1006008"/>
            <a:ext cx="456007" cy="4765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206060" y="1594168"/>
            <a:ext cx="9800825" cy="2400657"/>
          </a:xfrm>
          <a:prstGeom prst="rect">
            <a:avLst/>
          </a:prstGeom>
        </p:spPr>
        <p:txBody>
          <a:bodyPr wrap="square">
            <a:spAutoFit/>
          </a:bodyPr>
          <a:lstStyle/>
          <a:p>
            <a:pPr algn="just">
              <a:lnSpc>
                <a:spcPct val="150000"/>
              </a:lnSpc>
              <a:spcAft>
                <a:spcPts val="800"/>
              </a:spcAft>
            </a:pPr>
            <a:r>
              <a:rPr lang="es-EC" sz="2000" b="1">
                <a:effectLst/>
                <a:ea typeface="Calibri" panose="020F0502020204030204" pitchFamily="34" charset="0"/>
                <a:cs typeface="Times New Roman" panose="02020603050405020304" pitchFamily="18" charset="0"/>
              </a:rPr>
              <a:t>Se caracteriza por tener un predominio de las fibras elásticas que se disponen ya sea formando placas o membranas la presencia de estas fibras le confiere al tejido una flexibilidad, tiene un color amarillo característico, se encuentra en el ligamento amarillo de la columna vertebral y en las paredes de los vasos sanguíneos especialmente en las arterias elásticas</a:t>
            </a:r>
          </a:p>
        </p:txBody>
      </p:sp>
      <p:pic>
        <p:nvPicPr>
          <p:cNvPr id="6" name="Imagen 5"/>
          <p:cNvPicPr/>
          <p:nvPr/>
        </p:nvPicPr>
        <p:blipFill rotWithShape="1">
          <a:blip r:embed="rId2"/>
          <a:srcRect l="27164" t="25727" r="26623" b="12466"/>
          <a:stretch/>
        </p:blipFill>
        <p:spPr bwMode="auto">
          <a:xfrm>
            <a:off x="3881568" y="4049978"/>
            <a:ext cx="4502578" cy="2808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424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3495" y="221603"/>
            <a:ext cx="8596668" cy="1320800"/>
          </a:xfrm>
        </p:spPr>
        <p:txBody>
          <a:bodyPr>
            <a:normAutofit/>
          </a:bodyPr>
          <a:lstStyle/>
          <a:p>
            <a:pPr algn="ctr"/>
            <a:r>
              <a:rPr lang="es-EC" sz="5400" b="1">
                <a:latin typeface="Bodoni MT" panose="02070603080606020203" pitchFamily="18" charset="0"/>
              </a:rPr>
              <a:t>CLASIFICACIÓN</a:t>
            </a:r>
          </a:p>
        </p:txBody>
      </p:sp>
      <p:sp>
        <p:nvSpPr>
          <p:cNvPr id="3" name="Marcador de contenido 2"/>
          <p:cNvSpPr>
            <a:spLocks noGrp="1"/>
          </p:cNvSpPr>
          <p:nvPr>
            <p:ph idx="1"/>
          </p:nvPr>
        </p:nvSpPr>
        <p:spPr>
          <a:xfrm>
            <a:off x="664455" y="1118533"/>
            <a:ext cx="8596668" cy="3880773"/>
          </a:xfrm>
        </p:spPr>
        <p:txBody>
          <a:bodyPr/>
          <a:lstStyle/>
          <a:p>
            <a:pPr marL="0" indent="0">
              <a:buNone/>
            </a:pPr>
            <a:r>
              <a:rPr lang="es-EC" sz="2800" b="1">
                <a:latin typeface="AR CENA" panose="02000000000000000000" pitchFamily="2" charset="0"/>
              </a:rPr>
              <a:t>         </a:t>
            </a:r>
            <a:r>
              <a:rPr lang="es-EC" sz="2800" b="1">
                <a:latin typeface="Arial" panose="020B0604020202020204" pitchFamily="34" charset="0"/>
                <a:cs typeface="Arial" panose="020B0604020202020204" pitchFamily="34" charset="0"/>
              </a:rPr>
              <a:t>RETICULAR</a:t>
            </a:r>
            <a:endParaRPr lang="es-EC" sz="2800">
              <a:latin typeface="Arial" panose="020B0604020202020204" pitchFamily="34" charset="0"/>
              <a:cs typeface="Arial" panose="020B0604020202020204" pitchFamily="34" charset="0"/>
            </a:endParaRPr>
          </a:p>
          <a:p>
            <a:endParaRPr lang="es-EC"/>
          </a:p>
        </p:txBody>
      </p:sp>
      <p:sp>
        <p:nvSpPr>
          <p:cNvPr id="4" name="Estrella de 5 puntas 3"/>
          <p:cNvSpPr/>
          <p:nvPr/>
        </p:nvSpPr>
        <p:spPr>
          <a:xfrm>
            <a:off x="954098" y="1103557"/>
            <a:ext cx="489397" cy="4538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56313" y="1572355"/>
            <a:ext cx="9683850" cy="3113673"/>
          </a:xfrm>
          <a:prstGeom prst="rect">
            <a:avLst/>
          </a:prstGeom>
        </p:spPr>
        <p:txBody>
          <a:bodyPr wrap="square">
            <a:spAutoFit/>
          </a:bodyPr>
          <a:lstStyle/>
          <a:p>
            <a:pPr algn="just">
              <a:lnSpc>
                <a:spcPct val="150000"/>
              </a:lnSpc>
              <a:spcAft>
                <a:spcPts val="800"/>
              </a:spcAft>
            </a:pPr>
            <a:r>
              <a:rPr lang="es-EC" b="1">
                <a:effectLst/>
                <a:latin typeface="+mj-lt"/>
                <a:ea typeface="Calibri" panose="020F0502020204030204" pitchFamily="34" charset="0"/>
                <a:cs typeface="Times New Roman" panose="02020603050405020304" pitchFamily="18" charset="0"/>
              </a:rPr>
              <a:t>Está constituido de fibras de reticulina, las mismas que se disponen formando redes en cuyas mallas se encuentran las células entre si forman otra red, las células de este caso son mesenquematosas indiferenciadas y se denominan células reticulares por la disposición que adoptan, la sustancia intercelular es de escasa, éste es un tejido que se ha especializado en formar la célula sanguínea.</a:t>
            </a:r>
          </a:p>
          <a:p>
            <a:pPr algn="just">
              <a:lnSpc>
                <a:spcPct val="150000"/>
              </a:lnSpc>
              <a:spcAft>
                <a:spcPts val="800"/>
              </a:spcAft>
            </a:pPr>
            <a:endParaRPr lang="es-EC" sz="1600" b="1">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s-EC" sz="1600"/>
              <a:t>Amígdalas, </a:t>
            </a:r>
            <a:r>
              <a:rPr lang="es-EC" sz="1600" err="1"/>
              <a:t>gánglios</a:t>
            </a:r>
            <a:r>
              <a:rPr lang="es-EC" sz="1600"/>
              <a:t>, bazo</a:t>
            </a:r>
            <a:endParaRPr lang="es-EC" sz="1600" b="1">
              <a:effectLst/>
              <a:latin typeface="+mj-lt"/>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a:srcRect l="25929" t="11923" r="25564" b="4935"/>
          <a:stretch/>
        </p:blipFill>
        <p:spPr bwMode="auto">
          <a:xfrm>
            <a:off x="4073333" y="3800390"/>
            <a:ext cx="3342405" cy="30576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265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596" y="88716"/>
            <a:ext cx="8596668" cy="1320800"/>
          </a:xfrm>
        </p:spPr>
        <p:txBody>
          <a:bodyPr>
            <a:normAutofit/>
          </a:bodyPr>
          <a:lstStyle/>
          <a:p>
            <a:pPr algn="ctr"/>
            <a:r>
              <a:rPr lang="es-EC" sz="5400" b="1">
                <a:latin typeface="Bodoni MT" panose="02070603080606020203" pitchFamily="18" charset="0"/>
              </a:rPr>
              <a:t>CLASIFICACIÓN</a:t>
            </a:r>
          </a:p>
        </p:txBody>
      </p:sp>
      <p:sp>
        <p:nvSpPr>
          <p:cNvPr id="3" name="Marcador de contenido 2"/>
          <p:cNvSpPr>
            <a:spLocks noGrp="1"/>
          </p:cNvSpPr>
          <p:nvPr>
            <p:ph idx="1"/>
          </p:nvPr>
        </p:nvSpPr>
        <p:spPr>
          <a:xfrm>
            <a:off x="623195" y="746055"/>
            <a:ext cx="8596668" cy="3880773"/>
          </a:xfrm>
        </p:spPr>
        <p:txBody>
          <a:bodyPr/>
          <a:lstStyle/>
          <a:p>
            <a:pPr marL="0" indent="0">
              <a:buNone/>
            </a:pPr>
            <a:r>
              <a:rPr lang="es-EC" b="1">
                <a:latin typeface="Times New Roman" panose="02020603050405020304" pitchFamily="18" charset="0"/>
                <a:ea typeface="Calibri" panose="020F0502020204030204" pitchFamily="34" charset="0"/>
                <a:cs typeface="Times New Roman" panose="02020603050405020304" pitchFamily="18" charset="0"/>
              </a:rPr>
              <a:t>        </a:t>
            </a:r>
            <a:r>
              <a:rPr lang="es-EC" sz="2800" b="1">
                <a:latin typeface="Arial" panose="020B0604020202020204" pitchFamily="34" charset="0"/>
                <a:ea typeface="Calibri" panose="020F0502020204030204" pitchFamily="34" charset="0"/>
                <a:cs typeface="Arial" panose="020B0604020202020204" pitchFamily="34" charset="0"/>
              </a:rPr>
              <a:t>PIGMENTARIO</a:t>
            </a:r>
            <a:endParaRPr lang="es-EC" sz="2400" b="1">
              <a:latin typeface="Arial" panose="020B0604020202020204" pitchFamily="34" charset="0"/>
              <a:ea typeface="Calibri" panose="020F0502020204030204" pitchFamily="34" charset="0"/>
              <a:cs typeface="Arial" panose="020B0604020202020204" pitchFamily="34" charset="0"/>
            </a:endParaRPr>
          </a:p>
          <a:p>
            <a:endParaRPr lang="es-EC"/>
          </a:p>
        </p:txBody>
      </p:sp>
      <p:sp>
        <p:nvSpPr>
          <p:cNvPr id="4" name="Rectángulo 3"/>
          <p:cNvSpPr/>
          <p:nvPr/>
        </p:nvSpPr>
        <p:spPr>
          <a:xfrm>
            <a:off x="623195" y="1371322"/>
            <a:ext cx="9239399" cy="2169825"/>
          </a:xfrm>
          <a:prstGeom prst="rect">
            <a:avLst/>
          </a:prstGeom>
        </p:spPr>
        <p:txBody>
          <a:bodyPr wrap="square">
            <a:spAutoFit/>
          </a:bodyPr>
          <a:lstStyle/>
          <a:p>
            <a:pPr algn="just">
              <a:lnSpc>
                <a:spcPct val="150000"/>
              </a:lnSpc>
              <a:spcAft>
                <a:spcPts val="800"/>
              </a:spcAft>
            </a:pPr>
            <a:r>
              <a:rPr lang="es-EC" b="1">
                <a:effectLst/>
                <a:ea typeface="Calibri" panose="020F0502020204030204" pitchFamily="34" charset="0"/>
                <a:cs typeface="Times New Roman" panose="02020603050405020304" pitchFamily="18" charset="0"/>
              </a:rPr>
              <a:t>Se caracteriza por estar constituido fundamentalmente por </a:t>
            </a:r>
            <a:r>
              <a:rPr lang="es-EC" b="1" err="1">
                <a:effectLst/>
                <a:ea typeface="Calibri" panose="020F0502020204030204" pitchFamily="34" charset="0"/>
                <a:cs typeface="Times New Roman" panose="02020603050405020304" pitchFamily="18" charset="0"/>
              </a:rPr>
              <a:t>melanocitos</a:t>
            </a:r>
            <a:r>
              <a:rPr lang="es-EC" b="1">
                <a:effectLst/>
                <a:ea typeface="Calibri" panose="020F0502020204030204" pitchFamily="34" charset="0"/>
                <a:cs typeface="Times New Roman" panose="02020603050405020304" pitchFamily="18" charset="0"/>
              </a:rPr>
              <a:t> y células pigmentarias que como ya sabemos contiene el pigmento llamado melanina que brinda un color oscuro a los órganos donde se encuentra, </a:t>
            </a:r>
            <a:r>
              <a:rPr lang="es-EC" b="1">
                <a:ea typeface="Calibri" panose="020F0502020204030204" pitchFamily="34" charset="0"/>
                <a:cs typeface="Times New Roman" panose="02020603050405020304" pitchFamily="18" charset="0"/>
              </a:rPr>
              <a:t>és</a:t>
            </a:r>
            <a:r>
              <a:rPr lang="es-EC" b="1">
                <a:effectLst/>
                <a:ea typeface="Calibri" panose="020F0502020204030204" pitchFamily="34" charset="0"/>
                <a:cs typeface="Times New Roman" panose="02020603050405020304" pitchFamily="18" charset="0"/>
              </a:rPr>
              <a:t>te tejido a lo encontramos en una de las capas del globo ocular que se conoce con el nombre de coroides</a:t>
            </a:r>
            <a:endParaRPr lang="es-EC" sz="1600" b="1">
              <a:effectLst/>
              <a:ea typeface="Calibri" panose="020F0502020204030204" pitchFamily="34" charset="0"/>
              <a:cs typeface="Times New Roman" panose="02020603050405020304" pitchFamily="18" charset="0"/>
            </a:endParaRPr>
          </a:p>
        </p:txBody>
      </p:sp>
      <p:sp>
        <p:nvSpPr>
          <p:cNvPr id="5" name="Estrella de 5 puntas 4"/>
          <p:cNvSpPr/>
          <p:nvPr/>
        </p:nvSpPr>
        <p:spPr>
          <a:xfrm>
            <a:off x="605068" y="746055"/>
            <a:ext cx="520401" cy="3734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descr="Resultado de imagen para tejido conectivo pigmentario"/>
          <p:cNvPicPr/>
          <p:nvPr/>
        </p:nvPicPr>
        <p:blipFill rotWithShape="1">
          <a:blip r:embed="rId2">
            <a:extLst>
              <a:ext uri="{28A0092B-C50C-407E-A947-70E740481C1C}">
                <a14:useLocalDpi xmlns:a14="http://schemas.microsoft.com/office/drawing/2010/main" val="0"/>
              </a:ext>
            </a:extLst>
          </a:blip>
          <a:srcRect r="4105"/>
          <a:stretch/>
        </p:blipFill>
        <p:spPr bwMode="auto">
          <a:xfrm>
            <a:off x="4068975" y="3216091"/>
            <a:ext cx="3712688" cy="36621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101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2032" y="256995"/>
            <a:ext cx="8596668" cy="1320800"/>
          </a:xfrm>
        </p:spPr>
        <p:txBody>
          <a:bodyPr>
            <a:normAutofit/>
          </a:bodyPr>
          <a:lstStyle/>
          <a:p>
            <a:pPr algn="ctr"/>
            <a:r>
              <a:rPr lang="es-MX" sz="5400" b="1">
                <a:latin typeface="Bodoni MT" panose="02070603080606020203" pitchFamily="18" charset="0"/>
              </a:rPr>
              <a:t>CLASIFICACIÓN</a:t>
            </a:r>
            <a:endParaRPr lang="es-EC" sz="5400" b="1">
              <a:latin typeface="Bodoni MT" panose="02070603080606020203" pitchFamily="18" charset="0"/>
            </a:endParaRPr>
          </a:p>
        </p:txBody>
      </p:sp>
      <p:sp>
        <p:nvSpPr>
          <p:cNvPr id="3" name="Marcador de contenido 2"/>
          <p:cNvSpPr>
            <a:spLocks noGrp="1"/>
          </p:cNvSpPr>
          <p:nvPr>
            <p:ph idx="1"/>
          </p:nvPr>
        </p:nvSpPr>
        <p:spPr>
          <a:xfrm>
            <a:off x="1012185" y="917395"/>
            <a:ext cx="8596668" cy="3880773"/>
          </a:xfrm>
        </p:spPr>
        <p:txBody>
          <a:bodyPr/>
          <a:lstStyle/>
          <a:p>
            <a:pPr marL="0" indent="0">
              <a:buNone/>
            </a:pPr>
            <a:r>
              <a:rPr lang="es-EC" sz="3600" b="1">
                <a:latin typeface="Arial" panose="020B0604020202020204" pitchFamily="34" charset="0"/>
                <a:ea typeface="Calibri" panose="020F0502020204030204" pitchFamily="34" charset="0"/>
                <a:cs typeface="Arial" panose="020B0604020202020204" pitchFamily="34" charset="0"/>
              </a:rPr>
              <a:t>ADIPOSO</a:t>
            </a:r>
            <a:endParaRPr lang="es-EC" sz="3200" b="1">
              <a:latin typeface="Arial" panose="020B0604020202020204" pitchFamily="34" charset="0"/>
              <a:ea typeface="Calibri" panose="020F0502020204030204" pitchFamily="34" charset="0"/>
              <a:cs typeface="Arial" panose="020B0604020202020204" pitchFamily="34" charset="0"/>
            </a:endParaRPr>
          </a:p>
          <a:p>
            <a:endParaRPr lang="es-EC"/>
          </a:p>
        </p:txBody>
      </p:sp>
      <p:sp>
        <p:nvSpPr>
          <p:cNvPr id="4" name="Rectángulo 3"/>
          <p:cNvSpPr/>
          <p:nvPr/>
        </p:nvSpPr>
        <p:spPr>
          <a:xfrm>
            <a:off x="227526" y="1587337"/>
            <a:ext cx="9624811" cy="2540888"/>
          </a:xfrm>
          <a:prstGeom prst="rect">
            <a:avLst/>
          </a:prstGeom>
        </p:spPr>
        <p:txBody>
          <a:bodyPr wrap="square">
            <a:spAutoFit/>
          </a:bodyPr>
          <a:lstStyle/>
          <a:p>
            <a:pPr algn="just">
              <a:lnSpc>
                <a:spcPct val="150000"/>
              </a:lnSpc>
              <a:spcAft>
                <a:spcPts val="800"/>
              </a:spcAft>
            </a:pPr>
            <a:r>
              <a:rPr lang="es-EC" b="1">
                <a:effectLst/>
                <a:ea typeface="Calibri" panose="020F0502020204030204" pitchFamily="34" charset="0"/>
                <a:cs typeface="Times New Roman" panose="02020603050405020304" pitchFamily="18" charset="0"/>
              </a:rPr>
              <a:t>Se caracteriza por un predominio de células y fundamentalmente células grasas o adiposas las mismas que se presentan formando acumulaciones acompañadas de fibroblastos y mastocitos, la presencia de fibras colágenas y elásticas en poca proporción la misma que la sustancia intercelular en su interior encontramos tejido conectivo laxo en forma de trabéculas por donde corren los vasos arterias venosas a este tejido se encuentra formando el llamado panículo adiposo del organismo</a:t>
            </a:r>
            <a:endParaRPr lang="es-EC" sz="1600" b="1">
              <a:effectLst/>
              <a:ea typeface="Calibri" panose="020F0502020204030204" pitchFamily="34" charset="0"/>
              <a:cs typeface="Times New Roman" panose="02020603050405020304" pitchFamily="18" charset="0"/>
            </a:endParaRPr>
          </a:p>
        </p:txBody>
      </p:sp>
      <p:sp>
        <p:nvSpPr>
          <p:cNvPr id="5" name="Estrella de 5 puntas 4"/>
          <p:cNvSpPr/>
          <p:nvPr/>
        </p:nvSpPr>
        <p:spPr>
          <a:xfrm>
            <a:off x="522786" y="917395"/>
            <a:ext cx="509909" cy="5855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rotWithShape="1">
          <a:blip r:embed="rId2"/>
          <a:srcRect l="26811" t="11609" r="27329" b="29093"/>
          <a:stretch/>
        </p:blipFill>
        <p:spPr bwMode="auto">
          <a:xfrm>
            <a:off x="2940534" y="4470276"/>
            <a:ext cx="5211793" cy="2387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146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a:t>TEJIDO CARTILAGINOSO</a:t>
            </a:r>
          </a:p>
        </p:txBody>
      </p:sp>
      <p:sp>
        <p:nvSpPr>
          <p:cNvPr id="7" name="Marcador de contenido 6"/>
          <p:cNvSpPr>
            <a:spLocks noGrp="1"/>
          </p:cNvSpPr>
          <p:nvPr>
            <p:ph idx="1"/>
          </p:nvPr>
        </p:nvSpPr>
        <p:spPr>
          <a:xfrm>
            <a:off x="677334" y="1593919"/>
            <a:ext cx="8596668" cy="3880773"/>
          </a:xfrm>
        </p:spPr>
        <p:txBody>
          <a:bodyPr/>
          <a:lstStyle/>
          <a:p>
            <a:r>
              <a:rPr lang="es-EC" b="1"/>
              <a:t>F</a:t>
            </a:r>
            <a:r>
              <a:rPr lang="es-EC"/>
              <a:t>ormado por una matriz muy rica en fibras de colágena y elastina, gelatinosa pero mucho más consistente que el tejido conjuntivo y con unas células específicas denominadas condrocitos.</a:t>
            </a:r>
          </a:p>
          <a:p>
            <a:endParaRPr lang="es-EC"/>
          </a:p>
          <a:p>
            <a:endParaRPr lang="es-EC"/>
          </a:p>
          <a:p>
            <a:endParaRPr lang="es-EC"/>
          </a:p>
          <a:p>
            <a:endParaRPr lang="es-EC"/>
          </a:p>
          <a:p>
            <a:endParaRPr lang="es-EC"/>
          </a:p>
          <a:p>
            <a:endParaRPr lang="es-EC"/>
          </a:p>
          <a:p>
            <a:endParaRPr lang="es-EC"/>
          </a:p>
          <a:p>
            <a:endParaRPr lang="es-EC"/>
          </a:p>
          <a:p>
            <a:endParaRPr lang="es-EC"/>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876" y="2924233"/>
            <a:ext cx="7747405" cy="4084937"/>
          </a:xfrm>
          <a:prstGeom prst="rect">
            <a:avLst/>
          </a:prstGeom>
        </p:spPr>
      </p:pic>
    </p:spTree>
    <p:extLst>
      <p:ext uri="{BB962C8B-B14F-4D97-AF65-F5344CB8AC3E}">
        <p14:creationId xmlns:p14="http://schemas.microsoft.com/office/powerpoint/2010/main" val="4185529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24249"/>
            <a:ext cx="8596668" cy="5217114"/>
          </a:xfrm>
        </p:spPr>
        <p:txBody>
          <a:bodyPr vert="horz" lIns="91440" tIns="45720" rIns="91440" bIns="45720" rtlCol="0" anchor="t">
            <a:normAutofit/>
          </a:bodyPr>
          <a:lstStyle/>
          <a:p>
            <a:r>
              <a:rPr lang="es-EC" b="1" dirty="0"/>
              <a:t>Fibroso</a:t>
            </a:r>
            <a:r>
              <a:rPr lang="es-EC" dirty="0"/>
              <a:t>: de gran resistencia y rigidez, forma los meniscos y los discos intervertebrales.</a:t>
            </a:r>
          </a:p>
          <a:p>
            <a:r>
              <a:rPr lang="es-EC" b="1" dirty="0"/>
              <a:t>Elástico</a:t>
            </a:r>
            <a:r>
              <a:rPr lang="es-EC" dirty="0"/>
              <a:t>: de gran flexibilidad y elasticidad, presente en el pabellón auricular, bronquiolos, epiglotis.</a:t>
            </a:r>
          </a:p>
          <a:p>
            <a:r>
              <a:rPr lang="es-EC" b="1" dirty="0"/>
              <a:t>Hialino</a:t>
            </a:r>
            <a:r>
              <a:rPr lang="es-EC" dirty="0"/>
              <a:t>: tiene pocas fibras y más sustancia intercelular que los otros dos, es más rígido y se encuentra en la nariz, </a:t>
            </a:r>
            <a:r>
              <a:rPr lang="es-EC"/>
              <a:t>tráquea</a:t>
            </a:r>
            <a:r>
              <a:rPr lang="es-EC" dirty="0"/>
              <a:t> y las uniones de las costillas con el esternón.</a:t>
            </a:r>
          </a:p>
          <a:p>
            <a:endParaRPr lang="es-EC"/>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13" y="3340744"/>
            <a:ext cx="4863428" cy="389074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741" y="3149387"/>
            <a:ext cx="3958261" cy="3487038"/>
          </a:xfrm>
          <a:prstGeom prst="rect">
            <a:avLst/>
          </a:prstGeom>
        </p:spPr>
      </p:pic>
    </p:spTree>
    <p:extLst>
      <p:ext uri="{BB962C8B-B14F-4D97-AF65-F5344CB8AC3E}">
        <p14:creationId xmlns:p14="http://schemas.microsoft.com/office/powerpoint/2010/main" val="410024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gracias por su 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85" y="439982"/>
            <a:ext cx="7948246" cy="620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2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defRPr/>
            </a:pPr>
            <a:r>
              <a:rPr lang="es-EC" sz="5400" b="1">
                <a:latin typeface="Bodoni MT" panose="02070603080606020203" pitchFamily="18" charset="0"/>
              </a:rPr>
              <a:t>Función tejido conectivo</a:t>
            </a:r>
          </a:p>
        </p:txBody>
      </p:sp>
      <p:sp>
        <p:nvSpPr>
          <p:cNvPr id="3" name="2 Marcador de contenido"/>
          <p:cNvSpPr>
            <a:spLocks noGrp="1"/>
          </p:cNvSpPr>
          <p:nvPr>
            <p:ph idx="1"/>
          </p:nvPr>
        </p:nvSpPr>
        <p:spPr>
          <a:xfrm>
            <a:off x="677334" y="1735015"/>
            <a:ext cx="8596668" cy="4306347"/>
          </a:xfrm>
        </p:spPr>
        <p:txBody>
          <a:bodyPr/>
          <a:lstStyle/>
          <a:p>
            <a:r>
              <a:rPr lang="es-ES" sz="2000"/>
              <a:t>Estos tejidos tienen 5 funciones básicas:</a:t>
            </a:r>
            <a:endParaRPr lang="es-EC" sz="2000"/>
          </a:p>
          <a:p>
            <a:pPr lvl="0"/>
            <a:r>
              <a:rPr lang="es-ES" sz="2000"/>
              <a:t>Intervienen en el sostén o armazón de los órganos del cuerpo humano.</a:t>
            </a:r>
            <a:endParaRPr lang="es-EC" sz="2000"/>
          </a:p>
          <a:p>
            <a:pPr lvl="0"/>
            <a:r>
              <a:rPr lang="es-ES" sz="2000"/>
              <a:t>Todos tienen funciones de nutrición.</a:t>
            </a:r>
            <a:endParaRPr lang="es-EC" sz="2000"/>
          </a:p>
          <a:p>
            <a:pPr lvl="0"/>
            <a:r>
              <a:rPr lang="es-ES" sz="2000"/>
              <a:t>Todos tienen funciones de defensa en mayor o menor grado.</a:t>
            </a:r>
            <a:endParaRPr lang="es-EC" sz="2000"/>
          </a:p>
          <a:p>
            <a:pPr lvl="0"/>
            <a:r>
              <a:rPr lang="es-ES" sz="2000"/>
              <a:t>Tienen funciones de relleno.</a:t>
            </a:r>
            <a:endParaRPr lang="es-EC" sz="2000"/>
          </a:p>
          <a:p>
            <a:pPr lvl="0"/>
            <a:r>
              <a:rPr lang="es-ES" sz="2000"/>
              <a:t>Intervienen en los procesos de cicatrización.</a:t>
            </a:r>
            <a:endParaRPr lang="es-EC" sz="2000"/>
          </a:p>
          <a:p>
            <a:endParaRPr lang="es-EC"/>
          </a:p>
        </p:txBody>
      </p:sp>
      <p:pic>
        <p:nvPicPr>
          <p:cNvPr id="4" name="Picture 10" descr="Resultado de imagen para FUNCION DEL TEJIDO CONEC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807" y="4528827"/>
            <a:ext cx="5240070" cy="18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9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863969"/>
            <a:ext cx="8596668" cy="4489939"/>
          </a:xfrm>
        </p:spPr>
        <p:txBody>
          <a:bodyPr/>
          <a:lstStyle/>
          <a:p>
            <a:r>
              <a:rPr lang="es-ES"/>
              <a:t>Constituidos por tres partes fundamentales que son las células, las fibras y la sustancia intracelular llamada también sustancia fundamental o matriz.</a:t>
            </a:r>
            <a:endParaRPr lang="es-EC"/>
          </a:p>
        </p:txBody>
      </p:sp>
      <p:pic>
        <p:nvPicPr>
          <p:cNvPr id="5" name="Picture 5" descr="http://www.ht.org.ar/histologia/NUEVAS%20UNIDADES/unidades/unidad3/imagenes/con3d.JPG"/>
          <p:cNvPicPr>
            <a:picLocks noChangeAspect="1" noChangeArrowheads="1"/>
          </p:cNvPicPr>
          <p:nvPr/>
        </p:nvPicPr>
        <p:blipFill>
          <a:blip r:embed="rId2" cstate="print"/>
          <a:srcRect/>
          <a:stretch>
            <a:fillRect/>
          </a:stretch>
        </p:blipFill>
        <p:spPr bwMode="auto">
          <a:xfrm>
            <a:off x="3090930" y="2435137"/>
            <a:ext cx="4553843" cy="4114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Rectángulo"/>
          <p:cNvSpPr/>
          <p:nvPr/>
        </p:nvSpPr>
        <p:spPr>
          <a:xfrm>
            <a:off x="1768961" y="818485"/>
            <a:ext cx="8090145" cy="923330"/>
          </a:xfrm>
          <a:prstGeom prst="rect">
            <a:avLst/>
          </a:prstGeom>
        </p:spPr>
        <p:txBody>
          <a:bodyPr wrap="square">
            <a:spAutoFit/>
          </a:bodyPr>
          <a:lstStyle/>
          <a:p>
            <a:pPr algn="ctr" defTabSz="457200">
              <a:spcBef>
                <a:spcPct val="0"/>
              </a:spcBef>
              <a:defRPr/>
            </a:pPr>
            <a:r>
              <a:rPr lang="es-EC" sz="5400" b="1">
                <a:solidFill>
                  <a:schemeClr val="accent1"/>
                </a:solidFill>
                <a:latin typeface="Bodoni MT" panose="02070603080606020203" pitchFamily="18" charset="0"/>
                <a:ea typeface="+mj-ea"/>
                <a:cs typeface="+mj-cs"/>
              </a:rPr>
              <a:t>Estructura  tejido conectivo</a:t>
            </a:r>
          </a:p>
        </p:txBody>
      </p:sp>
    </p:spTree>
    <p:extLst>
      <p:ext uri="{BB962C8B-B14F-4D97-AF65-F5344CB8AC3E}">
        <p14:creationId xmlns:p14="http://schemas.microsoft.com/office/powerpoint/2010/main" val="9813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8596668" cy="973015"/>
          </a:xfrm>
        </p:spPr>
        <p:txBody>
          <a:bodyPr>
            <a:normAutofit/>
          </a:bodyPr>
          <a:lstStyle/>
          <a:p>
            <a:pPr algn="ctr">
              <a:defRPr/>
            </a:pPr>
            <a:r>
              <a:rPr lang="es-EC" sz="5400" b="1">
                <a:latin typeface="Bodoni MT" panose="02070603080606020203" pitchFamily="18" charset="0"/>
              </a:rPr>
              <a:t>Células del tejido conectivo</a:t>
            </a:r>
          </a:p>
        </p:txBody>
      </p:sp>
      <p:sp>
        <p:nvSpPr>
          <p:cNvPr id="7" name="2 Marcador de contenido"/>
          <p:cNvSpPr>
            <a:spLocks noGrp="1"/>
          </p:cNvSpPr>
          <p:nvPr>
            <p:ph idx="1"/>
          </p:nvPr>
        </p:nvSpPr>
        <p:spPr>
          <a:xfrm>
            <a:off x="665610" y="1624873"/>
            <a:ext cx="3355404" cy="1579072"/>
          </a:xfrm>
        </p:spPr>
        <p:style>
          <a:lnRef idx="2">
            <a:schemeClr val="accent2"/>
          </a:lnRef>
          <a:fillRef idx="1">
            <a:schemeClr val="lt1"/>
          </a:fillRef>
          <a:effectRef idx="0">
            <a:schemeClr val="accent2"/>
          </a:effectRef>
          <a:fontRef idx="minor">
            <a:schemeClr val="dk1"/>
          </a:fontRef>
        </p:style>
        <p:txBody>
          <a:bodyPr rtlCol="0">
            <a:normAutofit fontScale="85000" lnSpcReduction="10000"/>
          </a:bodyPr>
          <a:lstStyle/>
          <a:p>
            <a:pPr marL="365760" indent="-256032" algn="just">
              <a:buNone/>
              <a:defRPr/>
            </a:pPr>
            <a:r>
              <a:rPr lang="es-VE" b="1">
                <a:latin typeface="Arial" pitchFamily="34" charset="0"/>
                <a:cs typeface="Arial" pitchFamily="34" charset="0"/>
              </a:rPr>
              <a:t>   </a:t>
            </a:r>
            <a:r>
              <a:rPr lang="es-VE" sz="2000" b="1">
                <a:solidFill>
                  <a:schemeClr val="accent1"/>
                </a:solidFill>
                <a:latin typeface="Arial" pitchFamily="34" charset="0"/>
                <a:cs typeface="Arial" pitchFamily="34" charset="0"/>
              </a:rPr>
              <a:t>Fibroblasto:</a:t>
            </a:r>
            <a:r>
              <a:rPr lang="es-ES" sz="2000"/>
              <a:t>Son las células más importantes del tejido conectivo, presentan formas variadas y generalmente emiten prolongaciones citoplasmáticas.</a:t>
            </a:r>
            <a:endParaRPr lang="es-VE" sz="2000">
              <a:latin typeface="Arial" panose="020B0604020202020204" pitchFamily="34" charset="0"/>
              <a:cs typeface="Arial" panose="020B0604020202020204" pitchFamily="34" charset="0"/>
            </a:endParaRPr>
          </a:p>
          <a:p>
            <a:pPr marL="365760" indent="-256032" eaLnBrk="1" fontAlgn="auto" hangingPunct="1">
              <a:spcAft>
                <a:spcPts val="0"/>
              </a:spcAft>
              <a:buFont typeface="Arial" pitchFamily="34" charset="0"/>
              <a:buChar char="•"/>
              <a:defRPr/>
            </a:pPr>
            <a:endParaRPr lang="es-VE"/>
          </a:p>
        </p:txBody>
      </p:sp>
      <p:sp>
        <p:nvSpPr>
          <p:cNvPr id="9" name="2 Marcador de contenido"/>
          <p:cNvSpPr txBox="1">
            <a:spLocks/>
          </p:cNvSpPr>
          <p:nvPr/>
        </p:nvSpPr>
        <p:spPr>
          <a:xfrm>
            <a:off x="4208584" y="1633052"/>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VE" b="1">
                <a:latin typeface="Arial" pitchFamily="34" charset="0"/>
                <a:cs typeface="Arial" pitchFamily="34" charset="0"/>
              </a:rPr>
              <a:t>                    </a:t>
            </a:r>
            <a:r>
              <a:rPr lang="es-ES" sz="2700" b="1">
                <a:solidFill>
                  <a:schemeClr val="accent1"/>
                </a:solidFill>
                <a:latin typeface="Arial" pitchFamily="34" charset="0"/>
                <a:cs typeface="Arial" pitchFamily="34" charset="0"/>
              </a:rPr>
              <a:t>Células </a:t>
            </a:r>
            <a:r>
              <a:rPr lang="es-ES" sz="2700" b="1" err="1">
                <a:solidFill>
                  <a:schemeClr val="accent1"/>
                </a:solidFill>
                <a:latin typeface="Arial" pitchFamily="34" charset="0"/>
                <a:cs typeface="Arial" pitchFamily="34" charset="0"/>
              </a:rPr>
              <a:t>mesenquimatosas</a:t>
            </a:r>
            <a:r>
              <a:rPr lang="es-ES" sz="2700" b="1">
                <a:solidFill>
                  <a:schemeClr val="accent1"/>
                </a:solidFill>
                <a:latin typeface="Arial" pitchFamily="34" charset="0"/>
                <a:cs typeface="Arial" pitchFamily="34" charset="0"/>
              </a:rPr>
              <a:t> indiferenciadas</a:t>
            </a:r>
            <a:r>
              <a:rPr lang="es-EC" sz="2700" b="1">
                <a:solidFill>
                  <a:schemeClr val="accent1"/>
                </a:solidFill>
                <a:latin typeface="Arial" pitchFamily="34" charset="0"/>
                <a:cs typeface="Arial" pitchFamily="34" charset="0"/>
              </a:rPr>
              <a:t>:</a:t>
            </a:r>
            <a:r>
              <a:rPr lang="es-ES" sz="2700"/>
              <a:t>Son células parecidas a los fibroblastos pero de un tamaño un poco más pequeño tiene una forma estrellada; son llamadas así porque tienen la capacidad de transformarse en cualquiera de los otros tipos de células conectivos o incluso en células musculares lisos si el organismo así lo requiere .</a:t>
            </a:r>
            <a:endParaRPr lang="es-EC" sz="2700"/>
          </a:p>
          <a:p>
            <a:pPr marL="365760" indent="-256032">
              <a:buFont typeface="Arial" pitchFamily="34" charset="0"/>
              <a:buChar char="•"/>
              <a:defRPr/>
            </a:pPr>
            <a:endParaRPr lang="es-VE"/>
          </a:p>
        </p:txBody>
      </p:sp>
      <p:sp>
        <p:nvSpPr>
          <p:cNvPr id="10" name="2 Marcador de contenido"/>
          <p:cNvSpPr txBox="1">
            <a:spLocks/>
          </p:cNvSpPr>
          <p:nvPr/>
        </p:nvSpPr>
        <p:spPr>
          <a:xfrm>
            <a:off x="7716388" y="1633052"/>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ES" b="1">
                <a:solidFill>
                  <a:schemeClr val="accent1"/>
                </a:solidFill>
                <a:latin typeface="Arial" pitchFamily="34" charset="0"/>
                <a:cs typeface="Arial" pitchFamily="34" charset="0"/>
              </a:rPr>
              <a:t>     Macrófagos o histiocitos: son</a:t>
            </a:r>
            <a:r>
              <a:rPr lang="es-ES"/>
              <a:t> células de formas variables siendo la mayor parte de veces de forma redonda; el núcleo es pequeño y rico en cromatina, el citoplasma puede o no tener prolongaciones.</a:t>
            </a:r>
            <a:endParaRPr lang="es-EC"/>
          </a:p>
          <a:p>
            <a:pPr marL="0" lvl="0" indent="0">
              <a:buNone/>
            </a:pPr>
            <a:endParaRPr lang="es-V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49" y="3352801"/>
            <a:ext cx="2474913"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08" y="3438892"/>
            <a:ext cx="2773363"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Resultado de imagen para TEJIDO CONECTIVO MESENQUIMÁTICO"/>
          <p:cNvPicPr>
            <a:picLocks noChangeAspect="1" noChangeArrowheads="1"/>
          </p:cNvPicPr>
          <p:nvPr/>
        </p:nvPicPr>
        <p:blipFill rotWithShape="1">
          <a:blip r:embed="rId4">
            <a:extLst>
              <a:ext uri="{28A0092B-C50C-407E-A947-70E740481C1C}">
                <a14:useLocalDpi xmlns:a14="http://schemas.microsoft.com/office/drawing/2010/main" val="0"/>
              </a:ext>
            </a:extLst>
          </a:blip>
          <a:srcRect l="12245" t="11119" r="16664" b="15136"/>
          <a:stretch/>
        </p:blipFill>
        <p:spPr bwMode="auto">
          <a:xfrm>
            <a:off x="4350563" y="3798949"/>
            <a:ext cx="3071446" cy="2344615"/>
          </a:xfrm>
          <a:prstGeom prst="rect">
            <a:avLst/>
          </a:prstGeom>
          <a:noFill/>
          <a:extLst>
            <a:ext uri="{909E8E84-426E-40DD-AFC4-6F175D3DCCD1}">
              <a14:hiddenFill xmlns:a14="http://schemas.microsoft.com/office/drawing/2010/main">
                <a:solidFill>
                  <a:srgbClr val="FFFFFF"/>
                </a:solidFill>
              </a14:hiddenFill>
            </a:ext>
          </a:extLst>
        </p:spPr>
      </p:pic>
      <p:sp>
        <p:nvSpPr>
          <p:cNvPr id="15" name="Estrella de 5 puntas 5"/>
          <p:cNvSpPr/>
          <p:nvPr/>
        </p:nvSpPr>
        <p:spPr>
          <a:xfrm>
            <a:off x="513211" y="1633052"/>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strella de 5 puntas 5"/>
          <p:cNvSpPr/>
          <p:nvPr/>
        </p:nvSpPr>
        <p:spPr>
          <a:xfrm>
            <a:off x="7644581" y="1475774"/>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strella de 5 puntas 5"/>
          <p:cNvSpPr/>
          <p:nvPr/>
        </p:nvSpPr>
        <p:spPr>
          <a:xfrm>
            <a:off x="4208584" y="1465626"/>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5372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71827" y="1088913"/>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ES" sz="1700" b="1">
                <a:solidFill>
                  <a:schemeClr val="accent1"/>
                </a:solidFill>
                <a:latin typeface="Arial" pitchFamily="34" charset="0"/>
                <a:cs typeface="Arial" pitchFamily="34" charset="0"/>
              </a:rPr>
              <a:t>    </a:t>
            </a:r>
            <a:r>
              <a:rPr lang="es-ES" sz="1700" b="1" err="1">
                <a:solidFill>
                  <a:schemeClr val="accent1"/>
                </a:solidFill>
                <a:latin typeface="Arial" pitchFamily="34" charset="0"/>
                <a:cs typeface="Arial" pitchFamily="34" charset="0"/>
              </a:rPr>
              <a:t>Mastocitos</a:t>
            </a:r>
            <a:r>
              <a:rPr lang="es-EC" sz="1700" b="1">
                <a:solidFill>
                  <a:schemeClr val="accent1"/>
                </a:solidFill>
                <a:latin typeface="Arial" pitchFamily="34" charset="0"/>
                <a:cs typeface="Arial" pitchFamily="34" charset="0"/>
              </a:rPr>
              <a:t>:</a:t>
            </a:r>
            <a:r>
              <a:rPr lang="es-ES"/>
              <a:t>Son redondeados u ovoides, el núcleo es pequeño, en el citoplasma posee numerosas granulaciones que se tiñen con colorantes básicos. </a:t>
            </a:r>
            <a:endParaRPr lang="es-VE"/>
          </a:p>
        </p:txBody>
      </p:sp>
      <p:sp>
        <p:nvSpPr>
          <p:cNvPr id="5" name="2 Marcador de contenido"/>
          <p:cNvSpPr txBox="1">
            <a:spLocks/>
          </p:cNvSpPr>
          <p:nvPr/>
        </p:nvSpPr>
        <p:spPr>
          <a:xfrm>
            <a:off x="4185138" y="1085611"/>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VE"/>
              <a:t>         </a:t>
            </a:r>
            <a:r>
              <a:rPr lang="es-ES" sz="2000" b="1">
                <a:solidFill>
                  <a:schemeClr val="accent1"/>
                </a:solidFill>
                <a:latin typeface="Arial" pitchFamily="34" charset="0"/>
                <a:cs typeface="Arial" pitchFamily="34" charset="0"/>
              </a:rPr>
              <a:t>Plasmocitos :</a:t>
            </a:r>
            <a:r>
              <a:rPr lang="es-ES"/>
              <a:t>Son células más bien pequeñas y de forma redondeada se denominan también células plasmáticas el núcleo es redondo y su cromatina se dispone en roma circular tienen una gran importancia debido a que son capaces de elaborar proteínas y anticuerpos </a:t>
            </a:r>
            <a:endParaRPr lang="es-EC"/>
          </a:p>
          <a:p>
            <a:pPr marL="365760" indent="-256032" algn="just">
              <a:buFont typeface="Wingdings 3" charset="2"/>
              <a:buNone/>
              <a:defRPr/>
            </a:pPr>
            <a:endParaRPr lang="es-VE"/>
          </a:p>
        </p:txBody>
      </p:sp>
      <p:sp>
        <p:nvSpPr>
          <p:cNvPr id="6" name="2 Marcador de contenido"/>
          <p:cNvSpPr txBox="1">
            <a:spLocks/>
          </p:cNvSpPr>
          <p:nvPr/>
        </p:nvSpPr>
        <p:spPr>
          <a:xfrm>
            <a:off x="7676011" y="1069253"/>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ES" sz="2300" b="1">
                <a:solidFill>
                  <a:schemeClr val="accent1"/>
                </a:solidFill>
                <a:latin typeface="Arial" pitchFamily="34" charset="0"/>
                <a:cs typeface="Arial" pitchFamily="34" charset="0"/>
              </a:rPr>
              <a:t>     </a:t>
            </a:r>
            <a:r>
              <a:rPr lang="es-ES" sz="2300" b="1" err="1">
                <a:solidFill>
                  <a:schemeClr val="accent1"/>
                </a:solidFill>
                <a:latin typeface="Arial" pitchFamily="34" charset="0"/>
                <a:cs typeface="Arial" pitchFamily="34" charset="0"/>
              </a:rPr>
              <a:t>Adipositos</a:t>
            </a:r>
            <a:r>
              <a:rPr lang="es-ES" sz="2300" b="1">
                <a:solidFill>
                  <a:schemeClr val="accent1"/>
                </a:solidFill>
                <a:latin typeface="Arial" pitchFamily="34" charset="0"/>
                <a:cs typeface="Arial" pitchFamily="34" charset="0"/>
              </a:rPr>
              <a:t> :</a:t>
            </a:r>
            <a:r>
              <a:rPr lang="es-ES"/>
              <a:t>Son células grandes y redondeadas con un núcleo que se halla desplazado lateralmente  casi pegado a la membrana celular y rodeado de una pequeña cantidad de citoplasma , el resto de la células está ocupado por una gran gota de grasa.</a:t>
            </a:r>
            <a:endParaRPr lang="es-EC"/>
          </a:p>
        </p:txBody>
      </p:sp>
      <p:pic>
        <p:nvPicPr>
          <p:cNvPr id="7" name="Content Placeholder 6" descr="http://www.ht.org.ar/histologia/NUEVAS%20UNIDADES/unidades/unidad3/imagenes/masto2.JPG"/>
          <p:cNvPicPr>
            <a:picLocks noGrp="1" noChangeAspect="1" noChangeArrowheads="1"/>
          </p:cNvPicPr>
          <p:nvPr>
            <p:ph idx="1"/>
          </p:nvPr>
        </p:nvPicPr>
        <p:blipFill>
          <a:blip r:embed="rId2"/>
          <a:srcRect/>
          <a:stretch>
            <a:fillRect/>
          </a:stretch>
        </p:blipFill>
        <p:spPr bwMode="auto">
          <a:xfrm>
            <a:off x="777696" y="2928930"/>
            <a:ext cx="3154680" cy="3419856"/>
          </a:xfrm>
          <a:prstGeom prst="rect">
            <a:avLst/>
          </a:prstGeom>
          <a:ln>
            <a:noFill/>
          </a:ln>
          <a:effectLst>
            <a:outerShdw blurRad="190500" algn="tl" rotWithShape="0">
              <a:srgbClr val="000000">
                <a:alpha val="70000"/>
              </a:srgbClr>
            </a:outerShdw>
          </a:effec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865" y="2825262"/>
            <a:ext cx="2765949" cy="351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3.bp.blogspot.com/_c6Y-83CITWc/SyIogmgUzyI/AAAAAAAAADA/Lb7MhXHrtvE/s320/adipocito20.jpg"/>
          <p:cNvPicPr>
            <a:picLocks noChangeAspect="1" noChangeArrowheads="1"/>
          </p:cNvPicPr>
          <p:nvPr/>
        </p:nvPicPr>
        <p:blipFill>
          <a:blip r:embed="rId4"/>
          <a:srcRect/>
          <a:stretch>
            <a:fillRect/>
          </a:stretch>
        </p:blipFill>
        <p:spPr bwMode="auto">
          <a:xfrm>
            <a:off x="7792669" y="2967505"/>
            <a:ext cx="2863607" cy="3269171"/>
          </a:xfrm>
          <a:prstGeom prst="rect">
            <a:avLst/>
          </a:prstGeom>
          <a:ln>
            <a:noFill/>
          </a:ln>
          <a:effectLst>
            <a:outerShdw blurRad="190500" algn="tl" rotWithShape="0">
              <a:srgbClr val="000000">
                <a:alpha val="70000"/>
              </a:srgbClr>
            </a:outerShdw>
          </a:effectLst>
        </p:spPr>
      </p:pic>
      <p:sp>
        <p:nvSpPr>
          <p:cNvPr id="10" name="Estrella de 5 puntas 5"/>
          <p:cNvSpPr/>
          <p:nvPr/>
        </p:nvSpPr>
        <p:spPr>
          <a:xfrm>
            <a:off x="450854" y="1088913"/>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strella de 5 puntas 5"/>
          <p:cNvSpPr/>
          <p:nvPr/>
        </p:nvSpPr>
        <p:spPr>
          <a:xfrm>
            <a:off x="7628544" y="922365"/>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strella de 5 puntas 5"/>
          <p:cNvSpPr/>
          <p:nvPr/>
        </p:nvSpPr>
        <p:spPr>
          <a:xfrm>
            <a:off x="4232543" y="1052653"/>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237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6196" y="352059"/>
            <a:ext cx="4150311" cy="3106249"/>
          </a:xfrm>
        </p:spPr>
      </p:pic>
      <p:sp>
        <p:nvSpPr>
          <p:cNvPr id="11" name="2 Marcador de contenido"/>
          <p:cNvSpPr txBox="1">
            <a:spLocks/>
          </p:cNvSpPr>
          <p:nvPr/>
        </p:nvSpPr>
        <p:spPr>
          <a:xfrm>
            <a:off x="974151" y="1006852"/>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ES" b="1">
                <a:solidFill>
                  <a:schemeClr val="accent1"/>
                </a:solidFill>
                <a:latin typeface="Arial" pitchFamily="34" charset="0"/>
                <a:cs typeface="Arial" pitchFamily="34" charset="0"/>
              </a:rPr>
              <a:t>    Melanocitos</a:t>
            </a:r>
            <a:r>
              <a:rPr lang="es-ES"/>
              <a:t>:Células alargadas con prolongaciones citoplasmáticas múltiples, en este citoplasma hay granulaciones de un pigmento de color obscuro, la melanina el núcleo es ovoide .</a:t>
            </a:r>
            <a:endParaRPr lang="es-EC"/>
          </a:p>
          <a:p>
            <a:pPr marL="0" lvl="0" indent="0">
              <a:buNone/>
            </a:pPr>
            <a:endParaRPr lang="es-VE"/>
          </a:p>
        </p:txBody>
      </p:sp>
      <p:sp>
        <p:nvSpPr>
          <p:cNvPr id="13" name="2 Marcador de contenido"/>
          <p:cNvSpPr txBox="1">
            <a:spLocks/>
          </p:cNvSpPr>
          <p:nvPr/>
        </p:nvSpPr>
        <p:spPr>
          <a:xfrm>
            <a:off x="963896" y="3555636"/>
            <a:ext cx="3355404" cy="1579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lvl="0" indent="0">
              <a:buNone/>
            </a:pPr>
            <a:r>
              <a:rPr lang="es-ES" sz="1700" b="1">
                <a:solidFill>
                  <a:schemeClr val="accent1"/>
                </a:solidFill>
                <a:latin typeface="Arial" pitchFamily="34" charset="0"/>
                <a:cs typeface="Arial" pitchFamily="34" charset="0"/>
              </a:rPr>
              <a:t>  Fibras :</a:t>
            </a:r>
            <a:r>
              <a:rPr lang="es-ES"/>
              <a:t>Son estructuras alargadas e inertes se clasifican en colágenas, elásticas y reticulares.</a:t>
            </a:r>
            <a:endParaRPr lang="es-EC"/>
          </a:p>
          <a:p>
            <a:pPr marL="0" lvl="0" indent="0">
              <a:buNone/>
            </a:pPr>
            <a:endParaRPr lang="es-VE"/>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660" y="3428999"/>
            <a:ext cx="3962401" cy="2704339"/>
          </a:xfrm>
          <a:prstGeom prst="rect">
            <a:avLst/>
          </a:prstGeom>
        </p:spPr>
      </p:pic>
      <p:sp>
        <p:nvSpPr>
          <p:cNvPr id="16" name="Estrella de 5 puntas 5"/>
          <p:cNvSpPr/>
          <p:nvPr/>
        </p:nvSpPr>
        <p:spPr>
          <a:xfrm>
            <a:off x="726829" y="3486039"/>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strella de 5 puntas 5"/>
          <p:cNvSpPr/>
          <p:nvPr/>
        </p:nvSpPr>
        <p:spPr>
          <a:xfrm>
            <a:off x="827128" y="849815"/>
            <a:ext cx="494643" cy="334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8589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71864" y="313386"/>
            <a:ext cx="10217559" cy="5467123"/>
          </a:xfrm>
          <a:prstGeom prst="rect">
            <a:avLst/>
          </a:prstGeom>
        </p:spPr>
      </p:pic>
    </p:spTree>
    <p:extLst>
      <p:ext uri="{BB962C8B-B14F-4D97-AF65-F5344CB8AC3E}">
        <p14:creationId xmlns:p14="http://schemas.microsoft.com/office/powerpoint/2010/main" val="41965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36613" y="2326429"/>
            <a:ext cx="8241323" cy="1754326"/>
          </a:xfrm>
          <a:prstGeom prst="rect">
            <a:avLst/>
          </a:prstGeom>
        </p:spPr>
        <p:txBody>
          <a:bodyPr wrap="square">
            <a:spAutoFit/>
          </a:bodyPr>
          <a:lstStyle/>
          <a:p>
            <a:pPr algn="ctr" defTabSz="457200">
              <a:spcBef>
                <a:spcPct val="0"/>
              </a:spcBef>
              <a:defRPr/>
            </a:pPr>
            <a:r>
              <a:rPr lang="es-EC" sz="5400" b="1">
                <a:solidFill>
                  <a:schemeClr val="accent1"/>
                </a:solidFill>
                <a:latin typeface="Bodoni MT" panose="02070603080606020203" pitchFamily="18" charset="0"/>
                <a:ea typeface="+mj-ea"/>
                <a:cs typeface="+mj-cs"/>
              </a:rPr>
              <a:t>TEJIDO CONECTIVO NO MODELADO</a:t>
            </a:r>
          </a:p>
        </p:txBody>
      </p:sp>
    </p:spTree>
    <p:extLst>
      <p:ext uri="{BB962C8B-B14F-4D97-AF65-F5344CB8AC3E}">
        <p14:creationId xmlns:p14="http://schemas.microsoft.com/office/powerpoint/2010/main" val="3403549972"/>
      </p:ext>
    </p:extLst>
  </p:cSld>
  <p:clrMapOvr>
    <a:masterClrMapping/>
  </p:clrMapOvr>
</p:sld>
</file>

<file path=ppt/theme/theme1.xml><?xml version="1.0" encoding="utf-8"?>
<a:theme xmlns:a="http://schemas.openxmlformats.org/drawingml/2006/main" name="Faceta">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Panorámica</PresentationFormat>
  <Slides>26</Slides>
  <Notes>0</Notes>
  <HiddenSlides>0</HiddenSlide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Faceta</vt:lpstr>
      <vt:lpstr>Presentación de PowerPoint</vt:lpstr>
      <vt:lpstr>TEJIDO CONECTIVO</vt:lpstr>
      <vt:lpstr>Función tejido conectivo</vt:lpstr>
      <vt:lpstr>Presentación de PowerPoint</vt:lpstr>
      <vt:lpstr>Células del tejido conectivo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TEJIDO CONECTIVO MODELADO </vt:lpstr>
      <vt:lpstr>CARACTERÍSTICAS Y ESTRUCTURA</vt:lpstr>
      <vt:lpstr>       CLASIFICACIÓN </vt:lpstr>
      <vt:lpstr>CLASIFICACIÓN </vt:lpstr>
      <vt:lpstr>CLASIFICACIÓN</vt:lpstr>
      <vt:lpstr>TEJIDO CONECTIVO ESPECIALIZADO </vt:lpstr>
      <vt:lpstr>CARACTERÍSTICAS Y ESTRUCTURA</vt:lpstr>
      <vt:lpstr>CLASIFICACIÓN  </vt:lpstr>
      <vt:lpstr>CLASIFICACIÓN</vt:lpstr>
      <vt:lpstr>CLASIFICACIÓN</vt:lpstr>
      <vt:lpstr>CLASIFICACIÓN</vt:lpstr>
      <vt:lpstr>TEJIDO CARTILAGINOSO</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TEJIDO CONECTIVO MODELADO</dc:title>
  <dc:creator>SYSTEMarketPC</dc:creator>
  <cp:revision>19</cp:revision>
  <dcterms:created xsi:type="dcterms:W3CDTF">2017-01-07T06:17:42Z</dcterms:created>
  <dcterms:modified xsi:type="dcterms:W3CDTF">2020-09-09T21:52:24Z</dcterms:modified>
</cp:coreProperties>
</file>