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308" r:id="rId2"/>
    <p:sldId id="258" r:id="rId3"/>
    <p:sldId id="260" r:id="rId4"/>
    <p:sldId id="261" r:id="rId5"/>
    <p:sldId id="263" r:id="rId6"/>
    <p:sldId id="302" r:id="rId7"/>
    <p:sldId id="266" r:id="rId8"/>
    <p:sldId id="272" r:id="rId9"/>
    <p:sldId id="273" r:id="rId10"/>
    <p:sldId id="274" r:id="rId11"/>
    <p:sldId id="275" r:id="rId12"/>
    <p:sldId id="276" r:id="rId13"/>
    <p:sldId id="277" r:id="rId14"/>
    <p:sldId id="283" r:id="rId15"/>
    <p:sldId id="284" r:id="rId16"/>
    <p:sldId id="292" r:id="rId17"/>
    <p:sldId id="293" r:id="rId18"/>
    <p:sldId id="294" r:id="rId19"/>
    <p:sldId id="295" r:id="rId20"/>
    <p:sldId id="301" r:id="rId21"/>
    <p:sldId id="299" r:id="rId22"/>
    <p:sldId id="322" r:id="rId23"/>
    <p:sldId id="323" r:id="rId24"/>
    <p:sldId id="324" r:id="rId25"/>
    <p:sldId id="325" r:id="rId26"/>
    <p:sldId id="326" r:id="rId27"/>
    <p:sldId id="327" r:id="rId28"/>
    <p:sldId id="328" r:id="rId29"/>
    <p:sldId id="329" r:id="rId30"/>
    <p:sldId id="330" r:id="rId31"/>
    <p:sldId id="331" r:id="rId32"/>
    <p:sldId id="332" r:id="rId33"/>
    <p:sldId id="333" r:id="rId34"/>
    <p:sldId id="334" r:id="rId35"/>
    <p:sldId id="337" r:id="rId36"/>
    <p:sldId id="338" r:id="rId37"/>
    <p:sldId id="343" r:id="rId38"/>
    <p:sldId id="344" r:id="rId39"/>
    <p:sldId id="345" r:id="rId40"/>
    <p:sldId id="350" r:id="rId41"/>
    <p:sldId id="351" r:id="rId42"/>
    <p:sldId id="352" r:id="rId43"/>
    <p:sldId id="353" r:id="rId44"/>
    <p:sldId id="354" r:id="rId45"/>
    <p:sldId id="359" r:id="rId46"/>
    <p:sldId id="360" r:id="rId47"/>
    <p:sldId id="361" r:id="rId48"/>
    <p:sldId id="362" r:id="rId49"/>
    <p:sldId id="364" r:id="rId5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32" autoAdjust="0"/>
    <p:restoredTop sz="94660"/>
  </p:normalViewPr>
  <p:slideViewPr>
    <p:cSldViewPr snapToGrid="0">
      <p:cViewPr varScale="1">
        <p:scale>
          <a:sx n="74" d="100"/>
          <a:sy n="74" d="100"/>
        </p:scale>
        <p:origin x="59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3A8C2A-090E-4995-ACF6-F0ADC376DC44}" type="datetimeFigureOut">
              <a:rPr lang="es-ES" smtClean="0"/>
              <a:t>12/06/2020</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1A9E7E-3EA8-490A-B5A6-185636820B6B}" type="slidenum">
              <a:rPr lang="es-ES" smtClean="0"/>
              <a:t>‹Nº›</a:t>
            </a:fld>
            <a:endParaRPr lang="es-ES"/>
          </a:p>
        </p:txBody>
      </p:sp>
    </p:spTree>
    <p:extLst>
      <p:ext uri="{BB962C8B-B14F-4D97-AF65-F5344CB8AC3E}">
        <p14:creationId xmlns:p14="http://schemas.microsoft.com/office/powerpoint/2010/main" val="2763768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723712D0-D3CA-4724-A81D-8C1E42BD53B6}" type="slidenum">
              <a:rPr lang="es-EC" smtClean="0"/>
              <a:t>26</a:t>
            </a:fld>
            <a:endParaRPr lang="es-EC"/>
          </a:p>
        </p:txBody>
      </p:sp>
    </p:spTree>
    <p:extLst>
      <p:ext uri="{BB962C8B-B14F-4D97-AF65-F5344CB8AC3E}">
        <p14:creationId xmlns:p14="http://schemas.microsoft.com/office/powerpoint/2010/main" val="1309665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723712D0-D3CA-4724-A81D-8C1E42BD53B6}" type="slidenum">
              <a:rPr lang="es-EC" smtClean="0"/>
              <a:t>29</a:t>
            </a:fld>
            <a:endParaRPr lang="es-EC"/>
          </a:p>
        </p:txBody>
      </p:sp>
    </p:spTree>
    <p:extLst>
      <p:ext uri="{BB962C8B-B14F-4D97-AF65-F5344CB8AC3E}">
        <p14:creationId xmlns:p14="http://schemas.microsoft.com/office/powerpoint/2010/main" val="3026770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C8A3863F-1F7A-49DB-8B18-4A9EB9DB9AF5}" type="datetimeFigureOut">
              <a:rPr lang="es-ES" smtClean="0"/>
              <a:t>12/06/2020</a:t>
            </a:fld>
            <a:endParaRPr lang="es-ES"/>
          </a:p>
        </p:txBody>
      </p:sp>
      <p:sp>
        <p:nvSpPr>
          <p:cNvPr id="5" name="Footer Placeholder 4"/>
          <p:cNvSpPr>
            <a:spLocks noGrp="1"/>
          </p:cNvSpPr>
          <p:nvPr>
            <p:ph type="ftr" sz="quarter" idx="11"/>
          </p:nvPr>
        </p:nvSpPr>
        <p:spPr/>
        <p:txBody>
          <a:bodyPr/>
          <a:lstStyle/>
          <a:p>
            <a:endParaRPr lang="es-E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006127E-24C3-4DC9-8F9B-912139AC79B5}" type="slidenum">
              <a:rPr lang="es-ES" smtClean="0"/>
              <a:t>‹Nº›</a:t>
            </a:fld>
            <a:endParaRPr lang="es-ES"/>
          </a:p>
        </p:txBody>
      </p:sp>
    </p:spTree>
    <p:extLst>
      <p:ext uri="{BB962C8B-B14F-4D97-AF65-F5344CB8AC3E}">
        <p14:creationId xmlns:p14="http://schemas.microsoft.com/office/powerpoint/2010/main" val="3151132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8A3863F-1F7A-49DB-8B18-4A9EB9DB9AF5}" type="datetimeFigureOut">
              <a:rPr lang="es-ES" smtClean="0"/>
              <a:t>12/06/2020</a:t>
            </a:fld>
            <a:endParaRPr lang="es-ES"/>
          </a:p>
        </p:txBody>
      </p:sp>
      <p:sp>
        <p:nvSpPr>
          <p:cNvPr id="5" name="Footer Placeholder 4"/>
          <p:cNvSpPr>
            <a:spLocks noGrp="1"/>
          </p:cNvSpPr>
          <p:nvPr>
            <p:ph type="ftr" sz="quarter" idx="11"/>
          </p:nvPr>
        </p:nvSpPr>
        <p:spPr/>
        <p:txBody>
          <a:bodyPr/>
          <a:lstStyle/>
          <a:p>
            <a:endParaRPr lang="es-E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006127E-24C3-4DC9-8F9B-912139AC79B5}" type="slidenum">
              <a:rPr lang="es-ES" smtClean="0"/>
              <a:t>‹Nº›</a:t>
            </a:fld>
            <a:endParaRPr lang="es-ES"/>
          </a:p>
        </p:txBody>
      </p:sp>
    </p:spTree>
    <p:extLst>
      <p:ext uri="{BB962C8B-B14F-4D97-AF65-F5344CB8AC3E}">
        <p14:creationId xmlns:p14="http://schemas.microsoft.com/office/powerpoint/2010/main" val="1956008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8A3863F-1F7A-49DB-8B18-4A9EB9DB9AF5}" type="datetimeFigureOut">
              <a:rPr lang="es-ES" smtClean="0"/>
              <a:t>12/06/2020</a:t>
            </a:fld>
            <a:endParaRPr lang="es-ES"/>
          </a:p>
        </p:txBody>
      </p:sp>
      <p:sp>
        <p:nvSpPr>
          <p:cNvPr id="5" name="Footer Placeholder 4"/>
          <p:cNvSpPr>
            <a:spLocks noGrp="1"/>
          </p:cNvSpPr>
          <p:nvPr>
            <p:ph type="ftr" sz="quarter" idx="11"/>
          </p:nvPr>
        </p:nvSpPr>
        <p:spPr/>
        <p:txBody>
          <a:bodyPr/>
          <a:lstStyle/>
          <a:p>
            <a:endParaRPr lang="es-E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006127E-24C3-4DC9-8F9B-912139AC79B5}" type="slidenum">
              <a:rPr lang="es-ES" smtClean="0"/>
              <a:t>‹Nº›</a:t>
            </a:fld>
            <a:endParaRPr lang="es-E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41890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C8A3863F-1F7A-49DB-8B18-4A9EB9DB9AF5}" type="datetimeFigureOut">
              <a:rPr lang="es-ES" smtClean="0"/>
              <a:t>12/06/2020</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006127E-24C3-4DC9-8F9B-912139AC79B5}" type="slidenum">
              <a:rPr lang="es-ES" smtClean="0"/>
              <a:t>‹Nº›</a:t>
            </a:fld>
            <a:endParaRPr lang="es-ES"/>
          </a:p>
        </p:txBody>
      </p:sp>
    </p:spTree>
    <p:extLst>
      <p:ext uri="{BB962C8B-B14F-4D97-AF65-F5344CB8AC3E}">
        <p14:creationId xmlns:p14="http://schemas.microsoft.com/office/powerpoint/2010/main" val="23976484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C8A3863F-1F7A-49DB-8B18-4A9EB9DB9AF5}" type="datetimeFigureOut">
              <a:rPr lang="es-ES" smtClean="0"/>
              <a:t>12/06/2020</a:t>
            </a:fld>
            <a:endParaRPr lang="es-ES"/>
          </a:p>
        </p:txBody>
      </p:sp>
      <p:sp>
        <p:nvSpPr>
          <p:cNvPr id="6" name="Footer Placeholder 5"/>
          <p:cNvSpPr>
            <a:spLocks noGrp="1"/>
          </p:cNvSpPr>
          <p:nvPr>
            <p:ph type="ftr" sz="quarter" idx="11"/>
          </p:nvPr>
        </p:nvSpPr>
        <p:spPr/>
        <p:txBody>
          <a:bodyPr/>
          <a:lstStyle/>
          <a:p>
            <a:endParaRPr lang="es-E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006127E-24C3-4DC9-8F9B-912139AC79B5}" type="slidenum">
              <a:rPr lang="es-ES" smtClean="0"/>
              <a:t>‹Nº›</a:t>
            </a:fld>
            <a:endParaRPr lang="es-E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73951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C8A3863F-1F7A-49DB-8B18-4A9EB9DB9AF5}" type="datetimeFigureOut">
              <a:rPr lang="es-ES" smtClean="0"/>
              <a:t>12/06/2020</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006127E-24C3-4DC9-8F9B-912139AC79B5}" type="slidenum">
              <a:rPr lang="es-ES" smtClean="0"/>
              <a:t>‹Nº›</a:t>
            </a:fld>
            <a:endParaRPr lang="es-ES"/>
          </a:p>
        </p:txBody>
      </p:sp>
    </p:spTree>
    <p:extLst>
      <p:ext uri="{BB962C8B-B14F-4D97-AF65-F5344CB8AC3E}">
        <p14:creationId xmlns:p14="http://schemas.microsoft.com/office/powerpoint/2010/main" val="2061711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8A3863F-1F7A-49DB-8B18-4A9EB9DB9AF5}" type="datetimeFigureOut">
              <a:rPr lang="es-ES" smtClean="0"/>
              <a:t>12/06/2020</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006127E-24C3-4DC9-8F9B-912139AC79B5}" type="slidenum">
              <a:rPr lang="es-ES" smtClean="0"/>
              <a:t>‹Nº›</a:t>
            </a:fld>
            <a:endParaRPr lang="es-ES"/>
          </a:p>
        </p:txBody>
      </p:sp>
    </p:spTree>
    <p:extLst>
      <p:ext uri="{BB962C8B-B14F-4D97-AF65-F5344CB8AC3E}">
        <p14:creationId xmlns:p14="http://schemas.microsoft.com/office/powerpoint/2010/main" val="38609378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8A3863F-1F7A-49DB-8B18-4A9EB9DB9AF5}" type="datetimeFigureOut">
              <a:rPr lang="es-ES" smtClean="0"/>
              <a:t>12/06/2020</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006127E-24C3-4DC9-8F9B-912139AC79B5}" type="slidenum">
              <a:rPr lang="es-ES" smtClean="0"/>
              <a:t>‹Nº›</a:t>
            </a:fld>
            <a:endParaRPr lang="es-ES"/>
          </a:p>
        </p:txBody>
      </p:sp>
    </p:spTree>
    <p:extLst>
      <p:ext uri="{BB962C8B-B14F-4D97-AF65-F5344CB8AC3E}">
        <p14:creationId xmlns:p14="http://schemas.microsoft.com/office/powerpoint/2010/main" val="2435229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8A3863F-1F7A-49DB-8B18-4A9EB9DB9AF5}" type="datetimeFigureOut">
              <a:rPr lang="es-ES" smtClean="0"/>
              <a:t>12/06/2020</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006127E-24C3-4DC9-8F9B-912139AC79B5}" type="slidenum">
              <a:rPr lang="es-ES" smtClean="0"/>
              <a:t>‹Nº›</a:t>
            </a:fld>
            <a:endParaRPr lang="es-ES"/>
          </a:p>
        </p:txBody>
      </p:sp>
    </p:spTree>
    <p:extLst>
      <p:ext uri="{BB962C8B-B14F-4D97-AF65-F5344CB8AC3E}">
        <p14:creationId xmlns:p14="http://schemas.microsoft.com/office/powerpoint/2010/main" val="1494900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8A3863F-1F7A-49DB-8B18-4A9EB9DB9AF5}" type="datetimeFigureOut">
              <a:rPr lang="es-ES" smtClean="0"/>
              <a:t>12/06/2020</a:t>
            </a:fld>
            <a:endParaRPr lang="es-ES"/>
          </a:p>
        </p:txBody>
      </p:sp>
      <p:sp>
        <p:nvSpPr>
          <p:cNvPr id="5" name="Footer Placeholder 4"/>
          <p:cNvSpPr>
            <a:spLocks noGrp="1"/>
          </p:cNvSpPr>
          <p:nvPr>
            <p:ph type="ftr" sz="quarter" idx="11"/>
          </p:nvPr>
        </p:nvSpPr>
        <p:spPr/>
        <p:txBody>
          <a:bodyPr/>
          <a:lstStyle/>
          <a:p>
            <a:endParaRPr lang="es-E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006127E-24C3-4DC9-8F9B-912139AC79B5}" type="slidenum">
              <a:rPr lang="es-ES" smtClean="0"/>
              <a:t>‹Nº›</a:t>
            </a:fld>
            <a:endParaRPr lang="es-ES"/>
          </a:p>
        </p:txBody>
      </p:sp>
    </p:spTree>
    <p:extLst>
      <p:ext uri="{BB962C8B-B14F-4D97-AF65-F5344CB8AC3E}">
        <p14:creationId xmlns:p14="http://schemas.microsoft.com/office/powerpoint/2010/main" val="2097647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C8A3863F-1F7A-49DB-8B18-4A9EB9DB9AF5}" type="datetimeFigureOut">
              <a:rPr lang="es-ES" smtClean="0"/>
              <a:t>12/06/2020</a:t>
            </a:fld>
            <a:endParaRPr lang="es-ES"/>
          </a:p>
        </p:txBody>
      </p:sp>
      <p:sp>
        <p:nvSpPr>
          <p:cNvPr id="6" name="Footer Placeholder 5"/>
          <p:cNvSpPr>
            <a:spLocks noGrp="1"/>
          </p:cNvSpPr>
          <p:nvPr>
            <p:ph type="ftr" sz="quarter" idx="11"/>
          </p:nvPr>
        </p:nvSpPr>
        <p:spPr/>
        <p:txBody>
          <a:bodyPr/>
          <a:lstStyle/>
          <a:p>
            <a:endParaRPr lang="es-E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006127E-24C3-4DC9-8F9B-912139AC79B5}" type="slidenum">
              <a:rPr lang="es-ES" smtClean="0"/>
              <a:t>‹Nº›</a:t>
            </a:fld>
            <a:endParaRPr lang="es-ES"/>
          </a:p>
        </p:txBody>
      </p:sp>
    </p:spTree>
    <p:extLst>
      <p:ext uri="{BB962C8B-B14F-4D97-AF65-F5344CB8AC3E}">
        <p14:creationId xmlns:p14="http://schemas.microsoft.com/office/powerpoint/2010/main" val="3416272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8A3863F-1F7A-49DB-8B18-4A9EB9DB9AF5}" type="datetimeFigureOut">
              <a:rPr lang="es-ES" smtClean="0"/>
              <a:t>12/06/2020</a:t>
            </a:fld>
            <a:endParaRPr lang="es-ES"/>
          </a:p>
        </p:txBody>
      </p:sp>
      <p:sp>
        <p:nvSpPr>
          <p:cNvPr id="8" name="Footer Placeholder 7"/>
          <p:cNvSpPr>
            <a:spLocks noGrp="1"/>
          </p:cNvSpPr>
          <p:nvPr>
            <p:ph type="ftr" sz="quarter" idx="11"/>
          </p:nvPr>
        </p:nvSpPr>
        <p:spPr/>
        <p:txBody>
          <a:bodyPr/>
          <a:lstStyle/>
          <a:p>
            <a:endParaRPr lang="es-E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006127E-24C3-4DC9-8F9B-912139AC79B5}" type="slidenum">
              <a:rPr lang="es-ES" smtClean="0"/>
              <a:t>‹Nº›</a:t>
            </a:fld>
            <a:endParaRPr lang="es-ES"/>
          </a:p>
        </p:txBody>
      </p:sp>
    </p:spTree>
    <p:extLst>
      <p:ext uri="{BB962C8B-B14F-4D97-AF65-F5344CB8AC3E}">
        <p14:creationId xmlns:p14="http://schemas.microsoft.com/office/powerpoint/2010/main" val="1963027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8A3863F-1F7A-49DB-8B18-4A9EB9DB9AF5}" type="datetimeFigureOut">
              <a:rPr lang="es-ES" smtClean="0"/>
              <a:t>12/06/2020</a:t>
            </a:fld>
            <a:endParaRPr lang="es-ES"/>
          </a:p>
        </p:txBody>
      </p:sp>
      <p:sp>
        <p:nvSpPr>
          <p:cNvPr id="4" name="Footer Placeholder 3"/>
          <p:cNvSpPr>
            <a:spLocks noGrp="1"/>
          </p:cNvSpPr>
          <p:nvPr>
            <p:ph type="ftr" sz="quarter" idx="11"/>
          </p:nvPr>
        </p:nvSpPr>
        <p:spPr/>
        <p:txBody>
          <a:bodyPr/>
          <a:lstStyle/>
          <a:p>
            <a:endParaRPr lang="es-E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006127E-24C3-4DC9-8F9B-912139AC79B5}" type="slidenum">
              <a:rPr lang="es-ES" smtClean="0"/>
              <a:t>‹Nº›</a:t>
            </a:fld>
            <a:endParaRPr lang="es-ES"/>
          </a:p>
        </p:txBody>
      </p:sp>
    </p:spTree>
    <p:extLst>
      <p:ext uri="{BB962C8B-B14F-4D97-AF65-F5344CB8AC3E}">
        <p14:creationId xmlns:p14="http://schemas.microsoft.com/office/powerpoint/2010/main" val="2814721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3863F-1F7A-49DB-8B18-4A9EB9DB9AF5}" type="datetimeFigureOut">
              <a:rPr lang="es-ES" smtClean="0"/>
              <a:t>12/06/2020</a:t>
            </a:fld>
            <a:endParaRPr lang="es-ES"/>
          </a:p>
        </p:txBody>
      </p:sp>
      <p:sp>
        <p:nvSpPr>
          <p:cNvPr id="3" name="Footer Placeholder 2"/>
          <p:cNvSpPr>
            <a:spLocks noGrp="1"/>
          </p:cNvSpPr>
          <p:nvPr>
            <p:ph type="ftr" sz="quarter" idx="11"/>
          </p:nvPr>
        </p:nvSpPr>
        <p:spPr/>
        <p:txBody>
          <a:bodyPr/>
          <a:lstStyle/>
          <a:p>
            <a:endParaRPr lang="es-E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006127E-24C3-4DC9-8F9B-912139AC79B5}" type="slidenum">
              <a:rPr lang="es-ES" smtClean="0"/>
              <a:t>‹Nº›</a:t>
            </a:fld>
            <a:endParaRPr lang="es-ES"/>
          </a:p>
        </p:txBody>
      </p:sp>
    </p:spTree>
    <p:extLst>
      <p:ext uri="{BB962C8B-B14F-4D97-AF65-F5344CB8AC3E}">
        <p14:creationId xmlns:p14="http://schemas.microsoft.com/office/powerpoint/2010/main" val="3600885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8A3863F-1F7A-49DB-8B18-4A9EB9DB9AF5}" type="datetimeFigureOut">
              <a:rPr lang="es-ES" smtClean="0"/>
              <a:t>12/06/2020</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006127E-24C3-4DC9-8F9B-912139AC79B5}" type="slidenum">
              <a:rPr lang="es-ES" smtClean="0"/>
              <a:t>‹Nº›</a:t>
            </a:fld>
            <a:endParaRPr lang="es-ES"/>
          </a:p>
        </p:txBody>
      </p:sp>
    </p:spTree>
    <p:extLst>
      <p:ext uri="{BB962C8B-B14F-4D97-AF65-F5344CB8AC3E}">
        <p14:creationId xmlns:p14="http://schemas.microsoft.com/office/powerpoint/2010/main" val="37718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8A3863F-1F7A-49DB-8B18-4A9EB9DB9AF5}" type="datetimeFigureOut">
              <a:rPr lang="es-ES" smtClean="0"/>
              <a:t>12/06/2020</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006127E-24C3-4DC9-8F9B-912139AC79B5}" type="slidenum">
              <a:rPr lang="es-ES" smtClean="0"/>
              <a:t>‹Nº›</a:t>
            </a:fld>
            <a:endParaRPr lang="es-ES"/>
          </a:p>
        </p:txBody>
      </p:sp>
    </p:spTree>
    <p:extLst>
      <p:ext uri="{BB962C8B-B14F-4D97-AF65-F5344CB8AC3E}">
        <p14:creationId xmlns:p14="http://schemas.microsoft.com/office/powerpoint/2010/main" val="3329786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8A3863F-1F7A-49DB-8B18-4A9EB9DB9AF5}" type="datetimeFigureOut">
              <a:rPr lang="es-ES" smtClean="0"/>
              <a:t>12/06/2020</a:t>
            </a:fld>
            <a:endParaRPr lang="es-E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006127E-24C3-4DC9-8F9B-912139AC79B5}" type="slidenum">
              <a:rPr lang="es-ES" smtClean="0"/>
              <a:t>‹Nº›</a:t>
            </a:fld>
            <a:endParaRPr lang="es-ES"/>
          </a:p>
        </p:txBody>
      </p:sp>
    </p:spTree>
    <p:extLst>
      <p:ext uri="{BB962C8B-B14F-4D97-AF65-F5344CB8AC3E}">
        <p14:creationId xmlns:p14="http://schemas.microsoft.com/office/powerpoint/2010/main" val="38147773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revistageneticamedica.com/blog/wp-content/uploads/2017/04/cromosomas1.jpg"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13375" y="392291"/>
            <a:ext cx="8911687" cy="1280890"/>
          </a:xfrm>
        </p:spPr>
        <p:txBody>
          <a:bodyPr>
            <a:normAutofit/>
          </a:bodyPr>
          <a:lstStyle/>
          <a:p>
            <a:pPr algn="ctr"/>
            <a:r>
              <a:rPr lang="es-ES" sz="4400" b="1" dirty="0" smtClean="0">
                <a:solidFill>
                  <a:srgbClr val="0070C0"/>
                </a:solidFill>
                <a:latin typeface="Arial" panose="020B0604020202020204" pitchFamily="34" charset="0"/>
                <a:cs typeface="Arial" panose="020B0604020202020204" pitchFamily="34" charset="0"/>
              </a:rPr>
              <a:t>CITOPLASMA</a:t>
            </a:r>
            <a:endParaRPr lang="es-ES" sz="4400" b="1" dirty="0">
              <a:solidFill>
                <a:srgbClr val="0070C0"/>
              </a:solidFill>
              <a:latin typeface="Arial" panose="020B0604020202020204" pitchFamily="34" charset="0"/>
              <a:cs typeface="Arial" panose="020B0604020202020204" pitchFamily="34" charset="0"/>
            </a:endParaRPr>
          </a:p>
        </p:txBody>
      </p:sp>
      <p:pic>
        <p:nvPicPr>
          <p:cNvPr id="1026" name="Picture 2" descr="Resultado de imagen para citoplasma celula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480" r="6525" b="17384"/>
          <a:stretch/>
        </p:blipFill>
        <p:spPr bwMode="auto">
          <a:xfrm>
            <a:off x="7469745" y="1930275"/>
            <a:ext cx="4083609" cy="30394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Rectángulo 3"/>
          <p:cNvSpPr/>
          <p:nvPr/>
        </p:nvSpPr>
        <p:spPr>
          <a:xfrm>
            <a:off x="1738648" y="2172710"/>
            <a:ext cx="4262907" cy="255454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s-EC" sz="3200" dirty="0" smtClean="0">
                <a:solidFill>
                  <a:schemeClr val="tx1"/>
                </a:solidFill>
                <a:latin typeface="Arial" panose="020B0604020202020204" pitchFamily="34" charset="0"/>
                <a:cs typeface="Arial" panose="020B0604020202020204" pitchFamily="34" charset="0"/>
              </a:rPr>
              <a:t>Es el espacio que se encuentra entre el núcleo y la membrana plasmática de una célula.</a:t>
            </a:r>
            <a:endParaRPr lang="es-EC" sz="3200" dirty="0">
              <a:solidFill>
                <a:schemeClr val="tx1"/>
              </a:solidFill>
              <a:latin typeface="Arial" panose="020B0604020202020204" pitchFamily="34" charset="0"/>
              <a:cs typeface="Arial" panose="020B0604020202020204" pitchFamily="34" charset="0"/>
            </a:endParaRPr>
          </a:p>
        </p:txBody>
      </p:sp>
      <p:sp>
        <p:nvSpPr>
          <p:cNvPr id="3" name="Flecha derecha 2"/>
          <p:cNvSpPr/>
          <p:nvPr/>
        </p:nvSpPr>
        <p:spPr>
          <a:xfrm>
            <a:off x="6246446" y="3170585"/>
            <a:ext cx="978408" cy="484632"/>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5463338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589189" y="984522"/>
            <a:ext cx="3416918"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C" sz="2400" dirty="0" smtClean="0"/>
              <a:t>Son </a:t>
            </a:r>
            <a:r>
              <a:rPr lang="es-EC" sz="2400" dirty="0"/>
              <a:t>una vesícula que brota del aparato de Golgi</a:t>
            </a:r>
          </a:p>
        </p:txBody>
      </p:sp>
      <p:sp>
        <p:nvSpPr>
          <p:cNvPr id="3" name="CuadroTexto 2"/>
          <p:cNvSpPr txBox="1"/>
          <p:nvPr/>
        </p:nvSpPr>
        <p:spPr>
          <a:xfrm>
            <a:off x="3750197" y="4076022"/>
            <a:ext cx="3209238"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C" sz="2400" dirty="0"/>
              <a:t>Contienen una variedad de enzimas hidrolíticas</a:t>
            </a:r>
          </a:p>
        </p:txBody>
      </p:sp>
      <p:sp>
        <p:nvSpPr>
          <p:cNvPr id="6" name="CuadroTexto 5"/>
          <p:cNvSpPr txBox="1"/>
          <p:nvPr/>
        </p:nvSpPr>
        <p:spPr>
          <a:xfrm>
            <a:off x="8094358" y="4043032"/>
            <a:ext cx="3219726" cy="193899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C" sz="2400" dirty="0"/>
              <a:t>Se fusionan con otras vesículas y el producto de la fusión es un lisosoma secundario</a:t>
            </a:r>
          </a:p>
        </p:txBody>
      </p:sp>
      <p:sp>
        <p:nvSpPr>
          <p:cNvPr id="7" name="Flecha derecha 6"/>
          <p:cNvSpPr/>
          <p:nvPr/>
        </p:nvSpPr>
        <p:spPr>
          <a:xfrm>
            <a:off x="7006107" y="4632703"/>
            <a:ext cx="727655" cy="373488"/>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Flecha derecha 9"/>
          <p:cNvSpPr/>
          <p:nvPr/>
        </p:nvSpPr>
        <p:spPr>
          <a:xfrm>
            <a:off x="2727400" y="1395864"/>
            <a:ext cx="734095" cy="373488"/>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Flecha derecha 10"/>
          <p:cNvSpPr/>
          <p:nvPr/>
        </p:nvSpPr>
        <p:spPr>
          <a:xfrm>
            <a:off x="2861142" y="4349631"/>
            <a:ext cx="734096" cy="373488"/>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CuadroTexto 11"/>
          <p:cNvSpPr txBox="1"/>
          <p:nvPr/>
        </p:nvSpPr>
        <p:spPr>
          <a:xfrm>
            <a:off x="6162541" y="2759409"/>
            <a:ext cx="2414786" cy="1015663"/>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s-EC" sz="2000" b="1" dirty="0">
                <a:ln/>
                <a:solidFill>
                  <a:srgbClr val="002060"/>
                </a:solidFill>
              </a:rPr>
              <a:t>Hidrolasas ponen en contacto con sus sustratos</a:t>
            </a:r>
          </a:p>
        </p:txBody>
      </p:sp>
      <p:sp>
        <p:nvSpPr>
          <p:cNvPr id="13" name="CuadroTexto 12"/>
          <p:cNvSpPr txBox="1"/>
          <p:nvPr/>
        </p:nvSpPr>
        <p:spPr>
          <a:xfrm>
            <a:off x="8125721" y="1116605"/>
            <a:ext cx="3219726"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C" sz="2400" dirty="0"/>
              <a:t>Contenido de enzimas hidrolíticas (hidrolasas)</a:t>
            </a:r>
          </a:p>
        </p:txBody>
      </p:sp>
      <p:sp>
        <p:nvSpPr>
          <p:cNvPr id="14" name="Flecha derecha 13"/>
          <p:cNvSpPr/>
          <p:nvPr/>
        </p:nvSpPr>
        <p:spPr>
          <a:xfrm>
            <a:off x="7131258" y="1395864"/>
            <a:ext cx="734095" cy="373488"/>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Elipse 14"/>
          <p:cNvSpPr/>
          <p:nvPr/>
        </p:nvSpPr>
        <p:spPr>
          <a:xfrm>
            <a:off x="423176" y="1116605"/>
            <a:ext cx="2176530" cy="932007"/>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r>
              <a:rPr lang="es-EC" sz="2000" b="1" dirty="0">
                <a:solidFill>
                  <a:schemeClr val="tx1"/>
                </a:solidFill>
                <a:latin typeface="Arial" panose="020B0604020202020204" pitchFamily="34" charset="0"/>
                <a:cs typeface="Arial" panose="020B0604020202020204" pitchFamily="34" charset="0"/>
              </a:rPr>
              <a:t>Lisosomas primarios</a:t>
            </a:r>
          </a:p>
        </p:txBody>
      </p:sp>
      <p:sp>
        <p:nvSpPr>
          <p:cNvPr id="16" name="Elipse 15"/>
          <p:cNvSpPr/>
          <p:nvPr/>
        </p:nvSpPr>
        <p:spPr>
          <a:xfrm>
            <a:off x="246280" y="3937507"/>
            <a:ext cx="2530323" cy="119773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b="1" dirty="0">
                <a:solidFill>
                  <a:schemeClr val="tx1"/>
                </a:solidFill>
                <a:latin typeface="Arial" panose="020B0604020202020204" pitchFamily="34" charset="0"/>
                <a:cs typeface="Arial" panose="020B0604020202020204" pitchFamily="34" charset="0"/>
              </a:rPr>
              <a:t>Lisosomas secundarios</a:t>
            </a:r>
          </a:p>
        </p:txBody>
      </p:sp>
    </p:spTree>
    <p:extLst>
      <p:ext uri="{BB962C8B-B14F-4D97-AF65-F5344CB8AC3E}">
        <p14:creationId xmlns:p14="http://schemas.microsoft.com/office/powerpoint/2010/main" val="26518980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034861" y="282069"/>
            <a:ext cx="3425781"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C" sz="3200" b="1" dirty="0">
                <a:solidFill>
                  <a:srgbClr val="0070C0"/>
                </a:solidFill>
                <a:latin typeface="Arial" panose="020B0604020202020204" pitchFamily="34" charset="0"/>
                <a:cs typeface="Arial" panose="020B0604020202020204" pitchFamily="34" charset="0"/>
              </a:rPr>
              <a:t>PEROXISOMAS</a:t>
            </a:r>
          </a:p>
        </p:txBody>
      </p:sp>
      <p:sp>
        <p:nvSpPr>
          <p:cNvPr id="4" name="Flecha abajo 3"/>
          <p:cNvSpPr/>
          <p:nvPr/>
        </p:nvSpPr>
        <p:spPr>
          <a:xfrm>
            <a:off x="3313546" y="1000099"/>
            <a:ext cx="418552" cy="418563"/>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p:cNvSpPr/>
          <p:nvPr/>
        </p:nvSpPr>
        <p:spPr>
          <a:xfrm>
            <a:off x="1732038" y="1469570"/>
            <a:ext cx="4384340" cy="181588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C" sz="2800" dirty="0" smtClean="0">
                <a:latin typeface="Arial" panose="020B0604020202020204" pitchFamily="34" charset="0"/>
                <a:cs typeface="Arial" panose="020B0604020202020204" pitchFamily="34" charset="0"/>
              </a:rPr>
              <a:t>Orgánulos citoplasmáticos en forma de vesícula que contienen oxidasas y catalasas. </a:t>
            </a:r>
            <a:endParaRPr lang="es-EC" sz="2800" dirty="0">
              <a:latin typeface="Arial" panose="020B0604020202020204" pitchFamily="34" charset="0"/>
              <a:cs typeface="Arial" panose="020B0604020202020204" pitchFamily="34" charset="0"/>
            </a:endParaRPr>
          </a:p>
        </p:txBody>
      </p:sp>
      <p:sp>
        <p:nvSpPr>
          <p:cNvPr id="10" name="Flecha abajo 9"/>
          <p:cNvSpPr/>
          <p:nvPr/>
        </p:nvSpPr>
        <p:spPr>
          <a:xfrm>
            <a:off x="3382317" y="3370785"/>
            <a:ext cx="365433" cy="418563"/>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Rectángulo 11"/>
          <p:cNvSpPr/>
          <p:nvPr/>
        </p:nvSpPr>
        <p:spPr>
          <a:xfrm>
            <a:off x="1904969" y="3832436"/>
            <a:ext cx="4211409"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s-EC" sz="2400" dirty="0">
                <a:latin typeface="Arial" panose="020B0604020202020204" pitchFamily="34" charset="0"/>
                <a:ea typeface="MS Gothic" panose="020B0609070205080204" pitchFamily="49" charset="-128"/>
                <a:cs typeface="Arial" panose="020B0604020202020204" pitchFamily="34" charset="0"/>
              </a:rPr>
              <a:t> diámetro de entre 0,1 y 1 µm</a:t>
            </a:r>
          </a:p>
        </p:txBody>
      </p:sp>
      <p:sp>
        <p:nvSpPr>
          <p:cNvPr id="13" name="Flecha abajo 12"/>
          <p:cNvSpPr/>
          <p:nvPr/>
        </p:nvSpPr>
        <p:spPr>
          <a:xfrm>
            <a:off x="3382318" y="4389970"/>
            <a:ext cx="365433" cy="418563"/>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Rectángulo 13"/>
          <p:cNvSpPr/>
          <p:nvPr/>
        </p:nvSpPr>
        <p:spPr>
          <a:xfrm>
            <a:off x="1969297" y="5286920"/>
            <a:ext cx="4180378"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C" sz="2400" dirty="0">
                <a:latin typeface="Arial" panose="020B0604020202020204" pitchFamily="34" charset="0"/>
                <a:cs typeface="Arial" panose="020B0604020202020204" pitchFamily="34" charset="0"/>
              </a:rPr>
              <a:t>Los peroxisomas se lleva a cabo en el </a:t>
            </a:r>
            <a:r>
              <a:rPr lang="es-EC" sz="2400" dirty="0" smtClean="0">
                <a:latin typeface="Arial" panose="020B0604020202020204" pitchFamily="34" charset="0"/>
                <a:cs typeface="Arial" panose="020B0604020202020204" pitchFamily="34" charset="0"/>
              </a:rPr>
              <a:t>retículo.</a:t>
            </a:r>
            <a:endParaRPr lang="es-EC" sz="2400" dirty="0">
              <a:latin typeface="Arial" panose="020B0604020202020204" pitchFamily="34" charset="0"/>
              <a:cs typeface="Arial" panose="020B0604020202020204" pitchFamily="34" charset="0"/>
            </a:endParaRPr>
          </a:p>
        </p:txBody>
      </p:sp>
      <p:sp>
        <p:nvSpPr>
          <p:cNvPr id="15" name="CuadroTexto 14"/>
          <p:cNvSpPr txBox="1"/>
          <p:nvPr/>
        </p:nvSpPr>
        <p:spPr>
          <a:xfrm>
            <a:off x="2727545" y="4808533"/>
            <a:ext cx="2009105" cy="400110"/>
          </a:xfrm>
          <a:prstGeom prst="rect">
            <a:avLst/>
          </a:prstGeom>
          <a:noFill/>
        </p:spPr>
        <p:txBody>
          <a:bodyPr wrap="square" rtlCol="0">
            <a:spAutoFit/>
          </a:bodyPr>
          <a:lstStyle/>
          <a:p>
            <a:r>
              <a:rPr lang="es-EC" sz="2000" b="1" dirty="0"/>
              <a:t> </a:t>
            </a:r>
            <a:r>
              <a:rPr lang="es-EC" sz="2000" b="1" dirty="0" smtClean="0"/>
              <a:t>formación:</a:t>
            </a:r>
            <a:endParaRPr lang="es-EC" sz="2000" b="1" dirty="0"/>
          </a:p>
        </p:txBody>
      </p:sp>
      <p:pic>
        <p:nvPicPr>
          <p:cNvPr id="2050"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0806" y="1989380"/>
            <a:ext cx="4184979" cy="367481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p14="http://schemas.microsoft.com/office/powerpoint/2010/main" val="3979917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6491518" y="1510086"/>
            <a:ext cx="1848583" cy="584775"/>
          </a:xfrm>
          <a:prstGeom prst="rect">
            <a:avLst/>
          </a:prstGeom>
        </p:spPr>
        <p:txBody>
          <a:bodyPr wrap="none">
            <a:spAutoFit/>
          </a:bodyPr>
          <a:lstStyle/>
          <a:p>
            <a:r>
              <a:rPr lang="es-EC" sz="3200" dirty="0" smtClean="0">
                <a:ln w="0"/>
                <a:solidFill>
                  <a:srgbClr val="0070C0"/>
                </a:solidFill>
                <a:effectLst>
                  <a:outerShdw blurRad="38100" dist="19050" dir="2700000" algn="tl" rotWithShape="0">
                    <a:schemeClr val="dk1">
                      <a:alpha val="40000"/>
                    </a:schemeClr>
                  </a:outerShdw>
                </a:effectLst>
              </a:rPr>
              <a:t>Enzimas:</a:t>
            </a:r>
            <a:endParaRPr lang="es-EC" sz="3200" dirty="0">
              <a:ln w="0"/>
              <a:solidFill>
                <a:srgbClr val="0070C0"/>
              </a:solidFill>
              <a:effectLst>
                <a:outerShdw blurRad="38100" dist="19050" dir="2700000" algn="tl" rotWithShape="0">
                  <a:schemeClr val="dk1">
                    <a:alpha val="40000"/>
                  </a:schemeClr>
                </a:outerShdw>
              </a:effectLst>
            </a:endParaRPr>
          </a:p>
        </p:txBody>
      </p:sp>
      <p:sp>
        <p:nvSpPr>
          <p:cNvPr id="4" name="Rectángulo 3"/>
          <p:cNvSpPr/>
          <p:nvPr/>
        </p:nvSpPr>
        <p:spPr>
          <a:xfrm>
            <a:off x="6491518" y="2094861"/>
            <a:ext cx="5462471" cy="3231654"/>
          </a:xfrm>
          <a:prstGeom prst="rect">
            <a:avLst/>
          </a:prstGeom>
        </p:spPr>
        <p:txBody>
          <a:bodyPr wrap="square">
            <a:spAutoFit/>
          </a:bodyPr>
          <a:lstStyle/>
          <a:p>
            <a:pPr marL="571500" indent="-571500">
              <a:buFont typeface="Arial" panose="020B0604020202020204" pitchFamily="34" charset="0"/>
              <a:buChar char="•"/>
            </a:pPr>
            <a:r>
              <a:rPr lang="es-EC" sz="2400" b="1" dirty="0">
                <a:latin typeface="Arial" panose="020B0604020202020204" pitchFamily="34" charset="0"/>
                <a:cs typeface="Arial" panose="020B0604020202020204" pitchFamily="34" charset="0"/>
              </a:rPr>
              <a:t>Oxidasa</a:t>
            </a:r>
          </a:p>
          <a:p>
            <a:r>
              <a:rPr lang="es-EC" sz="2400" dirty="0">
                <a:latin typeface="Arial" panose="020B0604020202020204" pitchFamily="34" charset="0"/>
                <a:cs typeface="Arial" panose="020B0604020202020204" pitchFamily="34" charset="0"/>
              </a:rPr>
              <a:t>Oxida Sustancias orgánicas</a:t>
            </a:r>
          </a:p>
          <a:p>
            <a:r>
              <a:rPr lang="es-EC" sz="2400" dirty="0">
                <a:latin typeface="Arial" panose="020B0604020202020204" pitchFamily="34" charset="0"/>
                <a:cs typeface="Arial" panose="020B0604020202020204" pitchFamily="34" charset="0"/>
              </a:rPr>
              <a:t>Se forma  H2O2</a:t>
            </a:r>
          </a:p>
          <a:p>
            <a:pPr marL="571500" indent="-571500">
              <a:buFont typeface="Arial" panose="020B0604020202020204" pitchFamily="34" charset="0"/>
              <a:buChar char="•"/>
            </a:pPr>
            <a:endParaRPr lang="es-EC" sz="2400" b="1"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s-EC" sz="2400" b="1" dirty="0">
                <a:latin typeface="Arial" panose="020B0604020202020204" pitchFamily="34" charset="0"/>
                <a:cs typeface="Arial" panose="020B0604020202020204" pitchFamily="34" charset="0"/>
              </a:rPr>
              <a:t>Catalaza</a:t>
            </a:r>
          </a:p>
          <a:p>
            <a:r>
              <a:rPr lang="es-EC" sz="2400" dirty="0">
                <a:latin typeface="Arial" panose="020B0604020202020204" pitchFamily="34" charset="0"/>
                <a:cs typeface="Arial" panose="020B0604020202020204" pitchFamily="34" charset="0"/>
              </a:rPr>
              <a:t>Descompone al H2O2 en:</a:t>
            </a:r>
          </a:p>
          <a:p>
            <a:r>
              <a:rPr lang="es-EC" sz="2400" b="1" dirty="0">
                <a:latin typeface="Arial" panose="020B0604020202020204" pitchFamily="34" charset="0"/>
                <a:cs typeface="Arial" panose="020B0604020202020204" pitchFamily="34" charset="0"/>
              </a:rPr>
              <a:t>-H2O       -O2</a:t>
            </a:r>
          </a:p>
          <a:p>
            <a:pPr marL="571500" indent="-571500">
              <a:buFont typeface="Arial" panose="020B0604020202020204" pitchFamily="34" charset="0"/>
              <a:buChar char="•"/>
            </a:pPr>
            <a:endParaRPr lang="es-EC" sz="3600" b="1" dirty="0">
              <a:latin typeface="Arial" panose="020B0604020202020204" pitchFamily="34" charset="0"/>
              <a:cs typeface="Arial" panose="020B0604020202020204" pitchFamily="34" charset="0"/>
            </a:endParaRPr>
          </a:p>
        </p:txBody>
      </p:sp>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l="15414" t="23474" r="15573" b="6730"/>
          <a:stretch/>
        </p:blipFill>
        <p:spPr>
          <a:xfrm>
            <a:off x="1430628" y="1802473"/>
            <a:ext cx="4532856" cy="343818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763783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281668" y="2318198"/>
            <a:ext cx="5193408" cy="1584102"/>
          </a:xfrm>
        </p:spPr>
        <p:style>
          <a:lnRef idx="2">
            <a:schemeClr val="accent6"/>
          </a:lnRef>
          <a:fillRef idx="1">
            <a:schemeClr val="lt1"/>
          </a:fillRef>
          <a:effectRef idx="0">
            <a:schemeClr val="accent6"/>
          </a:effectRef>
          <a:fontRef idx="minor">
            <a:schemeClr val="dk1"/>
          </a:fontRef>
        </p:style>
        <p:txBody>
          <a:bodyPr>
            <a:noAutofit/>
          </a:bodyPr>
          <a:lstStyle/>
          <a:p>
            <a:pPr marL="0" indent="0">
              <a:buNone/>
            </a:pPr>
            <a:r>
              <a:rPr lang="es-EC" sz="2400" dirty="0" smtClean="0">
                <a:latin typeface="Arial" panose="020B0604020202020204" pitchFamily="34" charset="0"/>
                <a:cs typeface="Arial" panose="020B0604020202020204" pitchFamily="34" charset="0"/>
              </a:rPr>
              <a:t>Son sacos </a:t>
            </a:r>
            <a:r>
              <a:rPr lang="es-EC" sz="2400" dirty="0">
                <a:latin typeface="Arial" panose="020B0604020202020204" pitchFamily="34" charset="0"/>
                <a:cs typeface="Arial" panose="020B0604020202020204" pitchFamily="34" charset="0"/>
              </a:rPr>
              <a:t>pequeños planos </a:t>
            </a:r>
            <a:r>
              <a:rPr lang="es-EC" sz="2400" dirty="0" smtClean="0">
                <a:latin typeface="Arial" panose="020B0604020202020204" pitchFamily="34" charset="0"/>
                <a:cs typeface="Arial" panose="020B0604020202020204" pitchFamily="34" charset="0"/>
              </a:rPr>
              <a:t>formados </a:t>
            </a:r>
            <a:r>
              <a:rPr lang="es-EC" sz="2400" dirty="0">
                <a:latin typeface="Arial" panose="020B0604020202020204" pitchFamily="34" charset="0"/>
                <a:cs typeface="Arial" panose="020B0604020202020204" pitchFamily="34" charset="0"/>
              </a:rPr>
              <a:t>por membranas dentro del citoplasma (líquido parecido a la gelatina) de la célula.</a:t>
            </a:r>
            <a:endParaRPr lang="es-ES" sz="2400" dirty="0">
              <a:latin typeface="Arial" panose="020B0604020202020204" pitchFamily="34" charset="0"/>
              <a:cs typeface="Arial" panose="020B0604020202020204" pitchFamily="34" charset="0"/>
            </a:endParaRPr>
          </a:p>
        </p:txBody>
      </p:sp>
      <p:pic>
        <p:nvPicPr>
          <p:cNvPr id="4" name="Picture 4" descr="https://upload.wikimedia.org/wikipedia/commons/thumb/f/f3/Endomembrane_system_diagram_es.svg/662px-Endomembrane_system_diagram_es.svg.png">
            <a:extLst>
              <a:ext uri="{FF2B5EF4-FFF2-40B4-BE49-F238E27FC236}">
                <a16:creationId xmlns="" xmlns:a16="http://schemas.microsoft.com/office/drawing/2014/main" id="{3884BAF8-F4C1-4AF3-8380-3C865BD927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673" y="2471859"/>
            <a:ext cx="4772735" cy="38516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aphicFrame>
        <p:nvGraphicFramePr>
          <p:cNvPr id="5" name="Tabla 4"/>
          <p:cNvGraphicFramePr>
            <a:graphicFrameLocks noGrp="1"/>
          </p:cNvGraphicFramePr>
          <p:nvPr>
            <p:extLst>
              <p:ext uri="{D42A27DB-BD31-4B8C-83A1-F6EECF244321}">
                <p14:modId xmlns:p14="http://schemas.microsoft.com/office/powerpoint/2010/main" val="1443260812"/>
              </p:ext>
            </p:extLst>
          </p:nvPr>
        </p:nvGraphicFramePr>
        <p:xfrm>
          <a:off x="6329963" y="4095481"/>
          <a:ext cx="5145113" cy="2286000"/>
        </p:xfrm>
        <a:graphic>
          <a:graphicData uri="http://schemas.openxmlformats.org/drawingml/2006/table">
            <a:tbl>
              <a:tblPr>
                <a:tableStyleId>{72833802-FEF1-4C79-8D5D-14CF1EAF98D9}</a:tableStyleId>
              </a:tblPr>
              <a:tblGrid>
                <a:gridCol w="5145113"/>
              </a:tblGrid>
              <a:tr h="2099257">
                <a:tc>
                  <a:txBody>
                    <a:bodyPr/>
                    <a:lstStyle/>
                    <a:p>
                      <a:r>
                        <a:rPr lang="es-EC" sz="2400" b="1" dirty="0" smtClean="0">
                          <a:solidFill>
                            <a:srgbClr val="0070C0"/>
                          </a:solidFill>
                        </a:rPr>
                        <a:t>Funciones:</a:t>
                      </a:r>
                      <a:endParaRPr lang="es-EC" sz="2400" b="1" baseline="0" dirty="0" smtClean="0">
                        <a:solidFill>
                          <a:srgbClr val="0070C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EC" sz="2400" b="0" dirty="0" smtClean="0">
                          <a:latin typeface="Arial" panose="020B0604020202020204" pitchFamily="34" charset="0"/>
                          <a:cs typeface="Arial" panose="020B0604020202020204" pitchFamily="34" charset="0"/>
                        </a:rPr>
                        <a:t>Modifica, almacena y exportar proteínas sintetizadas en el retículo endoplasmatico a distintas partes del organismo.</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EC" sz="2400" b="0" baseline="0" dirty="0" smtClean="0">
                          <a:latin typeface="Arial" panose="020B0604020202020204" pitchFamily="34" charset="0"/>
                          <a:cs typeface="Arial" panose="020B0604020202020204" pitchFamily="34" charset="0"/>
                        </a:rPr>
                        <a:t>Formación del acrosoma.</a:t>
                      </a:r>
                    </a:p>
                  </a:txBody>
                  <a:tcPr/>
                </a:tc>
              </a:tr>
            </a:tbl>
          </a:graphicData>
        </a:graphic>
      </p:graphicFrame>
      <p:sp>
        <p:nvSpPr>
          <p:cNvPr id="8" name="Rectángulo 7"/>
          <p:cNvSpPr/>
          <p:nvPr/>
        </p:nvSpPr>
        <p:spPr>
          <a:xfrm>
            <a:off x="4706132" y="308637"/>
            <a:ext cx="2312854"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3200" b="1" dirty="0">
                <a:solidFill>
                  <a:srgbClr val="0070C0"/>
                </a:solidFill>
                <a:latin typeface="Arial" panose="020B0604020202020204" pitchFamily="34" charset="0"/>
                <a:cs typeface="Arial" panose="020B0604020202020204" pitchFamily="34" charset="0"/>
              </a:rPr>
              <a:t>APARATO DE GOLGI</a:t>
            </a:r>
            <a:endParaRPr lang="es-EC" sz="3200" dirty="0"/>
          </a:p>
        </p:txBody>
      </p:sp>
      <p:sp>
        <p:nvSpPr>
          <p:cNvPr id="10" name="Flecha curvada hacia abajo 9"/>
          <p:cNvSpPr/>
          <p:nvPr/>
        </p:nvSpPr>
        <p:spPr>
          <a:xfrm>
            <a:off x="4816700" y="1468477"/>
            <a:ext cx="1895416" cy="731520"/>
          </a:xfrm>
          <a:prstGeom prst="curved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941888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6539D72-E973-457A-BF7A-72595A15824E}"/>
              </a:ext>
            </a:extLst>
          </p:cNvPr>
          <p:cNvSpPr>
            <a:spLocks noGrp="1"/>
          </p:cNvSpPr>
          <p:nvPr>
            <p:ph type="ctrTitle"/>
          </p:nvPr>
        </p:nvSpPr>
        <p:spPr>
          <a:xfrm>
            <a:off x="6967469" y="1751527"/>
            <a:ext cx="5048519" cy="4932608"/>
          </a:xfrm>
        </p:spPr>
        <p:txBody>
          <a:bodyPr>
            <a:normAutofit fontScale="90000"/>
          </a:bodyPr>
          <a:lstStyle/>
          <a:p>
            <a:pPr fontAlgn="t"/>
            <a:r>
              <a:rPr lang="es-EC" sz="1100" dirty="0">
                <a:latin typeface="Arial" panose="020B0604020202020204" pitchFamily="34" charset="0"/>
                <a:cs typeface="Arial" panose="020B0604020202020204" pitchFamily="34" charset="0"/>
              </a:rPr>
              <a:t/>
            </a:r>
            <a:br>
              <a:rPr lang="es-EC" sz="1100" dirty="0">
                <a:latin typeface="Arial" panose="020B0604020202020204" pitchFamily="34" charset="0"/>
                <a:cs typeface="Arial" panose="020B0604020202020204" pitchFamily="34" charset="0"/>
              </a:rPr>
            </a:br>
            <a:r>
              <a:rPr lang="es-EC" sz="1100" dirty="0" smtClean="0">
                <a:latin typeface="Arial" panose="020B0604020202020204" pitchFamily="34" charset="0"/>
                <a:cs typeface="Arial" panose="020B0604020202020204" pitchFamily="34" charset="0"/>
              </a:rPr>
              <a:t/>
            </a:r>
            <a:br>
              <a:rPr lang="es-EC" sz="1100" dirty="0" smtClean="0">
                <a:latin typeface="Arial" panose="020B0604020202020204" pitchFamily="34" charset="0"/>
                <a:cs typeface="Arial" panose="020B0604020202020204" pitchFamily="34" charset="0"/>
              </a:rPr>
            </a:br>
            <a:r>
              <a:rPr lang="es-EC" sz="1100" dirty="0">
                <a:latin typeface="Arial" panose="020B0604020202020204" pitchFamily="34" charset="0"/>
                <a:cs typeface="Arial" panose="020B0604020202020204" pitchFamily="34" charset="0"/>
              </a:rPr>
              <a:t/>
            </a:r>
            <a:br>
              <a:rPr lang="es-EC" sz="1100" dirty="0">
                <a:latin typeface="Arial" panose="020B0604020202020204" pitchFamily="34" charset="0"/>
                <a:cs typeface="Arial" panose="020B0604020202020204" pitchFamily="34" charset="0"/>
              </a:rPr>
            </a:br>
            <a:r>
              <a:rPr lang="es-EC" sz="1100" dirty="0" smtClean="0">
                <a:latin typeface="Arial" panose="020B0604020202020204" pitchFamily="34" charset="0"/>
                <a:cs typeface="Arial" panose="020B0604020202020204" pitchFamily="34" charset="0"/>
              </a:rPr>
              <a:t/>
            </a:r>
            <a:br>
              <a:rPr lang="es-EC" sz="1100" dirty="0" smtClean="0">
                <a:latin typeface="Arial" panose="020B0604020202020204" pitchFamily="34" charset="0"/>
                <a:cs typeface="Arial" panose="020B0604020202020204" pitchFamily="34" charset="0"/>
              </a:rPr>
            </a:br>
            <a:r>
              <a:rPr lang="es-EC" sz="1100" dirty="0">
                <a:latin typeface="Arial" panose="020B0604020202020204" pitchFamily="34" charset="0"/>
                <a:cs typeface="Arial" panose="020B0604020202020204" pitchFamily="34" charset="0"/>
              </a:rPr>
              <a:t/>
            </a:r>
            <a:br>
              <a:rPr lang="es-EC" sz="1100" dirty="0">
                <a:latin typeface="Arial" panose="020B0604020202020204" pitchFamily="34" charset="0"/>
                <a:cs typeface="Arial" panose="020B0604020202020204" pitchFamily="34" charset="0"/>
              </a:rPr>
            </a:br>
            <a:r>
              <a:rPr lang="es-EC" sz="1100" dirty="0" smtClean="0">
                <a:latin typeface="Arial" panose="020B0604020202020204" pitchFamily="34" charset="0"/>
                <a:cs typeface="Arial" panose="020B0604020202020204" pitchFamily="34" charset="0"/>
              </a:rPr>
              <a:t/>
            </a:r>
            <a:br>
              <a:rPr lang="es-EC" sz="1100" dirty="0" smtClean="0">
                <a:latin typeface="Arial" panose="020B0604020202020204" pitchFamily="34" charset="0"/>
                <a:cs typeface="Arial" panose="020B0604020202020204" pitchFamily="34" charset="0"/>
              </a:rPr>
            </a:br>
            <a:r>
              <a:rPr lang="es-EC" sz="1100" dirty="0">
                <a:latin typeface="Arial" panose="020B0604020202020204" pitchFamily="34" charset="0"/>
                <a:cs typeface="Arial" panose="020B0604020202020204" pitchFamily="34" charset="0"/>
              </a:rPr>
              <a:t/>
            </a:r>
            <a:br>
              <a:rPr lang="es-EC" sz="1100" dirty="0">
                <a:latin typeface="Arial" panose="020B0604020202020204" pitchFamily="34" charset="0"/>
                <a:cs typeface="Arial" panose="020B0604020202020204" pitchFamily="34" charset="0"/>
              </a:rPr>
            </a:br>
            <a:r>
              <a:rPr lang="es-EC" sz="1100" dirty="0" smtClean="0">
                <a:latin typeface="Arial" panose="020B0604020202020204" pitchFamily="34" charset="0"/>
                <a:cs typeface="Arial" panose="020B0604020202020204" pitchFamily="34" charset="0"/>
              </a:rPr>
              <a:t/>
            </a:r>
            <a:br>
              <a:rPr lang="es-EC" sz="1100" dirty="0" smtClean="0">
                <a:latin typeface="Arial" panose="020B0604020202020204" pitchFamily="34" charset="0"/>
                <a:cs typeface="Arial" panose="020B0604020202020204" pitchFamily="34" charset="0"/>
              </a:rPr>
            </a:br>
            <a:r>
              <a:rPr lang="es-EC" sz="1100" dirty="0" smtClean="0">
                <a:latin typeface="Arial" panose="020B0604020202020204" pitchFamily="34" charset="0"/>
                <a:cs typeface="Arial" panose="020B0604020202020204" pitchFamily="34" charset="0"/>
              </a:rPr>
              <a:t/>
            </a:r>
            <a:br>
              <a:rPr lang="es-EC" sz="1100" dirty="0" smtClean="0">
                <a:latin typeface="Arial" panose="020B0604020202020204" pitchFamily="34" charset="0"/>
                <a:cs typeface="Arial" panose="020B0604020202020204" pitchFamily="34" charset="0"/>
              </a:rPr>
            </a:br>
            <a:r>
              <a:rPr lang="es-EC" sz="1100" dirty="0">
                <a:latin typeface="Arial" panose="020B0604020202020204" pitchFamily="34" charset="0"/>
                <a:cs typeface="Arial" panose="020B0604020202020204" pitchFamily="34" charset="0"/>
              </a:rPr>
              <a:t/>
            </a:r>
            <a:br>
              <a:rPr lang="es-EC" sz="1100" dirty="0">
                <a:latin typeface="Arial" panose="020B0604020202020204" pitchFamily="34" charset="0"/>
                <a:cs typeface="Arial" panose="020B0604020202020204" pitchFamily="34" charset="0"/>
              </a:rPr>
            </a:br>
            <a:r>
              <a:rPr lang="es-EC" sz="1100" dirty="0" smtClean="0">
                <a:latin typeface="Arial" panose="020B0604020202020204" pitchFamily="34" charset="0"/>
                <a:cs typeface="Arial" panose="020B0604020202020204" pitchFamily="34" charset="0"/>
              </a:rPr>
              <a:t/>
            </a:r>
            <a:br>
              <a:rPr lang="es-EC" sz="1100" dirty="0" smtClean="0">
                <a:latin typeface="Arial" panose="020B0604020202020204" pitchFamily="34" charset="0"/>
                <a:cs typeface="Arial" panose="020B0604020202020204" pitchFamily="34" charset="0"/>
              </a:rPr>
            </a:br>
            <a:r>
              <a:rPr lang="es-EC" sz="1100" dirty="0">
                <a:latin typeface="Arial" panose="020B0604020202020204" pitchFamily="34" charset="0"/>
                <a:cs typeface="Arial" panose="020B0604020202020204" pitchFamily="34" charset="0"/>
              </a:rPr>
              <a:t/>
            </a:r>
            <a:br>
              <a:rPr lang="es-EC" sz="1100" dirty="0">
                <a:latin typeface="Arial" panose="020B0604020202020204" pitchFamily="34" charset="0"/>
                <a:cs typeface="Arial" panose="020B0604020202020204" pitchFamily="34" charset="0"/>
              </a:rPr>
            </a:br>
            <a:r>
              <a:rPr lang="es-EC" sz="1100" dirty="0" smtClean="0">
                <a:latin typeface="Arial" panose="020B0604020202020204" pitchFamily="34" charset="0"/>
                <a:cs typeface="Arial" panose="020B0604020202020204" pitchFamily="34" charset="0"/>
              </a:rPr>
              <a:t/>
            </a:r>
            <a:br>
              <a:rPr lang="es-EC" sz="1100" dirty="0" smtClean="0">
                <a:latin typeface="Arial" panose="020B0604020202020204" pitchFamily="34" charset="0"/>
                <a:cs typeface="Arial" panose="020B0604020202020204" pitchFamily="34" charset="0"/>
              </a:rPr>
            </a:br>
            <a:r>
              <a:rPr lang="es-EC" sz="1100" dirty="0">
                <a:latin typeface="Arial" panose="020B0604020202020204" pitchFamily="34" charset="0"/>
                <a:cs typeface="Arial" panose="020B0604020202020204" pitchFamily="34" charset="0"/>
              </a:rPr>
              <a:t/>
            </a:r>
            <a:br>
              <a:rPr lang="es-EC" sz="1100" dirty="0">
                <a:latin typeface="Arial" panose="020B0604020202020204" pitchFamily="34" charset="0"/>
                <a:cs typeface="Arial" panose="020B0604020202020204" pitchFamily="34" charset="0"/>
              </a:rPr>
            </a:br>
            <a:r>
              <a:rPr lang="es-EC" sz="1100" dirty="0" smtClean="0">
                <a:latin typeface="Arial" panose="020B0604020202020204" pitchFamily="34" charset="0"/>
                <a:cs typeface="Arial" panose="020B0604020202020204" pitchFamily="34" charset="0"/>
              </a:rPr>
              <a:t/>
            </a:r>
            <a:br>
              <a:rPr lang="es-EC" sz="1100" dirty="0" smtClean="0">
                <a:latin typeface="Arial" panose="020B0604020202020204" pitchFamily="34" charset="0"/>
                <a:cs typeface="Arial" panose="020B0604020202020204" pitchFamily="34" charset="0"/>
              </a:rPr>
            </a:br>
            <a:r>
              <a:rPr lang="es-EC" dirty="0" smtClean="0"/>
              <a:t/>
            </a:r>
            <a:br>
              <a:rPr lang="es-EC" dirty="0" smtClean="0"/>
            </a:br>
            <a:r>
              <a:rPr lang="es-EC" dirty="0"/>
              <a:t/>
            </a:r>
            <a:br>
              <a:rPr lang="es-EC" dirty="0"/>
            </a:br>
            <a:r>
              <a:rPr lang="es-EC" dirty="0"/>
              <a:t/>
            </a:r>
            <a:br>
              <a:rPr lang="es-EC" dirty="0"/>
            </a:br>
            <a:endParaRPr lang="es-EC" dirty="0"/>
          </a:p>
        </p:txBody>
      </p:sp>
      <p:sp>
        <p:nvSpPr>
          <p:cNvPr id="8" name="Rectángulo 7"/>
          <p:cNvSpPr/>
          <p:nvPr/>
        </p:nvSpPr>
        <p:spPr>
          <a:xfrm>
            <a:off x="1570748" y="1474458"/>
            <a:ext cx="5190186" cy="4093428"/>
          </a:xfrm>
          <a:prstGeom prst="rect">
            <a:avLst/>
          </a:prstGeom>
        </p:spPr>
        <p:txBody>
          <a:bodyPr wrap="square">
            <a:spAutoFit/>
          </a:bodyPr>
          <a:lstStyle/>
          <a:p>
            <a:r>
              <a:rPr lang="es-EC" sz="2000" b="1" dirty="0" smtClean="0">
                <a:solidFill>
                  <a:schemeClr val="accent1"/>
                </a:solidFill>
                <a:latin typeface="Arial" panose="020B0604020202020204" pitchFamily="34" charset="0"/>
                <a:cs typeface="Arial" panose="020B0604020202020204" pitchFamily="34" charset="0"/>
              </a:rPr>
              <a:t>Cisterna cis:</a:t>
            </a:r>
            <a:r>
              <a:rPr lang="es-EC" sz="2000" dirty="0">
                <a:latin typeface="Arial" panose="020B0604020202020204" pitchFamily="34" charset="0"/>
                <a:cs typeface="Arial" panose="020B0604020202020204" pitchFamily="34" charset="0"/>
              </a:rPr>
              <a:t/>
            </a:r>
            <a:br>
              <a:rPr lang="es-EC" sz="2000" dirty="0">
                <a:latin typeface="Arial" panose="020B0604020202020204" pitchFamily="34" charset="0"/>
                <a:cs typeface="Arial" panose="020B0604020202020204" pitchFamily="34" charset="0"/>
              </a:rPr>
            </a:br>
            <a:r>
              <a:rPr lang="es-EC" sz="2000" dirty="0" smtClean="0">
                <a:latin typeface="Arial" panose="020B0604020202020204" pitchFamily="34" charset="0"/>
                <a:cs typeface="Arial" panose="020B0604020202020204" pitchFamily="34" charset="0"/>
              </a:rPr>
              <a:t>Esta más </a:t>
            </a:r>
            <a:r>
              <a:rPr lang="es-EC" sz="2000" dirty="0">
                <a:latin typeface="Arial" panose="020B0604020202020204" pitchFamily="34" charset="0"/>
                <a:cs typeface="Arial" panose="020B0604020202020204" pitchFamily="34" charset="0"/>
              </a:rPr>
              <a:t>próxima al </a:t>
            </a:r>
            <a:r>
              <a:rPr lang="es-EC" sz="2000" dirty="0" smtClean="0">
                <a:latin typeface="Arial" panose="020B0604020202020204" pitchFamily="34" charset="0"/>
                <a:cs typeface="Arial" panose="020B0604020202020204" pitchFamily="34" charset="0"/>
              </a:rPr>
              <a:t>(RER) del </a:t>
            </a:r>
            <a:r>
              <a:rPr lang="es-EC" sz="2000" dirty="0">
                <a:latin typeface="Arial" panose="020B0604020202020204" pitchFamily="34" charset="0"/>
                <a:cs typeface="Arial" panose="020B0604020202020204" pitchFamily="34" charset="0"/>
              </a:rPr>
              <a:t>cual recibe vesículas de transición que contienen las proteínas que serán transformadas</a:t>
            </a:r>
            <a:r>
              <a:rPr lang="es-EC" sz="2000" dirty="0" smtClean="0">
                <a:latin typeface="Arial" panose="020B0604020202020204" pitchFamily="34" charset="0"/>
                <a:cs typeface="Arial" panose="020B0604020202020204" pitchFamily="34" charset="0"/>
              </a:rPr>
              <a:t>.</a:t>
            </a:r>
          </a:p>
          <a:p>
            <a:r>
              <a:rPr lang="es-EC" sz="2000" dirty="0">
                <a:latin typeface="Arial" panose="020B0604020202020204" pitchFamily="34" charset="0"/>
                <a:cs typeface="Arial" panose="020B0604020202020204" pitchFamily="34" charset="0"/>
              </a:rPr>
              <a:t/>
            </a:r>
            <a:br>
              <a:rPr lang="es-EC" sz="2000" dirty="0">
                <a:latin typeface="Arial" panose="020B0604020202020204" pitchFamily="34" charset="0"/>
                <a:cs typeface="Arial" panose="020B0604020202020204" pitchFamily="34" charset="0"/>
              </a:rPr>
            </a:br>
            <a:r>
              <a:rPr lang="es-EC" sz="2000" b="1" dirty="0">
                <a:solidFill>
                  <a:schemeClr val="accent1"/>
                </a:solidFill>
                <a:latin typeface="Arial" panose="020B0604020202020204" pitchFamily="34" charset="0"/>
                <a:cs typeface="Arial" panose="020B0604020202020204" pitchFamily="34" charset="0"/>
              </a:rPr>
              <a:t>Cisternas </a:t>
            </a:r>
            <a:r>
              <a:rPr lang="es-EC" sz="2000" b="1" dirty="0" smtClean="0">
                <a:solidFill>
                  <a:schemeClr val="accent1"/>
                </a:solidFill>
                <a:latin typeface="Arial" panose="020B0604020202020204" pitchFamily="34" charset="0"/>
                <a:cs typeface="Arial" panose="020B0604020202020204" pitchFamily="34" charset="0"/>
              </a:rPr>
              <a:t>intermedias:</a:t>
            </a:r>
            <a:r>
              <a:rPr lang="es-EC" sz="2000" dirty="0">
                <a:latin typeface="Arial" panose="020B0604020202020204" pitchFamily="34" charset="0"/>
                <a:cs typeface="Arial" panose="020B0604020202020204" pitchFamily="34" charset="0"/>
              </a:rPr>
              <a:t/>
            </a:r>
            <a:br>
              <a:rPr lang="es-EC" sz="2000" dirty="0">
                <a:latin typeface="Arial" panose="020B0604020202020204" pitchFamily="34" charset="0"/>
                <a:cs typeface="Arial" panose="020B0604020202020204" pitchFamily="34" charset="0"/>
              </a:rPr>
            </a:br>
            <a:r>
              <a:rPr lang="es-EC" sz="2000" dirty="0">
                <a:latin typeface="Arial" panose="020B0604020202020204" pitchFamily="34" charset="0"/>
                <a:cs typeface="Arial" panose="020B0604020202020204" pitchFamily="34" charset="0"/>
              </a:rPr>
              <a:t>S</a:t>
            </a:r>
            <a:r>
              <a:rPr lang="es-EC" sz="2000" dirty="0" smtClean="0">
                <a:latin typeface="Arial" panose="020B0604020202020204" pitchFamily="34" charset="0"/>
                <a:cs typeface="Arial" panose="020B0604020202020204" pitchFamily="34" charset="0"/>
              </a:rPr>
              <a:t>e </a:t>
            </a:r>
            <a:r>
              <a:rPr lang="es-EC" sz="2000" dirty="0">
                <a:latin typeface="Arial" panose="020B0604020202020204" pitchFamily="34" charset="0"/>
                <a:cs typeface="Arial" panose="020B0604020202020204" pitchFamily="34" charset="0"/>
              </a:rPr>
              <a:t>encuentran en la zona intermedia del aparato de Golgi, entre la cisterna cis y la trans</a:t>
            </a:r>
            <a:r>
              <a:rPr lang="es-EC" sz="2000" dirty="0" smtClean="0">
                <a:latin typeface="Arial" panose="020B0604020202020204" pitchFamily="34" charset="0"/>
                <a:cs typeface="Arial" panose="020B0604020202020204" pitchFamily="34" charset="0"/>
              </a:rPr>
              <a:t>.</a:t>
            </a:r>
          </a:p>
          <a:p>
            <a:r>
              <a:rPr lang="es-EC" sz="2000" dirty="0">
                <a:latin typeface="Arial" panose="020B0604020202020204" pitchFamily="34" charset="0"/>
                <a:cs typeface="Arial" panose="020B0604020202020204" pitchFamily="34" charset="0"/>
              </a:rPr>
              <a:t/>
            </a:r>
            <a:br>
              <a:rPr lang="es-EC" sz="2000" dirty="0">
                <a:latin typeface="Arial" panose="020B0604020202020204" pitchFamily="34" charset="0"/>
                <a:cs typeface="Arial" panose="020B0604020202020204" pitchFamily="34" charset="0"/>
              </a:rPr>
            </a:br>
            <a:r>
              <a:rPr lang="es-EC" sz="2000" b="1" dirty="0">
                <a:solidFill>
                  <a:schemeClr val="accent1"/>
                </a:solidFill>
                <a:latin typeface="Arial" panose="020B0604020202020204" pitchFamily="34" charset="0"/>
                <a:cs typeface="Arial" panose="020B0604020202020204" pitchFamily="34" charset="0"/>
              </a:rPr>
              <a:t>Cisterna </a:t>
            </a:r>
            <a:r>
              <a:rPr lang="es-EC" sz="2000" b="1" dirty="0" smtClean="0">
                <a:solidFill>
                  <a:schemeClr val="accent1"/>
                </a:solidFill>
                <a:latin typeface="Arial" panose="020B0604020202020204" pitchFamily="34" charset="0"/>
                <a:cs typeface="Arial" panose="020B0604020202020204" pitchFamily="34" charset="0"/>
              </a:rPr>
              <a:t>trans:</a:t>
            </a:r>
            <a:r>
              <a:rPr lang="es-EC" sz="2000" dirty="0">
                <a:latin typeface="Arial" panose="020B0604020202020204" pitchFamily="34" charset="0"/>
                <a:cs typeface="Arial" panose="020B0604020202020204" pitchFamily="34" charset="0"/>
              </a:rPr>
              <a:t/>
            </a:r>
            <a:br>
              <a:rPr lang="es-EC" sz="2000" dirty="0">
                <a:latin typeface="Arial" panose="020B0604020202020204" pitchFamily="34" charset="0"/>
                <a:cs typeface="Arial" panose="020B0604020202020204" pitchFamily="34" charset="0"/>
              </a:rPr>
            </a:br>
            <a:r>
              <a:rPr lang="es-EC" sz="2000" dirty="0">
                <a:latin typeface="Arial" panose="020B0604020202020204" pitchFamily="34" charset="0"/>
                <a:cs typeface="Arial" panose="020B0604020202020204" pitchFamily="34" charset="0"/>
              </a:rPr>
              <a:t>S</a:t>
            </a:r>
            <a:r>
              <a:rPr lang="es-EC" sz="2000" dirty="0" smtClean="0">
                <a:latin typeface="Arial" panose="020B0604020202020204" pitchFamily="34" charset="0"/>
                <a:cs typeface="Arial" panose="020B0604020202020204" pitchFamily="34" charset="0"/>
              </a:rPr>
              <a:t>e </a:t>
            </a:r>
            <a:r>
              <a:rPr lang="es-EC" sz="2000" dirty="0">
                <a:latin typeface="Arial" panose="020B0604020202020204" pitchFamily="34" charset="0"/>
                <a:cs typeface="Arial" panose="020B0604020202020204" pitchFamily="34" charset="0"/>
              </a:rPr>
              <a:t>encuentra direccionada a la membrana plasmática y ligada </a:t>
            </a:r>
            <a:r>
              <a:rPr lang="es-EC" sz="2000" dirty="0" smtClean="0">
                <a:latin typeface="Arial" panose="020B0604020202020204" pitchFamily="34" charset="0"/>
                <a:cs typeface="Arial" panose="020B0604020202020204" pitchFamily="34" charset="0"/>
              </a:rPr>
              <a:t>al (</a:t>
            </a:r>
            <a:r>
              <a:rPr lang="es-EC" sz="2000" dirty="0">
                <a:latin typeface="Arial" panose="020B0604020202020204" pitchFamily="34" charset="0"/>
                <a:cs typeface="Arial" panose="020B0604020202020204" pitchFamily="34" charset="0"/>
              </a:rPr>
              <a:t>REL). </a:t>
            </a:r>
            <a:endParaRPr lang="es-EC" sz="2000" dirty="0"/>
          </a:p>
        </p:txBody>
      </p:sp>
      <p:pic>
        <p:nvPicPr>
          <p:cNvPr id="10" name="Picture 2" descr="Resultado de imagen para aparato de golgi"/>
          <p:cNvPicPr>
            <a:picLocks noChangeAspect="1" noChangeArrowheads="1"/>
          </p:cNvPicPr>
          <p:nvPr/>
        </p:nvPicPr>
        <p:blipFill rotWithShape="1">
          <a:blip r:embed="rId2">
            <a:extLst>
              <a:ext uri="{28A0092B-C50C-407E-A947-70E740481C1C}">
                <a14:useLocalDpi xmlns:a14="http://schemas.microsoft.com/office/drawing/2010/main" val="0"/>
              </a:ext>
            </a:extLst>
          </a:blip>
          <a:srcRect l="2683" t="15889" b="4276"/>
          <a:stretch/>
        </p:blipFill>
        <p:spPr bwMode="auto">
          <a:xfrm>
            <a:off x="6760934" y="1425686"/>
            <a:ext cx="4980797" cy="397704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graphicFrame>
        <p:nvGraphicFramePr>
          <p:cNvPr id="11" name="Tabla 10"/>
          <p:cNvGraphicFramePr>
            <a:graphicFrameLocks noGrp="1"/>
          </p:cNvGraphicFramePr>
          <p:nvPr>
            <p:extLst>
              <p:ext uri="{D42A27DB-BD31-4B8C-83A1-F6EECF244321}">
                <p14:modId xmlns:p14="http://schemas.microsoft.com/office/powerpoint/2010/main" val="557744513"/>
              </p:ext>
            </p:extLst>
          </p:nvPr>
        </p:nvGraphicFramePr>
        <p:xfrm>
          <a:off x="9518074" y="1447383"/>
          <a:ext cx="1573857" cy="365760"/>
        </p:xfrm>
        <a:graphic>
          <a:graphicData uri="http://schemas.openxmlformats.org/drawingml/2006/table">
            <a:tbl>
              <a:tblPr>
                <a:tableStyleId>{18603FDC-E32A-4AB5-989C-0864C3EAD2B8}</a:tableStyleId>
              </a:tblPr>
              <a:tblGrid>
                <a:gridCol w="1573857"/>
              </a:tblGrid>
              <a:tr h="138357">
                <a:tc>
                  <a:txBody>
                    <a:bodyPr/>
                    <a:lstStyle/>
                    <a:p>
                      <a:r>
                        <a:rPr lang="es-EC" sz="1800" b="1" dirty="0" smtClean="0">
                          <a:solidFill>
                            <a:schemeClr val="tx1"/>
                          </a:solidFill>
                          <a:latin typeface="Arial" panose="020B0604020202020204" pitchFamily="34" charset="0"/>
                          <a:cs typeface="Arial" panose="020B0604020202020204" pitchFamily="34" charset="0"/>
                        </a:rPr>
                        <a:t>Cisterna cis:</a:t>
                      </a:r>
                      <a:endParaRPr lang="es-EC" sz="1800" b="1" dirty="0">
                        <a:solidFill>
                          <a:schemeClr val="tx1"/>
                        </a:solidFill>
                        <a:latin typeface="Arial" panose="020B0604020202020204" pitchFamily="34" charset="0"/>
                        <a:cs typeface="Arial" panose="020B0604020202020204" pitchFamily="34" charset="0"/>
                      </a:endParaRPr>
                    </a:p>
                  </a:txBody>
                  <a:tcPr/>
                </a:tc>
              </a:tr>
            </a:tbl>
          </a:graphicData>
        </a:graphic>
      </p:graphicFrame>
      <p:sp>
        <p:nvSpPr>
          <p:cNvPr id="12" name="Rectángulo 11"/>
          <p:cNvSpPr/>
          <p:nvPr/>
        </p:nvSpPr>
        <p:spPr>
          <a:xfrm>
            <a:off x="10122656" y="1976063"/>
            <a:ext cx="1466629"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es-EC" b="1" dirty="0">
                <a:solidFill>
                  <a:schemeClr val="tx1"/>
                </a:solidFill>
                <a:latin typeface="Arial" panose="020B0604020202020204" pitchFamily="34" charset="0"/>
                <a:cs typeface="Arial" panose="020B0604020202020204" pitchFamily="34" charset="0"/>
              </a:rPr>
              <a:t>Cisterna </a:t>
            </a:r>
            <a:r>
              <a:rPr lang="es-EC" b="1" dirty="0" smtClean="0">
                <a:solidFill>
                  <a:schemeClr val="tx1"/>
                </a:solidFill>
                <a:latin typeface="Arial" panose="020B0604020202020204" pitchFamily="34" charset="0"/>
                <a:cs typeface="Arial" panose="020B0604020202020204" pitchFamily="34" charset="0"/>
              </a:rPr>
              <a:t>intermedias</a:t>
            </a:r>
            <a:endParaRPr lang="es-EC" b="1" dirty="0">
              <a:solidFill>
                <a:schemeClr val="tx1"/>
              </a:solidFill>
            </a:endParaRPr>
          </a:p>
        </p:txBody>
      </p:sp>
      <p:sp>
        <p:nvSpPr>
          <p:cNvPr id="13" name="Rectángulo 12"/>
          <p:cNvSpPr/>
          <p:nvPr/>
        </p:nvSpPr>
        <p:spPr>
          <a:xfrm>
            <a:off x="10122656" y="2895570"/>
            <a:ext cx="1398167" cy="64633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es-EC" b="1" dirty="0">
                <a:solidFill>
                  <a:schemeClr val="tx1"/>
                </a:solidFill>
                <a:latin typeface="Arial" panose="020B0604020202020204" pitchFamily="34" charset="0"/>
                <a:cs typeface="Arial" panose="020B0604020202020204" pitchFamily="34" charset="0"/>
              </a:rPr>
              <a:t>Cisterna </a:t>
            </a:r>
            <a:r>
              <a:rPr lang="es-EC" b="1" dirty="0" smtClean="0">
                <a:solidFill>
                  <a:schemeClr val="tx1"/>
                </a:solidFill>
                <a:latin typeface="Arial" panose="020B0604020202020204" pitchFamily="34" charset="0"/>
                <a:cs typeface="Arial" panose="020B0604020202020204" pitchFamily="34" charset="0"/>
              </a:rPr>
              <a:t>trans</a:t>
            </a:r>
            <a:endParaRPr lang="es-EC" dirty="0">
              <a:solidFill>
                <a:schemeClr val="tx1"/>
              </a:solidFill>
            </a:endParaRPr>
          </a:p>
        </p:txBody>
      </p:sp>
      <p:sp>
        <p:nvSpPr>
          <p:cNvPr id="15" name="Rectángulo 14"/>
          <p:cNvSpPr/>
          <p:nvPr/>
        </p:nvSpPr>
        <p:spPr>
          <a:xfrm>
            <a:off x="1570748" y="876148"/>
            <a:ext cx="2103461" cy="523220"/>
          </a:xfrm>
          <a:prstGeom prst="rect">
            <a:avLst/>
          </a:prstGeom>
        </p:spPr>
        <p:txBody>
          <a:bodyPr wrap="none">
            <a:spAutoFit/>
          </a:bodyPr>
          <a:lstStyle/>
          <a:p>
            <a:r>
              <a:rPr lang="es-EC" sz="2800" b="1" dirty="0">
                <a:solidFill>
                  <a:srgbClr val="0070C0"/>
                </a:solidFill>
                <a:latin typeface="Arial" panose="020B0604020202020204" pitchFamily="34" charset="0"/>
                <a:cs typeface="Arial" panose="020B0604020202020204" pitchFamily="34" charset="0"/>
              </a:rPr>
              <a:t>Estructura:</a:t>
            </a:r>
            <a:endParaRPr lang="es-EC"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70871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48F41446-0AE3-4BA0-801A-237E30328805}"/>
              </a:ext>
            </a:extLst>
          </p:cNvPr>
          <p:cNvSpPr/>
          <p:nvPr/>
        </p:nvSpPr>
        <p:spPr>
          <a:xfrm>
            <a:off x="1147261" y="1487262"/>
            <a:ext cx="5808373" cy="1938992"/>
          </a:xfrm>
          <a:prstGeom prst="rect">
            <a:avLst/>
          </a:prstGeom>
        </p:spPr>
        <p:txBody>
          <a:bodyPr wrap="square">
            <a:spAutoFit/>
          </a:bodyPr>
          <a:lstStyle/>
          <a:p>
            <a:r>
              <a:rPr lang="es-EC" sz="2400" dirty="0" smtClean="0">
                <a:solidFill>
                  <a:srgbClr val="000000"/>
                </a:solidFill>
                <a:latin typeface="Arial" panose="020B0604020202020204" pitchFamily="34" charset="0"/>
                <a:cs typeface="Arial" panose="020B0604020202020204" pitchFamily="34" charset="0"/>
              </a:rPr>
              <a:t>Orgánulo </a:t>
            </a:r>
            <a:r>
              <a:rPr lang="es-EC" sz="2400" dirty="0">
                <a:solidFill>
                  <a:srgbClr val="000000"/>
                </a:solidFill>
                <a:latin typeface="Arial" panose="020B0604020202020204" pitchFamily="34" charset="0"/>
                <a:cs typeface="Arial" panose="020B0604020202020204" pitchFamily="34" charset="0"/>
              </a:rPr>
              <a:t>celular libre de membranas que participa en procesos de división </a:t>
            </a:r>
            <a:r>
              <a:rPr lang="es-EC" sz="2400" dirty="0" smtClean="0">
                <a:solidFill>
                  <a:srgbClr val="000000"/>
                </a:solidFill>
                <a:latin typeface="Arial" panose="020B0604020202020204" pitchFamily="34" charset="0"/>
                <a:cs typeface="Arial" panose="020B0604020202020204" pitchFamily="34" charset="0"/>
              </a:rPr>
              <a:t>celular, polaridad </a:t>
            </a:r>
            <a:r>
              <a:rPr lang="es-EC" sz="2400" dirty="0">
                <a:solidFill>
                  <a:srgbClr val="000000"/>
                </a:solidFill>
                <a:latin typeface="Arial" panose="020B0604020202020204" pitchFamily="34" charset="0"/>
                <a:cs typeface="Arial" panose="020B0604020202020204" pitchFamily="34" charset="0"/>
              </a:rPr>
              <a:t>celular, transporte intracelular, </a:t>
            </a:r>
            <a:r>
              <a:rPr lang="es-EC" sz="2400" dirty="0">
                <a:latin typeface="Arial" panose="020B0604020202020204" pitchFamily="34" charset="0"/>
                <a:cs typeface="Arial" panose="020B0604020202020204" pitchFamily="34" charset="0"/>
              </a:rPr>
              <a:t>organización </a:t>
            </a:r>
            <a:r>
              <a:rPr lang="es-EC" sz="2400" dirty="0" smtClean="0">
                <a:latin typeface="Arial" panose="020B0604020202020204" pitchFamily="34" charset="0"/>
                <a:cs typeface="Arial" panose="020B0604020202020204" pitchFamily="34" charset="0"/>
              </a:rPr>
              <a:t>de </a:t>
            </a:r>
            <a:r>
              <a:rPr lang="es-EC" sz="2400" dirty="0">
                <a:latin typeface="Arial" panose="020B0604020202020204" pitchFamily="34" charset="0"/>
                <a:cs typeface="Arial" panose="020B0604020202020204" pitchFamily="34" charset="0"/>
              </a:rPr>
              <a:t>red de microtúbulos </a:t>
            </a:r>
            <a:r>
              <a:rPr lang="es-EC" sz="2400" dirty="0">
                <a:solidFill>
                  <a:srgbClr val="000000"/>
                </a:solidFill>
                <a:latin typeface="Arial" panose="020B0604020202020204" pitchFamily="34" charset="0"/>
                <a:cs typeface="Arial" panose="020B0604020202020204" pitchFamily="34" charset="0"/>
              </a:rPr>
              <a:t>y en la producción de cilios y flagelos.</a:t>
            </a:r>
            <a:endParaRPr lang="es-EC" sz="2400" dirty="0">
              <a:latin typeface="Arial" panose="020B0604020202020204" pitchFamily="34" charset="0"/>
              <a:cs typeface="Arial" panose="020B0604020202020204" pitchFamily="34" charset="0"/>
            </a:endParaRPr>
          </a:p>
        </p:txBody>
      </p:sp>
      <p:pic>
        <p:nvPicPr>
          <p:cNvPr id="4098" name="Picture 2" descr="centrosÃ³mico-271x300.jpg">
            <a:extLst>
              <a:ext uri="{FF2B5EF4-FFF2-40B4-BE49-F238E27FC236}">
                <a16:creationId xmlns="" xmlns:a16="http://schemas.microsoft.com/office/drawing/2014/main" id="{618FEC4F-48FE-43EB-880C-596E818049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2000" y="401531"/>
            <a:ext cx="4248986" cy="264877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graphicFrame>
        <p:nvGraphicFramePr>
          <p:cNvPr id="3" name="Tabla 2"/>
          <p:cNvGraphicFramePr>
            <a:graphicFrameLocks noGrp="1"/>
          </p:cNvGraphicFramePr>
          <p:nvPr>
            <p:extLst>
              <p:ext uri="{D42A27DB-BD31-4B8C-83A1-F6EECF244321}">
                <p14:modId xmlns:p14="http://schemas.microsoft.com/office/powerpoint/2010/main" val="3523843094"/>
              </p:ext>
            </p:extLst>
          </p:nvPr>
        </p:nvGraphicFramePr>
        <p:xfrm>
          <a:off x="1108623" y="1504256"/>
          <a:ext cx="5847011" cy="2047741"/>
        </p:xfrm>
        <a:graphic>
          <a:graphicData uri="http://schemas.openxmlformats.org/drawingml/2006/table">
            <a:tbl>
              <a:tblPr>
                <a:tableStyleId>{F2DE63D5-997A-4646-A377-4702673A728D}</a:tableStyleId>
              </a:tblPr>
              <a:tblGrid>
                <a:gridCol w="5847011"/>
              </a:tblGrid>
              <a:tr h="2047741">
                <a:tc>
                  <a:txBody>
                    <a:bodyPr/>
                    <a:lstStyle/>
                    <a:p>
                      <a:endParaRPr lang="es-EC" dirty="0"/>
                    </a:p>
                  </a:txBody>
                  <a:tcPr/>
                </a:tc>
              </a:tr>
            </a:tbl>
          </a:graphicData>
        </a:graphic>
      </p:graphicFrame>
      <p:pic>
        <p:nvPicPr>
          <p:cNvPr id="5" name="Picture 2" descr="Resultado de imagen para FUNCION PRINCIPAL DEL CENTROSOMA DENTRO DE LA CELULA">
            <a:extLst>
              <a:ext uri="{FF2B5EF4-FFF2-40B4-BE49-F238E27FC236}">
                <a16:creationId xmlns="" xmlns:a16="http://schemas.microsoft.com/office/drawing/2014/main" id="{A42B6CC9-BECD-4D78-A04C-0C0FCCCAC83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143"/>
          <a:stretch/>
        </p:blipFill>
        <p:spPr bwMode="auto">
          <a:xfrm>
            <a:off x="1816960" y="3712201"/>
            <a:ext cx="4778063" cy="26079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Rectángulo 3"/>
          <p:cNvSpPr/>
          <p:nvPr/>
        </p:nvSpPr>
        <p:spPr>
          <a:xfrm>
            <a:off x="7194414" y="4011808"/>
            <a:ext cx="4544158" cy="2308324"/>
          </a:xfrm>
          <a:prstGeom prst="rect">
            <a:avLst/>
          </a:prstGeom>
        </p:spPr>
        <p:txBody>
          <a:bodyPr wrap="square">
            <a:spAutoFit/>
          </a:bodyPr>
          <a:lstStyle/>
          <a:p>
            <a:r>
              <a:rPr lang="es-EC" sz="2400" b="1" dirty="0" smtClean="0">
                <a:solidFill>
                  <a:srgbClr val="0070C0"/>
                </a:solidFill>
                <a:latin typeface="Arial" panose="020B0604020202020204" pitchFamily="34" charset="0"/>
                <a:cs typeface="Arial" panose="020B0604020202020204" pitchFamily="34" charset="0"/>
              </a:rPr>
              <a:t>Función:     </a:t>
            </a:r>
          </a:p>
          <a:p>
            <a:r>
              <a:rPr lang="es-EC" sz="2400" dirty="0">
                <a:latin typeface="Arial" panose="020B0604020202020204" pitchFamily="34" charset="0"/>
                <a:cs typeface="Arial" panose="020B0604020202020204" pitchFamily="34" charset="0"/>
              </a:rPr>
              <a:t>Organiza los microtúbulos y promueve la polimerización de las subunidades de una proteína llamada “tubulina”. </a:t>
            </a:r>
          </a:p>
          <a:p>
            <a:r>
              <a:rPr lang="es-EC" sz="2400" b="1" dirty="0" smtClean="0">
                <a:solidFill>
                  <a:srgbClr val="0070C0"/>
                </a:solidFill>
                <a:latin typeface="Arial" panose="020B0604020202020204" pitchFamily="34" charset="0"/>
                <a:cs typeface="Arial" panose="020B0604020202020204" pitchFamily="34" charset="0"/>
              </a:rPr>
              <a:t>                                     </a:t>
            </a:r>
            <a:r>
              <a:rPr lang="es-EC" sz="2400" dirty="0" smtClean="0">
                <a:solidFill>
                  <a:srgbClr val="0070C0"/>
                </a:solidFill>
                <a:latin typeface="Arial" panose="020B0604020202020204" pitchFamily="34" charset="0"/>
                <a:cs typeface="Arial" panose="020B0604020202020204" pitchFamily="34" charset="0"/>
              </a:rPr>
              <a:t> </a:t>
            </a:r>
            <a:endParaRPr lang="es-EC" sz="2400" dirty="0">
              <a:solidFill>
                <a:srgbClr val="0070C0"/>
              </a:solidFill>
              <a:latin typeface="Arial" panose="020B0604020202020204" pitchFamily="34" charset="0"/>
              <a:cs typeface="Arial" panose="020B0604020202020204" pitchFamily="34" charset="0"/>
            </a:endParaRPr>
          </a:p>
        </p:txBody>
      </p:sp>
      <p:sp>
        <p:nvSpPr>
          <p:cNvPr id="7" name="Rectángulo redondeado 6"/>
          <p:cNvSpPr/>
          <p:nvPr/>
        </p:nvSpPr>
        <p:spPr>
          <a:xfrm>
            <a:off x="1713928" y="401531"/>
            <a:ext cx="3450500"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2800" b="1" dirty="0" smtClean="0">
                <a:solidFill>
                  <a:srgbClr val="0070C0"/>
                </a:solidFill>
                <a:latin typeface="Arial" panose="020B0604020202020204" pitchFamily="34" charset="0"/>
                <a:cs typeface="Arial" panose="020B0604020202020204" pitchFamily="34" charset="0"/>
              </a:rPr>
              <a:t>APARATO CENTROSÓMICO</a:t>
            </a:r>
            <a:endParaRPr lang="es-EC" sz="28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1798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5920" y="1776298"/>
            <a:ext cx="4443211" cy="385177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4" name="Rectángulo 3"/>
          <p:cNvSpPr/>
          <p:nvPr/>
        </p:nvSpPr>
        <p:spPr>
          <a:xfrm>
            <a:off x="1576766" y="573135"/>
            <a:ext cx="9105365" cy="954107"/>
          </a:xfrm>
          <a:prstGeom prst="rect">
            <a:avLst/>
          </a:prstGeom>
        </p:spPr>
        <p:txBody>
          <a:bodyPr wrap="square">
            <a:spAutoFit/>
          </a:bodyPr>
          <a:lstStyle/>
          <a:p>
            <a:r>
              <a:rPr lang="es-EC" sz="2800" b="1" dirty="0">
                <a:solidFill>
                  <a:srgbClr val="0070C0"/>
                </a:solidFill>
                <a:latin typeface="Arial" panose="020B0604020202020204" pitchFamily="34" charset="0"/>
                <a:cs typeface="Arial" panose="020B0604020202020204" pitchFamily="34" charset="0"/>
              </a:rPr>
              <a:t>Estructura</a:t>
            </a:r>
            <a:r>
              <a:rPr lang="es-EC" sz="2800" b="1" dirty="0" smtClean="0">
                <a:solidFill>
                  <a:srgbClr val="0070C0"/>
                </a:solidFill>
                <a:latin typeface="Arial" panose="020B0604020202020204" pitchFamily="34" charset="0"/>
                <a:cs typeface="Arial" panose="020B0604020202020204" pitchFamily="34" charset="0"/>
              </a:rPr>
              <a:t>: </a:t>
            </a:r>
          </a:p>
          <a:p>
            <a:r>
              <a:rPr lang="es-EC" sz="2800" dirty="0">
                <a:latin typeface="Arial" panose="020B0604020202020204" pitchFamily="34" charset="0"/>
                <a:cs typeface="Arial" panose="020B0604020202020204" pitchFamily="34" charset="0"/>
              </a:rPr>
              <a:t>C</a:t>
            </a:r>
            <a:r>
              <a:rPr lang="es-EC" sz="2800" dirty="0" smtClean="0">
                <a:latin typeface="Arial" panose="020B0604020202020204" pitchFamily="34" charset="0"/>
                <a:cs typeface="Arial" panose="020B0604020202020204" pitchFamily="34" charset="0"/>
              </a:rPr>
              <a:t>onsta de centriolos y matriz pericentriolar.</a:t>
            </a:r>
            <a:endParaRPr lang="es-EC" sz="2800" dirty="0">
              <a:latin typeface="Arial" panose="020B0604020202020204" pitchFamily="34" charset="0"/>
              <a:cs typeface="Arial" panose="020B0604020202020204" pitchFamily="34" charset="0"/>
            </a:endParaRPr>
          </a:p>
        </p:txBody>
      </p:sp>
      <p:sp>
        <p:nvSpPr>
          <p:cNvPr id="5" name="Rectángulo redondeado 4"/>
          <p:cNvSpPr/>
          <p:nvPr/>
        </p:nvSpPr>
        <p:spPr>
          <a:xfrm>
            <a:off x="6829468" y="2034861"/>
            <a:ext cx="3499296" cy="12353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s-EC" sz="2000" dirty="0" smtClean="0">
                <a:solidFill>
                  <a:srgbClr val="FF0000"/>
                </a:solidFill>
                <a:latin typeface="Arial" panose="020B0604020202020204" pitchFamily="34" charset="0"/>
                <a:cs typeface="Arial" panose="020B0604020202020204" pitchFamily="34" charset="0"/>
              </a:rPr>
              <a:t>Centriolos</a:t>
            </a:r>
            <a:r>
              <a:rPr lang="es-EC" sz="2000" dirty="0">
                <a:solidFill>
                  <a:srgbClr val="FF0000"/>
                </a:solidFill>
                <a:latin typeface="Arial" panose="020B0604020202020204" pitchFamily="34" charset="0"/>
                <a:cs typeface="Arial" panose="020B0604020202020204" pitchFamily="34" charset="0"/>
              </a:rPr>
              <a:t>: </a:t>
            </a:r>
            <a:r>
              <a:rPr lang="es-EC" sz="2000" dirty="0">
                <a:solidFill>
                  <a:schemeClr val="tx1"/>
                </a:solidFill>
                <a:latin typeface="Arial" panose="020B0604020202020204" pitchFamily="34" charset="0"/>
                <a:cs typeface="Arial" panose="020B0604020202020204" pitchFamily="34" charset="0"/>
              </a:rPr>
              <a:t>Poseen forma cilíndrica </a:t>
            </a:r>
            <a:r>
              <a:rPr lang="pt-BR" sz="2000" dirty="0" smtClean="0">
                <a:latin typeface="Arial" panose="020B0604020202020204" pitchFamily="34" charset="0"/>
                <a:cs typeface="Arial" panose="020B0604020202020204" pitchFamily="34" charset="0"/>
              </a:rPr>
              <a:t>constituído </a:t>
            </a:r>
            <a:r>
              <a:rPr lang="pt-BR" sz="2000" dirty="0">
                <a:latin typeface="Arial" panose="020B0604020202020204" pitchFamily="34" charset="0"/>
                <a:cs typeface="Arial" panose="020B0604020202020204" pitchFamily="34" charset="0"/>
              </a:rPr>
              <a:t>por tripletes de </a:t>
            </a:r>
            <a:r>
              <a:rPr lang="pt-BR" sz="2000" dirty="0" smtClean="0">
                <a:latin typeface="Arial" panose="020B0604020202020204" pitchFamily="34" charset="0"/>
                <a:cs typeface="Arial" panose="020B0604020202020204" pitchFamily="34" charset="0"/>
              </a:rPr>
              <a:t>microtúbulos.</a:t>
            </a:r>
            <a:endParaRPr lang="es-EC" sz="2000" dirty="0"/>
          </a:p>
        </p:txBody>
      </p:sp>
      <p:sp>
        <p:nvSpPr>
          <p:cNvPr id="7" name="Rectángulo redondeado 6"/>
          <p:cNvSpPr/>
          <p:nvPr/>
        </p:nvSpPr>
        <p:spPr>
          <a:xfrm>
            <a:off x="6880891" y="4134119"/>
            <a:ext cx="3563875" cy="119773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es-EC" sz="2000" dirty="0" smtClean="0">
              <a:solidFill>
                <a:srgbClr val="FF0000"/>
              </a:solidFill>
              <a:latin typeface="Arial" panose="020B0604020202020204" pitchFamily="34" charset="0"/>
              <a:cs typeface="Arial" panose="020B0604020202020204" pitchFamily="34" charset="0"/>
            </a:endParaRPr>
          </a:p>
          <a:p>
            <a:r>
              <a:rPr lang="es-EC" sz="2000" dirty="0" smtClean="0">
                <a:solidFill>
                  <a:srgbClr val="FF0000"/>
                </a:solidFill>
                <a:latin typeface="Arial" panose="020B0604020202020204" pitchFamily="34" charset="0"/>
                <a:cs typeface="Arial" panose="020B0604020202020204" pitchFamily="34" charset="0"/>
              </a:rPr>
              <a:t>Matriz </a:t>
            </a:r>
            <a:r>
              <a:rPr lang="es-EC" sz="2000" dirty="0">
                <a:solidFill>
                  <a:srgbClr val="FF0000"/>
                </a:solidFill>
                <a:latin typeface="Arial" panose="020B0604020202020204" pitchFamily="34" charset="0"/>
                <a:cs typeface="Arial" panose="020B0604020202020204" pitchFamily="34" charset="0"/>
              </a:rPr>
              <a:t>pericentriolar: </a:t>
            </a:r>
            <a:r>
              <a:rPr lang="es-EC" sz="2000" dirty="0">
                <a:solidFill>
                  <a:schemeClr val="tx1"/>
                </a:solidFill>
                <a:latin typeface="Arial" panose="020B0604020202020204" pitchFamily="34" charset="0"/>
                <a:cs typeface="Arial" panose="020B0604020202020204" pitchFamily="34" charset="0"/>
              </a:rPr>
              <a:t>Es una </a:t>
            </a:r>
            <a:r>
              <a:rPr lang="es-EC" sz="2000" dirty="0" smtClean="0">
                <a:solidFill>
                  <a:schemeClr val="tx1"/>
                </a:solidFill>
                <a:latin typeface="Arial" panose="020B0604020202020204" pitchFamily="34" charset="0"/>
                <a:cs typeface="Arial" panose="020B0604020202020204" pitchFamily="34" charset="0"/>
              </a:rPr>
              <a:t>zona del citoplasma granulosa y </a:t>
            </a:r>
            <a:r>
              <a:rPr lang="es-EC" sz="2000" dirty="0">
                <a:solidFill>
                  <a:schemeClr val="tx1"/>
                </a:solidFill>
                <a:latin typeface="Arial" panose="020B0604020202020204" pitchFamily="34" charset="0"/>
                <a:cs typeface="Arial" panose="020B0604020202020204" pitchFamily="34" charset="0"/>
              </a:rPr>
              <a:t>bastante densa.</a:t>
            </a:r>
            <a:r>
              <a:rPr lang="es-EC" sz="2000" dirty="0"/>
              <a:t> </a:t>
            </a:r>
            <a:br>
              <a:rPr lang="es-EC" sz="2000" dirty="0"/>
            </a:br>
            <a:endParaRPr lang="es-EC" sz="2000" dirty="0"/>
          </a:p>
        </p:txBody>
      </p:sp>
      <p:sp>
        <p:nvSpPr>
          <p:cNvPr id="10" name="Flecha abajo 9"/>
          <p:cNvSpPr/>
          <p:nvPr/>
        </p:nvSpPr>
        <p:spPr>
          <a:xfrm>
            <a:off x="8500651" y="3367332"/>
            <a:ext cx="484632" cy="669701"/>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0319410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62893" y="504702"/>
            <a:ext cx="11221262" cy="935215"/>
          </a:xfrm>
        </p:spPr>
        <p:txBody>
          <a:bodyPr>
            <a:noAutofit/>
          </a:bodyPr>
          <a:lstStyle/>
          <a:p>
            <a:pPr algn="ctr"/>
            <a:r>
              <a:rPr lang="es-EC" sz="3600" b="1" dirty="0">
                <a:solidFill>
                  <a:srgbClr val="0070C0"/>
                </a:solidFill>
                <a:latin typeface="Arial" panose="020B0604020202020204" pitchFamily="34" charset="0"/>
                <a:cs typeface="Arial" panose="020B0604020202020204" pitchFamily="34" charset="0"/>
              </a:rPr>
              <a:t>MICROTUBULOS Y MICROFILAMENTOS</a:t>
            </a:r>
          </a:p>
        </p:txBody>
      </p:sp>
      <p:sp>
        <p:nvSpPr>
          <p:cNvPr id="3" name="Subtítulo 2"/>
          <p:cNvSpPr>
            <a:spLocks noGrp="1"/>
          </p:cNvSpPr>
          <p:nvPr>
            <p:ph type="subTitle" idx="1"/>
          </p:nvPr>
        </p:nvSpPr>
        <p:spPr>
          <a:xfrm>
            <a:off x="1712891" y="1146219"/>
            <a:ext cx="9521266" cy="5422005"/>
          </a:xfrm>
        </p:spPr>
        <p:txBody>
          <a:bodyPr/>
          <a:lstStyle/>
          <a:p>
            <a:r>
              <a:rPr lang="es-EC" sz="3200" dirty="0">
                <a:solidFill>
                  <a:schemeClr val="tx1"/>
                </a:solidFill>
                <a:latin typeface="Arial" panose="020B0604020202020204" pitchFamily="34" charset="0"/>
                <a:cs typeface="Arial" panose="020B0604020202020204" pitchFamily="34" charset="0"/>
              </a:rPr>
              <a:t/>
            </a:r>
            <a:br>
              <a:rPr lang="es-EC" sz="3200" dirty="0">
                <a:solidFill>
                  <a:schemeClr val="tx1"/>
                </a:solidFill>
                <a:latin typeface="Arial" panose="020B0604020202020204" pitchFamily="34" charset="0"/>
                <a:cs typeface="Arial" panose="020B0604020202020204" pitchFamily="34" charset="0"/>
              </a:rPr>
            </a:br>
            <a:r>
              <a:rPr lang="es-EC" dirty="0"/>
              <a:t/>
            </a:r>
            <a:br>
              <a:rPr lang="es-EC" dirty="0"/>
            </a:br>
            <a:endParaRPr lang="es-EC" dirty="0"/>
          </a:p>
        </p:txBody>
      </p:sp>
      <p:sp>
        <p:nvSpPr>
          <p:cNvPr id="4" name="AutoShape 2" descr="Imagen relaciona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Rectángulo 8"/>
          <p:cNvSpPr/>
          <p:nvPr/>
        </p:nvSpPr>
        <p:spPr>
          <a:xfrm>
            <a:off x="1693571" y="2234355"/>
            <a:ext cx="4984125" cy="35394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457200" indent="-457200">
              <a:buFont typeface="Wingdings" panose="05000000000000000000" pitchFamily="2" charset="2"/>
              <a:buChar char="§"/>
            </a:pPr>
            <a:r>
              <a:rPr lang="es-EC" sz="2800" dirty="0" smtClean="0">
                <a:solidFill>
                  <a:schemeClr val="tx1"/>
                </a:solidFill>
                <a:latin typeface="Arial" panose="020B0604020202020204" pitchFamily="34" charset="0"/>
                <a:cs typeface="Arial" panose="020B0604020202020204" pitchFamily="34" charset="0"/>
              </a:rPr>
              <a:t>Son estructuras </a:t>
            </a:r>
            <a:r>
              <a:rPr lang="es-EC" sz="2800" dirty="0">
                <a:solidFill>
                  <a:schemeClr val="tx1"/>
                </a:solidFill>
                <a:latin typeface="Arial" panose="020B0604020202020204" pitchFamily="34" charset="0"/>
                <a:cs typeface="Arial" panose="020B0604020202020204" pitchFamily="34" charset="0"/>
              </a:rPr>
              <a:t>que se encuentran en diferentes sitios del citoplasma. </a:t>
            </a:r>
            <a:endParaRPr lang="es-EC" sz="2800" dirty="0" smtClean="0">
              <a:solidFill>
                <a:schemeClr val="tx1"/>
              </a:solidFill>
              <a:latin typeface="Arial" panose="020B0604020202020204" pitchFamily="34" charset="0"/>
              <a:cs typeface="Arial" panose="020B0604020202020204" pitchFamily="34" charset="0"/>
            </a:endParaRPr>
          </a:p>
          <a:p>
            <a:endParaRPr lang="es-EC" sz="2800" dirty="0" smtClean="0">
              <a:solidFill>
                <a:schemeClr val="tx1"/>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
            </a:pPr>
            <a:r>
              <a:rPr lang="es-EC" sz="2800" dirty="0" smtClean="0">
                <a:solidFill>
                  <a:schemeClr val="tx1"/>
                </a:solidFill>
                <a:latin typeface="Arial" panose="020B0604020202020204" pitchFamily="34" charset="0"/>
                <a:cs typeface="Arial" panose="020B0604020202020204" pitchFamily="34" charset="0"/>
              </a:rPr>
              <a:t>Conforman el citoesqueleto </a:t>
            </a:r>
            <a:r>
              <a:rPr lang="es-EC" sz="2800" dirty="0">
                <a:solidFill>
                  <a:schemeClr val="tx1"/>
                </a:solidFill>
                <a:latin typeface="Arial" panose="020B0604020202020204" pitchFamily="34" charset="0"/>
                <a:cs typeface="Arial" panose="020B0604020202020204" pitchFamily="34" charset="0"/>
              </a:rPr>
              <a:t>y </a:t>
            </a:r>
            <a:r>
              <a:rPr lang="es-EC" sz="2800" dirty="0">
                <a:latin typeface="Arial" panose="020B0604020202020204" pitchFamily="34" charset="0"/>
                <a:cs typeface="Arial" panose="020B0604020202020204" pitchFamily="34" charset="0"/>
              </a:rPr>
              <a:t>determinan la forma de la célula y los diferentes cambios. </a:t>
            </a:r>
          </a:p>
        </p:txBody>
      </p:sp>
      <p:pic>
        <p:nvPicPr>
          <p:cNvPr id="5" name="Imagen 4">
            <a:extLst>
              <a:ext uri="{FF2B5EF4-FFF2-40B4-BE49-F238E27FC236}">
                <a16:creationId xmlns="" xmlns:a16="http://schemas.microsoft.com/office/drawing/2014/main" id="{F97A26BC-7F32-4FEE-B423-499D60EDD595}"/>
              </a:ext>
            </a:extLst>
          </p:cNvPr>
          <p:cNvPicPr>
            <a:picLocks noChangeAspect="1"/>
          </p:cNvPicPr>
          <p:nvPr/>
        </p:nvPicPr>
        <p:blipFill rotWithShape="1">
          <a:blip r:embed="rId2"/>
          <a:srcRect l="3333" t="16714" r="44458" b="7410"/>
          <a:stretch/>
        </p:blipFill>
        <p:spPr>
          <a:xfrm>
            <a:off x="7778839" y="2426611"/>
            <a:ext cx="3912147" cy="28666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Flecha derecha 5"/>
          <p:cNvSpPr/>
          <p:nvPr/>
        </p:nvSpPr>
        <p:spPr>
          <a:xfrm>
            <a:off x="6758250" y="3614905"/>
            <a:ext cx="888642" cy="48463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4457450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 xmlns:a16="http://schemas.microsoft.com/office/drawing/2014/main" id="{E960F695-209D-4C98-84C8-F3177EDF6880}"/>
              </a:ext>
            </a:extLst>
          </p:cNvPr>
          <p:cNvPicPr>
            <a:picLocks noChangeAspect="1"/>
          </p:cNvPicPr>
          <p:nvPr/>
        </p:nvPicPr>
        <p:blipFill>
          <a:blip r:embed="rId2"/>
          <a:stretch>
            <a:fillRect/>
          </a:stretch>
        </p:blipFill>
        <p:spPr>
          <a:xfrm>
            <a:off x="1919789" y="1621475"/>
            <a:ext cx="3945950" cy="45050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Elipse 7"/>
          <p:cNvSpPr/>
          <p:nvPr/>
        </p:nvSpPr>
        <p:spPr>
          <a:xfrm>
            <a:off x="7186411" y="1506828"/>
            <a:ext cx="3509397" cy="2058474"/>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fontAlgn="base"/>
            <a:r>
              <a:rPr lang="es-EC" dirty="0">
                <a:solidFill>
                  <a:schemeClr val="tx1"/>
                </a:solidFill>
                <a:latin typeface="Arial" panose="020B0604020202020204" pitchFamily="34" charset="0"/>
                <a:cs typeface="Arial" panose="020B0604020202020204" pitchFamily="34" charset="0"/>
              </a:rPr>
              <a:t>Formadas por estructuras globulosas que constituyen macromoléculas proteicas.</a:t>
            </a:r>
          </a:p>
        </p:txBody>
      </p:sp>
      <p:sp>
        <p:nvSpPr>
          <p:cNvPr id="9" name="Elipse 8"/>
          <p:cNvSpPr/>
          <p:nvPr/>
        </p:nvSpPr>
        <p:spPr>
          <a:xfrm>
            <a:off x="7418231" y="4199018"/>
            <a:ext cx="3277577" cy="1927538"/>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fontAlgn="base"/>
            <a:r>
              <a:rPr lang="es-EC" dirty="0">
                <a:solidFill>
                  <a:schemeClr val="tx1"/>
                </a:solidFill>
                <a:latin typeface="Arial" panose="020B0604020202020204" pitchFamily="34" charset="0"/>
                <a:cs typeface="Arial" panose="020B0604020202020204" pitchFamily="34" charset="0"/>
              </a:rPr>
              <a:t>Tienen una disposición paralela en forma de espiral.</a:t>
            </a:r>
          </a:p>
        </p:txBody>
      </p:sp>
      <p:sp>
        <p:nvSpPr>
          <p:cNvPr id="14" name="Rectángulo 13"/>
          <p:cNvSpPr/>
          <p:nvPr/>
        </p:nvSpPr>
        <p:spPr>
          <a:xfrm>
            <a:off x="1823666" y="694316"/>
            <a:ext cx="2779928" cy="523220"/>
          </a:xfrm>
          <a:prstGeom prst="rect">
            <a:avLst/>
          </a:prstGeom>
        </p:spPr>
        <p:txBody>
          <a:bodyPr wrap="none">
            <a:spAutoFit/>
          </a:bodyPr>
          <a:lstStyle/>
          <a:p>
            <a:pPr algn="ctr"/>
            <a:r>
              <a:rPr lang="es-EC" sz="2800" b="1" dirty="0" smtClean="0">
                <a:solidFill>
                  <a:srgbClr val="0070C0"/>
                </a:solidFill>
                <a:latin typeface="Arial" panose="020B0604020202020204" pitchFamily="34" charset="0"/>
                <a:cs typeface="Arial" panose="020B0604020202020204" pitchFamily="34" charset="0"/>
              </a:rPr>
              <a:t>ESTRUCTURA:</a:t>
            </a:r>
            <a:endParaRPr lang="es-EC" sz="2800" b="1" dirty="0">
              <a:solidFill>
                <a:srgbClr val="0070C0"/>
              </a:solidFill>
              <a:latin typeface="Arial" panose="020B0604020202020204" pitchFamily="34" charset="0"/>
              <a:cs typeface="Arial" panose="020B0604020202020204" pitchFamily="34" charset="0"/>
            </a:endParaRPr>
          </a:p>
        </p:txBody>
      </p:sp>
      <p:sp>
        <p:nvSpPr>
          <p:cNvPr id="15" name="Flecha derecha 14"/>
          <p:cNvSpPr/>
          <p:nvPr/>
        </p:nvSpPr>
        <p:spPr>
          <a:xfrm>
            <a:off x="6178732" y="5005209"/>
            <a:ext cx="978408" cy="484632"/>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EC"/>
          </a:p>
        </p:txBody>
      </p:sp>
      <p:sp>
        <p:nvSpPr>
          <p:cNvPr id="16" name="Flecha derecha 15"/>
          <p:cNvSpPr/>
          <p:nvPr/>
        </p:nvSpPr>
        <p:spPr>
          <a:xfrm>
            <a:off x="6036871" y="2406203"/>
            <a:ext cx="978408" cy="484632"/>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9206162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 xmlns:a16="http://schemas.microsoft.com/office/drawing/2014/main" id="{DC94A763-E8CD-440C-B251-A16CA18696F4}"/>
              </a:ext>
            </a:extLst>
          </p:cNvPr>
          <p:cNvPicPr>
            <a:picLocks noChangeAspect="1"/>
          </p:cNvPicPr>
          <p:nvPr/>
        </p:nvPicPr>
        <p:blipFill>
          <a:blip r:embed="rId2"/>
          <a:stretch>
            <a:fillRect/>
          </a:stretch>
        </p:blipFill>
        <p:spPr>
          <a:xfrm>
            <a:off x="7950741" y="1506828"/>
            <a:ext cx="3936459" cy="39151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ángulo 3"/>
          <p:cNvSpPr/>
          <p:nvPr/>
        </p:nvSpPr>
        <p:spPr>
          <a:xfrm>
            <a:off x="1635619" y="656823"/>
            <a:ext cx="5164427" cy="579549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s-EC" sz="2400" b="1" dirty="0">
                <a:solidFill>
                  <a:srgbClr val="0070C0"/>
                </a:solidFill>
                <a:latin typeface="Arial" panose="020B0604020202020204" pitchFamily="34" charset="0"/>
                <a:cs typeface="Arial" panose="020B0604020202020204" pitchFamily="34" charset="0"/>
              </a:rPr>
              <a:t>Funciones:</a:t>
            </a:r>
          </a:p>
          <a:p>
            <a:pPr fontAlgn="base">
              <a:buFont typeface="Wingdings" panose="05000000000000000000" pitchFamily="2" charset="2"/>
              <a:buChar char="§"/>
            </a:pPr>
            <a:r>
              <a:rPr lang="es-EC" sz="2400" dirty="0"/>
              <a:t>Forman un armazón en el citoplasma conocido como citoesqueleto</a:t>
            </a:r>
            <a:r>
              <a:rPr lang="es-EC" sz="2400" dirty="0" smtClean="0"/>
              <a:t>.</a:t>
            </a:r>
          </a:p>
          <a:p>
            <a:pPr fontAlgn="base"/>
            <a:endParaRPr lang="es-EC" sz="2400" dirty="0"/>
          </a:p>
          <a:p>
            <a:pPr fontAlgn="base">
              <a:buFont typeface="Wingdings" panose="05000000000000000000" pitchFamily="2" charset="2"/>
              <a:buChar char="§"/>
            </a:pPr>
            <a:r>
              <a:rPr lang="es-EC" sz="2400" dirty="0"/>
              <a:t>Los microtúbulos tienen relación con el movimiento celular y regulan las corrientes </a:t>
            </a:r>
            <a:r>
              <a:rPr lang="es-EC" sz="2400" dirty="0" smtClean="0"/>
              <a:t>citoplasmáticas.</a:t>
            </a:r>
          </a:p>
          <a:p>
            <a:pPr fontAlgn="base">
              <a:buFont typeface="Wingdings" panose="05000000000000000000" pitchFamily="2" charset="2"/>
              <a:buChar char="§"/>
            </a:pPr>
            <a:endParaRPr lang="es-EC" sz="2400" dirty="0"/>
          </a:p>
          <a:p>
            <a:pPr fontAlgn="base">
              <a:buFont typeface="Wingdings" panose="05000000000000000000" pitchFamily="2" charset="2"/>
              <a:buChar char="§"/>
            </a:pPr>
            <a:r>
              <a:rPr lang="es-EC" sz="2400" dirty="0"/>
              <a:t>Los microfilamentos se encuentran en las microvellosidades de las células epiteliales de algunos animales dando consistencia. </a:t>
            </a:r>
          </a:p>
        </p:txBody>
      </p:sp>
      <p:sp>
        <p:nvSpPr>
          <p:cNvPr id="5" name="Flecha a la derecha con muesca 4"/>
          <p:cNvSpPr/>
          <p:nvPr/>
        </p:nvSpPr>
        <p:spPr>
          <a:xfrm>
            <a:off x="6885997" y="3224916"/>
            <a:ext cx="875761" cy="484632"/>
          </a:xfrm>
          <a:prstGeom prst="notched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1046932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804002" y="3065057"/>
            <a:ext cx="2496582" cy="64633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s-EC" sz="3600" b="1" dirty="0" smtClean="0">
                <a:solidFill>
                  <a:srgbClr val="0070C0"/>
                </a:solidFill>
                <a:latin typeface="Arial" panose="020B0604020202020204" pitchFamily="34" charset="0"/>
                <a:cs typeface="Arial" panose="020B0604020202020204" pitchFamily="34" charset="0"/>
              </a:rPr>
              <a:t>Funciones</a:t>
            </a:r>
            <a:endParaRPr lang="es-EC" sz="3600" b="1" dirty="0">
              <a:solidFill>
                <a:srgbClr val="0070C0"/>
              </a:solidFill>
              <a:latin typeface="Arial" panose="020B0604020202020204" pitchFamily="34" charset="0"/>
              <a:cs typeface="Arial" panose="020B0604020202020204" pitchFamily="34" charset="0"/>
            </a:endParaRPr>
          </a:p>
        </p:txBody>
      </p:sp>
      <p:sp>
        <p:nvSpPr>
          <p:cNvPr id="27" name="Rectángulo 26"/>
          <p:cNvSpPr/>
          <p:nvPr/>
        </p:nvSpPr>
        <p:spPr>
          <a:xfrm>
            <a:off x="6430477" y="2754729"/>
            <a:ext cx="5396248" cy="15792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fontAlgn="base">
              <a:buFont typeface="Wingdings" panose="05000000000000000000" pitchFamily="2" charset="2"/>
              <a:buChar char="§"/>
            </a:pPr>
            <a:r>
              <a:rPr lang="es-EC" sz="2400" b="1" dirty="0"/>
              <a:t>Estructural</a:t>
            </a:r>
            <a:r>
              <a:rPr lang="es-EC" sz="2400" dirty="0"/>
              <a:t>: funciona como soporte, dando forma a la célula, y es el apoyo de sus </a:t>
            </a:r>
            <a:r>
              <a:rPr lang="es-EC" sz="2400" dirty="0" smtClean="0"/>
              <a:t>desplazamientos</a:t>
            </a:r>
            <a:endParaRPr lang="es-EC" sz="2400" dirty="0"/>
          </a:p>
        </p:txBody>
      </p:sp>
      <p:sp>
        <p:nvSpPr>
          <p:cNvPr id="28" name="Rectángulo 27"/>
          <p:cNvSpPr/>
          <p:nvPr/>
        </p:nvSpPr>
        <p:spPr>
          <a:xfrm>
            <a:off x="3119453" y="4908131"/>
            <a:ext cx="5486399" cy="12785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fontAlgn="base">
              <a:buFont typeface="Wingdings" panose="05000000000000000000" pitchFamily="2" charset="2"/>
              <a:buChar char="§"/>
            </a:pPr>
            <a:r>
              <a:rPr lang="es-EC" sz="2400" b="1" dirty="0"/>
              <a:t>De almacenamiento:</a:t>
            </a:r>
            <a:r>
              <a:rPr lang="es-EC" sz="2400" dirty="0"/>
              <a:t> se acumulan sustancias que sirven de reserva.</a:t>
            </a:r>
          </a:p>
        </p:txBody>
      </p:sp>
      <p:sp>
        <p:nvSpPr>
          <p:cNvPr id="30" name="Rectángulo 29"/>
          <p:cNvSpPr/>
          <p:nvPr/>
        </p:nvSpPr>
        <p:spPr>
          <a:xfrm>
            <a:off x="3119453" y="463777"/>
            <a:ext cx="5715453" cy="154935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fontAlgn="base">
              <a:buFont typeface="Wingdings" panose="05000000000000000000" pitchFamily="2" charset="2"/>
              <a:buChar char="§"/>
            </a:pPr>
            <a:r>
              <a:rPr lang="es-EC" sz="2400" b="1" dirty="0"/>
              <a:t>De nutrición: </a:t>
            </a:r>
            <a:r>
              <a:rPr lang="es-EC" sz="2400" dirty="0"/>
              <a:t>incorporan sustancias las cuales se transforman para luego ser desintegradas y producir energía liberada.</a:t>
            </a:r>
          </a:p>
        </p:txBody>
      </p:sp>
      <p:sp>
        <p:nvSpPr>
          <p:cNvPr id="31" name="Flecha izquierda, derecha y arriba 30"/>
          <p:cNvSpPr/>
          <p:nvPr/>
        </p:nvSpPr>
        <p:spPr>
          <a:xfrm rot="5400000">
            <a:off x="4310007" y="2929008"/>
            <a:ext cx="2111047" cy="1458274"/>
          </a:xfrm>
          <a:prstGeom prst="leftRightUp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9521925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0918" y="314757"/>
            <a:ext cx="9556124" cy="1397873"/>
          </a:xfrm>
        </p:spPr>
        <p:txBody>
          <a:bodyPr>
            <a:noAutofit/>
          </a:bodyPr>
          <a:lstStyle/>
          <a:p>
            <a:pPr algn="ctr"/>
            <a:r>
              <a:rPr lang="es-EC" sz="3200" b="1" dirty="0" smtClean="0">
                <a:solidFill>
                  <a:srgbClr val="0070C0"/>
                </a:solidFill>
                <a:latin typeface="Arial" panose="020B0604020202020204" pitchFamily="34" charset="0"/>
                <a:cs typeface="Arial" panose="020B0604020202020204" pitchFamily="34" charset="0"/>
              </a:rPr>
              <a:t>CILIOS Y FLAGELOS</a:t>
            </a:r>
            <a:endParaRPr lang="es-EC" sz="3200" b="1" dirty="0">
              <a:solidFill>
                <a:srgbClr val="0070C0"/>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2034863" y="1046150"/>
            <a:ext cx="5357611" cy="5811850"/>
          </a:xfrm>
        </p:spPr>
        <p:txBody>
          <a:bodyPr>
            <a:normAutofit/>
          </a:bodyPr>
          <a:lstStyle/>
          <a:p>
            <a:pPr marL="0" indent="0">
              <a:buNone/>
            </a:pPr>
            <a:r>
              <a:rPr lang="es-EC" sz="2800" dirty="0">
                <a:latin typeface="Arial" panose="020B0604020202020204" pitchFamily="34" charset="0"/>
                <a:cs typeface="Arial" panose="020B0604020202020204" pitchFamily="34" charset="0"/>
              </a:rPr>
              <a:t>Son prolongaciones citoplasmáticas que las hallamos en l</a:t>
            </a:r>
            <a:r>
              <a:rPr lang="es-EC" sz="2800" dirty="0" smtClean="0">
                <a:latin typeface="Arial" panose="020B0604020202020204" pitchFamily="34" charset="0"/>
                <a:cs typeface="Arial" panose="020B0604020202020204" pitchFamily="34" charset="0"/>
              </a:rPr>
              <a:t>as </a:t>
            </a:r>
            <a:r>
              <a:rPr lang="es-EC" sz="2800" dirty="0">
                <a:latin typeface="Arial" panose="020B0604020202020204" pitchFamily="34" charset="0"/>
                <a:cs typeface="Arial" panose="020B0604020202020204" pitchFamily="34" charset="0"/>
              </a:rPr>
              <a:t>células vegetales y animales.</a:t>
            </a:r>
          </a:p>
        </p:txBody>
      </p:sp>
      <p:pic>
        <p:nvPicPr>
          <p:cNvPr id="4" name="Imagen 3">
            <a:extLst>
              <a:ext uri="{FF2B5EF4-FFF2-40B4-BE49-F238E27FC236}">
                <a16:creationId xmlns="" xmlns:a16="http://schemas.microsoft.com/office/drawing/2014/main" id="{667F6705-7E60-49CD-B12A-288D3C714DAF}"/>
              </a:ext>
            </a:extLst>
          </p:cNvPr>
          <p:cNvPicPr>
            <a:picLocks noChangeAspect="1"/>
          </p:cNvPicPr>
          <p:nvPr/>
        </p:nvPicPr>
        <p:blipFill>
          <a:blip r:embed="rId2"/>
          <a:stretch>
            <a:fillRect/>
          </a:stretch>
        </p:blipFill>
        <p:spPr>
          <a:xfrm>
            <a:off x="6444569" y="902682"/>
            <a:ext cx="3499638" cy="26653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ángulo 4"/>
          <p:cNvSpPr/>
          <p:nvPr/>
        </p:nvSpPr>
        <p:spPr>
          <a:xfrm>
            <a:off x="6444569" y="3787538"/>
            <a:ext cx="4878945" cy="2677656"/>
          </a:xfrm>
          <a:prstGeom prst="rect">
            <a:avLst/>
          </a:prstGeom>
        </p:spPr>
        <p:txBody>
          <a:bodyPr wrap="square">
            <a:spAutoFit/>
          </a:bodyPr>
          <a:lstStyle/>
          <a:p>
            <a:r>
              <a:rPr lang="es-EC" sz="2400" b="1" dirty="0">
                <a:solidFill>
                  <a:srgbClr val="0070C0"/>
                </a:solidFill>
                <a:latin typeface="Arial" panose="020B0604020202020204" pitchFamily="34" charset="0"/>
                <a:cs typeface="Arial" panose="020B0604020202020204" pitchFamily="34" charset="0"/>
              </a:rPr>
              <a:t>Funciones:</a:t>
            </a:r>
          </a:p>
          <a:p>
            <a:r>
              <a:rPr lang="es-EC" sz="2400" dirty="0" smtClean="0">
                <a:latin typeface="Arial" panose="020B0604020202020204" pitchFamily="34" charset="0"/>
                <a:cs typeface="Arial" panose="020B0604020202020204" pitchFamily="34" charset="0"/>
              </a:rPr>
              <a:t>- Los </a:t>
            </a:r>
            <a:r>
              <a:rPr lang="es-EC" sz="2400" dirty="0">
                <a:latin typeface="Arial" panose="020B0604020202020204" pitchFamily="34" charset="0"/>
                <a:cs typeface="Arial" panose="020B0604020202020204" pitchFamily="34" charset="0"/>
              </a:rPr>
              <a:t>cilios, </a:t>
            </a:r>
            <a:r>
              <a:rPr lang="es-EC" sz="2400" dirty="0" smtClean="0">
                <a:latin typeface="Arial" panose="020B0604020202020204" pitchFamily="34" charset="0"/>
                <a:cs typeface="Arial" panose="020B0604020202020204" pitchFamily="34" charset="0"/>
              </a:rPr>
              <a:t>crean </a:t>
            </a:r>
            <a:r>
              <a:rPr lang="es-EC" sz="2400" dirty="0">
                <a:latin typeface="Arial" panose="020B0604020202020204" pitchFamily="34" charset="0"/>
                <a:cs typeface="Arial" panose="020B0604020202020204" pitchFamily="34" charset="0"/>
              </a:rPr>
              <a:t>turbulencias cerca de la célula para acercar el alimento.</a:t>
            </a:r>
          </a:p>
          <a:p>
            <a:r>
              <a:rPr lang="es-EC" sz="2400" dirty="0" smtClean="0">
                <a:latin typeface="Arial" panose="020B0604020202020204" pitchFamily="34" charset="0"/>
                <a:cs typeface="Arial" panose="020B0604020202020204" pitchFamily="34" charset="0"/>
              </a:rPr>
              <a:t>- Los </a:t>
            </a:r>
            <a:r>
              <a:rPr lang="es-EC" sz="2400" dirty="0">
                <a:latin typeface="Arial" panose="020B0604020202020204" pitchFamily="34" charset="0"/>
                <a:cs typeface="Arial" panose="020B0604020202020204" pitchFamily="34" charset="0"/>
              </a:rPr>
              <a:t>flagelos tienen la función de permitir el desplazamiento de la célula</a:t>
            </a:r>
          </a:p>
        </p:txBody>
      </p:sp>
      <p:pic>
        <p:nvPicPr>
          <p:cNvPr id="7" name="Imagen 6">
            <a:extLst>
              <a:ext uri="{FF2B5EF4-FFF2-40B4-BE49-F238E27FC236}">
                <a16:creationId xmlns="" xmlns:a16="http://schemas.microsoft.com/office/drawing/2014/main" id="{A2663A7D-C51B-409F-9E74-F347986520C5}"/>
              </a:ext>
            </a:extLst>
          </p:cNvPr>
          <p:cNvPicPr>
            <a:picLocks noChangeAspect="1"/>
          </p:cNvPicPr>
          <p:nvPr/>
        </p:nvPicPr>
        <p:blipFill>
          <a:blip r:embed="rId3"/>
          <a:stretch>
            <a:fillRect/>
          </a:stretch>
        </p:blipFill>
        <p:spPr>
          <a:xfrm>
            <a:off x="1934815" y="3413457"/>
            <a:ext cx="4187781" cy="28971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977152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09660" y="208766"/>
            <a:ext cx="4957808" cy="1280890"/>
          </a:xfrm>
        </p:spPr>
        <p:txBody>
          <a:bodyPr>
            <a:normAutofit fontScale="90000"/>
          </a:bodyPr>
          <a:lstStyle/>
          <a:p>
            <a:r>
              <a:rPr lang="es-ES" sz="4000" b="1" smtClean="0">
                <a:solidFill>
                  <a:srgbClr val="0070C0"/>
                </a:solidFill>
                <a:latin typeface="Arial" panose="020B0604020202020204" pitchFamily="34" charset="0"/>
                <a:cs typeface="Arial" panose="020B0604020202020204" pitchFamily="34" charset="0"/>
              </a:rPr>
              <a:t>INCLUSIONES </a:t>
            </a:r>
            <a:r>
              <a:rPr lang="es-ES" sz="4000" b="1" dirty="0" smtClean="0">
                <a:solidFill>
                  <a:srgbClr val="0070C0"/>
                </a:solidFill>
                <a:latin typeface="Arial" panose="020B0604020202020204" pitchFamily="34" charset="0"/>
                <a:cs typeface="Arial" panose="020B0604020202020204" pitchFamily="34" charset="0"/>
              </a:rPr>
              <a:t/>
            </a:r>
            <a:br>
              <a:rPr lang="es-ES" sz="4000" b="1" dirty="0" smtClean="0">
                <a:solidFill>
                  <a:srgbClr val="0070C0"/>
                </a:solidFill>
                <a:latin typeface="Arial" panose="020B0604020202020204" pitchFamily="34" charset="0"/>
                <a:cs typeface="Arial" panose="020B0604020202020204" pitchFamily="34" charset="0"/>
              </a:rPr>
            </a:br>
            <a:r>
              <a:rPr lang="es-ES" sz="4000" b="1" dirty="0" smtClean="0">
                <a:solidFill>
                  <a:srgbClr val="0070C0"/>
                </a:solidFill>
                <a:latin typeface="Arial" panose="020B0604020202020204" pitchFamily="34" charset="0"/>
                <a:cs typeface="Arial" panose="020B0604020202020204" pitchFamily="34" charset="0"/>
              </a:rPr>
              <a:t>CITOPLASMÀTICAS</a:t>
            </a:r>
            <a:endParaRPr lang="es-ES" sz="4000" b="1" dirty="0">
              <a:solidFill>
                <a:srgbClr val="0070C0"/>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6746635" y="849211"/>
            <a:ext cx="4108361" cy="2727617"/>
          </a:xfrm>
        </p:spPr>
        <p:txBody>
          <a:bodyPr/>
          <a:lstStyle/>
          <a:p>
            <a:pPr>
              <a:buFont typeface="Arial" panose="020B0604020202020204" pitchFamily="34" charset="0"/>
              <a:buChar char="•"/>
            </a:pPr>
            <a:endParaRPr lang="es-ES" dirty="0"/>
          </a:p>
          <a:p>
            <a:pPr>
              <a:buFont typeface="Arial" panose="020B0604020202020204" pitchFamily="34" charset="0"/>
              <a:buChar char="•"/>
            </a:pPr>
            <a:endParaRPr lang="es-ES" dirty="0" smtClean="0"/>
          </a:p>
          <a:p>
            <a:pPr marL="0" indent="0">
              <a:buNone/>
            </a:pPr>
            <a:endParaRPr lang="es-ES" dirty="0"/>
          </a:p>
          <a:p>
            <a:pPr>
              <a:buFont typeface="Arial" panose="020B0604020202020204" pitchFamily="34" charset="0"/>
              <a:buChar char="•"/>
            </a:pPr>
            <a:endParaRPr lang="es-ES" dirty="0" smtClean="0"/>
          </a:p>
          <a:p>
            <a:pPr>
              <a:buFont typeface="Arial" panose="020B0604020202020204" pitchFamily="34" charset="0"/>
              <a:buChar char="•"/>
            </a:pPr>
            <a:endParaRPr lang="es-ES" dirty="0"/>
          </a:p>
          <a:p>
            <a:pPr>
              <a:buFont typeface="Arial" panose="020B0604020202020204" pitchFamily="34" charset="0"/>
              <a:buChar char="•"/>
            </a:pPr>
            <a:endParaRPr lang="es-ES" dirty="0" smtClean="0"/>
          </a:p>
          <a:p>
            <a:pPr marL="0" indent="0">
              <a:buNone/>
            </a:pPr>
            <a:endParaRPr lang="es-ES" dirty="0"/>
          </a:p>
        </p:txBody>
      </p:sp>
      <p:pic>
        <p:nvPicPr>
          <p:cNvPr id="7170" name="Picture 2" descr="Resultado de imagen para inclusiones citoplasmatic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2446" y="1506495"/>
            <a:ext cx="4100329" cy="2758165"/>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redondeado 3"/>
          <p:cNvSpPr/>
          <p:nvPr/>
        </p:nvSpPr>
        <p:spPr>
          <a:xfrm>
            <a:off x="1822446" y="4387418"/>
            <a:ext cx="4266696" cy="212072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s-ES" sz="2000" b="1" dirty="0">
                <a:solidFill>
                  <a:schemeClr val="tx1"/>
                </a:solidFill>
                <a:latin typeface="Arial" panose="020B0604020202020204" pitchFamily="34" charset="0"/>
                <a:cs typeface="Arial" panose="020B0604020202020204" pitchFamily="34" charset="0"/>
              </a:rPr>
              <a:t>Tiene pigmentos</a:t>
            </a:r>
            <a:r>
              <a:rPr lang="es-ES" sz="2000" b="1" dirty="0" smtClean="0">
                <a:solidFill>
                  <a:schemeClr val="tx1"/>
                </a:solidFill>
                <a:latin typeface="Arial" panose="020B0604020202020204" pitchFamily="34" charset="0"/>
                <a:cs typeface="Arial" panose="020B0604020202020204" pitchFamily="34" charset="0"/>
              </a:rPr>
              <a:t>:</a:t>
            </a:r>
            <a:endParaRPr lang="es-ES" sz="2000" b="1" dirty="0">
              <a:solidFill>
                <a:schemeClr val="tx1"/>
              </a:solidFill>
              <a:latin typeface="Arial" panose="020B0604020202020204" pitchFamily="34" charset="0"/>
              <a:cs typeface="Arial" panose="020B0604020202020204" pitchFamily="34" charset="0"/>
            </a:endParaRPr>
          </a:p>
          <a:p>
            <a:pPr>
              <a:buFont typeface="Arial" panose="020B0604020202020204" pitchFamily="34" charset="0"/>
              <a:buChar char="•"/>
            </a:pPr>
            <a:r>
              <a:rPr lang="es-ES" sz="2000" dirty="0" smtClean="0">
                <a:solidFill>
                  <a:srgbClr val="FF0000"/>
                </a:solidFill>
                <a:latin typeface="Arial" panose="020B0604020202020204" pitchFamily="34" charset="0"/>
                <a:cs typeface="Arial" panose="020B0604020202020204" pitchFamily="34" charset="0"/>
              </a:rPr>
              <a:t>Endógenos: </a:t>
            </a:r>
            <a:r>
              <a:rPr lang="es-ES" sz="2000" dirty="0" smtClean="0">
                <a:solidFill>
                  <a:schemeClr val="tx1"/>
                </a:solidFill>
                <a:latin typeface="Arial" panose="020B0604020202020204" pitchFamily="34" charset="0"/>
                <a:cs typeface="Arial" panose="020B0604020202020204" pitchFamily="34" charset="0"/>
              </a:rPr>
              <a:t>glucógeno, </a:t>
            </a:r>
            <a:r>
              <a:rPr lang="es-ES" sz="2000" dirty="0">
                <a:solidFill>
                  <a:schemeClr val="tx1"/>
                </a:solidFill>
                <a:latin typeface="Arial" panose="020B0604020202020204" pitchFamily="34" charset="0"/>
                <a:cs typeface="Arial" panose="020B0604020202020204" pitchFamily="34" charset="0"/>
              </a:rPr>
              <a:t>bilis, hemoglobina entre otras</a:t>
            </a:r>
            <a:r>
              <a:rPr lang="es-ES" sz="2000" dirty="0" smtClean="0">
                <a:solidFill>
                  <a:schemeClr val="tx1"/>
                </a:solidFill>
                <a:latin typeface="Arial" panose="020B0604020202020204" pitchFamily="34" charset="0"/>
                <a:cs typeface="Arial" panose="020B0604020202020204" pitchFamily="34" charset="0"/>
              </a:rPr>
              <a:t>.</a:t>
            </a:r>
          </a:p>
          <a:p>
            <a:pPr>
              <a:buFont typeface="Arial" panose="020B0604020202020204" pitchFamily="34" charset="0"/>
              <a:buChar char="•"/>
            </a:pPr>
            <a:endParaRPr lang="es-ES" sz="2000" dirty="0">
              <a:solidFill>
                <a:schemeClr val="tx1"/>
              </a:solidFill>
              <a:latin typeface="Arial" panose="020B0604020202020204" pitchFamily="34" charset="0"/>
              <a:cs typeface="Arial" panose="020B0604020202020204" pitchFamily="34" charset="0"/>
            </a:endParaRPr>
          </a:p>
          <a:p>
            <a:pPr>
              <a:buFont typeface="Arial" panose="020B0604020202020204" pitchFamily="34" charset="0"/>
              <a:buChar char="•"/>
            </a:pPr>
            <a:r>
              <a:rPr lang="es-ES" sz="2000" dirty="0">
                <a:solidFill>
                  <a:srgbClr val="FF0000"/>
                </a:solidFill>
                <a:latin typeface="Arial" panose="020B0604020202020204" pitchFamily="34" charset="0"/>
                <a:cs typeface="Arial" panose="020B0604020202020204" pitchFamily="34" charset="0"/>
              </a:rPr>
              <a:t>Exógenos</a:t>
            </a:r>
            <a:r>
              <a:rPr lang="es-ES" sz="2000" dirty="0">
                <a:solidFill>
                  <a:schemeClr val="tx1"/>
                </a:solidFill>
                <a:latin typeface="Arial" panose="020B0604020202020204" pitchFamily="34" charset="0"/>
                <a:cs typeface="Arial" panose="020B0604020202020204" pitchFamily="34" charset="0"/>
              </a:rPr>
              <a:t>: vegetales (tomate,zanahoria,etc.)</a:t>
            </a:r>
          </a:p>
          <a:p>
            <a:endParaRPr lang="es-ES" dirty="0">
              <a:latin typeface="Arial" panose="020B0604020202020204" pitchFamily="34" charset="0"/>
              <a:cs typeface="Arial" panose="020B0604020202020204" pitchFamily="34" charset="0"/>
            </a:endParaRPr>
          </a:p>
        </p:txBody>
      </p:sp>
      <p:sp>
        <p:nvSpPr>
          <p:cNvPr id="5" name="Rectángulo redondeado 4"/>
          <p:cNvSpPr/>
          <p:nvPr/>
        </p:nvSpPr>
        <p:spPr>
          <a:xfrm>
            <a:off x="7246817" y="1489656"/>
            <a:ext cx="4610637" cy="264034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s-ES" sz="2000" dirty="0">
                <a:latin typeface="Arial" panose="020B0604020202020204" pitchFamily="34" charset="0"/>
                <a:cs typeface="Arial" panose="020B0604020202020204" pitchFamily="34" charset="0"/>
              </a:rPr>
              <a:t>Son componentes “no vivos</a:t>
            </a:r>
            <a:r>
              <a:rPr lang="es-ES" sz="2000" dirty="0" smtClean="0">
                <a:latin typeface="Arial" panose="020B0604020202020204" pitchFamily="34" charset="0"/>
                <a:cs typeface="Arial" panose="020B0604020202020204" pitchFamily="34" charset="0"/>
              </a:rPr>
              <a:t>”, </a:t>
            </a:r>
            <a:r>
              <a:rPr lang="es-ES" sz="2000" dirty="0">
                <a:latin typeface="Arial" panose="020B0604020202020204" pitchFamily="34" charset="0"/>
                <a:cs typeface="Arial" panose="020B0604020202020204" pitchFamily="34" charset="0"/>
              </a:rPr>
              <a:t>que pueden ser sintetizados por la célula o captados del medio; permanecen por un tiempo limitado.</a:t>
            </a:r>
          </a:p>
          <a:p>
            <a:r>
              <a:rPr lang="es-ES" sz="2000" dirty="0">
                <a:latin typeface="Arial" panose="020B0604020202020204" pitchFamily="34" charset="0"/>
                <a:cs typeface="Arial" panose="020B0604020202020204" pitchFamily="34" charset="0"/>
              </a:rPr>
              <a:t>Incluyen gránulos de secreción, de pigmento, grasa neutra, lípidos y glucógeno.</a:t>
            </a:r>
          </a:p>
        </p:txBody>
      </p:sp>
      <p:sp>
        <p:nvSpPr>
          <p:cNvPr id="8" name="Flecha derecha 7"/>
          <p:cNvSpPr/>
          <p:nvPr/>
        </p:nvSpPr>
        <p:spPr>
          <a:xfrm>
            <a:off x="6034696" y="2672776"/>
            <a:ext cx="1100200" cy="484632"/>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9" name="Flecha izquierda y arriba 8"/>
          <p:cNvSpPr/>
          <p:nvPr/>
        </p:nvSpPr>
        <p:spPr>
          <a:xfrm>
            <a:off x="6323525" y="4340528"/>
            <a:ext cx="3400023" cy="1506867"/>
          </a:xfrm>
          <a:prstGeom prst="leftUp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18351434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63CA353-08AF-8040-B74B-89E5E7355F3E}"/>
              </a:ext>
            </a:extLst>
          </p:cNvPr>
          <p:cNvSpPr>
            <a:spLocks noGrp="1"/>
          </p:cNvSpPr>
          <p:nvPr>
            <p:ph type="ctrTitle"/>
          </p:nvPr>
        </p:nvSpPr>
        <p:spPr>
          <a:xfrm>
            <a:off x="1180795" y="240092"/>
            <a:ext cx="9144000" cy="1136848"/>
          </a:xfrm>
        </p:spPr>
        <p:txBody>
          <a:bodyPr/>
          <a:lstStyle/>
          <a:p>
            <a:pPr algn="ctr"/>
            <a:r>
              <a:rPr lang="es-ES" b="1" dirty="0">
                <a:solidFill>
                  <a:srgbClr val="0070C0"/>
                </a:solidFill>
                <a:latin typeface="Arial" panose="020B0604020202020204" pitchFamily="34" charset="0"/>
                <a:cs typeface="Arial" panose="020B0604020202020204" pitchFamily="34" charset="0"/>
              </a:rPr>
              <a:t>NÚCLEO</a:t>
            </a:r>
          </a:p>
        </p:txBody>
      </p:sp>
      <p:sp>
        <p:nvSpPr>
          <p:cNvPr id="3" name="Subtítulo 2">
            <a:extLst>
              <a:ext uri="{FF2B5EF4-FFF2-40B4-BE49-F238E27FC236}">
                <a16:creationId xmlns="" xmlns:a16="http://schemas.microsoft.com/office/drawing/2014/main" id="{BD4A4AC8-04C3-C146-9D0D-0B1964E7085B}"/>
              </a:ext>
            </a:extLst>
          </p:cNvPr>
          <p:cNvSpPr>
            <a:spLocks noGrp="1"/>
          </p:cNvSpPr>
          <p:nvPr>
            <p:ph type="subTitle" idx="1"/>
          </p:nvPr>
        </p:nvSpPr>
        <p:spPr>
          <a:xfrm>
            <a:off x="1411631" y="1828445"/>
            <a:ext cx="5532979" cy="3652807"/>
          </a:xfrm>
        </p:spPr>
        <p:style>
          <a:lnRef idx="2">
            <a:schemeClr val="accent2"/>
          </a:lnRef>
          <a:fillRef idx="1">
            <a:schemeClr val="lt1"/>
          </a:fillRef>
          <a:effectRef idx="0">
            <a:schemeClr val="accent2"/>
          </a:effectRef>
          <a:fontRef idx="minor">
            <a:schemeClr val="dk1"/>
          </a:fontRef>
        </p:style>
        <p:txBody>
          <a:bodyPr>
            <a:normAutofit fontScale="92500"/>
          </a:bodyPr>
          <a:lstStyle/>
          <a:p>
            <a:r>
              <a:rPr lang="es-ES" sz="2800" dirty="0">
                <a:solidFill>
                  <a:schemeClr val="tx1"/>
                </a:solidFill>
                <a:effectLst/>
                <a:ea typeface="Times New Roman" panose="02020603050405020304" pitchFamily="18" charset="0"/>
                <a:cs typeface="Arial" panose="020B0604020202020204" pitchFamily="34" charset="0"/>
              </a:rPr>
              <a:t>Es un orgánulo típico de células </a:t>
            </a:r>
            <a:endParaRPr lang="es-ES" sz="2800" dirty="0" smtClean="0">
              <a:solidFill>
                <a:schemeClr val="tx1"/>
              </a:solidFill>
              <a:effectLst/>
              <a:ea typeface="Times New Roman" panose="02020603050405020304" pitchFamily="18" charset="0"/>
              <a:cs typeface="Arial" panose="020B0604020202020204" pitchFamily="34" charset="0"/>
            </a:endParaRPr>
          </a:p>
          <a:p>
            <a:r>
              <a:rPr lang="es-ES" sz="2800" dirty="0" smtClean="0">
                <a:solidFill>
                  <a:schemeClr val="tx1"/>
                </a:solidFill>
                <a:effectLst/>
                <a:ea typeface="Times New Roman" panose="02020603050405020304" pitchFamily="18" charset="0"/>
                <a:cs typeface="Arial" panose="020B0604020202020204" pitchFamily="34" charset="0"/>
              </a:rPr>
              <a:t>eucarióticas</a:t>
            </a:r>
            <a:r>
              <a:rPr lang="es-ES" sz="2800" dirty="0">
                <a:solidFill>
                  <a:schemeClr val="tx1"/>
                </a:solidFill>
                <a:effectLst/>
                <a:ea typeface="Times New Roman" panose="02020603050405020304" pitchFamily="18" charset="0"/>
                <a:cs typeface="Arial" panose="020B0604020202020204" pitchFamily="34" charset="0"/>
              </a:rPr>
              <a:t>. En las células </a:t>
            </a:r>
            <a:endParaRPr lang="es-ES" sz="2800" dirty="0" smtClean="0">
              <a:solidFill>
                <a:schemeClr val="tx1"/>
              </a:solidFill>
              <a:effectLst/>
              <a:ea typeface="Times New Roman" panose="02020603050405020304" pitchFamily="18" charset="0"/>
              <a:cs typeface="Arial" panose="020B0604020202020204" pitchFamily="34" charset="0"/>
            </a:endParaRPr>
          </a:p>
          <a:p>
            <a:r>
              <a:rPr lang="es-ES" sz="2800" dirty="0" smtClean="0">
                <a:solidFill>
                  <a:schemeClr val="tx1"/>
                </a:solidFill>
                <a:effectLst/>
                <a:ea typeface="Times New Roman" panose="02020603050405020304" pitchFamily="18" charset="0"/>
                <a:cs typeface="Arial" panose="020B0604020202020204" pitchFamily="34" charset="0"/>
              </a:rPr>
              <a:t>procariotas </a:t>
            </a:r>
            <a:r>
              <a:rPr lang="es-ES" sz="2800" dirty="0">
                <a:solidFill>
                  <a:schemeClr val="tx1"/>
                </a:solidFill>
                <a:effectLst/>
                <a:ea typeface="Times New Roman" panose="02020603050405020304" pitchFamily="18" charset="0"/>
                <a:cs typeface="Arial" panose="020B0604020202020204" pitchFamily="34" charset="0"/>
              </a:rPr>
              <a:t>se denomina </a:t>
            </a:r>
            <a:endParaRPr lang="es-ES" sz="2800" dirty="0" smtClean="0">
              <a:solidFill>
                <a:schemeClr val="tx1"/>
              </a:solidFill>
              <a:effectLst/>
              <a:ea typeface="Times New Roman" panose="02020603050405020304" pitchFamily="18" charset="0"/>
              <a:cs typeface="Arial" panose="020B0604020202020204" pitchFamily="34" charset="0"/>
            </a:endParaRPr>
          </a:p>
          <a:p>
            <a:r>
              <a:rPr lang="es-ES" sz="2800" dirty="0" smtClean="0">
                <a:solidFill>
                  <a:schemeClr val="tx1"/>
                </a:solidFill>
                <a:effectLst/>
                <a:ea typeface="Times New Roman" panose="02020603050405020304" pitchFamily="18" charset="0"/>
                <a:cs typeface="Arial" panose="020B0604020202020204" pitchFamily="34" charset="0"/>
              </a:rPr>
              <a:t>nucleoide </a:t>
            </a:r>
            <a:r>
              <a:rPr lang="es-ES" sz="2800" dirty="0">
                <a:solidFill>
                  <a:schemeClr val="tx1"/>
                </a:solidFill>
                <a:effectLst/>
                <a:ea typeface="Times New Roman" panose="02020603050405020304" pitchFamily="18" charset="0"/>
                <a:cs typeface="Arial" panose="020B0604020202020204" pitchFamily="34" charset="0"/>
              </a:rPr>
              <a:t>a la región </a:t>
            </a:r>
            <a:endParaRPr lang="es-ES" sz="2800" dirty="0" smtClean="0">
              <a:solidFill>
                <a:schemeClr val="tx1"/>
              </a:solidFill>
              <a:effectLst/>
              <a:ea typeface="Times New Roman" panose="02020603050405020304" pitchFamily="18" charset="0"/>
              <a:cs typeface="Arial" panose="020B0604020202020204" pitchFamily="34" charset="0"/>
            </a:endParaRPr>
          </a:p>
          <a:p>
            <a:r>
              <a:rPr lang="es-ES" sz="2800" dirty="0" smtClean="0">
                <a:solidFill>
                  <a:schemeClr val="tx1"/>
                </a:solidFill>
                <a:effectLst/>
                <a:ea typeface="Times New Roman" panose="02020603050405020304" pitchFamily="18" charset="0"/>
                <a:cs typeface="Arial" panose="020B0604020202020204" pitchFamily="34" charset="0"/>
              </a:rPr>
              <a:t>citoplasmática </a:t>
            </a:r>
            <a:r>
              <a:rPr lang="es-ES" sz="2800" dirty="0">
                <a:solidFill>
                  <a:schemeClr val="tx1"/>
                </a:solidFill>
                <a:effectLst/>
                <a:ea typeface="Times New Roman" panose="02020603050405020304" pitchFamily="18" charset="0"/>
                <a:cs typeface="Arial" panose="020B0604020202020204" pitchFamily="34" charset="0"/>
              </a:rPr>
              <a:t>en la que se </a:t>
            </a:r>
            <a:endParaRPr lang="es-ES" sz="2800" dirty="0" smtClean="0">
              <a:solidFill>
                <a:schemeClr val="tx1"/>
              </a:solidFill>
              <a:effectLst/>
              <a:ea typeface="Times New Roman" panose="02020603050405020304" pitchFamily="18" charset="0"/>
              <a:cs typeface="Arial" panose="020B0604020202020204" pitchFamily="34" charset="0"/>
            </a:endParaRPr>
          </a:p>
          <a:p>
            <a:r>
              <a:rPr lang="es-ES" sz="2800" dirty="0" smtClean="0">
                <a:solidFill>
                  <a:schemeClr val="tx1"/>
                </a:solidFill>
                <a:effectLst/>
                <a:ea typeface="Times New Roman" panose="02020603050405020304" pitchFamily="18" charset="0"/>
                <a:cs typeface="Arial" panose="020B0604020202020204" pitchFamily="34" charset="0"/>
              </a:rPr>
              <a:t>encuentra </a:t>
            </a:r>
            <a:r>
              <a:rPr lang="es-ES" sz="2800" dirty="0">
                <a:solidFill>
                  <a:schemeClr val="tx1"/>
                </a:solidFill>
                <a:effectLst/>
                <a:ea typeface="Times New Roman" panose="02020603050405020304" pitchFamily="18" charset="0"/>
                <a:cs typeface="Arial" panose="020B0604020202020204" pitchFamily="34" charset="0"/>
              </a:rPr>
              <a:t>el ADN dispuesto en </a:t>
            </a:r>
            <a:endParaRPr lang="es-ES" sz="2800" dirty="0" smtClean="0">
              <a:solidFill>
                <a:schemeClr val="tx1"/>
              </a:solidFill>
              <a:effectLst/>
              <a:ea typeface="Times New Roman" panose="02020603050405020304" pitchFamily="18" charset="0"/>
              <a:cs typeface="Arial" panose="020B0604020202020204" pitchFamily="34" charset="0"/>
            </a:endParaRPr>
          </a:p>
          <a:p>
            <a:r>
              <a:rPr lang="es-ES" sz="2800" dirty="0" smtClean="0">
                <a:solidFill>
                  <a:schemeClr val="tx1"/>
                </a:solidFill>
                <a:effectLst/>
                <a:ea typeface="Times New Roman" panose="02020603050405020304" pitchFamily="18" charset="0"/>
                <a:cs typeface="Arial" panose="020B0604020202020204" pitchFamily="34" charset="0"/>
              </a:rPr>
              <a:t>una </a:t>
            </a:r>
            <a:r>
              <a:rPr lang="es-ES" sz="2800" dirty="0">
                <a:solidFill>
                  <a:schemeClr val="tx1"/>
                </a:solidFill>
                <a:effectLst/>
                <a:ea typeface="Times New Roman" panose="02020603050405020304" pitchFamily="18" charset="0"/>
                <a:cs typeface="Arial" panose="020B0604020202020204" pitchFamily="34" charset="0"/>
              </a:rPr>
              <a:t>sola molécula circular.</a:t>
            </a:r>
          </a:p>
          <a:p>
            <a:endParaRPr lang="es-ES" sz="3200" dirty="0">
              <a:effectLst/>
              <a:latin typeface="Shruti" panose="020B0502040204020203" pitchFamily="34" charset="0"/>
              <a:ea typeface="Times New Roman" panose="02020603050405020304" pitchFamily="18" charset="0"/>
              <a:cs typeface="Times New Roman" panose="02020603050405020304" pitchFamily="18" charset="0"/>
            </a:endParaRPr>
          </a:p>
        </p:txBody>
      </p:sp>
      <p:pic>
        <p:nvPicPr>
          <p:cNvPr id="1026" name="Picture 2" descr="https://upload.wikimedia.org/wikipedia/commons/thumb/6/6f/Diagram_human_cell_nucleus_es.svg/300px-Diagram_human_cell_nucleus_es.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0125" y="1982555"/>
            <a:ext cx="3787185" cy="29815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Flecha abajo 4"/>
          <p:cNvSpPr/>
          <p:nvPr/>
        </p:nvSpPr>
        <p:spPr>
          <a:xfrm rot="16200000">
            <a:off x="7270832" y="3377930"/>
            <a:ext cx="363071" cy="5538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5871067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880809" y="4488120"/>
            <a:ext cx="6217707"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2400" dirty="0">
                <a:ln w="0"/>
                <a:solidFill>
                  <a:schemeClr val="accent1"/>
                </a:solidFill>
                <a:effectLst>
                  <a:outerShdw blurRad="38100" dist="25400" dir="5400000" algn="ctr" rotWithShape="0">
                    <a:srgbClr val="6E747A">
                      <a:alpha val="43000"/>
                    </a:srgbClr>
                  </a:outerShdw>
                </a:effectLst>
              </a:rPr>
              <a:t>FORMA:</a:t>
            </a:r>
          </a:p>
          <a:p>
            <a:r>
              <a:rPr lang="es-ES" sz="2400" dirty="0" smtClean="0">
                <a:ln w="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Es variable y puede cambiar durante el proceso de mitosis.</a:t>
            </a:r>
          </a:p>
          <a:p>
            <a:r>
              <a:rPr lang="es-ES" sz="2400" dirty="0" smtClean="0">
                <a:ln w="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Ejemplo: redondos, aplanados, en herradura, etc</a:t>
            </a:r>
            <a:r>
              <a:rPr lang="es-ES" sz="2400" dirty="0" smtClean="0">
                <a:ln w="0"/>
                <a:effectLst>
                  <a:outerShdw blurRad="38100" dist="25400" dir="5400000" algn="ctr" rotWithShape="0">
                    <a:srgbClr val="6E747A">
                      <a:alpha val="43000"/>
                    </a:srgbClr>
                  </a:outerShdw>
                </a:effectLst>
                <a:latin typeface="+mj-lt"/>
              </a:rPr>
              <a:t>.</a:t>
            </a:r>
          </a:p>
        </p:txBody>
      </p:sp>
      <p:pic>
        <p:nvPicPr>
          <p:cNvPr id="1028" name="Picture 4" descr="Resultado de imagen para forma del nucleo"/>
          <p:cNvPicPr>
            <a:picLocks noChangeAspect="1" noChangeArrowheads="1"/>
          </p:cNvPicPr>
          <p:nvPr/>
        </p:nvPicPr>
        <p:blipFill rotWithShape="1">
          <a:blip r:embed="rId2">
            <a:extLst>
              <a:ext uri="{28A0092B-C50C-407E-A947-70E740481C1C}">
                <a14:useLocalDpi xmlns:a14="http://schemas.microsoft.com/office/drawing/2010/main" val="0"/>
              </a:ext>
            </a:extLst>
          </a:blip>
          <a:srcRect l="46950" t="25868" r="15230" b="10170"/>
          <a:stretch/>
        </p:blipFill>
        <p:spPr bwMode="auto">
          <a:xfrm>
            <a:off x="8390237" y="1957183"/>
            <a:ext cx="3546390" cy="337479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953038" y="387523"/>
            <a:ext cx="6104584"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2400" dirty="0">
                <a:ln w="0"/>
                <a:solidFill>
                  <a:schemeClr val="accent1"/>
                </a:solidFill>
                <a:effectLst>
                  <a:outerShdw blurRad="38100" dist="25400" dir="5400000" algn="ctr" rotWithShape="0">
                    <a:srgbClr val="6E747A">
                      <a:alpha val="43000"/>
                    </a:srgbClr>
                  </a:outerShdw>
                </a:effectLst>
              </a:rPr>
              <a:t>DIMENSIONES</a:t>
            </a:r>
            <a:endParaRPr lang="es-ES" sz="2400" dirty="0">
              <a:latin typeface="Arial" panose="020B0604020202020204" pitchFamily="34" charset="0"/>
              <a:cs typeface="Arial" panose="020B0604020202020204" pitchFamily="34" charset="0"/>
            </a:endParaRPr>
          </a:p>
          <a:p>
            <a:r>
              <a:rPr lang="es-ES" sz="2400" dirty="0">
                <a:latin typeface="Arial" panose="020B0604020202020204" pitchFamily="34" charset="0"/>
                <a:cs typeface="Arial" panose="020B0604020202020204" pitchFamily="34" charset="0"/>
              </a:rPr>
              <a:t>EL tamaño del núcleo es variable. El volumen nuclear esta relacionado con la actividad de la célula.</a:t>
            </a:r>
          </a:p>
        </p:txBody>
      </p:sp>
      <p:sp>
        <p:nvSpPr>
          <p:cNvPr id="5" name="Flecha curvada hacia abajo 4"/>
          <p:cNvSpPr/>
          <p:nvPr/>
        </p:nvSpPr>
        <p:spPr>
          <a:xfrm rot="4197312">
            <a:off x="7153787" y="1890776"/>
            <a:ext cx="731328" cy="508904"/>
          </a:xfrm>
          <a:prstGeom prst="curvedDownArrow">
            <a:avLst>
              <a:gd name="adj1" fmla="val 2500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7" name="Rectángulo 6"/>
          <p:cNvSpPr/>
          <p:nvPr/>
        </p:nvSpPr>
        <p:spPr>
          <a:xfrm>
            <a:off x="937371" y="2268544"/>
            <a:ext cx="6104584" cy="190821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s-ES" sz="2800" dirty="0">
                <a:ln w="0"/>
                <a:solidFill>
                  <a:schemeClr val="accent1"/>
                </a:solidFill>
                <a:effectLst>
                  <a:outerShdw blurRad="38100" dist="25400" dir="5400000" algn="ctr" rotWithShape="0">
                    <a:srgbClr val="6E747A">
                      <a:alpha val="43000"/>
                    </a:srgbClr>
                  </a:outerShdw>
                </a:effectLst>
              </a:rPr>
              <a:t>SITUACION:</a:t>
            </a:r>
          </a:p>
          <a:p>
            <a:r>
              <a:rPr lang="es-ES" sz="2400" dirty="0">
                <a:ln w="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Es variable algunas de estos se localizan en las proximidades de la membrana celular</a:t>
            </a:r>
          </a:p>
          <a:p>
            <a:r>
              <a:rPr lang="es-ES" dirty="0">
                <a:ln w="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p>
        </p:txBody>
      </p:sp>
      <p:sp>
        <p:nvSpPr>
          <p:cNvPr id="9" name="Flecha curvada hacia abajo 8"/>
          <p:cNvSpPr/>
          <p:nvPr/>
        </p:nvSpPr>
        <p:spPr>
          <a:xfrm rot="4197312">
            <a:off x="7207254" y="4026523"/>
            <a:ext cx="731328" cy="508904"/>
          </a:xfrm>
          <a:prstGeom prst="curvedDownArrow">
            <a:avLst>
              <a:gd name="adj1" fmla="val 2500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35214875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ltado de imagen para nucle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4003" y="1709619"/>
            <a:ext cx="4213478" cy="34194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839912" y="681708"/>
            <a:ext cx="5592391" cy="569386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2400" dirty="0">
                <a:ln w="0"/>
                <a:solidFill>
                  <a:schemeClr val="accent1"/>
                </a:solidFill>
                <a:effectLst>
                  <a:outerShdw blurRad="38100" dist="25400" dir="5400000" algn="ctr" rotWithShape="0">
                    <a:srgbClr val="6E747A">
                      <a:alpha val="43000"/>
                    </a:srgbClr>
                  </a:outerShdw>
                </a:effectLst>
              </a:rPr>
              <a:t>NUMERO:</a:t>
            </a:r>
            <a:r>
              <a:rPr lang="es-ES" sz="2000" dirty="0">
                <a:ln w="0"/>
                <a:solidFill>
                  <a:schemeClr val="accent1"/>
                </a:solidFill>
                <a:effectLst>
                  <a:outerShdw blurRad="38100" dist="25400" dir="5400000" algn="ctr" rotWithShape="0">
                    <a:srgbClr val="6E747A">
                      <a:alpha val="43000"/>
                    </a:srgbClr>
                  </a:outerShdw>
                </a:effectLst>
              </a:rPr>
              <a:t>	</a:t>
            </a:r>
          </a:p>
          <a:p>
            <a:endParaRPr lang="es-ES" sz="2000" dirty="0" smtClean="0">
              <a:ln w="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r>
              <a:rPr lang="es-ES" sz="2400" dirty="0" smtClean="0">
                <a:ln w="0"/>
                <a:effectLst>
                  <a:outerShdw blurRad="38100" dist="25400" dir="5400000" algn="ctr" rotWithShape="0">
                    <a:srgbClr val="6E747A">
                      <a:alpha val="43000"/>
                    </a:srgbClr>
                  </a:outerShdw>
                </a:effectLst>
                <a:cs typeface="Arial" panose="020B0604020202020204" pitchFamily="34" charset="0"/>
              </a:rPr>
              <a:t>Hay </a:t>
            </a:r>
            <a:r>
              <a:rPr lang="es-ES" sz="2400" dirty="0">
                <a:ln w="0"/>
                <a:effectLst>
                  <a:outerShdw blurRad="38100" dist="25400" dir="5400000" algn="ctr" rotWithShape="0">
                    <a:srgbClr val="6E747A">
                      <a:alpha val="43000"/>
                    </a:srgbClr>
                  </a:outerShdw>
                </a:effectLst>
                <a:cs typeface="Arial" panose="020B0604020202020204" pitchFamily="34" charset="0"/>
              </a:rPr>
              <a:t>células que poseen 2 núcleos. </a:t>
            </a:r>
            <a:r>
              <a:rPr lang="es-ES" sz="2400" dirty="0" smtClean="0">
                <a:ln w="0"/>
                <a:effectLst>
                  <a:outerShdw blurRad="38100" dist="25400" dir="5400000" algn="ctr" rotWithShape="0">
                    <a:srgbClr val="6E747A">
                      <a:alpha val="43000"/>
                    </a:srgbClr>
                  </a:outerShdw>
                </a:effectLst>
                <a:cs typeface="Arial" panose="020B0604020202020204" pitchFamily="34" charset="0"/>
              </a:rPr>
              <a:t>Ejm: </a:t>
            </a:r>
            <a:r>
              <a:rPr lang="es-ES" sz="2400" dirty="0">
                <a:ln w="0"/>
                <a:effectLst>
                  <a:outerShdw blurRad="38100" dist="25400" dir="5400000" algn="ctr" rotWithShape="0">
                    <a:srgbClr val="6E747A">
                      <a:alpha val="43000"/>
                    </a:srgbClr>
                  </a:outerShdw>
                </a:effectLst>
                <a:cs typeface="Arial" panose="020B0604020202020204" pitchFamily="34" charset="0"/>
              </a:rPr>
              <a:t>células del hígado.</a:t>
            </a:r>
          </a:p>
          <a:p>
            <a:r>
              <a:rPr lang="es-ES" sz="2400" dirty="0">
                <a:ln w="0"/>
                <a:effectLst>
                  <a:outerShdw blurRad="38100" dist="25400" dir="5400000" algn="ctr" rotWithShape="0">
                    <a:srgbClr val="6E747A">
                      <a:alpha val="43000"/>
                    </a:srgbClr>
                  </a:outerShdw>
                </a:effectLst>
                <a:cs typeface="Arial" panose="020B0604020202020204" pitchFamily="34" charset="0"/>
              </a:rPr>
              <a:t>O hay también células como las musculares estriadas que poseen mas nucleos entre 6,7u 8. </a:t>
            </a:r>
            <a:endParaRPr lang="es-ES" sz="2400" dirty="0" smtClean="0">
              <a:ln w="0"/>
              <a:effectLst>
                <a:outerShdw blurRad="38100" dist="25400" dir="5400000" algn="ctr" rotWithShape="0">
                  <a:srgbClr val="6E747A">
                    <a:alpha val="43000"/>
                  </a:srgbClr>
                </a:outerShdw>
              </a:effectLst>
              <a:cs typeface="Arial" panose="020B0604020202020204" pitchFamily="34" charset="0"/>
            </a:endParaRPr>
          </a:p>
          <a:p>
            <a:endParaRPr lang="es-ES" sz="2800" dirty="0" smtClean="0">
              <a:ln w="0"/>
              <a:solidFill>
                <a:schemeClr val="accent1"/>
              </a:solidFill>
              <a:effectLst>
                <a:outerShdw blurRad="38100" dist="25400" dir="5400000" algn="ctr" rotWithShape="0">
                  <a:srgbClr val="6E747A">
                    <a:alpha val="43000"/>
                  </a:srgbClr>
                </a:outerShdw>
              </a:effectLst>
              <a:cs typeface="Arial" panose="020B0604020202020204" pitchFamily="34" charset="0"/>
            </a:endParaRPr>
          </a:p>
          <a:p>
            <a:r>
              <a:rPr lang="es-ES" sz="2800" dirty="0" smtClean="0">
                <a:ln w="0"/>
                <a:solidFill>
                  <a:schemeClr val="accent1"/>
                </a:solidFill>
                <a:effectLst>
                  <a:outerShdw blurRad="38100" dist="25400" dir="5400000" algn="ctr" rotWithShape="0">
                    <a:srgbClr val="6E747A">
                      <a:alpha val="43000"/>
                    </a:srgbClr>
                  </a:outerShdw>
                </a:effectLst>
              </a:rPr>
              <a:t>ASPECTO: </a:t>
            </a:r>
          </a:p>
          <a:p>
            <a:endParaRPr lang="es-ES" sz="2400" dirty="0" smtClean="0">
              <a:cs typeface="Arial" panose="020B0604020202020204" pitchFamily="34" charset="0"/>
            </a:endParaRPr>
          </a:p>
          <a:p>
            <a:r>
              <a:rPr lang="es-ES" sz="2400" dirty="0" smtClean="0">
                <a:ln w="0"/>
                <a:effectLst>
                  <a:outerShdw blurRad="38100" dist="19050" dir="2700000" algn="tl" rotWithShape="0">
                    <a:schemeClr val="dk1">
                      <a:alpha val="40000"/>
                    </a:schemeClr>
                  </a:outerShdw>
                </a:effectLst>
                <a:cs typeface="Arial" panose="020B0604020202020204" pitchFamily="34" charset="0"/>
              </a:rPr>
              <a:t>Varia de acuerdo al tipo de célula: </a:t>
            </a:r>
          </a:p>
          <a:p>
            <a:r>
              <a:rPr lang="es-ES" sz="2400" dirty="0" smtClean="0">
                <a:ln w="0"/>
                <a:effectLst>
                  <a:outerShdw blurRad="38100" dist="19050" dir="2700000" algn="tl" rotWithShape="0">
                    <a:schemeClr val="dk1">
                      <a:alpha val="40000"/>
                    </a:schemeClr>
                  </a:outerShdw>
                </a:effectLst>
                <a:cs typeface="Arial" panose="020B0604020202020204" pitchFamily="34" charset="0"/>
              </a:rPr>
              <a:t>si aparece un núcleo vivo aparece mas refrigerante y viscoso.</a:t>
            </a:r>
            <a:endParaRPr lang="es-ES" sz="2800" dirty="0" smtClean="0">
              <a:ln w="0"/>
              <a:effectLst>
                <a:outerShdw blurRad="38100" dist="19050" dir="2700000" algn="tl" rotWithShape="0">
                  <a:schemeClr val="dk1">
                    <a:alpha val="40000"/>
                  </a:schemeClr>
                </a:outerShdw>
              </a:effectLst>
              <a:cs typeface="Arial" panose="020B0604020202020204" pitchFamily="34" charset="0"/>
            </a:endParaRPr>
          </a:p>
          <a:p>
            <a:r>
              <a:rPr lang="es-ES" sz="2400" dirty="0" smtClean="0">
                <a:ln w="0"/>
                <a:effectLst>
                  <a:outerShdw blurRad="38100" dist="19050" dir="2700000" algn="tl" rotWithShape="0">
                    <a:schemeClr val="dk1">
                      <a:alpha val="40000"/>
                    </a:schemeClr>
                  </a:outerShdw>
                </a:effectLst>
                <a:cs typeface="Arial" panose="020B0604020202020204" pitchFamily="34" charset="0"/>
              </a:rPr>
              <a:t>si aparece fijado varia su apariencia.</a:t>
            </a:r>
          </a:p>
        </p:txBody>
      </p:sp>
      <p:sp>
        <p:nvSpPr>
          <p:cNvPr id="4" name="Flecha izquierda y derecha 3"/>
          <p:cNvSpPr/>
          <p:nvPr/>
        </p:nvSpPr>
        <p:spPr>
          <a:xfrm>
            <a:off x="6568226" y="3219717"/>
            <a:ext cx="759854" cy="399245"/>
          </a:xfrm>
          <a:prstGeom prst="lef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0894481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9FADC43-F9CE-CF41-85A1-17F429BBD726}"/>
              </a:ext>
            </a:extLst>
          </p:cNvPr>
          <p:cNvSpPr>
            <a:spLocks noGrp="1"/>
          </p:cNvSpPr>
          <p:nvPr>
            <p:ph type="title"/>
          </p:nvPr>
        </p:nvSpPr>
        <p:spPr>
          <a:xfrm>
            <a:off x="4241318" y="476367"/>
            <a:ext cx="3088784" cy="798642"/>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es-ES" sz="4800" b="1" dirty="0">
                <a:latin typeface="Arial" panose="020B0604020202020204" pitchFamily="34" charset="0"/>
                <a:cs typeface="Arial" panose="020B0604020202020204" pitchFamily="34" charset="0"/>
              </a:rPr>
              <a:t>Funciones</a:t>
            </a:r>
          </a:p>
        </p:txBody>
      </p:sp>
      <p:sp>
        <p:nvSpPr>
          <p:cNvPr id="4" name="Rectángulo 3"/>
          <p:cNvSpPr/>
          <p:nvPr/>
        </p:nvSpPr>
        <p:spPr>
          <a:xfrm>
            <a:off x="1212728" y="2507350"/>
            <a:ext cx="2483508" cy="286660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s-ES" dirty="0">
                <a:latin typeface="Arial" panose="020B0604020202020204" pitchFamily="34" charset="0"/>
                <a:ea typeface="Times New Roman" panose="02020603050405020304" pitchFamily="18" charset="0"/>
                <a:cs typeface="Arial" panose="020B0604020202020204" pitchFamily="34" charset="0"/>
              </a:rPr>
              <a:t>La principal es la replicación y transcripción de los ácidos nucleicos. Almacena la información genética, pasándola a las células hijas en el momento de la división celular. </a:t>
            </a:r>
          </a:p>
        </p:txBody>
      </p:sp>
      <p:sp>
        <p:nvSpPr>
          <p:cNvPr id="5" name="Rectángulo 4"/>
          <p:cNvSpPr/>
          <p:nvPr/>
        </p:nvSpPr>
        <p:spPr>
          <a:xfrm>
            <a:off x="4781157" y="2444246"/>
            <a:ext cx="2431012" cy="286232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s-ES" dirty="0">
                <a:latin typeface="Arial" panose="020B0604020202020204" pitchFamily="34" charset="0"/>
                <a:ea typeface="Times New Roman" panose="02020603050405020304" pitchFamily="18" charset="0"/>
                <a:cs typeface="Arial" panose="020B0604020202020204" pitchFamily="34" charset="0"/>
              </a:rPr>
              <a:t>Controla todas las actividades celulares, ejerciendo su control al determinar qué proteínas deben ser producidas por la célula y en qué momento. El control se ejerce a través del ARN mensajero.</a:t>
            </a:r>
          </a:p>
        </p:txBody>
      </p:sp>
      <p:sp>
        <p:nvSpPr>
          <p:cNvPr id="6" name="Rectángulo 5"/>
          <p:cNvSpPr/>
          <p:nvPr/>
        </p:nvSpPr>
        <p:spPr>
          <a:xfrm>
            <a:off x="8068367" y="2305746"/>
            <a:ext cx="3084738" cy="313932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s-ES" dirty="0">
                <a:latin typeface="Arial" panose="020B0604020202020204" pitchFamily="34" charset="0"/>
                <a:ea typeface="Times New Roman" panose="02020603050405020304" pitchFamily="18" charset="0"/>
                <a:cs typeface="Arial" panose="020B0604020202020204" pitchFamily="34" charset="0"/>
              </a:rPr>
              <a:t>El ARN mensajero, que se sintetiza por transcripción del ADN, lleva la información al citoplasma, donde junto al ARN ribosómico y ARN de transferencia tiene lugar la síntesis de proteínas estructurales y enzimáticas que controlan los procesos metabólicos.</a:t>
            </a:r>
          </a:p>
        </p:txBody>
      </p:sp>
      <p:sp>
        <p:nvSpPr>
          <p:cNvPr id="8" name="Flecha abajo 7"/>
          <p:cNvSpPr/>
          <p:nvPr/>
        </p:nvSpPr>
        <p:spPr>
          <a:xfrm rot="2741792">
            <a:off x="3165671" y="1494440"/>
            <a:ext cx="374761" cy="705212"/>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Flecha abajo 8"/>
          <p:cNvSpPr/>
          <p:nvPr/>
        </p:nvSpPr>
        <p:spPr>
          <a:xfrm>
            <a:off x="5493486" y="1588277"/>
            <a:ext cx="392159" cy="542701"/>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Flecha abajo 9"/>
          <p:cNvSpPr/>
          <p:nvPr/>
        </p:nvSpPr>
        <p:spPr>
          <a:xfrm rot="18505134">
            <a:off x="7700683" y="1509641"/>
            <a:ext cx="340151" cy="602048"/>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9287394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631842" y="605307"/>
            <a:ext cx="4833285" cy="707886"/>
          </a:xfrm>
          <a:prstGeom prst="rect">
            <a:avLst/>
          </a:prstGeom>
          <a:noFill/>
        </p:spPr>
        <p:txBody>
          <a:bodyPr wrap="square" rtlCol="0">
            <a:spAutoFit/>
          </a:bodyPr>
          <a:lstStyle/>
          <a:p>
            <a:r>
              <a:rPr lang="es-EC" sz="4000" b="1" dirty="0"/>
              <a:t>Partes del núcleo</a:t>
            </a:r>
          </a:p>
        </p:txBody>
      </p:sp>
      <p:sp>
        <p:nvSpPr>
          <p:cNvPr id="3" name="CuadroTexto 2"/>
          <p:cNvSpPr txBox="1"/>
          <p:nvPr/>
        </p:nvSpPr>
        <p:spPr>
          <a:xfrm>
            <a:off x="1952519" y="1204077"/>
            <a:ext cx="3077103" cy="461665"/>
          </a:xfrm>
          <a:prstGeom prst="rect">
            <a:avLst/>
          </a:prstGeom>
          <a:noFill/>
        </p:spPr>
        <p:txBody>
          <a:bodyPr wrap="square" rtlCol="0">
            <a:spAutoFit/>
          </a:bodyPr>
          <a:lstStyle/>
          <a:p>
            <a:r>
              <a:rPr lang="es-EC" sz="2400" b="1" dirty="0"/>
              <a:t>MEMBRANA NUCLEAR</a:t>
            </a:r>
          </a:p>
        </p:txBody>
      </p:sp>
      <p:sp>
        <p:nvSpPr>
          <p:cNvPr id="4" name="CuadroTexto 3"/>
          <p:cNvSpPr txBox="1"/>
          <p:nvPr/>
        </p:nvSpPr>
        <p:spPr>
          <a:xfrm>
            <a:off x="1624154" y="2510607"/>
            <a:ext cx="3733835" cy="156966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s-EC" sz="2400" dirty="0"/>
              <a:t>Encargada de regular el intercambio de materiales entre el núcleo y el citoplasma.</a:t>
            </a:r>
          </a:p>
        </p:txBody>
      </p:sp>
      <p:sp>
        <p:nvSpPr>
          <p:cNvPr id="5" name="Flecha abajo 4"/>
          <p:cNvSpPr/>
          <p:nvPr/>
        </p:nvSpPr>
        <p:spPr>
          <a:xfrm>
            <a:off x="2957148" y="2149082"/>
            <a:ext cx="167426" cy="2330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6" name="Picture 2" descr="Resultado de imagen para membrana nuclear estructu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8000" y="2100860"/>
            <a:ext cx="5714253" cy="39588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nucleol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4154" y="4585282"/>
            <a:ext cx="3250535" cy="2070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4303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996886" y="464532"/>
            <a:ext cx="2408859"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C" sz="3200" b="1" dirty="0"/>
              <a:t>NUCLEOLO</a:t>
            </a:r>
          </a:p>
        </p:txBody>
      </p:sp>
      <p:sp>
        <p:nvSpPr>
          <p:cNvPr id="4" name="Rectángulo 3"/>
          <p:cNvSpPr/>
          <p:nvPr/>
        </p:nvSpPr>
        <p:spPr>
          <a:xfrm>
            <a:off x="1593476" y="1466602"/>
            <a:ext cx="3442447" cy="86061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s-EC" dirty="0"/>
              <a:t>Acumulan gran cantidad de ARN y proteínas .</a:t>
            </a:r>
          </a:p>
        </p:txBody>
      </p:sp>
      <p:sp>
        <p:nvSpPr>
          <p:cNvPr id="5" name="Flecha abajo 4"/>
          <p:cNvSpPr/>
          <p:nvPr/>
        </p:nvSpPr>
        <p:spPr>
          <a:xfrm>
            <a:off x="3133163" y="2577029"/>
            <a:ext cx="363071" cy="4840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CuadroTexto 5"/>
          <p:cNvSpPr txBox="1"/>
          <p:nvPr/>
        </p:nvSpPr>
        <p:spPr>
          <a:xfrm>
            <a:off x="1516154" y="3428999"/>
            <a:ext cx="3519770"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C" dirty="0"/>
              <a:t>El nucléolo  desaparece durante la división celular en la metafase,   pero vuelve a reorganizarse durante la telofase y reaparece en las nuevas células formadas. </a:t>
            </a:r>
          </a:p>
        </p:txBody>
      </p:sp>
      <p:pic>
        <p:nvPicPr>
          <p:cNvPr id="2052" name="Picture 4" descr="Resultado de imagen para nucleolo"/>
          <p:cNvPicPr>
            <a:picLocks noChangeAspect="1" noChangeArrowheads="1"/>
          </p:cNvPicPr>
          <p:nvPr/>
        </p:nvPicPr>
        <p:blipFill rotWithShape="1">
          <a:blip r:embed="rId2">
            <a:extLst>
              <a:ext uri="{28A0092B-C50C-407E-A947-70E740481C1C}">
                <a14:useLocalDpi xmlns:a14="http://schemas.microsoft.com/office/drawing/2010/main" val="0"/>
              </a:ext>
            </a:extLst>
          </a:blip>
          <a:srcRect l="18240" r="17146" b="2032"/>
          <a:stretch/>
        </p:blipFill>
        <p:spPr bwMode="auto">
          <a:xfrm>
            <a:off x="6427694" y="791909"/>
            <a:ext cx="4787153" cy="4538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4444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164976" y="1196788"/>
            <a:ext cx="2933497"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C" sz="3200" b="1" dirty="0"/>
              <a:t>Jugo nuclear</a:t>
            </a:r>
          </a:p>
        </p:txBody>
      </p:sp>
      <p:sp>
        <p:nvSpPr>
          <p:cNvPr id="4" name="Flecha abajo 3"/>
          <p:cNvSpPr/>
          <p:nvPr/>
        </p:nvSpPr>
        <p:spPr>
          <a:xfrm>
            <a:off x="3025587" y="2039147"/>
            <a:ext cx="363071" cy="4840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CuadroTexto 4"/>
          <p:cNvSpPr txBox="1"/>
          <p:nvPr/>
        </p:nvSpPr>
        <p:spPr>
          <a:xfrm>
            <a:off x="1405216" y="2638636"/>
            <a:ext cx="4233584"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s-EC" dirty="0"/>
              <a:t>Es un liquido que se encuentra suspendido la estructuras nucleares </a:t>
            </a:r>
          </a:p>
        </p:txBody>
      </p:sp>
      <p:sp>
        <p:nvSpPr>
          <p:cNvPr id="6" name="Flecha abajo 5"/>
          <p:cNvSpPr/>
          <p:nvPr/>
        </p:nvSpPr>
        <p:spPr>
          <a:xfrm>
            <a:off x="3025587" y="3656507"/>
            <a:ext cx="363071" cy="4840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CuadroTexto 6"/>
          <p:cNvSpPr txBox="1"/>
          <p:nvPr/>
        </p:nvSpPr>
        <p:spPr>
          <a:xfrm>
            <a:off x="1862416" y="4142040"/>
            <a:ext cx="2689412" cy="175432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s-EC" dirty="0"/>
              <a:t>Se encuentra:</a:t>
            </a:r>
          </a:p>
          <a:p>
            <a:r>
              <a:rPr lang="es-EC" dirty="0"/>
              <a:t>-agua</a:t>
            </a:r>
          </a:p>
          <a:p>
            <a:r>
              <a:rPr lang="es-EC" dirty="0"/>
              <a:t>-aminoácidos</a:t>
            </a:r>
          </a:p>
          <a:p>
            <a:r>
              <a:rPr lang="es-EC" dirty="0"/>
              <a:t>-iones</a:t>
            </a:r>
          </a:p>
          <a:p>
            <a:r>
              <a:rPr lang="es-EC" dirty="0"/>
              <a:t>-lípidos</a:t>
            </a:r>
          </a:p>
          <a:p>
            <a:r>
              <a:rPr lang="es-EC" dirty="0"/>
              <a:t>-hidratos de carbono</a:t>
            </a:r>
          </a:p>
        </p:txBody>
      </p:sp>
      <p:pic>
        <p:nvPicPr>
          <p:cNvPr id="3074" name="Picture 2" descr="Resultado de imagen para jugo nuclear"/>
          <p:cNvPicPr>
            <a:picLocks noChangeAspect="1" noChangeArrowheads="1"/>
          </p:cNvPicPr>
          <p:nvPr/>
        </p:nvPicPr>
        <p:blipFill rotWithShape="1">
          <a:blip r:embed="rId2">
            <a:extLst>
              <a:ext uri="{28A0092B-C50C-407E-A947-70E740481C1C}">
                <a14:useLocalDpi xmlns:a14="http://schemas.microsoft.com/office/drawing/2010/main" val="0"/>
              </a:ext>
            </a:extLst>
          </a:blip>
          <a:srcRect l="14478" t="13429" r="11172" b="12889"/>
          <a:stretch/>
        </p:blipFill>
        <p:spPr bwMode="auto">
          <a:xfrm>
            <a:off x="6118412" y="1781563"/>
            <a:ext cx="4518212" cy="3361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9453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724300" y="361988"/>
            <a:ext cx="3799363" cy="52322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s-EC" sz="2800" b="1" dirty="0"/>
              <a:t>Material genético</a:t>
            </a:r>
          </a:p>
        </p:txBody>
      </p:sp>
      <p:sp>
        <p:nvSpPr>
          <p:cNvPr id="3" name="CuadroTexto 2"/>
          <p:cNvSpPr txBox="1"/>
          <p:nvPr/>
        </p:nvSpPr>
        <p:spPr>
          <a:xfrm>
            <a:off x="1586753" y="1373700"/>
            <a:ext cx="3966881" cy="193899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buFont typeface="Arial" panose="020B0604020202020204" pitchFamily="34" charset="0"/>
              <a:buChar char="•"/>
            </a:pPr>
            <a:r>
              <a:rPr lang="es-EC" sz="2400" dirty="0"/>
              <a:t>Cromatina</a:t>
            </a:r>
          </a:p>
          <a:p>
            <a:pPr marL="285750" indent="-285750">
              <a:buFont typeface="Arial" panose="020B0604020202020204" pitchFamily="34" charset="0"/>
              <a:buChar char="•"/>
            </a:pPr>
            <a:r>
              <a:rPr lang="es-EC" sz="2400" dirty="0"/>
              <a:t>La mayor parte de proteína en la cromatina consisten en copias (histonas)</a:t>
            </a:r>
          </a:p>
          <a:p>
            <a:pPr marL="285750" indent="-285750">
              <a:buFont typeface="Arial" panose="020B0604020202020204" pitchFamily="34" charset="0"/>
              <a:buChar char="•"/>
            </a:pPr>
            <a:endParaRPr lang="es-EC" sz="2400" dirty="0"/>
          </a:p>
        </p:txBody>
      </p:sp>
      <p:sp>
        <p:nvSpPr>
          <p:cNvPr id="4" name="CuadroTexto 3"/>
          <p:cNvSpPr txBox="1"/>
          <p:nvPr/>
        </p:nvSpPr>
        <p:spPr>
          <a:xfrm>
            <a:off x="1586753" y="3479545"/>
            <a:ext cx="4074459" cy="298543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s-EC" sz="2000" b="1" dirty="0"/>
              <a:t>Existen 2 tipos de cromatinas:</a:t>
            </a:r>
          </a:p>
          <a:p>
            <a:pPr marL="342900" indent="-342900">
              <a:buFont typeface="Arial" panose="020B0604020202020204" pitchFamily="34" charset="0"/>
              <a:buChar char="•"/>
            </a:pPr>
            <a:r>
              <a:rPr lang="es-EC" sz="2400" dirty="0"/>
              <a:t>eucromatina.-localización central</a:t>
            </a:r>
          </a:p>
          <a:p>
            <a:pPr marL="342900" indent="-342900">
              <a:buFont typeface="Arial" panose="020B0604020202020204" pitchFamily="34" charset="0"/>
              <a:buChar char="•"/>
            </a:pPr>
            <a:r>
              <a:rPr lang="es-EC" sz="2400" dirty="0"/>
              <a:t>Heterocromatina.- representa el 10% de la cromatina es inactiva para el proceso de transcripción</a:t>
            </a:r>
            <a:r>
              <a:rPr lang="es-EC" sz="2000" dirty="0"/>
              <a:t>.</a:t>
            </a:r>
          </a:p>
        </p:txBody>
      </p:sp>
      <p:pic>
        <p:nvPicPr>
          <p:cNvPr id="4098" name="Picture 2" descr="Resultado de imagen para cromatin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7423" y="1811459"/>
            <a:ext cx="5946019" cy="3160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7046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70922" y="471548"/>
            <a:ext cx="7911548" cy="880176"/>
          </a:xfrm>
        </p:spPr>
        <p:txBody>
          <a:bodyPr>
            <a:noAutofit/>
          </a:bodyPr>
          <a:lstStyle/>
          <a:p>
            <a:r>
              <a:rPr lang="es-EC" sz="4000" b="1" dirty="0" smtClean="0">
                <a:solidFill>
                  <a:srgbClr val="0070C0"/>
                </a:solidFill>
                <a:latin typeface="Arial" panose="020B0604020202020204" pitchFamily="34" charset="0"/>
                <a:cs typeface="Arial" panose="020B0604020202020204" pitchFamily="34" charset="0"/>
              </a:rPr>
              <a:t>RETÍCULO </a:t>
            </a:r>
            <a:r>
              <a:rPr lang="es-EC" sz="4000" b="1" dirty="0">
                <a:solidFill>
                  <a:srgbClr val="0070C0"/>
                </a:solidFill>
                <a:latin typeface="Arial" panose="020B0604020202020204" pitchFamily="34" charset="0"/>
                <a:cs typeface="Arial" panose="020B0604020202020204" pitchFamily="34" charset="0"/>
              </a:rPr>
              <a:t>ENDOPLASMATICO</a:t>
            </a:r>
            <a:endParaRPr lang="es-ES" sz="4000" b="1" dirty="0">
              <a:solidFill>
                <a:srgbClr val="0070C0"/>
              </a:solidFill>
            </a:endParaRPr>
          </a:p>
        </p:txBody>
      </p:sp>
      <p:pic>
        <p:nvPicPr>
          <p:cNvPr id="5" name="Picture 2" descr="Resultado de imagen para RETICULO ENDOPLASMATICO"/>
          <p:cNvPicPr>
            <a:picLocks noChangeAspect="1" noChangeArrowheads="1"/>
          </p:cNvPicPr>
          <p:nvPr/>
        </p:nvPicPr>
        <p:blipFill rotWithShape="1">
          <a:blip r:embed="rId2">
            <a:extLst>
              <a:ext uri="{28A0092B-C50C-407E-A947-70E740481C1C}">
                <a14:useLocalDpi xmlns:a14="http://schemas.microsoft.com/office/drawing/2010/main" val="0"/>
              </a:ext>
            </a:extLst>
          </a:blip>
          <a:srcRect t="8549"/>
          <a:stretch/>
        </p:blipFill>
        <p:spPr bwMode="auto">
          <a:xfrm>
            <a:off x="7712195" y="2314369"/>
            <a:ext cx="4079062" cy="31333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Flecha derecha 6"/>
          <p:cNvSpPr/>
          <p:nvPr/>
        </p:nvSpPr>
        <p:spPr>
          <a:xfrm>
            <a:off x="6494371" y="3368651"/>
            <a:ext cx="1080052" cy="517298"/>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C"/>
          </a:p>
        </p:txBody>
      </p:sp>
      <p:sp>
        <p:nvSpPr>
          <p:cNvPr id="8" name="Rectángulo 7"/>
          <p:cNvSpPr/>
          <p:nvPr/>
        </p:nvSpPr>
        <p:spPr>
          <a:xfrm>
            <a:off x="738494" y="1617233"/>
            <a:ext cx="6096000" cy="2308324"/>
          </a:xfrm>
          <a:prstGeom prst="rect">
            <a:avLst/>
          </a:prstGeom>
        </p:spPr>
        <p:txBody>
          <a:bodyPr>
            <a:spAutoFit/>
          </a:bodyPr>
          <a:lstStyle/>
          <a:p>
            <a:endParaRPr lang="es-ES" sz="2400" dirty="0">
              <a:latin typeface="Arial" panose="020B0604020202020204" pitchFamily="34" charset="0"/>
              <a:cs typeface="Arial" panose="020B0604020202020204" pitchFamily="34" charset="0"/>
            </a:endParaRPr>
          </a:p>
          <a:p>
            <a:endParaRPr lang="es-ES" sz="2400" dirty="0" smtClean="0">
              <a:latin typeface="Arial" panose="020B0604020202020204" pitchFamily="34" charset="0"/>
              <a:cs typeface="Arial" panose="020B0604020202020204" pitchFamily="34" charset="0"/>
            </a:endParaRPr>
          </a:p>
          <a:p>
            <a:endParaRPr lang="es-ES" sz="2400" dirty="0">
              <a:latin typeface="Arial" panose="020B0604020202020204" pitchFamily="34" charset="0"/>
              <a:cs typeface="Arial" panose="020B0604020202020204" pitchFamily="34" charset="0"/>
            </a:endParaRPr>
          </a:p>
          <a:p>
            <a:endParaRPr lang="es-ES" sz="2400" dirty="0" smtClean="0">
              <a:latin typeface="Arial" panose="020B0604020202020204" pitchFamily="34" charset="0"/>
              <a:cs typeface="Arial" panose="020B0604020202020204" pitchFamily="34" charset="0"/>
            </a:endParaRPr>
          </a:p>
          <a:p>
            <a:endParaRPr lang="es-ES" sz="2400" dirty="0">
              <a:latin typeface="Arial" panose="020B0604020202020204" pitchFamily="34" charset="0"/>
              <a:cs typeface="Arial" panose="020B0604020202020204" pitchFamily="34" charset="0"/>
            </a:endParaRPr>
          </a:p>
          <a:p>
            <a:endParaRPr lang="es-ES" sz="2400" dirty="0" smtClean="0">
              <a:latin typeface="Arial" panose="020B0604020202020204" pitchFamily="34" charset="0"/>
              <a:cs typeface="Arial" panose="020B0604020202020204" pitchFamily="34" charset="0"/>
            </a:endParaRPr>
          </a:p>
        </p:txBody>
      </p:sp>
      <p:graphicFrame>
        <p:nvGraphicFramePr>
          <p:cNvPr id="10" name="Tabla 9"/>
          <p:cNvGraphicFramePr>
            <a:graphicFrameLocks noGrp="1"/>
          </p:cNvGraphicFramePr>
          <p:nvPr>
            <p:extLst>
              <p:ext uri="{D42A27DB-BD31-4B8C-83A1-F6EECF244321}">
                <p14:modId xmlns:p14="http://schemas.microsoft.com/office/powerpoint/2010/main" val="1577126277"/>
              </p:ext>
            </p:extLst>
          </p:nvPr>
        </p:nvGraphicFramePr>
        <p:xfrm>
          <a:off x="1348025" y="1269874"/>
          <a:ext cx="5077460" cy="5222382"/>
        </p:xfrm>
        <a:graphic>
          <a:graphicData uri="http://schemas.openxmlformats.org/drawingml/2006/table">
            <a:tbl>
              <a:tblPr/>
              <a:tblGrid>
                <a:gridCol w="5077460"/>
              </a:tblGrid>
              <a:tr h="5222382">
                <a:tc>
                  <a:txBody>
                    <a:bodyPr/>
                    <a:lstStyle/>
                    <a:p>
                      <a:r>
                        <a:rPr lang="es-ES" sz="2400" dirty="0" smtClean="0">
                          <a:latin typeface="Arial" panose="020B0604020202020204" pitchFamily="34" charset="0"/>
                          <a:cs typeface="Arial" panose="020B0604020202020204" pitchFamily="34" charset="0"/>
                        </a:rPr>
                        <a:t>Es un complejo sistema de membranas en forma de sacos y túbulos que están interconectados entre si, compartiendo el mismo espacio interno y se extiende por todo el citoplasma.</a:t>
                      </a:r>
                    </a:p>
                    <a:p>
                      <a:endParaRPr lang="es-ES" sz="2400" dirty="0" smtClean="0">
                        <a:latin typeface="Arial" panose="020B0604020202020204" pitchFamily="34" charset="0"/>
                        <a:cs typeface="Arial" panose="020B0604020202020204" pitchFamily="34" charset="0"/>
                      </a:endParaRPr>
                    </a:p>
                    <a:p>
                      <a:r>
                        <a:rPr lang="es-ES" sz="2400" b="1" dirty="0" smtClean="0">
                          <a:solidFill>
                            <a:srgbClr val="0070C0"/>
                          </a:solidFill>
                          <a:latin typeface="Arial" panose="020B0604020202020204" pitchFamily="34" charset="0"/>
                          <a:cs typeface="Arial" panose="020B0604020202020204" pitchFamily="34" charset="0"/>
                        </a:rPr>
                        <a:t>Función:</a:t>
                      </a:r>
                    </a:p>
                    <a:p>
                      <a:r>
                        <a:rPr lang="es-EC" sz="2400" b="0" i="0" kern="1200" dirty="0" smtClean="0">
                          <a:solidFill>
                            <a:schemeClr val="tx1"/>
                          </a:solidFill>
                          <a:effectLst/>
                          <a:latin typeface="Arial" panose="020B0604020202020204" pitchFamily="34" charset="0"/>
                          <a:ea typeface="+mn-ea"/>
                          <a:cs typeface="Arial" panose="020B0604020202020204" pitchFamily="34" charset="0"/>
                        </a:rPr>
                        <a:t>- Síntesis de proteínas.</a:t>
                      </a:r>
                    </a:p>
                    <a:p>
                      <a:r>
                        <a:rPr lang="es-EC" sz="2400" b="0" i="0" kern="1200" dirty="0" smtClean="0">
                          <a:solidFill>
                            <a:schemeClr val="tx1"/>
                          </a:solidFill>
                          <a:effectLst/>
                          <a:latin typeface="Arial" panose="020B0604020202020204" pitchFamily="34" charset="0"/>
                          <a:ea typeface="+mn-ea"/>
                          <a:cs typeface="Arial" panose="020B0604020202020204" pitchFamily="34" charset="0"/>
                        </a:rPr>
                        <a:t>- Síntesis de lípidos constituyentes de</a:t>
                      </a:r>
                      <a:r>
                        <a:rPr lang="es-EC" sz="2400" b="0" i="0" kern="1200" baseline="0" dirty="0" smtClean="0">
                          <a:solidFill>
                            <a:schemeClr val="tx1"/>
                          </a:solidFill>
                          <a:effectLst/>
                          <a:latin typeface="Arial" panose="020B0604020202020204" pitchFamily="34" charset="0"/>
                          <a:ea typeface="+mn-ea"/>
                          <a:cs typeface="Arial" panose="020B0604020202020204" pitchFamily="34" charset="0"/>
                        </a:rPr>
                        <a:t> </a:t>
                      </a:r>
                      <a:r>
                        <a:rPr lang="es-EC" sz="2400" b="0" i="0" kern="1200" dirty="0" smtClean="0">
                          <a:solidFill>
                            <a:schemeClr val="tx1"/>
                          </a:solidFill>
                          <a:effectLst/>
                          <a:latin typeface="Arial" panose="020B0604020202020204" pitchFamily="34" charset="0"/>
                          <a:ea typeface="+mn-ea"/>
                          <a:cs typeface="Arial" panose="020B0604020202020204" pitchFamily="34" charset="0"/>
                        </a:rPr>
                        <a:t>membrana.</a:t>
                      </a:r>
                    </a:p>
                    <a:p>
                      <a:r>
                        <a:rPr lang="es-EC" sz="2400" b="0" i="0" kern="1200" dirty="0" smtClean="0">
                          <a:solidFill>
                            <a:schemeClr val="tx1"/>
                          </a:solidFill>
                          <a:effectLst/>
                          <a:latin typeface="Arial" panose="020B0604020202020204" pitchFamily="34" charset="0"/>
                          <a:ea typeface="+mn-ea"/>
                          <a:cs typeface="Arial" panose="020B0604020202020204" pitchFamily="34" charset="0"/>
                        </a:rPr>
                        <a:t>- Participación en procesos de detoxificación de la célula.</a:t>
                      </a:r>
                      <a:endParaRPr lang="es-ES" sz="2400" dirty="0" smtClean="0">
                        <a:latin typeface="Arial" panose="020B0604020202020204" pitchFamily="34" charset="0"/>
                        <a:cs typeface="Arial" panose="020B0604020202020204" pitchFamily="3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bl>
          </a:graphicData>
        </a:graphic>
      </p:graphicFrame>
    </p:spTree>
    <p:extLst>
      <p:ext uri="{BB962C8B-B14F-4D97-AF65-F5344CB8AC3E}">
        <p14:creationId xmlns:p14="http://schemas.microsoft.com/office/powerpoint/2010/main" val="24615780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833352" y="798491"/>
            <a:ext cx="1532586" cy="59242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sz="2800" b="1" dirty="0" smtClean="0"/>
              <a:t>El ADN</a:t>
            </a:r>
            <a:endParaRPr lang="es-ES" sz="2800" b="1" dirty="0"/>
          </a:p>
        </p:txBody>
      </p:sp>
      <p:sp>
        <p:nvSpPr>
          <p:cNvPr id="4" name="Flecha abajo 3"/>
          <p:cNvSpPr/>
          <p:nvPr/>
        </p:nvSpPr>
        <p:spPr>
          <a:xfrm>
            <a:off x="3418109" y="1546719"/>
            <a:ext cx="363071" cy="385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Rectángulo 4"/>
          <p:cNvSpPr/>
          <p:nvPr/>
        </p:nvSpPr>
        <p:spPr>
          <a:xfrm>
            <a:off x="1611089" y="1971721"/>
            <a:ext cx="4340181" cy="290919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es-ES" sz="2400" dirty="0" smtClean="0"/>
              <a:t>Tiene doble hélice </a:t>
            </a:r>
          </a:p>
          <a:p>
            <a:pPr marL="285750" indent="-285750">
              <a:buFont typeface="Arial" panose="020B0604020202020204" pitchFamily="34" charset="0"/>
              <a:buChar char="•"/>
            </a:pPr>
            <a:r>
              <a:rPr lang="es-ES" sz="2400" dirty="0" smtClean="0"/>
              <a:t>Esta formado por unidades de desoxirribosa y fosfato.</a:t>
            </a:r>
          </a:p>
          <a:p>
            <a:pPr marL="285750" indent="-285750">
              <a:buFont typeface="Arial" panose="020B0604020202020204" pitchFamily="34" charset="0"/>
              <a:buChar char="•"/>
            </a:pPr>
            <a:r>
              <a:rPr lang="es-ES" sz="2400" dirty="0"/>
              <a:t> </a:t>
            </a:r>
            <a:r>
              <a:rPr lang="es-ES" sz="2400" dirty="0" smtClean="0"/>
              <a:t>bases nitrogenadas: Adenina –Timina ;Citosina-Guanina</a:t>
            </a:r>
            <a:endParaRPr lang="es-ES" sz="2400" dirty="0"/>
          </a:p>
        </p:txBody>
      </p:sp>
      <p:pic>
        <p:nvPicPr>
          <p:cNvPr id="2050" name="Picture 2" descr="Resultado de imagen para AD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8289" y="1390919"/>
            <a:ext cx="2970684" cy="38725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9061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483706" y="642551"/>
            <a:ext cx="2854411" cy="71669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sz="2400" b="1" dirty="0" smtClean="0"/>
              <a:t>CROMOSOMAS</a:t>
            </a:r>
            <a:endParaRPr lang="es-ES" sz="2400" b="1" dirty="0"/>
          </a:p>
        </p:txBody>
      </p:sp>
      <p:sp>
        <p:nvSpPr>
          <p:cNvPr id="4" name="Rectángulo 3"/>
          <p:cNvSpPr/>
          <p:nvPr/>
        </p:nvSpPr>
        <p:spPr>
          <a:xfrm>
            <a:off x="1556950" y="1692874"/>
            <a:ext cx="4880920" cy="147206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endParaRPr lang="es-ES" dirty="0"/>
          </a:p>
          <a:p>
            <a:r>
              <a:rPr lang="es-ES" dirty="0" smtClean="0"/>
              <a:t>Son </a:t>
            </a:r>
            <a:r>
              <a:rPr lang="es-ES" dirty="0"/>
              <a:t>estructuras en el interior de la célula que contienen la información genética. Cada cromosoma de nuestras células está formado por una molécula de ADN, asociada a ARN y proteínas</a:t>
            </a:r>
            <a:r>
              <a:rPr lang="es-ES" dirty="0" smtClean="0"/>
              <a:t>.</a:t>
            </a:r>
            <a:r>
              <a:rPr lang="es-ES" dirty="0">
                <a:hlinkClick r:id="rId2"/>
              </a:rPr>
              <a:t/>
            </a:r>
            <a:br>
              <a:rPr lang="es-ES" dirty="0">
                <a:hlinkClick r:id="rId2"/>
              </a:rPr>
            </a:br>
            <a:endParaRPr lang="es-ES" dirty="0"/>
          </a:p>
        </p:txBody>
      </p:sp>
      <p:pic>
        <p:nvPicPr>
          <p:cNvPr id="3074" name="Picture 2" descr="http://revistageneticamedica.com/blog/wp-content/uploads/2017/04/cromosoma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5427" y="1000897"/>
            <a:ext cx="4082789" cy="41395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Rectángulo 5"/>
          <p:cNvSpPr/>
          <p:nvPr/>
        </p:nvSpPr>
        <p:spPr>
          <a:xfrm>
            <a:off x="1556951" y="3498572"/>
            <a:ext cx="4880920" cy="185351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s-ES" dirty="0"/>
              <a:t>Cada especie tiene un número característico de cromosomas. En la especie humana cada célula somática tiene 22 pares de cromosomas autosómicos y un par de cromosomas sexuales.</a:t>
            </a:r>
          </a:p>
        </p:txBody>
      </p:sp>
    </p:spTree>
    <p:extLst>
      <p:ext uri="{BB962C8B-B14F-4D97-AF65-F5344CB8AC3E}">
        <p14:creationId xmlns:p14="http://schemas.microsoft.com/office/powerpoint/2010/main" val="12878868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954774" y="241234"/>
            <a:ext cx="6122396" cy="855332"/>
          </a:xfrm>
        </p:spPr>
        <p:txBody>
          <a:bodyPr>
            <a:normAutofit fontScale="90000"/>
          </a:bodyPr>
          <a:lstStyle/>
          <a:p>
            <a:r>
              <a:rPr lang="es-EC" b="1" dirty="0">
                <a:latin typeface="Arial" panose="020B0604020202020204" pitchFamily="34" charset="0"/>
                <a:cs typeface="Arial" panose="020B0604020202020204" pitchFamily="34" charset="0"/>
              </a:rPr>
              <a:t>CICLO CELULAR</a:t>
            </a:r>
          </a:p>
        </p:txBody>
      </p:sp>
      <p:sp>
        <p:nvSpPr>
          <p:cNvPr id="3" name="Subtítulo 2"/>
          <p:cNvSpPr>
            <a:spLocks noGrp="1"/>
          </p:cNvSpPr>
          <p:nvPr>
            <p:ph type="subTitle" idx="1"/>
          </p:nvPr>
        </p:nvSpPr>
        <p:spPr>
          <a:xfrm>
            <a:off x="721216" y="1352282"/>
            <a:ext cx="10882647" cy="1906073"/>
          </a:xfrm>
        </p:spPr>
        <p:style>
          <a:lnRef idx="2">
            <a:schemeClr val="accent2"/>
          </a:lnRef>
          <a:fillRef idx="1">
            <a:schemeClr val="lt1"/>
          </a:fillRef>
          <a:effectRef idx="0">
            <a:schemeClr val="accent2"/>
          </a:effectRef>
          <a:fontRef idx="minor">
            <a:schemeClr val="dk1"/>
          </a:fontRef>
        </p:style>
        <p:txBody>
          <a:bodyPr>
            <a:normAutofit/>
          </a:bodyPr>
          <a:lstStyle/>
          <a:p>
            <a:r>
              <a:rPr lang="es-EC" sz="2000" dirty="0">
                <a:solidFill>
                  <a:schemeClr val="tx1"/>
                </a:solidFill>
                <a:latin typeface="Arial" panose="020B0604020202020204" pitchFamily="34" charset="0"/>
                <a:cs typeface="Arial" panose="020B0604020202020204" pitchFamily="34" charset="0"/>
              </a:rPr>
              <a:t>El ciclo celular es una secuencia de sucesos que conducen primeramente al crecimiento de la célula y posteriormente a la división en células hijas</a:t>
            </a:r>
            <a:r>
              <a:rPr lang="es-EC" sz="2000" dirty="0" smtClean="0">
                <a:solidFill>
                  <a:schemeClr val="tx1"/>
                </a:solidFill>
                <a:latin typeface="Arial" panose="020B0604020202020204" pitchFamily="34" charset="0"/>
                <a:cs typeface="Arial" panose="020B0604020202020204" pitchFamily="34" charset="0"/>
              </a:rPr>
              <a:t>.</a:t>
            </a:r>
          </a:p>
          <a:p>
            <a:pPr algn="l"/>
            <a:r>
              <a:rPr lang="es-EC" sz="2000" b="1" dirty="0" smtClean="0">
                <a:solidFill>
                  <a:schemeClr val="tx1"/>
                </a:solidFill>
                <a:latin typeface="Arial" panose="020B0604020202020204" pitchFamily="34" charset="0"/>
                <a:cs typeface="Arial" panose="020B0604020202020204" pitchFamily="34" charset="0"/>
              </a:rPr>
              <a:t>INTERFASE</a:t>
            </a:r>
          </a:p>
          <a:p>
            <a:pPr algn="l"/>
            <a:r>
              <a:rPr lang="es-EC" sz="2000" dirty="0" smtClean="0">
                <a:solidFill>
                  <a:schemeClr val="tx1"/>
                </a:solidFill>
                <a:latin typeface="Arial" panose="020B0604020202020204" pitchFamily="34" charset="0"/>
                <a:cs typeface="Arial" panose="020B0604020202020204" pitchFamily="34" charset="0"/>
              </a:rPr>
              <a:t>Es el periodo que ocupa la mayor parte del ciclo celular (desde el nacimiento de la célula hasta justo antes de que empiece la división). En ella se distinguen tres subfases:</a:t>
            </a:r>
          </a:p>
          <a:p>
            <a:pPr algn="l"/>
            <a:endParaRPr lang="es-EC" b="1" dirty="0"/>
          </a:p>
        </p:txBody>
      </p:sp>
      <p:pic>
        <p:nvPicPr>
          <p:cNvPr id="1026" name="Picture 2" descr="Resultado de imagen para ciclo celul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7409" y="3412902"/>
            <a:ext cx="4290813" cy="31166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8074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ciclo celular"/>
          <p:cNvPicPr>
            <a:picLocks noChangeAspect="1" noChangeArrowheads="1"/>
          </p:cNvPicPr>
          <p:nvPr/>
        </p:nvPicPr>
        <p:blipFill rotWithShape="1">
          <a:blip r:embed="rId2">
            <a:extLst>
              <a:ext uri="{28A0092B-C50C-407E-A947-70E740481C1C}">
                <a14:useLocalDpi xmlns:a14="http://schemas.microsoft.com/office/drawing/2010/main" val="0"/>
              </a:ext>
            </a:extLst>
          </a:blip>
          <a:srcRect l="1245" r="2540"/>
          <a:stretch/>
        </p:blipFill>
        <p:spPr bwMode="auto">
          <a:xfrm>
            <a:off x="1354989" y="3444173"/>
            <a:ext cx="4446942" cy="25202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Rectángulo 1"/>
          <p:cNvSpPr/>
          <p:nvPr/>
        </p:nvSpPr>
        <p:spPr>
          <a:xfrm>
            <a:off x="1635616" y="653921"/>
            <a:ext cx="3567447" cy="193899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endParaRPr lang="es-EC" sz="2000" b="1" dirty="0" smtClean="0"/>
          </a:p>
          <a:p>
            <a:r>
              <a:rPr lang="es-EC" sz="2000" b="1" dirty="0" smtClean="0"/>
              <a:t>Fase </a:t>
            </a:r>
            <a:r>
              <a:rPr lang="es-EC" sz="2000" b="1" dirty="0"/>
              <a:t>G1</a:t>
            </a:r>
            <a:r>
              <a:rPr lang="es-EC" sz="2000" dirty="0"/>
              <a:t>: es la primera fase del ciclo celular, en la que existe crecimiento celular con síntesis de proteína y de ARN. </a:t>
            </a:r>
          </a:p>
        </p:txBody>
      </p:sp>
      <p:sp>
        <p:nvSpPr>
          <p:cNvPr id="4" name="Rectángulo 3"/>
          <p:cNvSpPr/>
          <p:nvPr/>
        </p:nvSpPr>
        <p:spPr>
          <a:xfrm>
            <a:off x="6937419" y="803480"/>
            <a:ext cx="3507347" cy="203132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s-EC" b="1" dirty="0"/>
              <a:t>Fase S:</a:t>
            </a:r>
            <a:r>
              <a:rPr lang="es-EC" dirty="0"/>
              <a:t> Es la segunda fase del ciclo, en la que se produce la replicación o síntesis del ADN , como resultado cada cromosoma se duplica y queda formado por dos  cromatinas idénticas.</a:t>
            </a:r>
          </a:p>
        </p:txBody>
      </p:sp>
      <p:sp>
        <p:nvSpPr>
          <p:cNvPr id="5" name="Rectángulo 4"/>
          <p:cNvSpPr/>
          <p:nvPr/>
        </p:nvSpPr>
        <p:spPr>
          <a:xfrm>
            <a:off x="6615449" y="3933118"/>
            <a:ext cx="4151289" cy="203132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s-EC" b="1" dirty="0"/>
              <a:t>Fase G:</a:t>
            </a:r>
            <a:r>
              <a:rPr lang="es-EC" dirty="0"/>
              <a:t> Es el tiempo que transcurre entre la fase S y el inicio de la mitosis (la célula se prepara para mitosis). Tiene una duración entre 3 y 4 horas. Termina cuando la cromatina empieza a condensarse al inicio de la mitosis.</a:t>
            </a:r>
          </a:p>
        </p:txBody>
      </p:sp>
      <p:sp>
        <p:nvSpPr>
          <p:cNvPr id="7" name="Flecha derecha 6"/>
          <p:cNvSpPr/>
          <p:nvPr/>
        </p:nvSpPr>
        <p:spPr>
          <a:xfrm>
            <a:off x="5754708" y="1634008"/>
            <a:ext cx="631065" cy="370267"/>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Flecha derecha 8"/>
          <p:cNvSpPr/>
          <p:nvPr/>
        </p:nvSpPr>
        <p:spPr>
          <a:xfrm rot="5400000">
            <a:off x="8243570" y="3198828"/>
            <a:ext cx="524778" cy="370267"/>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5867819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8075" y="160408"/>
            <a:ext cx="10515600" cy="1013299"/>
          </a:xfrm>
        </p:spPr>
        <p:txBody>
          <a:bodyPr>
            <a:normAutofit/>
          </a:bodyPr>
          <a:lstStyle/>
          <a:p>
            <a:pPr algn="ctr"/>
            <a:r>
              <a:rPr lang="es-EC" sz="5400" b="1" dirty="0">
                <a:solidFill>
                  <a:srgbClr val="0070C0"/>
                </a:solidFill>
                <a:latin typeface="Arial" panose="020B0604020202020204" pitchFamily="34" charset="0"/>
                <a:cs typeface="Arial" panose="020B0604020202020204" pitchFamily="34" charset="0"/>
              </a:rPr>
              <a:t>MITOSIS</a:t>
            </a:r>
          </a:p>
        </p:txBody>
      </p:sp>
      <p:sp>
        <p:nvSpPr>
          <p:cNvPr id="3" name="Marcador de contenido 2"/>
          <p:cNvSpPr>
            <a:spLocks noGrp="1"/>
          </p:cNvSpPr>
          <p:nvPr>
            <p:ph idx="1"/>
          </p:nvPr>
        </p:nvSpPr>
        <p:spPr>
          <a:xfrm>
            <a:off x="1678219" y="1293271"/>
            <a:ext cx="8767132" cy="2080994"/>
          </a:xfrm>
        </p:spPr>
        <p:style>
          <a:lnRef idx="2">
            <a:schemeClr val="accent6"/>
          </a:lnRef>
          <a:fillRef idx="1">
            <a:schemeClr val="lt1"/>
          </a:fillRef>
          <a:effectRef idx="0">
            <a:schemeClr val="accent6"/>
          </a:effectRef>
          <a:fontRef idx="minor">
            <a:schemeClr val="dk1"/>
          </a:fontRef>
        </p:style>
        <p:txBody>
          <a:bodyPr>
            <a:normAutofit/>
          </a:bodyPr>
          <a:lstStyle/>
          <a:p>
            <a:pPr marL="0" indent="0">
              <a:buNone/>
            </a:pPr>
            <a:r>
              <a:rPr lang="es-EC" sz="2800" dirty="0">
                <a:solidFill>
                  <a:schemeClr val="tx1"/>
                </a:solidFill>
                <a:latin typeface="Arial" panose="020B0604020202020204" pitchFamily="34" charset="0"/>
                <a:cs typeface="Arial" panose="020B0604020202020204" pitchFamily="34" charset="0"/>
              </a:rPr>
              <a:t>Es la división celular que consiste en que a partir de una célula se obtienen 2 células hijas, con el mismo número de cromosomas y genéticamente idénticas a la célula madre.</a:t>
            </a:r>
          </a:p>
          <a:p>
            <a:pPr marL="0" indent="0">
              <a:buNone/>
            </a:pPr>
            <a:endParaRPr lang="es-EC" dirty="0">
              <a:latin typeface="Arial" panose="020B0604020202020204" pitchFamily="34" charset="0"/>
              <a:cs typeface="Arial" panose="020B0604020202020204" pitchFamily="34" charset="0"/>
            </a:endParaRPr>
          </a:p>
          <a:p>
            <a:pPr marL="0" indent="0">
              <a:buNone/>
            </a:pPr>
            <a:endParaRPr lang="es-EC" dirty="0">
              <a:latin typeface="Arial" panose="020B0604020202020204" pitchFamily="34" charset="0"/>
              <a:cs typeface="Arial" panose="020B0604020202020204" pitchFamily="34" charset="0"/>
            </a:endParaRPr>
          </a:p>
          <a:p>
            <a:pPr marL="0" indent="0">
              <a:buNone/>
            </a:pPr>
            <a:endParaRPr lang="es-EC" dirty="0">
              <a:latin typeface="Arial" panose="020B0604020202020204" pitchFamily="34" charset="0"/>
              <a:cs typeface="Arial" panose="020B0604020202020204" pitchFamily="34" charset="0"/>
            </a:endParaRPr>
          </a:p>
        </p:txBody>
      </p:sp>
      <p:pic>
        <p:nvPicPr>
          <p:cNvPr id="6152" name="Picture 8"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r="56270" b="25324"/>
          <a:stretch/>
        </p:blipFill>
        <p:spPr bwMode="auto">
          <a:xfrm>
            <a:off x="4156224" y="3747753"/>
            <a:ext cx="4145971" cy="29170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1370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81081" y="502276"/>
            <a:ext cx="4906852" cy="605307"/>
          </a:xfrm>
        </p:spPr>
        <p:txBody>
          <a:bodyPr>
            <a:noAutofit/>
          </a:bodyPr>
          <a:lstStyle/>
          <a:p>
            <a:r>
              <a:rPr lang="es-EC" sz="4000" b="1" dirty="0">
                <a:solidFill>
                  <a:srgbClr val="0070C0"/>
                </a:solidFill>
                <a:latin typeface="Arial" panose="020B0604020202020204" pitchFamily="34" charset="0"/>
                <a:cs typeface="Arial" panose="020B0604020202020204" pitchFamily="34" charset="0"/>
              </a:rPr>
              <a:t>Fases de la mitosis</a:t>
            </a:r>
          </a:p>
        </p:txBody>
      </p:sp>
      <p:sp>
        <p:nvSpPr>
          <p:cNvPr id="3" name="Marcador de contenido 2"/>
          <p:cNvSpPr>
            <a:spLocks noGrp="1"/>
          </p:cNvSpPr>
          <p:nvPr>
            <p:ph idx="1"/>
          </p:nvPr>
        </p:nvSpPr>
        <p:spPr>
          <a:xfrm>
            <a:off x="952452" y="1560650"/>
            <a:ext cx="5461227" cy="4646967"/>
          </a:xfr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marL="0" indent="0">
              <a:buNone/>
            </a:pPr>
            <a:r>
              <a:rPr lang="es-EC" sz="4400" b="1" dirty="0">
                <a:solidFill>
                  <a:schemeClr val="tx1"/>
                </a:solidFill>
              </a:rPr>
              <a:t>     </a:t>
            </a:r>
            <a:r>
              <a:rPr lang="es-EC" sz="4400" b="1" dirty="0" smtClean="0">
                <a:solidFill>
                  <a:schemeClr val="tx1"/>
                </a:solidFill>
              </a:rPr>
              <a:t>PROFASE</a:t>
            </a:r>
            <a:endParaRPr lang="es-EC" sz="3200" dirty="0">
              <a:solidFill>
                <a:schemeClr val="tx1"/>
              </a:solidFill>
            </a:endParaRPr>
          </a:p>
          <a:p>
            <a:pPr>
              <a:buFont typeface="Wingdings" panose="05000000000000000000" pitchFamily="2" charset="2"/>
              <a:buChar char="ü"/>
            </a:pPr>
            <a:r>
              <a:rPr lang="es-EC" sz="3000" dirty="0">
                <a:solidFill>
                  <a:schemeClr val="tx1"/>
                </a:solidFill>
              </a:rPr>
              <a:t>Se produce la condensación del material genético, que irá adquiriendo una forma determinada conocida como cromosoma. </a:t>
            </a:r>
          </a:p>
          <a:p>
            <a:pPr>
              <a:buFont typeface="Wingdings" panose="05000000000000000000" pitchFamily="2" charset="2"/>
              <a:buChar char="ü"/>
            </a:pPr>
            <a:r>
              <a:rPr lang="es-EC" sz="3000" dirty="0">
                <a:solidFill>
                  <a:schemeClr val="tx1"/>
                </a:solidFill>
              </a:rPr>
              <a:t>Los centriolos migran hacia los polos de la célula y se forma el huso mitótico.</a:t>
            </a:r>
          </a:p>
        </p:txBody>
      </p:sp>
      <p:pic>
        <p:nvPicPr>
          <p:cNvPr id="1026" name="Picture 2" descr="Resultado de imagen para profa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5656" y="2220357"/>
            <a:ext cx="4275785" cy="28310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Flecha izquierda y derecha 4"/>
          <p:cNvSpPr/>
          <p:nvPr/>
        </p:nvSpPr>
        <p:spPr>
          <a:xfrm>
            <a:off x="6593983" y="3397621"/>
            <a:ext cx="811369" cy="476518"/>
          </a:xfrm>
          <a:prstGeom prst="lef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0846048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1"/>
          </p:nvPr>
        </p:nvSpPr>
        <p:spPr>
          <a:xfrm>
            <a:off x="1397771" y="1155700"/>
            <a:ext cx="4507729" cy="4172217"/>
          </a:xfrm>
        </p:spPr>
        <p:style>
          <a:lnRef idx="2">
            <a:schemeClr val="accent2"/>
          </a:lnRef>
          <a:fillRef idx="1">
            <a:schemeClr val="lt1"/>
          </a:fillRef>
          <a:effectRef idx="0">
            <a:schemeClr val="accent2"/>
          </a:effectRef>
          <a:fontRef idx="minor">
            <a:schemeClr val="dk1"/>
          </a:fontRef>
        </p:style>
        <p:txBody>
          <a:bodyPr>
            <a:normAutofit/>
          </a:bodyPr>
          <a:lstStyle/>
          <a:p>
            <a:pPr marL="0" indent="0">
              <a:buNone/>
            </a:pPr>
            <a:r>
              <a:rPr lang="es-EC" sz="4300" b="1" dirty="0" smtClean="0">
                <a:latin typeface="Arial" panose="020B0604020202020204" pitchFamily="34" charset="0"/>
                <a:cs typeface="Arial" panose="020B0604020202020204" pitchFamily="34" charset="0"/>
              </a:rPr>
              <a:t>Metafase</a:t>
            </a:r>
            <a:endParaRPr lang="es-EC" dirty="0"/>
          </a:p>
          <a:p>
            <a:pPr>
              <a:buFont typeface="Wingdings" panose="05000000000000000000" pitchFamily="2" charset="2"/>
              <a:buChar char="ü"/>
            </a:pPr>
            <a:endParaRPr lang="es-EC" dirty="0"/>
          </a:p>
          <a:p>
            <a:pPr>
              <a:buFont typeface="Wingdings" panose="05000000000000000000" pitchFamily="2" charset="2"/>
              <a:buChar char="ü"/>
            </a:pPr>
            <a:r>
              <a:rPr lang="es-EC" sz="2800" dirty="0">
                <a:solidFill>
                  <a:schemeClr val="tx1"/>
                </a:solidFill>
                <a:latin typeface="Arial" panose="020B0604020202020204" pitchFamily="34" charset="0"/>
                <a:cs typeface="Arial" panose="020B0604020202020204" pitchFamily="34" charset="0"/>
              </a:rPr>
              <a:t>Se forma la placa ecuatorial.</a:t>
            </a:r>
          </a:p>
          <a:p>
            <a:pPr>
              <a:buFont typeface="Wingdings" panose="05000000000000000000" pitchFamily="2" charset="2"/>
              <a:buChar char="ü"/>
            </a:pPr>
            <a:r>
              <a:rPr lang="es-EC" sz="2800" dirty="0">
                <a:solidFill>
                  <a:schemeClr val="tx1"/>
                </a:solidFill>
                <a:latin typeface="Arial" panose="020B0604020202020204" pitchFamily="34" charset="0"/>
                <a:cs typeface="Arial" panose="020B0604020202020204" pitchFamily="34" charset="0"/>
              </a:rPr>
              <a:t>Los cromosomas se alinean en la zona media de la célula gracias a las fibras cinetocoricas.</a:t>
            </a:r>
          </a:p>
        </p:txBody>
      </p:sp>
      <p:pic>
        <p:nvPicPr>
          <p:cNvPr id="2052" name="Picture 4" descr="Resultado de imagen para metafa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8513" y="1736632"/>
            <a:ext cx="3881057" cy="30103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Flecha izquierda y derecha 5"/>
          <p:cNvSpPr/>
          <p:nvPr/>
        </p:nvSpPr>
        <p:spPr>
          <a:xfrm>
            <a:off x="6336322" y="3241808"/>
            <a:ext cx="811369" cy="476518"/>
          </a:xfrm>
          <a:prstGeom prst="lef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9120605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98600" y="1168399"/>
            <a:ext cx="4152900" cy="4390408"/>
          </a:xfrm>
        </p:spPr>
        <p:style>
          <a:lnRef idx="2">
            <a:schemeClr val="accent2"/>
          </a:lnRef>
          <a:fillRef idx="1">
            <a:schemeClr val="lt1"/>
          </a:fillRef>
          <a:effectRef idx="0">
            <a:schemeClr val="accent2"/>
          </a:effectRef>
          <a:fontRef idx="minor">
            <a:schemeClr val="dk1"/>
          </a:fontRef>
        </p:style>
        <p:txBody>
          <a:bodyPr>
            <a:normAutofit lnSpcReduction="10000"/>
          </a:bodyPr>
          <a:lstStyle/>
          <a:p>
            <a:pPr marL="0" indent="0">
              <a:buNone/>
            </a:pPr>
            <a:endParaRPr lang="es-EC" dirty="0"/>
          </a:p>
          <a:p>
            <a:pPr marL="0" indent="0">
              <a:buNone/>
            </a:pPr>
            <a:r>
              <a:rPr lang="es-EC" sz="2800" b="1" dirty="0" smtClean="0">
                <a:solidFill>
                  <a:schemeClr val="tx1"/>
                </a:solidFill>
                <a:latin typeface="Arial" panose="020B0604020202020204" pitchFamily="34" charset="0"/>
                <a:cs typeface="Arial" panose="020B0604020202020204" pitchFamily="34" charset="0"/>
              </a:rPr>
              <a:t>ANAFASE</a:t>
            </a:r>
            <a:endParaRPr lang="es-EC" sz="2800" dirty="0">
              <a:solidFill>
                <a:schemeClr val="tx1"/>
              </a:solidFill>
            </a:endParaRPr>
          </a:p>
          <a:p>
            <a:pPr>
              <a:buFont typeface="Wingdings" panose="05000000000000000000" pitchFamily="2" charset="2"/>
              <a:buChar char="ü"/>
            </a:pPr>
            <a:r>
              <a:rPr lang="es-EC" sz="3200" dirty="0" smtClean="0">
                <a:solidFill>
                  <a:schemeClr val="tx1"/>
                </a:solidFill>
              </a:rPr>
              <a:t>El </a:t>
            </a:r>
            <a:r>
              <a:rPr lang="es-EC" sz="3200" dirty="0">
                <a:solidFill>
                  <a:schemeClr val="tx1"/>
                </a:solidFill>
              </a:rPr>
              <a:t>cinetocoro se rompe y las cromatinas se separan y se dirigen cada uno hacia el polo de la célula.</a:t>
            </a:r>
          </a:p>
        </p:txBody>
      </p:sp>
      <p:pic>
        <p:nvPicPr>
          <p:cNvPr id="307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9631" y="1979398"/>
            <a:ext cx="4457700" cy="27684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Flecha izquierda y derecha 5"/>
          <p:cNvSpPr/>
          <p:nvPr/>
        </p:nvSpPr>
        <p:spPr>
          <a:xfrm>
            <a:off x="6084731" y="3241808"/>
            <a:ext cx="811369" cy="476518"/>
          </a:xfrm>
          <a:prstGeom prst="lef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3181150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66800" y="1308100"/>
            <a:ext cx="4533900" cy="4360863"/>
          </a:xfrm>
        </p:spPr>
        <p:style>
          <a:lnRef idx="2">
            <a:schemeClr val="accent2"/>
          </a:lnRef>
          <a:fillRef idx="1">
            <a:schemeClr val="lt1"/>
          </a:fillRef>
          <a:effectRef idx="0">
            <a:schemeClr val="accent2"/>
          </a:effectRef>
          <a:fontRef idx="minor">
            <a:schemeClr val="dk1"/>
          </a:fontRef>
        </p:style>
        <p:txBody>
          <a:bodyPr>
            <a:normAutofit/>
          </a:bodyPr>
          <a:lstStyle/>
          <a:p>
            <a:pPr marL="0" indent="0">
              <a:buNone/>
            </a:pPr>
            <a:r>
              <a:rPr lang="es-EC" sz="3600" b="1" dirty="0" smtClean="0">
                <a:latin typeface="Arial" panose="020B0604020202020204" pitchFamily="34" charset="0"/>
                <a:cs typeface="Arial" panose="020B0604020202020204" pitchFamily="34" charset="0"/>
              </a:rPr>
              <a:t>Telofase</a:t>
            </a:r>
            <a:r>
              <a:rPr lang="es-EC" sz="2800" dirty="0" smtClean="0">
                <a:solidFill>
                  <a:schemeClr val="tx1"/>
                </a:solidFill>
              </a:rPr>
              <a:t> </a:t>
            </a:r>
          </a:p>
          <a:p>
            <a:pPr>
              <a:buFont typeface="Wingdings" panose="05000000000000000000" pitchFamily="2" charset="2"/>
              <a:buChar char="ü"/>
            </a:pPr>
            <a:r>
              <a:rPr lang="es-EC" sz="2800" dirty="0" smtClean="0">
                <a:solidFill>
                  <a:schemeClr val="tx1"/>
                </a:solidFill>
              </a:rPr>
              <a:t>Se </a:t>
            </a:r>
            <a:r>
              <a:rPr lang="es-EC" sz="2800" dirty="0">
                <a:solidFill>
                  <a:schemeClr val="tx1"/>
                </a:solidFill>
              </a:rPr>
              <a:t>forman dos núcleos y el citoplasma esta listo para romperse.</a:t>
            </a:r>
          </a:p>
          <a:p>
            <a:pPr>
              <a:buFont typeface="Wingdings" panose="05000000000000000000" pitchFamily="2" charset="2"/>
              <a:buChar char="ü"/>
            </a:pPr>
            <a:r>
              <a:rPr lang="es-EC" sz="2800" dirty="0">
                <a:solidFill>
                  <a:schemeClr val="tx1"/>
                </a:solidFill>
              </a:rPr>
              <a:t>Empieza la formar la envoltura nuclear y se encuentra lista para separarse.</a:t>
            </a:r>
          </a:p>
        </p:txBody>
      </p:sp>
      <p:pic>
        <p:nvPicPr>
          <p:cNvPr id="4100" name="Picture 4" descr="Resultado de imagen para telofa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178" y="2190576"/>
            <a:ext cx="4800600" cy="27806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Flecha izquierda y derecha 5"/>
          <p:cNvSpPr/>
          <p:nvPr/>
        </p:nvSpPr>
        <p:spPr>
          <a:xfrm>
            <a:off x="5715715" y="3212171"/>
            <a:ext cx="811369" cy="476518"/>
          </a:xfrm>
          <a:prstGeom prst="lef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6644102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358900" y="1066800"/>
            <a:ext cx="4635500" cy="5231263"/>
          </a:xfr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marL="0" indent="0">
              <a:buNone/>
            </a:pPr>
            <a:r>
              <a:rPr lang="es-EC" dirty="0"/>
              <a:t> </a:t>
            </a:r>
          </a:p>
          <a:p>
            <a:pPr marL="0" indent="0">
              <a:buNone/>
            </a:pPr>
            <a:r>
              <a:rPr lang="es-EC" sz="3200" b="1" dirty="0" smtClean="0">
                <a:latin typeface="Arial" panose="020B0604020202020204" pitchFamily="34" charset="0"/>
                <a:cs typeface="Arial" panose="020B0604020202020204" pitchFamily="34" charset="0"/>
              </a:rPr>
              <a:t>Citocinesis</a:t>
            </a:r>
            <a:endParaRPr lang="es-EC" sz="2800" dirty="0">
              <a:latin typeface="Arial" panose="020B0604020202020204" pitchFamily="34" charset="0"/>
              <a:cs typeface="Arial" panose="020B0604020202020204" pitchFamily="34" charset="0"/>
            </a:endParaRPr>
          </a:p>
          <a:p>
            <a:pPr>
              <a:buFont typeface="Wingdings" panose="05000000000000000000" pitchFamily="2" charset="2"/>
              <a:buChar char="ü"/>
            </a:pPr>
            <a:r>
              <a:rPr lang="es-EC" sz="2800" dirty="0">
                <a:solidFill>
                  <a:schemeClr val="tx1"/>
                </a:solidFill>
                <a:latin typeface="Arial" panose="020B0604020202020204" pitchFamily="34" charset="0"/>
                <a:cs typeface="Arial" panose="020B0604020202020204" pitchFamily="34" charset="0"/>
              </a:rPr>
              <a:t>Se divide el citoplasma para formar las dos células hijas que tendrán una copia completa del genoma de la célula madre.</a:t>
            </a:r>
          </a:p>
          <a:p>
            <a:pPr>
              <a:buFont typeface="Wingdings" panose="05000000000000000000" pitchFamily="2" charset="2"/>
              <a:buChar char="ü"/>
            </a:pPr>
            <a:r>
              <a:rPr lang="es-EC" sz="2800" dirty="0">
                <a:solidFill>
                  <a:schemeClr val="tx1"/>
                </a:solidFill>
                <a:latin typeface="Arial" panose="020B0604020202020204" pitchFamily="34" charset="0"/>
                <a:cs typeface="Arial" panose="020B0604020202020204" pitchFamily="34" charset="0"/>
              </a:rPr>
              <a:t> La citocinesis se superpone con las etapas finales de la mitosis (anafase o telofase) y termina después de la telofase.</a:t>
            </a:r>
          </a:p>
        </p:txBody>
      </p:sp>
      <p:pic>
        <p:nvPicPr>
          <p:cNvPr id="5124" name="Picture 4" descr="Resultado de imagen para citocine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6800" y="2095880"/>
            <a:ext cx="4292599" cy="27555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Flecha izquierda y derecha 5"/>
          <p:cNvSpPr/>
          <p:nvPr/>
        </p:nvSpPr>
        <p:spPr>
          <a:xfrm>
            <a:off x="6375830" y="3254894"/>
            <a:ext cx="811369" cy="437489"/>
          </a:xfrm>
          <a:prstGeom prst="lef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9483066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72208" y="159027"/>
            <a:ext cx="10705143" cy="6383441"/>
          </a:xfrm>
        </p:spPr>
        <p:txBody>
          <a:bodyPr>
            <a:noAutofit/>
          </a:bodyPr>
          <a:lstStyle/>
          <a:p>
            <a:pPr marL="0" indent="0">
              <a:buNone/>
            </a:pPr>
            <a:r>
              <a:rPr lang="es-EC" sz="2400" b="1" dirty="0" smtClean="0">
                <a:solidFill>
                  <a:srgbClr val="0070C0"/>
                </a:solidFill>
                <a:latin typeface="Arial" panose="020B0604020202020204" pitchFamily="34" charset="0"/>
                <a:cs typeface="Arial" panose="020B0604020202020204" pitchFamily="34" charset="0"/>
              </a:rPr>
              <a:t>Retículo Endoplasmatico Rugoso: </a:t>
            </a:r>
          </a:p>
          <a:p>
            <a:pPr marL="0" indent="0">
              <a:buNone/>
            </a:pPr>
            <a:r>
              <a:rPr lang="es-EC" sz="2400" dirty="0" smtClean="0">
                <a:solidFill>
                  <a:schemeClr val="tx1"/>
                </a:solidFill>
                <a:latin typeface="Arial" panose="020B0604020202020204" pitchFamily="34" charset="0"/>
                <a:cs typeface="Arial" panose="020B0604020202020204" pitchFamily="34" charset="0"/>
              </a:rPr>
              <a:t>    Síntesis de proteínas mediante los ribosomas y </a:t>
            </a:r>
          </a:p>
          <a:p>
            <a:pPr marL="0" indent="0">
              <a:buNone/>
            </a:pPr>
            <a:r>
              <a:rPr lang="es-EC" sz="2400" dirty="0">
                <a:solidFill>
                  <a:schemeClr val="tx1"/>
                </a:solidFill>
                <a:latin typeface="Arial" panose="020B0604020202020204" pitchFamily="34" charset="0"/>
                <a:cs typeface="Arial" panose="020B0604020202020204" pitchFamily="34" charset="0"/>
              </a:rPr>
              <a:t> </a:t>
            </a:r>
            <a:r>
              <a:rPr lang="es-EC" sz="2400" dirty="0" smtClean="0">
                <a:solidFill>
                  <a:schemeClr val="tx1"/>
                </a:solidFill>
                <a:latin typeface="Arial" panose="020B0604020202020204" pitchFamily="34" charset="0"/>
                <a:cs typeface="Arial" panose="020B0604020202020204" pitchFamily="34" charset="0"/>
              </a:rPr>
              <a:t>   sus introducción en el lumen.</a:t>
            </a:r>
          </a:p>
          <a:p>
            <a:pPr>
              <a:buFont typeface="Courier New" panose="02070309020205020404" pitchFamily="49" charset="0"/>
              <a:buChar char="o"/>
            </a:pPr>
            <a:r>
              <a:rPr lang="es-EC" sz="2400" dirty="0" smtClean="0">
                <a:solidFill>
                  <a:schemeClr val="tx1"/>
                </a:solidFill>
                <a:latin typeface="Arial" panose="020B0604020202020204" pitchFamily="34" charset="0"/>
                <a:cs typeface="Arial" panose="020B0604020202020204" pitchFamily="34" charset="0"/>
              </a:rPr>
              <a:t>Glucosilacion de las proteínas que se usaran para</a:t>
            </a:r>
          </a:p>
          <a:p>
            <a:pPr marL="0" indent="0">
              <a:buNone/>
            </a:pPr>
            <a:r>
              <a:rPr lang="es-EC" sz="2400" dirty="0" smtClean="0">
                <a:solidFill>
                  <a:schemeClr val="tx1"/>
                </a:solidFill>
                <a:latin typeface="Arial" panose="020B0604020202020204" pitchFamily="34" charset="0"/>
                <a:cs typeface="Arial" panose="020B0604020202020204" pitchFamily="34" charset="0"/>
              </a:rPr>
              <a:t>    construir membranas.</a:t>
            </a:r>
          </a:p>
          <a:p>
            <a:pPr marL="0" indent="0">
              <a:buNone/>
            </a:pPr>
            <a:endParaRPr lang="es-EC" sz="2400" dirty="0" smtClean="0">
              <a:latin typeface="Arial" panose="020B0604020202020204" pitchFamily="34" charset="0"/>
              <a:cs typeface="Arial" panose="020B0604020202020204" pitchFamily="34" charset="0"/>
            </a:endParaRPr>
          </a:p>
          <a:p>
            <a:pPr marL="0" indent="0">
              <a:buNone/>
            </a:pPr>
            <a:r>
              <a:rPr lang="es-EC" sz="2400" b="1" dirty="0" smtClean="0">
                <a:solidFill>
                  <a:srgbClr val="0070C0"/>
                </a:solidFill>
                <a:latin typeface="Arial" panose="020B0604020202020204" pitchFamily="34" charset="0"/>
                <a:cs typeface="Arial" panose="020B0604020202020204" pitchFamily="34" charset="0"/>
              </a:rPr>
              <a:t>Retículo Endoplasmatico Liso</a:t>
            </a:r>
            <a:r>
              <a:rPr lang="es-EC" sz="2400" dirty="0" smtClean="0">
                <a:solidFill>
                  <a:srgbClr val="0070C0"/>
                </a:solidFill>
                <a:latin typeface="Arial" panose="020B0604020202020204" pitchFamily="34" charset="0"/>
                <a:cs typeface="Arial" panose="020B0604020202020204" pitchFamily="34" charset="0"/>
              </a:rPr>
              <a:t>:</a:t>
            </a:r>
          </a:p>
          <a:p>
            <a:pPr>
              <a:buFont typeface="Courier New" panose="02070309020205020404" pitchFamily="49" charset="0"/>
              <a:buChar char="o"/>
            </a:pPr>
            <a:r>
              <a:rPr lang="es-EC" sz="2400" dirty="0" smtClean="0">
                <a:solidFill>
                  <a:schemeClr val="tx1"/>
                </a:solidFill>
                <a:latin typeface="Arial" panose="020B0604020202020204" pitchFamily="34" charset="0"/>
                <a:cs typeface="Arial" panose="020B0604020202020204" pitchFamily="34" charset="0"/>
              </a:rPr>
              <a:t>Síntesis de lípidos. </a:t>
            </a:r>
          </a:p>
          <a:p>
            <a:pPr>
              <a:buFont typeface="Courier New" panose="02070309020205020404" pitchFamily="49" charset="0"/>
              <a:buChar char="o"/>
            </a:pPr>
            <a:r>
              <a:rPr lang="es-EC" sz="2400" dirty="0" smtClean="0">
                <a:solidFill>
                  <a:schemeClr val="tx1"/>
                </a:solidFill>
                <a:latin typeface="Arial" panose="020B0604020202020204" pitchFamily="34" charset="0"/>
                <a:cs typeface="Arial" panose="020B0604020202020204" pitchFamily="34" charset="0"/>
              </a:rPr>
              <a:t>Contracción muscular (interviene en la conducción del </a:t>
            </a:r>
          </a:p>
          <a:p>
            <a:pPr marL="0" indent="0">
              <a:buNone/>
            </a:pPr>
            <a:r>
              <a:rPr lang="es-EC" sz="2400" dirty="0">
                <a:solidFill>
                  <a:schemeClr val="tx1"/>
                </a:solidFill>
                <a:latin typeface="Arial" panose="020B0604020202020204" pitchFamily="34" charset="0"/>
                <a:cs typeface="Arial" panose="020B0604020202020204" pitchFamily="34" charset="0"/>
              </a:rPr>
              <a:t> </a:t>
            </a:r>
            <a:r>
              <a:rPr lang="es-EC" sz="2400" dirty="0" smtClean="0">
                <a:solidFill>
                  <a:schemeClr val="tx1"/>
                </a:solidFill>
                <a:latin typeface="Arial" panose="020B0604020202020204" pitchFamily="34" charset="0"/>
                <a:cs typeface="Arial" panose="020B0604020202020204" pitchFamily="34" charset="0"/>
              </a:rPr>
              <a:t>    impulso nervioso).</a:t>
            </a:r>
          </a:p>
          <a:p>
            <a:pPr>
              <a:buFont typeface="Courier New" panose="02070309020205020404" pitchFamily="49" charset="0"/>
              <a:buChar char="o"/>
            </a:pPr>
            <a:r>
              <a:rPr lang="es-EC" sz="2400" dirty="0" smtClean="0">
                <a:solidFill>
                  <a:schemeClr val="tx1"/>
                </a:solidFill>
                <a:latin typeface="Arial" panose="020B0604020202020204" pitchFamily="34" charset="0"/>
                <a:cs typeface="Arial" panose="020B0604020202020204" pitchFamily="34" charset="0"/>
              </a:rPr>
              <a:t>Detoxificación (elimina sustancias toxicas).</a:t>
            </a:r>
            <a:endParaRPr lang="es-EC" sz="2400" dirty="0">
              <a:solidFill>
                <a:schemeClr val="tx1"/>
              </a:solidFill>
              <a:latin typeface="Arial" panose="020B0604020202020204" pitchFamily="34" charset="0"/>
              <a:cs typeface="Arial" panose="020B0604020202020204" pitchFamily="34" charset="0"/>
            </a:endParaRPr>
          </a:p>
          <a:p>
            <a:pPr>
              <a:buFont typeface="Courier New" panose="02070309020205020404" pitchFamily="49" charset="0"/>
              <a:buChar char="o"/>
            </a:pPr>
            <a:r>
              <a:rPr lang="es-EC" sz="2400" dirty="0" smtClean="0">
                <a:solidFill>
                  <a:schemeClr val="tx1"/>
                </a:solidFill>
                <a:latin typeface="Arial" panose="020B0604020202020204" pitchFamily="34" charset="0"/>
                <a:cs typeface="Arial" panose="020B0604020202020204" pitchFamily="34" charset="0"/>
              </a:rPr>
              <a:t>Liberación de glucosa (colabora en la degradación </a:t>
            </a:r>
          </a:p>
          <a:p>
            <a:pPr marL="0" indent="0">
              <a:buNone/>
            </a:pPr>
            <a:r>
              <a:rPr lang="es-EC" sz="2400" dirty="0">
                <a:solidFill>
                  <a:schemeClr val="tx1"/>
                </a:solidFill>
                <a:latin typeface="Arial" panose="020B0604020202020204" pitchFamily="34" charset="0"/>
                <a:cs typeface="Arial" panose="020B0604020202020204" pitchFamily="34" charset="0"/>
              </a:rPr>
              <a:t> </a:t>
            </a:r>
            <a:r>
              <a:rPr lang="es-EC" sz="2400" dirty="0" smtClean="0">
                <a:solidFill>
                  <a:schemeClr val="tx1"/>
                </a:solidFill>
                <a:latin typeface="Arial" panose="020B0604020202020204" pitchFamily="34" charset="0"/>
                <a:cs typeface="Arial" panose="020B0604020202020204" pitchFamily="34" charset="0"/>
              </a:rPr>
              <a:t>   de glucógeno).</a:t>
            </a:r>
            <a:endParaRPr lang="es-ES" sz="2400" dirty="0">
              <a:solidFill>
                <a:schemeClr val="tx1"/>
              </a:solidFill>
            </a:endParaRPr>
          </a:p>
        </p:txBody>
      </p:sp>
      <p:pic>
        <p:nvPicPr>
          <p:cNvPr id="6" name="Picture 2" descr="Resultado de imagen para reticulo endoplasmatico rugoso y liso"/>
          <p:cNvPicPr>
            <a:picLocks noChangeAspect="1" noChangeArrowheads="1"/>
          </p:cNvPicPr>
          <p:nvPr/>
        </p:nvPicPr>
        <p:blipFill rotWithShape="1">
          <a:blip r:embed="rId2">
            <a:extLst>
              <a:ext uri="{28A0092B-C50C-407E-A947-70E740481C1C}">
                <a14:useLocalDpi xmlns:a14="http://schemas.microsoft.com/office/drawing/2010/main" val="0"/>
              </a:ext>
            </a:extLst>
          </a:blip>
          <a:srcRect l="53184" t="48030" b="-1"/>
          <a:stretch/>
        </p:blipFill>
        <p:spPr bwMode="auto">
          <a:xfrm>
            <a:off x="9206153" y="382820"/>
            <a:ext cx="2601534" cy="22726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2" descr="Resultado de imagen para reticulo endoplasmatico rugoso y liso"/>
          <p:cNvPicPr>
            <a:picLocks noChangeAspect="1" noChangeArrowheads="1"/>
          </p:cNvPicPr>
          <p:nvPr/>
        </p:nvPicPr>
        <p:blipFill rotWithShape="1">
          <a:blip r:embed="rId2">
            <a:extLst>
              <a:ext uri="{28A0092B-C50C-407E-A947-70E740481C1C}">
                <a14:useLocalDpi xmlns:a14="http://schemas.microsoft.com/office/drawing/2010/main" val="0"/>
              </a:ext>
            </a:extLst>
          </a:blip>
          <a:srcRect l="11846" t="43518" r="45204"/>
          <a:stretch/>
        </p:blipFill>
        <p:spPr bwMode="auto">
          <a:xfrm>
            <a:off x="9305965" y="3763803"/>
            <a:ext cx="2501722" cy="24856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6300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80C8DAF-7C24-4627-96DC-0E158905E8D5}"/>
              </a:ext>
            </a:extLst>
          </p:cNvPr>
          <p:cNvSpPr>
            <a:spLocks noGrp="1"/>
          </p:cNvSpPr>
          <p:nvPr>
            <p:ph type="title"/>
          </p:nvPr>
        </p:nvSpPr>
        <p:spPr>
          <a:xfrm>
            <a:off x="2093195" y="400827"/>
            <a:ext cx="8911687" cy="1280890"/>
          </a:xfrm>
        </p:spPr>
        <p:txBody>
          <a:bodyPr>
            <a:normAutofit fontScale="90000"/>
          </a:bodyPr>
          <a:lstStyle/>
          <a:p>
            <a:pPr algn="ctr"/>
            <a:r>
              <a:rPr lang="es-EC" sz="4800" b="1" dirty="0">
                <a:solidFill>
                  <a:srgbClr val="0070C0"/>
                </a:solidFill>
                <a:latin typeface="Arial" panose="020B0604020202020204" pitchFamily="34" charset="0"/>
                <a:cs typeface="Arial" panose="020B0604020202020204" pitchFamily="34" charset="0"/>
              </a:rPr>
              <a:t>MEIOSIS I</a:t>
            </a:r>
            <a:br>
              <a:rPr lang="es-EC" sz="4800" b="1" dirty="0">
                <a:solidFill>
                  <a:srgbClr val="0070C0"/>
                </a:solidFill>
                <a:latin typeface="Arial" panose="020B0604020202020204" pitchFamily="34" charset="0"/>
                <a:cs typeface="Arial" panose="020B0604020202020204" pitchFamily="34" charset="0"/>
              </a:rPr>
            </a:br>
            <a:r>
              <a:rPr lang="es-EC" sz="4800" b="1" dirty="0">
                <a:solidFill>
                  <a:srgbClr val="0070C0"/>
                </a:solidFill>
                <a:latin typeface="Arial" panose="020B0604020202020204" pitchFamily="34" charset="0"/>
                <a:cs typeface="Arial" panose="020B0604020202020204" pitchFamily="34" charset="0"/>
              </a:rPr>
              <a:t/>
            </a:r>
            <a:br>
              <a:rPr lang="es-EC" sz="4800" b="1" dirty="0">
                <a:solidFill>
                  <a:srgbClr val="0070C0"/>
                </a:solidFill>
                <a:latin typeface="Arial" panose="020B0604020202020204" pitchFamily="34" charset="0"/>
                <a:cs typeface="Arial" panose="020B0604020202020204" pitchFamily="34" charset="0"/>
              </a:rPr>
            </a:br>
            <a:endParaRPr lang="es-EC" sz="4800" dirty="0"/>
          </a:p>
        </p:txBody>
      </p:sp>
      <p:sp>
        <p:nvSpPr>
          <p:cNvPr id="3" name="Marcador de contenido 2">
            <a:extLst>
              <a:ext uri="{FF2B5EF4-FFF2-40B4-BE49-F238E27FC236}">
                <a16:creationId xmlns="" xmlns:a16="http://schemas.microsoft.com/office/drawing/2014/main" id="{717E0B3A-5A12-4499-BDA5-03D06456B337}"/>
              </a:ext>
            </a:extLst>
          </p:cNvPr>
          <p:cNvSpPr>
            <a:spLocks noGrp="1"/>
          </p:cNvSpPr>
          <p:nvPr>
            <p:ph idx="1"/>
          </p:nvPr>
        </p:nvSpPr>
        <p:spPr>
          <a:xfrm>
            <a:off x="1830408" y="1393964"/>
            <a:ext cx="8915400" cy="1632572"/>
          </a:xfrm>
        </p:spPr>
        <p:style>
          <a:lnRef idx="2">
            <a:schemeClr val="accent5"/>
          </a:lnRef>
          <a:fillRef idx="1">
            <a:schemeClr val="lt1"/>
          </a:fillRef>
          <a:effectRef idx="0">
            <a:schemeClr val="accent5"/>
          </a:effectRef>
          <a:fontRef idx="minor">
            <a:schemeClr val="dk1"/>
          </a:fontRef>
        </p:style>
        <p:txBody>
          <a:bodyPr>
            <a:normAutofit lnSpcReduction="10000"/>
          </a:bodyPr>
          <a:lstStyle/>
          <a:p>
            <a:r>
              <a:rPr lang="es-EC" sz="2600" dirty="0">
                <a:latin typeface="Arial" panose="020B0604020202020204" pitchFamily="34" charset="0"/>
                <a:cs typeface="Arial" panose="020B0604020202020204" pitchFamily="34" charset="0"/>
              </a:rPr>
              <a:t>La meiosis corresponde a un proceso de división celular en el cual, a partir de una célula se obtiene otra, sin embargo, ella contiene la mitad del número de cromosomas que la original.</a:t>
            </a:r>
          </a:p>
        </p:txBody>
      </p:sp>
      <p:pic>
        <p:nvPicPr>
          <p:cNvPr id="6" name="Imagen 5">
            <a:extLst>
              <a:ext uri="{FF2B5EF4-FFF2-40B4-BE49-F238E27FC236}">
                <a16:creationId xmlns="" xmlns:a16="http://schemas.microsoft.com/office/drawing/2014/main" id="{CABF6A14-2B3F-4BD5-A03E-78EBFC3F1D37}"/>
              </a:ext>
            </a:extLst>
          </p:cNvPr>
          <p:cNvPicPr>
            <a:picLocks noChangeAspect="1"/>
          </p:cNvPicPr>
          <p:nvPr/>
        </p:nvPicPr>
        <p:blipFill>
          <a:blip r:embed="rId2"/>
          <a:stretch>
            <a:fillRect/>
          </a:stretch>
        </p:blipFill>
        <p:spPr>
          <a:xfrm>
            <a:off x="2922961" y="3478759"/>
            <a:ext cx="7252153" cy="27549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866223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AD80FD2-DBE5-4E30-92DC-E180C6D7CFE2}"/>
              </a:ext>
            </a:extLst>
          </p:cNvPr>
          <p:cNvSpPr>
            <a:spLocks noGrp="1"/>
          </p:cNvSpPr>
          <p:nvPr>
            <p:ph type="title"/>
          </p:nvPr>
        </p:nvSpPr>
        <p:spPr>
          <a:xfrm>
            <a:off x="1848646" y="485887"/>
            <a:ext cx="8911687" cy="1280890"/>
          </a:xfrm>
        </p:spPr>
        <p:txBody>
          <a:bodyPr/>
          <a:lstStyle/>
          <a:p>
            <a:pPr algn="ctr"/>
            <a:r>
              <a:rPr lang="es-EC" b="1" dirty="0">
                <a:latin typeface="Arial" panose="020B0604020202020204" pitchFamily="34" charset="0"/>
                <a:cs typeface="Arial" panose="020B0604020202020204" pitchFamily="34" charset="0"/>
              </a:rPr>
              <a:t>PROFASE I</a:t>
            </a:r>
          </a:p>
        </p:txBody>
      </p:sp>
      <p:sp>
        <p:nvSpPr>
          <p:cNvPr id="3" name="Marcador de contenido 2">
            <a:extLst>
              <a:ext uri="{FF2B5EF4-FFF2-40B4-BE49-F238E27FC236}">
                <a16:creationId xmlns="" xmlns:a16="http://schemas.microsoft.com/office/drawing/2014/main" id="{3DD2CC97-2274-4AC2-9B9D-8CD1F0ABB3DC}"/>
              </a:ext>
            </a:extLst>
          </p:cNvPr>
          <p:cNvSpPr>
            <a:spLocks noGrp="1"/>
          </p:cNvSpPr>
          <p:nvPr>
            <p:ph idx="1"/>
          </p:nvPr>
        </p:nvSpPr>
        <p:spPr>
          <a:xfrm>
            <a:off x="1529680" y="1599350"/>
            <a:ext cx="4774808" cy="4121239"/>
          </a:xfrm>
        </p:spPr>
        <p:style>
          <a:lnRef idx="2">
            <a:schemeClr val="accent4"/>
          </a:lnRef>
          <a:fillRef idx="1">
            <a:schemeClr val="lt1"/>
          </a:fillRef>
          <a:effectRef idx="0">
            <a:schemeClr val="accent4"/>
          </a:effectRef>
          <a:fontRef idx="minor">
            <a:schemeClr val="dk1"/>
          </a:fontRef>
        </p:style>
        <p:txBody>
          <a:bodyPr>
            <a:normAutofit/>
          </a:bodyPr>
          <a:lstStyle/>
          <a:p>
            <a:r>
              <a:rPr lang="es-EC" sz="2400" dirty="0" smtClean="0">
                <a:latin typeface="Arial" panose="020B0604020202020204" pitchFamily="34" charset="0"/>
                <a:cs typeface="Arial" panose="020B0604020202020204" pitchFamily="34" charset="0"/>
              </a:rPr>
              <a:t>Es </a:t>
            </a:r>
            <a:r>
              <a:rPr lang="es-EC" sz="2400" dirty="0">
                <a:latin typeface="Arial" panose="020B0604020202020204" pitchFamily="34" charset="0"/>
                <a:cs typeface="Arial" panose="020B0604020202020204" pitchFamily="34" charset="0"/>
              </a:rPr>
              <a:t>la fase más larga y completa de la meiosis. En ella los cromosomas homólogos se aparean e intercambian fragmentos de material hereditario.</a:t>
            </a:r>
          </a:p>
          <a:p>
            <a:r>
              <a:rPr lang="es-EC" sz="2400" dirty="0">
                <a:latin typeface="Arial" panose="020B0604020202020204" pitchFamily="34" charset="0"/>
                <a:cs typeface="Arial" panose="020B0604020202020204" pitchFamily="34" charset="0"/>
              </a:rPr>
              <a:t>Se subdivide en cinco subfases: Leptoteno, Zigoteno, Paquiteno, Diploteno y Diacinesis.</a:t>
            </a:r>
          </a:p>
          <a:p>
            <a:endParaRPr lang="es-EC" dirty="0"/>
          </a:p>
        </p:txBody>
      </p:sp>
      <p:pic>
        <p:nvPicPr>
          <p:cNvPr id="4" name="Imagen 3">
            <a:extLst>
              <a:ext uri="{FF2B5EF4-FFF2-40B4-BE49-F238E27FC236}">
                <a16:creationId xmlns="" xmlns:a16="http://schemas.microsoft.com/office/drawing/2014/main" id="{D9DB7F2B-8C19-45FF-8DE4-97D98D49D828}"/>
              </a:ext>
            </a:extLst>
          </p:cNvPr>
          <p:cNvPicPr>
            <a:picLocks noChangeAspect="1"/>
          </p:cNvPicPr>
          <p:nvPr/>
        </p:nvPicPr>
        <p:blipFill rotWithShape="1">
          <a:blip r:embed="rId2"/>
          <a:srcRect l="2837" t="3871" r="2051" b="8571"/>
          <a:stretch/>
        </p:blipFill>
        <p:spPr>
          <a:xfrm>
            <a:off x="7594136" y="2244740"/>
            <a:ext cx="4029043" cy="28304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Flecha derecha 4"/>
          <p:cNvSpPr/>
          <p:nvPr/>
        </p:nvSpPr>
        <p:spPr>
          <a:xfrm>
            <a:off x="6691735" y="3234967"/>
            <a:ext cx="695459" cy="425003"/>
          </a:xfrm>
          <a:prstGeom prst="righ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9541228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A446386-B184-432E-A0AE-E960E71E4319}"/>
              </a:ext>
            </a:extLst>
          </p:cNvPr>
          <p:cNvSpPr>
            <a:spLocks noGrp="1"/>
          </p:cNvSpPr>
          <p:nvPr>
            <p:ph type="title"/>
          </p:nvPr>
        </p:nvSpPr>
        <p:spPr>
          <a:xfrm>
            <a:off x="2029399" y="592212"/>
            <a:ext cx="8911687" cy="1280890"/>
          </a:xfrm>
        </p:spPr>
        <p:txBody>
          <a:bodyPr/>
          <a:lstStyle/>
          <a:p>
            <a:pPr algn="ctr"/>
            <a:r>
              <a:rPr lang="es-EC" b="1" dirty="0">
                <a:latin typeface="Arial" panose="020B0604020202020204" pitchFamily="34" charset="0"/>
                <a:cs typeface="Arial" panose="020B0604020202020204" pitchFamily="34" charset="0"/>
              </a:rPr>
              <a:t>METAFASE I</a:t>
            </a:r>
            <a:endParaRPr lang="es-EC" dirty="0"/>
          </a:p>
        </p:txBody>
      </p:sp>
      <p:sp>
        <p:nvSpPr>
          <p:cNvPr id="3" name="Marcador de contenido 2">
            <a:extLst>
              <a:ext uri="{FF2B5EF4-FFF2-40B4-BE49-F238E27FC236}">
                <a16:creationId xmlns="" xmlns:a16="http://schemas.microsoft.com/office/drawing/2014/main" id="{182586EA-6FCF-4F4B-B0B9-FA3EA6C16697}"/>
              </a:ext>
            </a:extLst>
          </p:cNvPr>
          <p:cNvSpPr>
            <a:spLocks noGrp="1"/>
          </p:cNvSpPr>
          <p:nvPr>
            <p:ph idx="1"/>
          </p:nvPr>
        </p:nvSpPr>
        <p:spPr>
          <a:xfrm>
            <a:off x="1107583" y="2047739"/>
            <a:ext cx="4520484" cy="3103809"/>
          </a:xfrm>
        </p:spPr>
        <p:style>
          <a:lnRef idx="2">
            <a:schemeClr val="accent4"/>
          </a:lnRef>
          <a:fillRef idx="1">
            <a:schemeClr val="lt1"/>
          </a:fillRef>
          <a:effectRef idx="0">
            <a:schemeClr val="accent4"/>
          </a:effectRef>
          <a:fontRef idx="minor">
            <a:schemeClr val="dk1"/>
          </a:fontRef>
        </p:style>
        <p:txBody>
          <a:bodyPr>
            <a:normAutofit/>
          </a:bodyPr>
          <a:lstStyle/>
          <a:p>
            <a:pPr marL="0" indent="0">
              <a:buNone/>
            </a:pPr>
            <a:endParaRPr lang="es-EC" sz="2800" dirty="0" smtClean="0">
              <a:latin typeface="Arial" panose="020B0604020202020204" pitchFamily="34" charset="0"/>
              <a:cs typeface="Arial" panose="020B0604020202020204" pitchFamily="34" charset="0"/>
            </a:endParaRPr>
          </a:p>
          <a:p>
            <a:r>
              <a:rPr lang="es-EC" sz="2800" dirty="0" smtClean="0">
                <a:latin typeface="Arial" panose="020B0604020202020204" pitchFamily="34" charset="0"/>
                <a:cs typeface="Arial" panose="020B0604020202020204" pitchFamily="34" charset="0"/>
              </a:rPr>
              <a:t>Los </a:t>
            </a:r>
            <a:r>
              <a:rPr lang="es-EC" sz="2800" dirty="0">
                <a:latin typeface="Arial" panose="020B0604020202020204" pitchFamily="34" charset="0"/>
                <a:cs typeface="Arial" panose="020B0604020202020204" pitchFamily="34" charset="0"/>
              </a:rPr>
              <a:t>cromosomas del interior de la célula se dirigen hacia los polos de la célula de forma simétrica. </a:t>
            </a:r>
          </a:p>
          <a:p>
            <a:pPr marL="0" indent="0">
              <a:buNone/>
            </a:pPr>
            <a:endParaRPr lang="es-EC" dirty="0">
              <a:latin typeface="Arial" panose="020B0604020202020204" pitchFamily="34" charset="0"/>
              <a:cs typeface="Arial" panose="020B0604020202020204" pitchFamily="34" charset="0"/>
            </a:endParaRPr>
          </a:p>
        </p:txBody>
      </p:sp>
      <p:pic>
        <p:nvPicPr>
          <p:cNvPr id="4" name="Imagen 3">
            <a:extLst>
              <a:ext uri="{FF2B5EF4-FFF2-40B4-BE49-F238E27FC236}">
                <a16:creationId xmlns="" xmlns:a16="http://schemas.microsoft.com/office/drawing/2014/main" id="{0F1F2163-3AB6-45DF-807A-392F207A06A9}"/>
              </a:ext>
            </a:extLst>
          </p:cNvPr>
          <p:cNvPicPr>
            <a:picLocks noChangeAspect="1"/>
          </p:cNvPicPr>
          <p:nvPr/>
        </p:nvPicPr>
        <p:blipFill>
          <a:blip r:embed="rId2"/>
          <a:stretch>
            <a:fillRect/>
          </a:stretch>
        </p:blipFill>
        <p:spPr>
          <a:xfrm>
            <a:off x="7552137" y="2343953"/>
            <a:ext cx="3388949" cy="24598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Flecha derecha 4"/>
          <p:cNvSpPr/>
          <p:nvPr/>
        </p:nvSpPr>
        <p:spPr>
          <a:xfrm>
            <a:off x="6068890" y="3480622"/>
            <a:ext cx="695459" cy="425003"/>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7907118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04C7BF0-C59C-4247-B8AB-B98BEFF886C3}"/>
              </a:ext>
            </a:extLst>
          </p:cNvPr>
          <p:cNvSpPr>
            <a:spLocks noGrp="1"/>
          </p:cNvSpPr>
          <p:nvPr>
            <p:ph type="title"/>
          </p:nvPr>
        </p:nvSpPr>
        <p:spPr>
          <a:xfrm>
            <a:off x="3734996" y="513292"/>
            <a:ext cx="5241454" cy="1280890"/>
          </a:xfrm>
        </p:spPr>
        <p:txBody>
          <a:bodyPr/>
          <a:lstStyle/>
          <a:p>
            <a:pPr algn="ctr"/>
            <a:r>
              <a:rPr lang="es-EC" b="1" dirty="0">
                <a:latin typeface="Arial" panose="020B0604020202020204" pitchFamily="34" charset="0"/>
                <a:cs typeface="Arial" panose="020B0604020202020204" pitchFamily="34" charset="0"/>
              </a:rPr>
              <a:t>ANAFASE I</a:t>
            </a:r>
            <a:endParaRPr lang="es-EC" dirty="0"/>
          </a:p>
        </p:txBody>
      </p:sp>
      <p:sp>
        <p:nvSpPr>
          <p:cNvPr id="3" name="Marcador de contenido 2">
            <a:extLst>
              <a:ext uri="{FF2B5EF4-FFF2-40B4-BE49-F238E27FC236}">
                <a16:creationId xmlns="" xmlns:a16="http://schemas.microsoft.com/office/drawing/2014/main" id="{0A81696D-24DE-4CDD-9705-59944CD2D8BD}"/>
              </a:ext>
            </a:extLst>
          </p:cNvPr>
          <p:cNvSpPr>
            <a:spLocks noGrp="1"/>
          </p:cNvSpPr>
          <p:nvPr>
            <p:ph idx="1"/>
          </p:nvPr>
        </p:nvSpPr>
        <p:spPr>
          <a:xfrm>
            <a:off x="1695927" y="2073348"/>
            <a:ext cx="4305628" cy="3245476"/>
          </a:xfrm>
        </p:spPr>
        <p:style>
          <a:lnRef idx="2">
            <a:schemeClr val="accent2"/>
          </a:lnRef>
          <a:fillRef idx="1">
            <a:schemeClr val="lt1"/>
          </a:fillRef>
          <a:effectRef idx="0">
            <a:schemeClr val="accent2"/>
          </a:effectRef>
          <a:fontRef idx="minor">
            <a:schemeClr val="dk1"/>
          </a:fontRef>
        </p:style>
        <p:txBody>
          <a:bodyPr>
            <a:noAutofit/>
          </a:bodyPr>
          <a:lstStyle/>
          <a:p>
            <a:endParaRPr lang="es-EC" sz="2800" dirty="0" smtClean="0">
              <a:latin typeface="Arial" panose="020B0604020202020204" pitchFamily="34" charset="0"/>
              <a:cs typeface="Arial" panose="020B0604020202020204" pitchFamily="34" charset="0"/>
            </a:endParaRPr>
          </a:p>
          <a:p>
            <a:r>
              <a:rPr lang="es-EC" sz="2800" dirty="0" smtClean="0">
                <a:latin typeface="Arial" panose="020B0604020202020204" pitchFamily="34" charset="0"/>
                <a:cs typeface="Arial" panose="020B0604020202020204" pitchFamily="34" charset="0"/>
              </a:rPr>
              <a:t>Durante </a:t>
            </a:r>
            <a:r>
              <a:rPr lang="es-EC" sz="2800" dirty="0">
                <a:latin typeface="Arial" panose="020B0604020202020204" pitchFamily="34" charset="0"/>
                <a:cs typeface="Arial" panose="020B0604020202020204" pitchFamily="34" charset="0"/>
              </a:rPr>
              <a:t>esta etapa los pares de cromosomas homólogos se ubican en polos opuestos del citoplasma celular. </a:t>
            </a:r>
          </a:p>
        </p:txBody>
      </p:sp>
      <p:pic>
        <p:nvPicPr>
          <p:cNvPr id="4" name="Imagen 3">
            <a:extLst>
              <a:ext uri="{FF2B5EF4-FFF2-40B4-BE49-F238E27FC236}">
                <a16:creationId xmlns="" xmlns:a16="http://schemas.microsoft.com/office/drawing/2014/main" id="{7BDE6C6B-9EFC-4D43-92D6-79AD789548F9}"/>
              </a:ext>
            </a:extLst>
          </p:cNvPr>
          <p:cNvPicPr>
            <a:picLocks noChangeAspect="1"/>
          </p:cNvPicPr>
          <p:nvPr/>
        </p:nvPicPr>
        <p:blipFill>
          <a:blip r:embed="rId2"/>
          <a:stretch>
            <a:fillRect/>
          </a:stretch>
        </p:blipFill>
        <p:spPr>
          <a:xfrm>
            <a:off x="7521260" y="2411600"/>
            <a:ext cx="3804945" cy="25338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Flecha derecha 4"/>
          <p:cNvSpPr/>
          <p:nvPr/>
        </p:nvSpPr>
        <p:spPr>
          <a:xfrm>
            <a:off x="6355723" y="3377591"/>
            <a:ext cx="695459" cy="425003"/>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8753565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33E872E-31C2-4CBB-99B8-C2C95DC47577}"/>
              </a:ext>
            </a:extLst>
          </p:cNvPr>
          <p:cNvSpPr>
            <a:spLocks noGrp="1"/>
          </p:cNvSpPr>
          <p:nvPr>
            <p:ph type="title"/>
          </p:nvPr>
        </p:nvSpPr>
        <p:spPr>
          <a:xfrm>
            <a:off x="1965604" y="514554"/>
            <a:ext cx="8911687" cy="864448"/>
          </a:xfrm>
        </p:spPr>
        <p:txBody>
          <a:bodyPr/>
          <a:lstStyle/>
          <a:p>
            <a:pPr algn="ctr"/>
            <a:r>
              <a:rPr lang="es-EC" b="1" dirty="0">
                <a:latin typeface="Arial" panose="020B0604020202020204" pitchFamily="34" charset="0"/>
                <a:cs typeface="Arial" panose="020B0604020202020204" pitchFamily="34" charset="0"/>
              </a:rPr>
              <a:t>TELOFASE I</a:t>
            </a:r>
            <a:endParaRPr lang="es-EC" dirty="0"/>
          </a:p>
        </p:txBody>
      </p:sp>
      <p:sp>
        <p:nvSpPr>
          <p:cNvPr id="3" name="Marcador de contenido 2">
            <a:extLst>
              <a:ext uri="{FF2B5EF4-FFF2-40B4-BE49-F238E27FC236}">
                <a16:creationId xmlns="" xmlns:a16="http://schemas.microsoft.com/office/drawing/2014/main" id="{2FD3F045-0B12-404B-B695-94B43D329B8A}"/>
              </a:ext>
            </a:extLst>
          </p:cNvPr>
          <p:cNvSpPr>
            <a:spLocks noGrp="1"/>
          </p:cNvSpPr>
          <p:nvPr>
            <p:ph idx="1"/>
          </p:nvPr>
        </p:nvSpPr>
        <p:spPr>
          <a:xfrm>
            <a:off x="1110488" y="1824022"/>
            <a:ext cx="5310959" cy="3703714"/>
          </a:xfrm>
        </p:spPr>
        <p:style>
          <a:lnRef idx="2">
            <a:schemeClr val="accent6"/>
          </a:lnRef>
          <a:fillRef idx="1">
            <a:schemeClr val="lt1"/>
          </a:fillRef>
          <a:effectRef idx="0">
            <a:schemeClr val="accent6"/>
          </a:effectRef>
          <a:fontRef idx="minor">
            <a:schemeClr val="dk1"/>
          </a:fontRef>
        </p:style>
        <p:txBody>
          <a:bodyPr>
            <a:noAutofit/>
          </a:bodyPr>
          <a:lstStyle/>
          <a:p>
            <a:r>
              <a:rPr lang="es-EC" sz="2400" dirty="0">
                <a:solidFill>
                  <a:schemeClr val="tx1"/>
                </a:solidFill>
                <a:latin typeface="Arial" panose="020B0604020202020204" pitchFamily="34" charset="0"/>
                <a:cs typeface="Arial" panose="020B0604020202020204" pitchFamily="34" charset="0"/>
              </a:rPr>
              <a:t>La célula madre culmina su partición, dando como resultado dos células hijas. La membrana celular vuelve a aparecer en cada una de las células resultantes.</a:t>
            </a:r>
          </a:p>
          <a:p>
            <a:r>
              <a:rPr lang="es-EC" sz="2400" dirty="0">
                <a:solidFill>
                  <a:schemeClr val="tx1"/>
                </a:solidFill>
                <a:latin typeface="Arial" panose="020B0604020202020204" pitchFamily="34" charset="0"/>
                <a:cs typeface="Arial" panose="020B0604020202020204" pitchFamily="34" charset="0"/>
              </a:rPr>
              <a:t>Durante la telofase, cada una de las células hijas cuenta con el material genético necesario y justo para poder ser </a:t>
            </a:r>
            <a:r>
              <a:rPr lang="es-EC" sz="2400" dirty="0" smtClean="0">
                <a:solidFill>
                  <a:schemeClr val="tx1"/>
                </a:solidFill>
                <a:latin typeface="Arial" panose="020B0604020202020204" pitchFamily="34" charset="0"/>
                <a:cs typeface="Arial" panose="020B0604020202020204" pitchFamily="34" charset="0"/>
              </a:rPr>
              <a:t>independiente</a:t>
            </a:r>
            <a:endParaRPr lang="es-EC" sz="2000" dirty="0"/>
          </a:p>
        </p:txBody>
      </p:sp>
      <p:pic>
        <p:nvPicPr>
          <p:cNvPr id="4" name="Imagen 3">
            <a:extLst>
              <a:ext uri="{FF2B5EF4-FFF2-40B4-BE49-F238E27FC236}">
                <a16:creationId xmlns="" xmlns:a16="http://schemas.microsoft.com/office/drawing/2014/main" id="{230FD6C8-23A6-4BDF-A5BF-0132EB36D3F2}"/>
              </a:ext>
            </a:extLst>
          </p:cNvPr>
          <p:cNvPicPr>
            <a:picLocks noChangeAspect="1"/>
          </p:cNvPicPr>
          <p:nvPr/>
        </p:nvPicPr>
        <p:blipFill rotWithShape="1">
          <a:blip r:embed="rId2"/>
          <a:srcRect l="11200" r="9867"/>
          <a:stretch/>
        </p:blipFill>
        <p:spPr>
          <a:xfrm>
            <a:off x="7881868" y="2220566"/>
            <a:ext cx="3717162" cy="29106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Flecha derecha 4"/>
          <p:cNvSpPr/>
          <p:nvPr/>
        </p:nvSpPr>
        <p:spPr>
          <a:xfrm>
            <a:off x="6664816" y="3250877"/>
            <a:ext cx="695459" cy="425003"/>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6381221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B0EF414-6469-4FF2-BC38-B26FBB1ABBE8}"/>
              </a:ext>
            </a:extLst>
          </p:cNvPr>
          <p:cNvSpPr>
            <a:spLocks noGrp="1"/>
          </p:cNvSpPr>
          <p:nvPr>
            <p:ph type="ctrTitle"/>
          </p:nvPr>
        </p:nvSpPr>
        <p:spPr>
          <a:xfrm>
            <a:off x="1850267" y="172065"/>
            <a:ext cx="7735909" cy="996689"/>
          </a:xfrm>
        </p:spPr>
        <p:txBody>
          <a:bodyPr>
            <a:normAutofit/>
          </a:bodyPr>
          <a:lstStyle/>
          <a:p>
            <a:pPr algn="ctr"/>
            <a:r>
              <a:rPr lang="es-EC" sz="4800" b="1" dirty="0">
                <a:solidFill>
                  <a:srgbClr val="0070C0"/>
                </a:solidFill>
                <a:latin typeface="Arial" panose="020B0604020202020204" pitchFamily="34" charset="0"/>
                <a:cs typeface="Arial" panose="020B0604020202020204" pitchFamily="34" charset="0"/>
              </a:rPr>
              <a:t>MEIOSIS II</a:t>
            </a:r>
          </a:p>
        </p:txBody>
      </p:sp>
      <p:sp>
        <p:nvSpPr>
          <p:cNvPr id="3" name="Subtítulo 2">
            <a:extLst>
              <a:ext uri="{FF2B5EF4-FFF2-40B4-BE49-F238E27FC236}">
                <a16:creationId xmlns:a16="http://schemas.microsoft.com/office/drawing/2014/main" xmlns="" id="{8AE6CE99-F0A7-4295-8EF2-A0BFA25AFAEB}"/>
              </a:ext>
            </a:extLst>
          </p:cNvPr>
          <p:cNvSpPr>
            <a:spLocks noGrp="1"/>
          </p:cNvSpPr>
          <p:nvPr>
            <p:ph type="subTitle" idx="1"/>
          </p:nvPr>
        </p:nvSpPr>
        <p:spPr>
          <a:xfrm>
            <a:off x="1108722" y="1465488"/>
            <a:ext cx="9899177" cy="1847083"/>
          </a:xfrm>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r>
              <a:rPr lang="es-EC" sz="3100" cap="none" dirty="0" smtClean="0">
                <a:solidFill>
                  <a:schemeClr val="tx1"/>
                </a:solidFill>
                <a:latin typeface="Arial" panose="020B0604020202020204" pitchFamily="34" charset="0"/>
                <a:cs typeface="Arial" panose="020B0604020202020204" pitchFamily="34" charset="0"/>
              </a:rPr>
              <a:t>La meiosis II es similar a la mitosis. las cromátidas de cada cromosoma ya no son idénticas en razón de la recombinación. la meiosis ii separa las cromátidas produciendo dos células hijas, cada una con cromosomas (haploide), y cada cromosoma tiene solamente una cromátida.</a:t>
            </a:r>
          </a:p>
          <a:p>
            <a:endParaRPr lang="es-EC" b="1" dirty="0"/>
          </a:p>
          <a:p>
            <a:endParaRPr lang="es-EC" dirty="0"/>
          </a:p>
        </p:txBody>
      </p:sp>
      <p:pic>
        <p:nvPicPr>
          <p:cNvPr id="1026" name="Picture 2" descr="Resultado de imagen para meiosis II">
            <a:extLst>
              <a:ext uri="{FF2B5EF4-FFF2-40B4-BE49-F238E27FC236}">
                <a16:creationId xmlns:a16="http://schemas.microsoft.com/office/drawing/2014/main" xmlns="" id="{6DB42584-1014-44DE-A641-9B8CFF5BCB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6838" y="3609305"/>
            <a:ext cx="5702947" cy="24952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8369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23F5D91-2101-4315-B5A9-F0B806D2A756}"/>
              </a:ext>
            </a:extLst>
          </p:cNvPr>
          <p:cNvSpPr>
            <a:spLocks noGrp="1"/>
          </p:cNvSpPr>
          <p:nvPr>
            <p:ph type="title"/>
          </p:nvPr>
        </p:nvSpPr>
        <p:spPr>
          <a:xfrm>
            <a:off x="909571" y="1281445"/>
            <a:ext cx="5243311" cy="5254581"/>
          </a:xfrm>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es-EC" b="1" dirty="0" smtClean="0"/>
              <a:t> </a:t>
            </a:r>
            <a:r>
              <a:rPr lang="es-EC" sz="3100" b="1" dirty="0" smtClean="0"/>
              <a:t>Profase </a:t>
            </a:r>
            <a:r>
              <a:rPr lang="es-EC" sz="3100" b="1" dirty="0"/>
              <a:t>Temprana II:</a:t>
            </a:r>
            <a:r>
              <a:rPr lang="es-EC" sz="3100" dirty="0"/>
              <a:t/>
            </a:r>
            <a:br>
              <a:rPr lang="es-EC" sz="3100" dirty="0"/>
            </a:br>
            <a:r>
              <a:rPr lang="es-EC" sz="3100" dirty="0" smtClean="0"/>
              <a:t>  </a:t>
            </a:r>
            <a:r>
              <a:rPr lang="es-EC" sz="2400" dirty="0" smtClean="0">
                <a:latin typeface="Arial" panose="020B0604020202020204" pitchFamily="34" charset="0"/>
                <a:cs typeface="Arial" panose="020B0604020202020204" pitchFamily="34" charset="0"/>
              </a:rPr>
              <a:t>Comienza </a:t>
            </a:r>
            <a:r>
              <a:rPr lang="es-EC" sz="2400" dirty="0">
                <a:latin typeface="Arial" panose="020B0604020202020204" pitchFamily="34" charset="0"/>
                <a:cs typeface="Arial" panose="020B0604020202020204" pitchFamily="34" charset="0"/>
              </a:rPr>
              <a:t>a desaparecer la envoltura nuclear y el nucléolo. Se hacen </a:t>
            </a:r>
            <a:r>
              <a:rPr lang="es-EC" sz="2400" dirty="0" smtClean="0">
                <a:latin typeface="Arial" panose="020B0604020202020204" pitchFamily="34" charset="0"/>
                <a:cs typeface="Arial" panose="020B0604020202020204" pitchFamily="34" charset="0"/>
              </a:rPr>
              <a:t>evidentes largos </a:t>
            </a:r>
            <a:r>
              <a:rPr lang="es-EC" sz="2400" dirty="0">
                <a:latin typeface="Arial" panose="020B0604020202020204" pitchFamily="34" charset="0"/>
                <a:cs typeface="Arial" panose="020B0604020202020204" pitchFamily="34" charset="0"/>
              </a:rPr>
              <a:t>cuerpos filamentosos de cromatina, y comienzan a condensarse como cromosomas visibles.</a:t>
            </a:r>
            <a:r>
              <a:rPr lang="es-EC" sz="3100" dirty="0"/>
              <a:t/>
            </a:r>
            <a:br>
              <a:rPr lang="es-EC" sz="3100" dirty="0"/>
            </a:br>
            <a:r>
              <a:rPr lang="es-EC" sz="3100" dirty="0" smtClean="0"/>
              <a:t>          </a:t>
            </a:r>
            <a:br>
              <a:rPr lang="es-EC" sz="3100" dirty="0" smtClean="0"/>
            </a:br>
            <a:r>
              <a:rPr lang="es-EC" sz="3100" dirty="0" smtClean="0"/>
              <a:t> </a:t>
            </a:r>
            <a:r>
              <a:rPr lang="es-EC" sz="3100" b="1" dirty="0" smtClean="0"/>
              <a:t>Profase </a:t>
            </a:r>
            <a:r>
              <a:rPr lang="es-EC" sz="3100" b="1" dirty="0"/>
              <a:t>Tardía II:</a:t>
            </a:r>
            <a:r>
              <a:rPr lang="es-EC" sz="3100" dirty="0"/>
              <a:t/>
            </a:r>
            <a:br>
              <a:rPr lang="es-EC" sz="3100" dirty="0"/>
            </a:br>
            <a:r>
              <a:rPr lang="es-EC" sz="2400" dirty="0">
                <a:latin typeface="Arial" panose="020B0604020202020204" pitchFamily="34" charset="0"/>
                <a:cs typeface="Arial" panose="020B0604020202020204" pitchFamily="34" charset="0"/>
              </a:rPr>
              <a:t>Los cromosomas continúan acortándose y engrosándose. Se forma el huso entre los centriolos, que se han desplazado a los polos de la célula.</a:t>
            </a:r>
            <a:r>
              <a:rPr lang="es-EC" sz="3100" dirty="0"/>
              <a:t/>
            </a:r>
            <a:br>
              <a:rPr lang="es-EC" sz="3100" dirty="0"/>
            </a:br>
            <a:endParaRPr lang="es-EC" sz="3100" dirty="0"/>
          </a:p>
        </p:txBody>
      </p:sp>
      <p:pic>
        <p:nvPicPr>
          <p:cNvPr id="2052" name="Picture 4" descr="Resultado de imagen para meiosis II">
            <a:extLst>
              <a:ext uri="{FF2B5EF4-FFF2-40B4-BE49-F238E27FC236}">
                <a16:creationId xmlns:a16="http://schemas.microsoft.com/office/drawing/2014/main" xmlns="" id="{AB0DE97D-66C5-4F9E-9A65-F655135427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3038" y="2402821"/>
            <a:ext cx="4777292" cy="31921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Flecha derecha 3"/>
          <p:cNvSpPr/>
          <p:nvPr/>
        </p:nvSpPr>
        <p:spPr>
          <a:xfrm>
            <a:off x="6299379" y="3239035"/>
            <a:ext cx="500666" cy="3863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Rectángulo 2"/>
          <p:cNvSpPr/>
          <p:nvPr/>
        </p:nvSpPr>
        <p:spPr>
          <a:xfrm>
            <a:off x="5340975" y="347728"/>
            <a:ext cx="2417473" cy="707886"/>
          </a:xfrm>
          <a:prstGeom prst="rect">
            <a:avLst/>
          </a:prstGeom>
        </p:spPr>
        <p:txBody>
          <a:bodyPr wrap="square">
            <a:spAutoFit/>
          </a:bodyPr>
          <a:lstStyle/>
          <a:p>
            <a:r>
              <a:rPr lang="es-EC" sz="4000" b="1" dirty="0"/>
              <a:t>Profase II</a:t>
            </a:r>
            <a:endParaRPr lang="es-ES" sz="4000" dirty="0"/>
          </a:p>
        </p:txBody>
      </p:sp>
      <p:sp>
        <p:nvSpPr>
          <p:cNvPr id="6" name="Flecha derecha 5"/>
          <p:cNvSpPr/>
          <p:nvPr/>
        </p:nvSpPr>
        <p:spPr>
          <a:xfrm>
            <a:off x="6285695" y="3998888"/>
            <a:ext cx="500666" cy="3863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8960294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527779A-B0F2-4EF3-9DB9-D7DDE70FC87C}"/>
              </a:ext>
            </a:extLst>
          </p:cNvPr>
          <p:cNvSpPr>
            <a:spLocks noGrp="1"/>
          </p:cNvSpPr>
          <p:nvPr>
            <p:ph type="title"/>
          </p:nvPr>
        </p:nvSpPr>
        <p:spPr>
          <a:xfrm>
            <a:off x="1120462" y="2576172"/>
            <a:ext cx="4869015" cy="2827009"/>
          </a:xfrm>
        </p:spPr>
        <p:style>
          <a:lnRef idx="2">
            <a:schemeClr val="dk1"/>
          </a:lnRef>
          <a:fillRef idx="1">
            <a:schemeClr val="lt1"/>
          </a:fillRef>
          <a:effectRef idx="0">
            <a:schemeClr val="dk1"/>
          </a:effectRef>
          <a:fontRef idx="minor">
            <a:schemeClr val="dk1"/>
          </a:fontRef>
        </p:style>
        <p:txBody>
          <a:bodyPr>
            <a:normAutofit fontScale="90000"/>
          </a:bodyPr>
          <a:lstStyle/>
          <a:p>
            <a:pPr algn="ctr"/>
            <a:r>
              <a:rPr lang="es-EC" sz="2400" dirty="0" smtClean="0">
                <a:latin typeface="Arial" panose="020B0604020202020204" pitchFamily="34" charset="0"/>
                <a:cs typeface="Arial" panose="020B0604020202020204" pitchFamily="34" charset="0"/>
              </a:rPr>
              <a:t/>
            </a:r>
            <a:br>
              <a:rPr lang="es-EC" sz="2400" dirty="0" smtClean="0">
                <a:latin typeface="Arial" panose="020B0604020202020204" pitchFamily="34" charset="0"/>
                <a:cs typeface="Arial" panose="020B0604020202020204" pitchFamily="34" charset="0"/>
              </a:rPr>
            </a:br>
            <a:r>
              <a:rPr lang="es-EC" sz="2400" dirty="0" smtClean="0">
                <a:latin typeface="Arial" panose="020B0604020202020204" pitchFamily="34" charset="0"/>
                <a:cs typeface="Arial" panose="020B0604020202020204" pitchFamily="34" charset="0"/>
              </a:rPr>
              <a:t>Las </a:t>
            </a:r>
            <a:r>
              <a:rPr lang="es-EC" sz="2400" dirty="0">
                <a:latin typeface="Arial" panose="020B0604020202020204" pitchFamily="34" charset="0"/>
                <a:cs typeface="Arial" panose="020B0604020202020204" pitchFamily="34" charset="0"/>
              </a:rPr>
              <a:t>fibras del huso se unen a los centrómeros de los cromosomas. Estos últimos se alinean a lo largo del plano ecuatorial de la célula. La primera y segunda metafase pueden distinguirse con </a:t>
            </a:r>
            <a:r>
              <a:rPr lang="es-EC" sz="2400" dirty="0" smtClean="0">
                <a:latin typeface="Arial" panose="020B0604020202020204" pitchFamily="34" charset="0"/>
                <a:cs typeface="Arial" panose="020B0604020202020204" pitchFamily="34" charset="0"/>
              </a:rPr>
              <a:t>facilidad.</a:t>
            </a:r>
            <a:br>
              <a:rPr lang="es-EC" sz="2400" dirty="0" smtClean="0">
                <a:latin typeface="Arial" panose="020B0604020202020204" pitchFamily="34" charset="0"/>
                <a:cs typeface="Arial" panose="020B0604020202020204" pitchFamily="34" charset="0"/>
              </a:rPr>
            </a:br>
            <a:endParaRPr lang="es-EC" sz="3200" dirty="0">
              <a:latin typeface="Arial" panose="020B0604020202020204" pitchFamily="34" charset="0"/>
              <a:cs typeface="Arial" panose="020B0604020202020204" pitchFamily="34" charset="0"/>
            </a:endParaRPr>
          </a:p>
        </p:txBody>
      </p:sp>
      <p:pic>
        <p:nvPicPr>
          <p:cNvPr id="5122" name="Picture 2" descr="Resultado de imagen para METAFASE II">
            <a:extLst>
              <a:ext uri="{FF2B5EF4-FFF2-40B4-BE49-F238E27FC236}">
                <a16:creationId xmlns:a16="http://schemas.microsoft.com/office/drawing/2014/main" xmlns="" id="{54140898-C998-468E-9B53-23BF0F0430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7239" y="2576172"/>
            <a:ext cx="4521300" cy="2845831"/>
          </a:xfrm>
          <a:prstGeom prst="rect">
            <a:avLst/>
          </a:prstGeom>
          <a:noFill/>
          <a:extLst>
            <a:ext uri="{909E8E84-426E-40DD-AFC4-6F175D3DCCD1}">
              <a14:hiddenFill xmlns:a14="http://schemas.microsoft.com/office/drawing/2010/main">
                <a:solidFill>
                  <a:srgbClr val="FFFFFF"/>
                </a:solidFill>
              </a14:hiddenFill>
            </a:ext>
          </a:extLst>
        </p:spPr>
      </p:pic>
      <p:sp>
        <p:nvSpPr>
          <p:cNvPr id="3" name="Flecha derecha 2"/>
          <p:cNvSpPr/>
          <p:nvPr/>
        </p:nvSpPr>
        <p:spPr>
          <a:xfrm>
            <a:off x="6427762" y="3612721"/>
            <a:ext cx="650384" cy="386367"/>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ángulo 3"/>
          <p:cNvSpPr/>
          <p:nvPr/>
        </p:nvSpPr>
        <p:spPr>
          <a:xfrm>
            <a:off x="4890430" y="595778"/>
            <a:ext cx="2937022" cy="707886"/>
          </a:xfrm>
          <a:prstGeom prst="rect">
            <a:avLst/>
          </a:prstGeom>
        </p:spPr>
        <p:txBody>
          <a:bodyPr wrap="none">
            <a:spAutoFit/>
          </a:bodyPr>
          <a:lstStyle/>
          <a:p>
            <a:r>
              <a:rPr lang="es-EC" sz="4000" b="1" dirty="0"/>
              <a:t>Metafase II</a:t>
            </a:r>
            <a:endParaRPr lang="es-ES" sz="4000" dirty="0"/>
          </a:p>
        </p:txBody>
      </p:sp>
    </p:spTree>
    <p:extLst>
      <p:ext uri="{BB962C8B-B14F-4D97-AF65-F5344CB8AC3E}">
        <p14:creationId xmlns:p14="http://schemas.microsoft.com/office/powerpoint/2010/main" val="2740888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F6E73DC-4602-47AA-9F12-72520BF41128}"/>
              </a:ext>
            </a:extLst>
          </p:cNvPr>
          <p:cNvSpPr>
            <a:spLocks noGrp="1"/>
          </p:cNvSpPr>
          <p:nvPr>
            <p:ph type="title"/>
          </p:nvPr>
        </p:nvSpPr>
        <p:spPr>
          <a:xfrm>
            <a:off x="1173068" y="2174508"/>
            <a:ext cx="5256191" cy="3015677"/>
          </a:xfrm>
        </p:spPr>
        <p:style>
          <a:lnRef idx="2">
            <a:schemeClr val="accent2"/>
          </a:lnRef>
          <a:fillRef idx="1">
            <a:schemeClr val="lt1"/>
          </a:fillRef>
          <a:effectRef idx="0">
            <a:schemeClr val="accent2"/>
          </a:effectRef>
          <a:fontRef idx="minor">
            <a:schemeClr val="dk1"/>
          </a:fontRef>
        </p:style>
        <p:txBody>
          <a:bodyPr>
            <a:noAutofit/>
          </a:bodyPr>
          <a:lstStyle/>
          <a:p>
            <a:pPr algn="ctr"/>
            <a:r>
              <a:rPr lang="es-EC" sz="2400" dirty="0" smtClean="0">
                <a:latin typeface="Arial" panose="020B0604020202020204" pitchFamily="34" charset="0"/>
                <a:cs typeface="Arial" panose="020B0604020202020204" pitchFamily="34" charset="0"/>
              </a:rPr>
              <a:t>Las </a:t>
            </a:r>
            <a:r>
              <a:rPr lang="es-EC" sz="2400" dirty="0">
                <a:latin typeface="Arial" panose="020B0604020202020204" pitchFamily="34" charset="0"/>
                <a:cs typeface="Arial" panose="020B0604020202020204" pitchFamily="34" charset="0"/>
              </a:rPr>
              <a:t>cromáticas se separan de sus centrómeros, y un grupo de cromosomas se desplaza hacia cada polo. Durante la Anafase II las cromátidas, unidas a fibras del huso en sus cinetocoros, se separan y se desplazan a polos opuestos, como lo hacen en la anafase mitifica. </a:t>
            </a:r>
            <a:endParaRPr lang="es-EC" sz="3200" dirty="0"/>
          </a:p>
        </p:txBody>
      </p:sp>
      <p:pic>
        <p:nvPicPr>
          <p:cNvPr id="4098" name="Picture 2" descr="Resultado de imagen para ANAFASE II">
            <a:extLst>
              <a:ext uri="{FF2B5EF4-FFF2-40B4-BE49-F238E27FC236}">
                <a16:creationId xmlns:a16="http://schemas.microsoft.com/office/drawing/2014/main" xmlns="" id="{40B8C175-4CA9-4AC8-94E8-4207DEA84D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1438" y="2348371"/>
            <a:ext cx="4066285" cy="26679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Flecha derecha 3"/>
          <p:cNvSpPr/>
          <p:nvPr/>
        </p:nvSpPr>
        <p:spPr>
          <a:xfrm>
            <a:off x="6658377" y="3295978"/>
            <a:ext cx="643943" cy="3863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Rectángulo 2"/>
          <p:cNvSpPr/>
          <p:nvPr/>
        </p:nvSpPr>
        <p:spPr>
          <a:xfrm>
            <a:off x="5052921" y="591286"/>
            <a:ext cx="2752677" cy="707886"/>
          </a:xfrm>
          <a:prstGeom prst="rect">
            <a:avLst/>
          </a:prstGeom>
        </p:spPr>
        <p:txBody>
          <a:bodyPr wrap="none">
            <a:spAutoFit/>
          </a:bodyPr>
          <a:lstStyle/>
          <a:p>
            <a:r>
              <a:rPr lang="es-EC" sz="4000" b="1" dirty="0">
                <a:latin typeface="Arial" panose="020B0604020202020204" pitchFamily="34" charset="0"/>
                <a:cs typeface="Arial" panose="020B0604020202020204" pitchFamily="34" charset="0"/>
              </a:rPr>
              <a:t>Anafase II</a:t>
            </a:r>
            <a:r>
              <a:rPr lang="es-EC" sz="4000" b="1" dirty="0"/>
              <a:t> </a:t>
            </a:r>
            <a:endParaRPr lang="es-ES" sz="4000" dirty="0"/>
          </a:p>
        </p:txBody>
      </p:sp>
    </p:spTree>
    <p:extLst>
      <p:ext uri="{BB962C8B-B14F-4D97-AF65-F5344CB8AC3E}">
        <p14:creationId xmlns:p14="http://schemas.microsoft.com/office/powerpoint/2010/main" val="25683602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D71E90B-EB21-4763-AF9B-0E375AE13173}"/>
              </a:ext>
            </a:extLst>
          </p:cNvPr>
          <p:cNvSpPr>
            <a:spLocks noGrp="1"/>
          </p:cNvSpPr>
          <p:nvPr>
            <p:ph type="title"/>
          </p:nvPr>
        </p:nvSpPr>
        <p:spPr>
          <a:xfrm>
            <a:off x="921654" y="1903507"/>
            <a:ext cx="5196802" cy="3454015"/>
          </a:xfrm>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es-EC" sz="2700" dirty="0">
                <a:latin typeface="Arial" panose="020B0604020202020204" pitchFamily="34" charset="0"/>
                <a:cs typeface="Arial" panose="020B0604020202020204" pitchFamily="34" charset="0"/>
              </a:rPr>
              <a:t>H</a:t>
            </a:r>
            <a:r>
              <a:rPr lang="es-EC" sz="2700" dirty="0" smtClean="0">
                <a:latin typeface="Arial" panose="020B0604020202020204" pitchFamily="34" charset="0"/>
                <a:cs typeface="Arial" panose="020B0604020202020204" pitchFamily="34" charset="0"/>
              </a:rPr>
              <a:t>ay </a:t>
            </a:r>
            <a:r>
              <a:rPr lang="es-EC" sz="2700" dirty="0">
                <a:latin typeface="Arial" panose="020B0604020202020204" pitchFamily="34" charset="0"/>
                <a:cs typeface="Arial" panose="020B0604020202020204" pitchFamily="34" charset="0"/>
              </a:rPr>
              <a:t>un miembro de cada par homólogo en cada polo. Cada uno es un cromosoma no duplicado. Se reensamblan las envolturas nucleares, desaparece el huso acromático, los cromosomas se alargan en forma gradual para formar hilos de cromatina, y ocurre la citocinesis.</a:t>
            </a:r>
            <a:r>
              <a:rPr lang="es-EC" dirty="0"/>
              <a:t/>
            </a:r>
            <a:br>
              <a:rPr lang="es-EC" dirty="0"/>
            </a:br>
            <a:endParaRPr lang="es-EC" dirty="0"/>
          </a:p>
        </p:txBody>
      </p:sp>
      <p:pic>
        <p:nvPicPr>
          <p:cNvPr id="3076" name="Picture 4" descr="https://upload.wikimedia.org/wikipedia/commons/thumb/a/af/Meiosis_mx.png/700px-Meiosis_mx.png">
            <a:extLst>
              <a:ext uri="{FF2B5EF4-FFF2-40B4-BE49-F238E27FC236}">
                <a16:creationId xmlns:a16="http://schemas.microsoft.com/office/drawing/2014/main" xmlns="" id="{B992A5F4-128A-4A9E-8535-DFEEDFB92D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0516" y="2431625"/>
            <a:ext cx="4507607" cy="27841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Rectángulo 2"/>
          <p:cNvSpPr/>
          <p:nvPr/>
        </p:nvSpPr>
        <p:spPr>
          <a:xfrm>
            <a:off x="5113119" y="668561"/>
            <a:ext cx="2655279" cy="646331"/>
          </a:xfrm>
          <a:prstGeom prst="rect">
            <a:avLst/>
          </a:prstGeom>
        </p:spPr>
        <p:txBody>
          <a:bodyPr wrap="square">
            <a:spAutoFit/>
          </a:bodyPr>
          <a:lstStyle/>
          <a:p>
            <a:r>
              <a:rPr lang="es-EC" sz="3600" b="1" dirty="0">
                <a:latin typeface="Arial" panose="020B0604020202020204" pitchFamily="34" charset="0"/>
                <a:cs typeface="Arial" panose="020B0604020202020204" pitchFamily="34" charset="0"/>
              </a:rPr>
              <a:t>Telofase II</a:t>
            </a:r>
            <a:endParaRPr lang="es-ES" sz="3600" dirty="0"/>
          </a:p>
        </p:txBody>
      </p:sp>
      <p:sp>
        <p:nvSpPr>
          <p:cNvPr id="5" name="Flecha derecha 4"/>
          <p:cNvSpPr/>
          <p:nvPr/>
        </p:nvSpPr>
        <p:spPr>
          <a:xfrm>
            <a:off x="6344559" y="3437329"/>
            <a:ext cx="643943" cy="386367"/>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4146238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1252" y="353654"/>
            <a:ext cx="8911687" cy="959991"/>
          </a:xfrm>
        </p:spPr>
        <p:txBody>
          <a:bodyPr>
            <a:normAutofit/>
          </a:bodyPr>
          <a:lstStyle/>
          <a:p>
            <a:pPr algn="ctr"/>
            <a:r>
              <a:rPr lang="es-ES" sz="4400" b="1" dirty="0" smtClean="0">
                <a:solidFill>
                  <a:srgbClr val="0070C0"/>
                </a:solidFill>
                <a:latin typeface="Arial" panose="020B0604020202020204" pitchFamily="34" charset="0"/>
                <a:cs typeface="Arial" panose="020B0604020202020204" pitchFamily="34" charset="0"/>
              </a:rPr>
              <a:t>RIBOSOMAS</a:t>
            </a:r>
            <a:endParaRPr lang="es-ES" sz="4400" b="1" dirty="0">
              <a:solidFill>
                <a:srgbClr val="0070C0"/>
              </a:solidFill>
              <a:latin typeface="Arial" panose="020B0604020202020204" pitchFamily="34" charset="0"/>
              <a:cs typeface="Arial" panose="020B0604020202020204" pitchFamily="34" charset="0"/>
            </a:endParaRPr>
          </a:p>
        </p:txBody>
      </p:sp>
      <p:pic>
        <p:nvPicPr>
          <p:cNvPr id="4098" name="Picture 2" descr="Resultado de imagen para ribosoma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0614" y="2019615"/>
            <a:ext cx="4404574" cy="360608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3" name="Flecha izquierda y derecha 2"/>
          <p:cNvSpPr/>
          <p:nvPr/>
        </p:nvSpPr>
        <p:spPr>
          <a:xfrm>
            <a:off x="5859887" y="3206840"/>
            <a:ext cx="1635617" cy="721216"/>
          </a:xfrm>
          <a:prstGeom prst="lef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C"/>
          </a:p>
        </p:txBody>
      </p:sp>
      <p:sp>
        <p:nvSpPr>
          <p:cNvPr id="5" name="Rectángulo 4"/>
          <p:cNvSpPr/>
          <p:nvPr/>
        </p:nvSpPr>
        <p:spPr>
          <a:xfrm>
            <a:off x="7740203" y="2131453"/>
            <a:ext cx="3760631" cy="287198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r>
              <a:rPr lang="es-ES" sz="2400" dirty="0">
                <a:solidFill>
                  <a:srgbClr val="404040"/>
                </a:solidFill>
                <a:latin typeface="Arial" panose="020B0604020202020204" pitchFamily="34" charset="0"/>
                <a:cs typeface="Arial" panose="020B0604020202020204" pitchFamily="34" charset="0"/>
              </a:rPr>
              <a:t>Son las macromoléculas responsables por la síntesis o traducción de los aminoácidos del ARNm y producción de las proteínas en los seres </a:t>
            </a:r>
            <a:r>
              <a:rPr lang="es-ES" sz="2400" dirty="0" smtClean="0">
                <a:solidFill>
                  <a:srgbClr val="404040"/>
                </a:solidFill>
                <a:latin typeface="Arial" panose="020B0604020202020204" pitchFamily="34" charset="0"/>
                <a:cs typeface="Arial" panose="020B0604020202020204" pitchFamily="34" charset="0"/>
              </a:rPr>
              <a:t>vivos.</a:t>
            </a:r>
            <a:endParaRPr lang="es-EC" sz="2400" dirty="0"/>
          </a:p>
        </p:txBody>
      </p:sp>
    </p:spTree>
    <p:extLst>
      <p:ext uri="{BB962C8B-B14F-4D97-AF65-F5344CB8AC3E}">
        <p14:creationId xmlns:p14="http://schemas.microsoft.com/office/powerpoint/2010/main" val="19595729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81556" y="482443"/>
            <a:ext cx="8911687" cy="1280890"/>
          </a:xfrm>
        </p:spPr>
        <p:txBody>
          <a:bodyPr/>
          <a:lstStyle/>
          <a:p>
            <a:r>
              <a:rPr lang="es-ES" b="1" dirty="0" smtClean="0">
                <a:solidFill>
                  <a:srgbClr val="0070C0"/>
                </a:solidFill>
                <a:latin typeface="Arial" panose="020B0604020202020204" pitchFamily="34" charset="0"/>
                <a:cs typeface="Arial" panose="020B0604020202020204" pitchFamily="34" charset="0"/>
              </a:rPr>
              <a:t>Funciones:</a:t>
            </a:r>
            <a:endParaRPr lang="es-ES" b="1" dirty="0">
              <a:solidFill>
                <a:srgbClr val="0070C0"/>
              </a:solidFill>
              <a:latin typeface="Arial" panose="020B0604020202020204" pitchFamily="34" charset="0"/>
              <a:cs typeface="Arial" panose="020B0604020202020204" pitchFamily="34" charset="0"/>
            </a:endParaRPr>
          </a:p>
        </p:txBody>
      </p:sp>
      <p:sp>
        <p:nvSpPr>
          <p:cNvPr id="4" name="Rectángulo 3"/>
          <p:cNvSpPr/>
          <p:nvPr/>
        </p:nvSpPr>
        <p:spPr>
          <a:xfrm>
            <a:off x="1760852" y="1440289"/>
            <a:ext cx="4310151" cy="141130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2000" dirty="0" smtClean="0">
                <a:latin typeface="Arial" panose="020B0604020202020204" pitchFamily="34" charset="0"/>
                <a:cs typeface="Arial" panose="020B0604020202020204" pitchFamily="34" charset="0"/>
              </a:rPr>
              <a:t>Provee los sitios intracelulares en los que las moléculas de aminoácidos se unen ente si para formar cadenas de polipéptidos.</a:t>
            </a:r>
            <a:endParaRPr lang="es-EC" sz="2000" dirty="0">
              <a:latin typeface="Arial" panose="020B0604020202020204" pitchFamily="34" charset="0"/>
              <a:cs typeface="Arial" panose="020B0604020202020204" pitchFamily="34" charset="0"/>
            </a:endParaRPr>
          </a:p>
        </p:txBody>
      </p:sp>
      <p:sp>
        <p:nvSpPr>
          <p:cNvPr id="6" name="Rectángulo 5"/>
          <p:cNvSpPr/>
          <p:nvPr/>
        </p:nvSpPr>
        <p:spPr>
          <a:xfrm>
            <a:off x="7262655" y="1723624"/>
            <a:ext cx="4121239" cy="108933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2000" dirty="0" smtClean="0">
                <a:latin typeface="Arial" panose="020B0604020202020204" pitchFamily="34" charset="0"/>
                <a:cs typeface="Arial" panose="020B0604020202020204" pitchFamily="34" charset="0"/>
              </a:rPr>
              <a:t>Síntesis de proteínas.</a:t>
            </a:r>
          </a:p>
          <a:p>
            <a:pPr algn="ctr"/>
            <a:endParaRPr lang="es-EC" dirty="0"/>
          </a:p>
        </p:txBody>
      </p:sp>
      <p:sp>
        <p:nvSpPr>
          <p:cNvPr id="7" name="Rectángulo 6"/>
          <p:cNvSpPr/>
          <p:nvPr/>
        </p:nvSpPr>
        <p:spPr>
          <a:xfrm>
            <a:off x="1927248" y="4378257"/>
            <a:ext cx="4310151" cy="14939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2000" dirty="0" smtClean="0">
                <a:latin typeface="Arial" panose="020B0604020202020204" pitchFamily="34" charset="0"/>
                <a:cs typeface="Arial" panose="020B0604020202020204" pitchFamily="34" charset="0"/>
              </a:rPr>
              <a:t>Traduce la información genética  en una segunda cadena polipeptídica idéntica.</a:t>
            </a:r>
            <a:endParaRPr lang="es-EC" sz="2000" dirty="0">
              <a:latin typeface="Arial" panose="020B0604020202020204" pitchFamily="34" charset="0"/>
              <a:cs typeface="Arial" panose="020B0604020202020204" pitchFamily="34" charset="0"/>
            </a:endParaRPr>
          </a:p>
        </p:txBody>
      </p:sp>
      <p:pic>
        <p:nvPicPr>
          <p:cNvPr id="5122" name="Picture 2" descr="Resultado de imagen para ribosomas func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6866" y="3277047"/>
            <a:ext cx="4094453" cy="29428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Flecha izquierda y derecha 7"/>
          <p:cNvSpPr/>
          <p:nvPr/>
        </p:nvSpPr>
        <p:spPr>
          <a:xfrm>
            <a:off x="6237399" y="2125013"/>
            <a:ext cx="858860" cy="437535"/>
          </a:xfrm>
          <a:prstGeom prst="lef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EC"/>
          </a:p>
        </p:txBody>
      </p:sp>
      <p:sp>
        <p:nvSpPr>
          <p:cNvPr id="9" name="Flecha izquierda 8"/>
          <p:cNvSpPr/>
          <p:nvPr/>
        </p:nvSpPr>
        <p:spPr>
          <a:xfrm>
            <a:off x="6357093" y="4748491"/>
            <a:ext cx="978408" cy="484632"/>
          </a:xfrm>
          <a:prstGeom prst="lef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EC"/>
          </a:p>
        </p:txBody>
      </p:sp>
      <p:sp>
        <p:nvSpPr>
          <p:cNvPr id="10" name="Flecha abajo 9"/>
          <p:cNvSpPr/>
          <p:nvPr/>
        </p:nvSpPr>
        <p:spPr>
          <a:xfrm rot="10800000">
            <a:off x="3451999" y="3237126"/>
            <a:ext cx="484632" cy="978408"/>
          </a:xfrm>
          <a:prstGeom prst="down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6293223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52038" y="173912"/>
            <a:ext cx="8911687" cy="728172"/>
          </a:xfrm>
        </p:spPr>
        <p:txBody>
          <a:bodyPr>
            <a:noAutofit/>
          </a:bodyPr>
          <a:lstStyle/>
          <a:p>
            <a:pPr algn="ctr"/>
            <a:r>
              <a:rPr lang="es-ES" sz="4400" b="1" dirty="0" smtClean="0">
                <a:solidFill>
                  <a:srgbClr val="0070C0"/>
                </a:solidFill>
                <a:latin typeface="Arial" panose="020B0604020202020204" pitchFamily="34" charset="0"/>
                <a:cs typeface="Arial" panose="020B0604020202020204" pitchFamily="34" charset="0"/>
              </a:rPr>
              <a:t>MITOCONDRIA</a:t>
            </a:r>
            <a:endParaRPr lang="es-ES" sz="4400" dirty="0">
              <a:solidFill>
                <a:srgbClr val="0070C0"/>
              </a:solidFill>
            </a:endParaRPr>
          </a:p>
        </p:txBody>
      </p:sp>
      <p:pic>
        <p:nvPicPr>
          <p:cNvPr id="4" name="Imagen 4">
            <a:extLst>
              <a:ext uri="{FF2B5EF4-FFF2-40B4-BE49-F238E27FC236}">
                <a16:creationId xmlns="" xmlns:a16="http://schemas.microsoft.com/office/drawing/2014/main" id="{46D8CC9A-023A-294D-8EBF-A971657E7A9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19042" y="989949"/>
            <a:ext cx="4320541" cy="24151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ángulo 4"/>
          <p:cNvSpPr/>
          <p:nvPr/>
        </p:nvSpPr>
        <p:spPr>
          <a:xfrm>
            <a:off x="1574208" y="1314897"/>
            <a:ext cx="4001063" cy="3108543"/>
          </a:xfrm>
          <a:prstGeom prst="rect">
            <a:avLst/>
          </a:prstGeom>
        </p:spPr>
        <p:txBody>
          <a:bodyPr wrap="square">
            <a:spAutoFit/>
          </a:bodyPr>
          <a:lstStyle/>
          <a:p>
            <a:r>
              <a:rPr lang="es-ES" sz="2800" dirty="0" smtClean="0">
                <a:latin typeface="Arial" panose="020B0604020202020204" pitchFamily="34" charset="0"/>
                <a:cs typeface="Arial" panose="020B0604020202020204" pitchFamily="34" charset="0"/>
              </a:rPr>
              <a:t>Se encargan </a:t>
            </a:r>
            <a:r>
              <a:rPr lang="es-ES" sz="2800" dirty="0">
                <a:latin typeface="Arial" panose="020B0604020202020204" pitchFamily="34" charset="0"/>
                <a:cs typeface="Arial" panose="020B0604020202020204" pitchFamily="34" charset="0"/>
              </a:rPr>
              <a:t>de suministrar la mayoría </a:t>
            </a:r>
            <a:r>
              <a:rPr lang="es-ES" sz="2800" dirty="0" smtClean="0">
                <a:latin typeface="Arial" panose="020B0604020202020204" pitchFamily="34" charset="0"/>
                <a:cs typeface="Arial" panose="020B0604020202020204" pitchFamily="34" charset="0"/>
              </a:rPr>
              <a:t>de </a:t>
            </a:r>
            <a:r>
              <a:rPr lang="es-ES" sz="2800" dirty="0">
                <a:latin typeface="Arial" panose="020B0604020202020204" pitchFamily="34" charset="0"/>
                <a:cs typeface="Arial" panose="020B0604020202020204" pitchFamily="34" charset="0"/>
              </a:rPr>
              <a:t>la energía que se necesita en la actividad  </a:t>
            </a:r>
            <a:r>
              <a:rPr lang="es-ES" sz="2800" dirty="0" smtClean="0">
                <a:latin typeface="Arial" panose="020B0604020202020204" pitchFamily="34" charset="0"/>
                <a:cs typeface="Arial" panose="020B0604020202020204" pitchFamily="34" charset="0"/>
              </a:rPr>
              <a:t>o respiración </a:t>
            </a:r>
            <a:r>
              <a:rPr lang="es-ES" sz="2800" dirty="0">
                <a:latin typeface="Arial" panose="020B0604020202020204" pitchFamily="34" charset="0"/>
                <a:cs typeface="Arial" panose="020B0604020202020204" pitchFamily="34" charset="0"/>
              </a:rPr>
              <a:t>celular</a:t>
            </a:r>
            <a:r>
              <a:rPr lang="es-ES" sz="2800" dirty="0" smtClean="0">
                <a:latin typeface="Arial" panose="020B0604020202020204" pitchFamily="34" charset="0"/>
                <a:cs typeface="Arial" panose="020B0604020202020204" pitchFamily="34" charset="0"/>
              </a:rPr>
              <a:t>.</a:t>
            </a:r>
            <a:r>
              <a:rPr lang="es-ES" sz="2800" dirty="0" smtClean="0"/>
              <a:t/>
            </a:r>
            <a:br>
              <a:rPr lang="es-ES" sz="2800" dirty="0" smtClean="0"/>
            </a:br>
            <a:endParaRPr lang="es-ES" sz="2800" dirty="0" smtClean="0"/>
          </a:p>
          <a:p>
            <a:endParaRPr lang="es-ES" sz="2800" dirty="0">
              <a:latin typeface="Arial" panose="020B0604020202020204" pitchFamily="34" charset="0"/>
              <a:cs typeface="Arial" panose="020B0604020202020204" pitchFamily="34" charset="0"/>
            </a:endParaRPr>
          </a:p>
        </p:txBody>
      </p:sp>
      <p:pic>
        <p:nvPicPr>
          <p:cNvPr id="6146"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2774" y="3876539"/>
            <a:ext cx="4183929" cy="24818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aphicFrame>
        <p:nvGraphicFramePr>
          <p:cNvPr id="3" name="Tabla 2"/>
          <p:cNvGraphicFramePr>
            <a:graphicFrameLocks noGrp="1"/>
          </p:cNvGraphicFramePr>
          <p:nvPr>
            <p:extLst>
              <p:ext uri="{D42A27DB-BD31-4B8C-83A1-F6EECF244321}">
                <p14:modId xmlns:p14="http://schemas.microsoft.com/office/powerpoint/2010/main" val="207447804"/>
              </p:ext>
            </p:extLst>
          </p:nvPr>
        </p:nvGraphicFramePr>
        <p:xfrm>
          <a:off x="1440255" y="1217443"/>
          <a:ext cx="4156467" cy="2365192"/>
        </p:xfrm>
        <a:graphic>
          <a:graphicData uri="http://schemas.openxmlformats.org/drawingml/2006/table">
            <a:tbl>
              <a:tblPr>
                <a:tableStyleId>{912C8C85-51F0-491E-9774-3900AFEF0FD7}</a:tableStyleId>
              </a:tblPr>
              <a:tblGrid>
                <a:gridCol w="4156467"/>
              </a:tblGrid>
              <a:tr h="2365192">
                <a:tc>
                  <a:txBody>
                    <a:bodyPr/>
                    <a:lstStyle/>
                    <a:p>
                      <a:endParaRPr lang="es-EC" sz="2000" dirty="0"/>
                    </a:p>
                  </a:txBody>
                  <a:tcPr/>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2126397447"/>
              </p:ext>
            </p:extLst>
          </p:nvPr>
        </p:nvGraphicFramePr>
        <p:xfrm>
          <a:off x="6819042" y="3700160"/>
          <a:ext cx="4987180" cy="2834640"/>
        </p:xfrm>
        <a:graphic>
          <a:graphicData uri="http://schemas.openxmlformats.org/drawingml/2006/table">
            <a:tbl>
              <a:tblPr>
                <a:tableStyleId>{17292A2E-F333-43FB-9621-5CBBE7FDCDCB}</a:tableStyleId>
              </a:tblPr>
              <a:tblGrid>
                <a:gridCol w="4987180"/>
              </a:tblGrid>
              <a:tr h="2682460">
                <a:tc>
                  <a:txBody>
                    <a:bodyPr/>
                    <a:lstStyle/>
                    <a:p>
                      <a:r>
                        <a:rPr lang="es-EC" sz="2000" dirty="0" smtClean="0">
                          <a:latin typeface="Arial" panose="020B0604020202020204" pitchFamily="34" charset="0"/>
                          <a:cs typeface="Arial" panose="020B0604020202020204" pitchFamily="34" charset="0"/>
                        </a:rPr>
                        <a:t>Producen</a:t>
                      </a:r>
                      <a:r>
                        <a:rPr lang="es-EC" sz="2000" baseline="0" dirty="0" smtClean="0">
                          <a:latin typeface="Arial" panose="020B0604020202020204" pitchFamily="34" charset="0"/>
                          <a:cs typeface="Arial" panose="020B0604020202020204" pitchFamily="34" charset="0"/>
                        </a:rPr>
                        <a:t> energía por la generación de ATP mediante 2 vías:</a:t>
                      </a:r>
                    </a:p>
                    <a:p>
                      <a:r>
                        <a:rPr lang="es-EC" sz="2000" b="1" baseline="0" dirty="0" smtClean="0">
                          <a:solidFill>
                            <a:srgbClr val="0070C0"/>
                          </a:solidFill>
                          <a:latin typeface="Arial" panose="020B0604020202020204" pitchFamily="34" charset="0"/>
                          <a:cs typeface="Arial" panose="020B0604020202020204" pitchFamily="34" charset="0"/>
                        </a:rPr>
                        <a:t>Aeróbica: </a:t>
                      </a:r>
                      <a:r>
                        <a:rPr lang="es-EC" sz="2000" b="0" baseline="0" dirty="0" smtClean="0">
                          <a:latin typeface="Arial" panose="020B0604020202020204" pitchFamily="34" charset="0"/>
                          <a:cs typeface="Arial" panose="020B0604020202020204" pitchFamily="34" charset="0"/>
                        </a:rPr>
                        <a:t>transfiere electrones por una serie de portadores generando ATP a partir de ADP y fosfato inorgánico.</a:t>
                      </a:r>
                    </a:p>
                    <a:p>
                      <a:r>
                        <a:rPr lang="es-EC" sz="2000" b="1" baseline="0" dirty="0" smtClean="0">
                          <a:solidFill>
                            <a:srgbClr val="0070C0"/>
                          </a:solidFill>
                          <a:latin typeface="Arial" panose="020B0604020202020204" pitchFamily="34" charset="0"/>
                          <a:cs typeface="Arial" panose="020B0604020202020204" pitchFamily="34" charset="0"/>
                        </a:rPr>
                        <a:t>Anaeróbica: </a:t>
                      </a:r>
                      <a:r>
                        <a:rPr lang="es-EC" sz="2000" b="0" baseline="0" dirty="0" smtClean="0">
                          <a:latin typeface="Arial" panose="020B0604020202020204" pitchFamily="34" charset="0"/>
                          <a:cs typeface="Arial" panose="020B0604020202020204" pitchFamily="34" charset="0"/>
                        </a:rPr>
                        <a:t>vía independiente de oxigeno, degrada la glucosa hasta piruvato = vía glucolitica anaeróbica (produce menos ATP).</a:t>
                      </a:r>
                      <a:endParaRPr lang="es-EC" sz="2000" b="0" dirty="0">
                        <a:latin typeface="Arial" panose="020B0604020202020204" pitchFamily="34" charset="0"/>
                        <a:cs typeface="Arial" panose="020B0604020202020204" pitchFamily="34" charset="0"/>
                      </a:endParaRPr>
                    </a:p>
                  </a:txBody>
                  <a:tcPr/>
                </a:tc>
              </a:tr>
            </a:tbl>
          </a:graphicData>
        </a:graphic>
      </p:graphicFrame>
      <p:sp>
        <p:nvSpPr>
          <p:cNvPr id="7" name="Flecha derecha 6"/>
          <p:cNvSpPr/>
          <p:nvPr/>
        </p:nvSpPr>
        <p:spPr>
          <a:xfrm>
            <a:off x="5690811" y="2197546"/>
            <a:ext cx="1034142" cy="590045"/>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C"/>
          </a:p>
        </p:txBody>
      </p:sp>
      <p:sp>
        <p:nvSpPr>
          <p:cNvPr id="8" name="Flecha izquierda 7"/>
          <p:cNvSpPr/>
          <p:nvPr/>
        </p:nvSpPr>
        <p:spPr>
          <a:xfrm>
            <a:off x="5737735" y="4997002"/>
            <a:ext cx="978408" cy="598354"/>
          </a:xfrm>
          <a:prstGeom prst="lef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5390152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657601" y="347731"/>
            <a:ext cx="3877348" cy="830997"/>
          </a:xfrm>
          <a:prstGeom prst="rect">
            <a:avLst/>
          </a:prstGeom>
          <a:noFill/>
        </p:spPr>
        <p:txBody>
          <a:bodyPr wrap="square" rtlCol="0">
            <a:spAutoFit/>
          </a:bodyPr>
          <a:lstStyle/>
          <a:p>
            <a:r>
              <a:rPr lang="es-EC" sz="4800" b="1" dirty="0" smtClean="0">
                <a:solidFill>
                  <a:srgbClr val="0070C0"/>
                </a:solidFill>
                <a:latin typeface="Arial" panose="020B0604020202020204" pitchFamily="34" charset="0"/>
                <a:cs typeface="Arial" panose="020B0604020202020204" pitchFamily="34" charset="0"/>
              </a:rPr>
              <a:t>LISOSOMAS</a:t>
            </a:r>
            <a:endParaRPr lang="es-EC" sz="4800" b="1" dirty="0">
              <a:solidFill>
                <a:srgbClr val="0070C0"/>
              </a:solidFill>
              <a:latin typeface="Arial" panose="020B0604020202020204" pitchFamily="34" charset="0"/>
              <a:cs typeface="Arial" panose="020B0604020202020204" pitchFamily="34" charset="0"/>
            </a:endParaRPr>
          </a:p>
        </p:txBody>
      </p:sp>
      <p:pic>
        <p:nvPicPr>
          <p:cNvPr id="5" name="Imagen 4"/>
          <p:cNvPicPr>
            <a:picLocks noChangeAspect="1"/>
          </p:cNvPicPr>
          <p:nvPr/>
        </p:nvPicPr>
        <p:blipFill rotWithShape="1">
          <a:blip r:embed="rId2"/>
          <a:srcRect r="-309" b="12728"/>
          <a:stretch/>
        </p:blipFill>
        <p:spPr>
          <a:xfrm>
            <a:off x="696265" y="1872328"/>
            <a:ext cx="5686290" cy="429215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CuadroTexto 2"/>
          <p:cNvSpPr txBox="1"/>
          <p:nvPr/>
        </p:nvSpPr>
        <p:spPr>
          <a:xfrm>
            <a:off x="6781132" y="1872328"/>
            <a:ext cx="5022760" cy="4524315"/>
          </a:xfrm>
          <a:prstGeom prst="rect">
            <a:avLst/>
          </a:prstGeom>
          <a:noFill/>
        </p:spPr>
        <p:txBody>
          <a:bodyPr wrap="square" rtlCol="0">
            <a:spAutoFit/>
          </a:bodyPr>
          <a:lstStyle/>
          <a:p>
            <a:r>
              <a:rPr lang="es-EC" sz="2400" dirty="0" smtClean="0">
                <a:latin typeface="Arial" panose="020B0604020202020204" pitchFamily="34" charset="0"/>
                <a:cs typeface="Arial" panose="020B0604020202020204" pitchFamily="34" charset="0"/>
              </a:rPr>
              <a:t>Son vesículas que contienen enzimas hidrolíticas encargadas de las digestiones intracelulares.</a:t>
            </a:r>
          </a:p>
          <a:p>
            <a:endParaRPr lang="es-EC" sz="2400" b="1" dirty="0" smtClean="0">
              <a:solidFill>
                <a:srgbClr val="0070C0"/>
              </a:solidFill>
              <a:latin typeface="Arial" panose="020B0604020202020204" pitchFamily="34" charset="0"/>
              <a:cs typeface="Arial" panose="020B0604020202020204" pitchFamily="34" charset="0"/>
            </a:endParaRPr>
          </a:p>
          <a:p>
            <a:r>
              <a:rPr lang="es-EC" sz="2400" b="1" dirty="0" smtClean="0">
                <a:solidFill>
                  <a:srgbClr val="0070C0"/>
                </a:solidFill>
                <a:latin typeface="Arial" panose="020B0604020202020204" pitchFamily="34" charset="0"/>
                <a:cs typeface="Arial" panose="020B0604020202020204" pitchFamily="34" charset="0"/>
              </a:rPr>
              <a:t>Funciones:</a:t>
            </a:r>
            <a:endParaRPr lang="es-EC" sz="2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C" sz="2400" dirty="0" smtClean="0">
                <a:latin typeface="Arial" panose="020B0604020202020204" pitchFamily="34" charset="0"/>
                <a:cs typeface="Arial" panose="020B0604020202020204" pitchFamily="34" charset="0"/>
              </a:rPr>
              <a:t>Degradan </a:t>
            </a:r>
            <a:r>
              <a:rPr lang="es-EC" sz="2400" dirty="0">
                <a:latin typeface="Arial" panose="020B0604020202020204" pitchFamily="34" charset="0"/>
                <a:cs typeface="Arial" panose="020B0604020202020204" pitchFamily="34" charset="0"/>
              </a:rPr>
              <a:t>material intracelular de origen externo (</a:t>
            </a:r>
            <a:r>
              <a:rPr lang="es-EC" sz="2400" i="1" dirty="0">
                <a:latin typeface="Arial" panose="020B0604020202020204" pitchFamily="34" charset="0"/>
                <a:cs typeface="Arial" panose="020B0604020202020204" pitchFamily="34" charset="0"/>
              </a:rPr>
              <a:t>heterofagia</a:t>
            </a:r>
            <a:r>
              <a:rPr lang="es-EC" sz="2400" dirty="0">
                <a:latin typeface="Arial" panose="020B0604020202020204" pitchFamily="34" charset="0"/>
                <a:cs typeface="Arial" panose="020B0604020202020204" pitchFamily="34" charset="0"/>
              </a:rPr>
              <a:t>) o interno (</a:t>
            </a:r>
            <a:r>
              <a:rPr lang="es-EC" sz="2400" i="1" dirty="0">
                <a:latin typeface="Arial" panose="020B0604020202020204" pitchFamily="34" charset="0"/>
                <a:cs typeface="Arial" panose="020B0604020202020204" pitchFamily="34" charset="0"/>
              </a:rPr>
              <a:t>autofagia</a:t>
            </a:r>
            <a:r>
              <a:rPr lang="es-EC" sz="2400"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s-EC" sz="2400" dirty="0">
                <a:latin typeface="Arial" panose="020B0604020202020204" pitchFamily="34" charset="0"/>
                <a:cs typeface="Arial" panose="020B0604020202020204" pitchFamily="34" charset="0"/>
              </a:rPr>
              <a:t>Intervienen en la digestión de las sustancias ingeridas por endocitosis. </a:t>
            </a:r>
            <a:endParaRPr lang="es-EC" sz="2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s-EC"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80558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271" y="1820212"/>
            <a:ext cx="3031403" cy="2983608"/>
          </a:xfrm>
          <a:prstGeom prst="rect">
            <a:avLst/>
          </a:prstGeom>
        </p:spPr>
      </p:pic>
      <p:sp>
        <p:nvSpPr>
          <p:cNvPr id="3" name="CuadroTexto 2"/>
          <p:cNvSpPr txBox="1"/>
          <p:nvPr/>
        </p:nvSpPr>
        <p:spPr>
          <a:xfrm>
            <a:off x="3736674" y="527011"/>
            <a:ext cx="7147777" cy="4965462"/>
          </a:xfrm>
          <a:prstGeom prst="rect">
            <a:avLst/>
          </a:prstGeom>
          <a:noFill/>
        </p:spPr>
        <p:txBody>
          <a:bodyPr wrap="square" rtlCol="0">
            <a:spAutoFit/>
          </a:bodyPr>
          <a:lstStyle/>
          <a:p>
            <a:endParaRPr lang="es-EC" sz="2400" dirty="0"/>
          </a:p>
          <a:p>
            <a:pPr marL="342900" indent="-342900">
              <a:buFont typeface="Wingdings" panose="05000000000000000000" pitchFamily="2" charset="2"/>
              <a:buChar char="§"/>
            </a:pPr>
            <a:r>
              <a:rPr lang="es-EC" sz="2800" dirty="0">
                <a:latin typeface="Arial" panose="020B0604020202020204" pitchFamily="34" charset="0"/>
                <a:cs typeface="Arial" panose="020B0604020202020204" pitchFamily="34" charset="0"/>
              </a:rPr>
              <a:t>El tamaño de un lisosoma varía entre 0,1-1,2 μm.</a:t>
            </a:r>
            <a:r>
              <a:rPr lang="es-EC" sz="2800" baseline="30000" dirty="0">
                <a:latin typeface="Arial" panose="020B0604020202020204" pitchFamily="34" charset="0"/>
                <a:cs typeface="Arial" panose="020B0604020202020204" pitchFamily="34" charset="0"/>
              </a:rPr>
              <a:t>3</a:t>
            </a:r>
          </a:p>
          <a:p>
            <a:endParaRPr lang="es-EC" sz="2800" baseline="30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s-EC" sz="2800" dirty="0">
                <a:latin typeface="Arial" panose="020B0604020202020204" pitchFamily="34" charset="0"/>
                <a:cs typeface="Arial" panose="020B0604020202020204" pitchFamily="34" charset="0"/>
              </a:rPr>
              <a:t>El pH en el interior de los lisosomas es de 4,8</a:t>
            </a:r>
            <a:r>
              <a:rPr lang="es-EC" sz="2400" dirty="0">
                <a:latin typeface="Arial" panose="020B0604020202020204" pitchFamily="34" charset="0"/>
                <a:cs typeface="Arial" panose="020B0604020202020204" pitchFamily="34" charset="0"/>
              </a:rPr>
              <a:t> </a:t>
            </a:r>
          </a:p>
          <a:p>
            <a:pPr lvl="0"/>
            <a:endParaRPr lang="es-EC" sz="2400" b="1" dirty="0"/>
          </a:p>
          <a:p>
            <a:pPr lvl="0"/>
            <a:endParaRPr lang="es-EC" sz="2400" b="1" dirty="0"/>
          </a:p>
          <a:p>
            <a:pPr lvl="0"/>
            <a:endParaRPr lang="es-EC" sz="2400" b="1" dirty="0"/>
          </a:p>
          <a:p>
            <a:pPr lvl="0"/>
            <a:endParaRPr lang="es-EC" b="1" dirty="0"/>
          </a:p>
          <a:p>
            <a:pPr lvl="0"/>
            <a:endParaRPr lang="es-EC" b="1" dirty="0"/>
          </a:p>
          <a:p>
            <a:pPr lvl="0"/>
            <a:endParaRPr lang="es-EC" b="1" dirty="0"/>
          </a:p>
          <a:p>
            <a:pPr lvl="0"/>
            <a:r>
              <a:rPr lang="es-EC" b="1" dirty="0"/>
              <a:t>.</a:t>
            </a:r>
          </a:p>
          <a:p>
            <a:pPr lvl="0"/>
            <a:endParaRPr lang="es-EC" dirty="0"/>
          </a:p>
        </p:txBody>
      </p:sp>
      <p:sp>
        <p:nvSpPr>
          <p:cNvPr id="4" name="CuadroTexto 3"/>
          <p:cNvSpPr txBox="1"/>
          <p:nvPr/>
        </p:nvSpPr>
        <p:spPr>
          <a:xfrm>
            <a:off x="4058645" y="3009742"/>
            <a:ext cx="7535689" cy="2739211"/>
          </a:xfrm>
          <a:prstGeom prst="rect">
            <a:avLst/>
          </a:prstGeom>
          <a:noFill/>
        </p:spPr>
        <p:txBody>
          <a:bodyPr wrap="square" rtlCol="0">
            <a:spAutoFit/>
          </a:bodyPr>
          <a:lstStyle/>
          <a:p>
            <a:pPr lvl="0"/>
            <a:r>
              <a:rPr lang="es-EC" sz="3200" dirty="0">
                <a:ln w="0"/>
                <a:solidFill>
                  <a:schemeClr val="accent3">
                    <a:lumMod val="5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Enzimas más importantes del lisosoma</a:t>
            </a:r>
            <a:r>
              <a:rPr lang="es-EC" dirty="0">
                <a:latin typeface="Arial" panose="020B0604020202020204" pitchFamily="34" charset="0"/>
                <a:cs typeface="Arial" panose="020B0604020202020204" pitchFamily="34" charset="0"/>
              </a:rPr>
              <a:t>:</a:t>
            </a:r>
          </a:p>
          <a:p>
            <a:pPr marL="285750" lvl="0" indent="-285750">
              <a:buFont typeface="Arial" panose="020B0604020202020204" pitchFamily="34" charset="0"/>
              <a:buChar char="•"/>
            </a:pPr>
            <a:r>
              <a:rPr lang="es-EC" sz="2800" b="1" dirty="0" smtClean="0">
                <a:latin typeface="Arial" panose="020B0604020202020204" pitchFamily="34" charset="0"/>
                <a:cs typeface="Arial" panose="020B0604020202020204" pitchFamily="34" charset="0"/>
              </a:rPr>
              <a:t>Lipasas: </a:t>
            </a:r>
            <a:r>
              <a:rPr lang="es-EC" sz="2800" dirty="0" smtClean="0">
                <a:latin typeface="Arial" panose="020B0604020202020204" pitchFamily="34" charset="0"/>
                <a:cs typeface="Arial" panose="020B0604020202020204" pitchFamily="34" charset="0"/>
              </a:rPr>
              <a:t>hidrolisis de lípidos y fosfolípidos.</a:t>
            </a:r>
            <a:endParaRPr lang="es-EC" sz="28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s-EC" sz="2800" b="1" dirty="0" smtClean="0">
                <a:latin typeface="Arial" panose="020B0604020202020204" pitchFamily="34" charset="0"/>
                <a:cs typeface="Arial" panose="020B0604020202020204" pitchFamily="34" charset="0"/>
              </a:rPr>
              <a:t>Glucosidasas: </a:t>
            </a:r>
            <a:r>
              <a:rPr lang="es-EC" sz="2800" dirty="0" smtClean="0">
                <a:latin typeface="Arial" panose="020B0604020202020204" pitchFamily="34" charset="0"/>
                <a:cs typeface="Arial" panose="020B0604020202020204" pitchFamily="34" charset="0"/>
              </a:rPr>
              <a:t>hidrolisis de polisacáridos simples y complejos.</a:t>
            </a:r>
            <a:endParaRPr lang="es-EC" sz="28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s-EC" sz="2800" b="1" dirty="0" smtClean="0">
                <a:latin typeface="Arial" panose="020B0604020202020204" pitchFamily="34" charset="0"/>
                <a:cs typeface="Arial" panose="020B0604020202020204" pitchFamily="34" charset="0"/>
              </a:rPr>
              <a:t>Proteasas: </a:t>
            </a:r>
            <a:r>
              <a:rPr lang="es-EC" sz="2800" dirty="0" smtClean="0">
                <a:latin typeface="Arial" panose="020B0604020202020204" pitchFamily="34" charset="0"/>
                <a:cs typeface="Arial" panose="020B0604020202020204" pitchFamily="34" charset="0"/>
              </a:rPr>
              <a:t>hidrolisis de proteínas.</a:t>
            </a:r>
            <a:endParaRPr lang="es-EC" sz="28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s-EC" sz="2800" b="1" dirty="0" smtClean="0">
                <a:latin typeface="Arial" panose="020B0604020202020204" pitchFamily="34" charset="0"/>
                <a:cs typeface="Arial" panose="020B0604020202020204" pitchFamily="34" charset="0"/>
              </a:rPr>
              <a:t>Nucleasas: </a:t>
            </a:r>
            <a:r>
              <a:rPr lang="es-EC" sz="2800" dirty="0" smtClean="0">
                <a:latin typeface="Arial" panose="020B0604020202020204" pitchFamily="34" charset="0"/>
                <a:cs typeface="Arial" panose="020B0604020202020204" pitchFamily="34" charset="0"/>
              </a:rPr>
              <a:t>hidrolisis de ácidos nucleicos.</a:t>
            </a:r>
            <a:endParaRPr lang="es-EC"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3738537"/>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496</TotalTime>
  <Words>1763</Words>
  <Application>Microsoft Office PowerPoint</Application>
  <PresentationFormat>Panorámica</PresentationFormat>
  <Paragraphs>250</Paragraphs>
  <Slides>49</Slides>
  <Notes>2</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49</vt:i4>
      </vt:variant>
    </vt:vector>
  </HeadingPairs>
  <TitlesOfParts>
    <vt:vector size="59" baseType="lpstr">
      <vt:lpstr>MS Gothic</vt:lpstr>
      <vt:lpstr>Arial</vt:lpstr>
      <vt:lpstr>Calibri</vt:lpstr>
      <vt:lpstr>Century Gothic</vt:lpstr>
      <vt:lpstr>Courier New</vt:lpstr>
      <vt:lpstr>Shruti</vt:lpstr>
      <vt:lpstr>Times New Roman</vt:lpstr>
      <vt:lpstr>Wingdings</vt:lpstr>
      <vt:lpstr>Wingdings 3</vt:lpstr>
      <vt:lpstr>Espiral</vt:lpstr>
      <vt:lpstr>CITOPLASMA</vt:lpstr>
      <vt:lpstr>Presentación de PowerPoint</vt:lpstr>
      <vt:lpstr>RETÍCULO ENDOPLASMATICO</vt:lpstr>
      <vt:lpstr>Presentación de PowerPoint</vt:lpstr>
      <vt:lpstr>RIBOSOMAS</vt:lpstr>
      <vt:lpstr>Funciones:</vt:lpstr>
      <vt:lpstr>MITOCONDRIA</vt:lpstr>
      <vt:lpstr>Presentación de PowerPoint</vt:lpstr>
      <vt:lpstr>Presentación de PowerPoint</vt:lpstr>
      <vt:lpstr>Presentación de PowerPoint</vt:lpstr>
      <vt:lpstr>Presentación de PowerPoint</vt:lpstr>
      <vt:lpstr>Presentación de PowerPoint</vt:lpstr>
      <vt:lpstr>Presentación de PowerPoint</vt:lpstr>
      <vt:lpstr>                  </vt:lpstr>
      <vt:lpstr>Presentación de PowerPoint</vt:lpstr>
      <vt:lpstr>Presentación de PowerPoint</vt:lpstr>
      <vt:lpstr>MICROTUBULOS Y MICROFILAMENTOS</vt:lpstr>
      <vt:lpstr>Presentación de PowerPoint</vt:lpstr>
      <vt:lpstr>Presentación de PowerPoint</vt:lpstr>
      <vt:lpstr>CILIOS Y FLAGELOS</vt:lpstr>
      <vt:lpstr>INCLUSIONES  CITOPLASMÀTICAS</vt:lpstr>
      <vt:lpstr>NÚCLEO</vt:lpstr>
      <vt:lpstr>Presentación de PowerPoint</vt:lpstr>
      <vt:lpstr>Presentación de PowerPoint</vt:lpstr>
      <vt:lpstr>Funciones</vt:lpstr>
      <vt:lpstr>Presentación de PowerPoint</vt:lpstr>
      <vt:lpstr>Presentación de PowerPoint</vt:lpstr>
      <vt:lpstr>Presentación de PowerPoint</vt:lpstr>
      <vt:lpstr>Presentación de PowerPoint</vt:lpstr>
      <vt:lpstr>Presentación de PowerPoint</vt:lpstr>
      <vt:lpstr>Presentación de PowerPoint</vt:lpstr>
      <vt:lpstr>CICLO CELULAR</vt:lpstr>
      <vt:lpstr>Presentación de PowerPoint</vt:lpstr>
      <vt:lpstr>MITOSIS</vt:lpstr>
      <vt:lpstr>Fases de la mitosis</vt:lpstr>
      <vt:lpstr>Presentación de PowerPoint</vt:lpstr>
      <vt:lpstr>Presentación de PowerPoint</vt:lpstr>
      <vt:lpstr>Presentación de PowerPoint</vt:lpstr>
      <vt:lpstr>Presentación de PowerPoint</vt:lpstr>
      <vt:lpstr>MEIOSIS I  </vt:lpstr>
      <vt:lpstr>PROFASE I</vt:lpstr>
      <vt:lpstr>METAFASE I</vt:lpstr>
      <vt:lpstr>ANAFASE I</vt:lpstr>
      <vt:lpstr>TELOFASE I</vt:lpstr>
      <vt:lpstr>MEIOSIS II</vt:lpstr>
      <vt:lpstr> Profase Temprana II:   Comienza a desaparecer la envoltura nuclear y el nucléolo. Se hacen evidentes largos cuerpos filamentosos de cromatina, y comienzan a condensarse como cromosomas visibles.             Profase Tardía II: Los cromosomas continúan acortándose y engrosándose. Se forma el huso entre los centriolos, que se han desplazado a los polos de la célula. </vt:lpstr>
      <vt:lpstr> Las fibras del huso se unen a los centrómeros de los cromosomas. Estos últimos se alinean a lo largo del plano ecuatorial de la célula. La primera y segunda metafase pueden distinguirse con facilidad. </vt:lpstr>
      <vt:lpstr>Las cromáticas se separan de sus centrómeros, y un grupo de cromosomas se desplaza hacia cada polo. Durante la Anafase II las cromátidas, unidas a fibras del huso en sus cinetocoros, se separan y se desplazan a polos opuestos, como lo hacen en la anafase mitifica. </vt:lpstr>
      <vt:lpstr>Hay un miembro de cada par homólogo en cada polo. Cada uno es un cromosoma no duplicado. Se reensamblan las envolturas nucleares, desaparece el huso acromático, los cromosomas se alargan en forma gradual para formar hilos de cromatina, y ocurre la citocinesis.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NACIONAL DE CHIMBORAZO</dc:title>
  <dc:creator>FERNANDO DAVID</dc:creator>
  <cp:lastModifiedBy>Cristina Tinajero</cp:lastModifiedBy>
  <cp:revision>48</cp:revision>
  <dcterms:created xsi:type="dcterms:W3CDTF">2018-11-21T18:26:45Z</dcterms:created>
  <dcterms:modified xsi:type="dcterms:W3CDTF">2020-06-12T17:48:34Z</dcterms:modified>
</cp:coreProperties>
</file>