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505994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Universidad Nacional de Chimborazo </a:t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HISTOLOGÍA 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endParaRPr lang="es-EC" dirty="0"/>
          </a:p>
          <a:p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18" y="331340"/>
            <a:ext cx="1766387" cy="18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38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326488"/>
            <a:ext cx="10772982" cy="621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35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3" y="365125"/>
            <a:ext cx="10530347" cy="6416931"/>
          </a:xfrm>
        </p:spPr>
      </p:pic>
    </p:spTree>
    <p:extLst>
      <p:ext uri="{BB962C8B-B14F-4D97-AF65-F5344CB8AC3E}">
        <p14:creationId xmlns:p14="http://schemas.microsoft.com/office/powerpoint/2010/main" val="20000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Metafase I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7406" y="1690688"/>
            <a:ext cx="5917355" cy="43513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s-ES" altLang="es-EC" dirty="0" smtClean="0"/>
              <a:t>En la placa ecuatorial se sitúan las tétradas.</a:t>
            </a:r>
          </a:p>
          <a:p>
            <a:pPr marL="0" indent="0">
              <a:spcBef>
                <a:spcPct val="0"/>
              </a:spcBef>
              <a:buNone/>
            </a:pPr>
            <a:endParaRPr lang="es-ES" altLang="es-EC" dirty="0" smtClean="0"/>
          </a:p>
          <a:p>
            <a:pPr>
              <a:spcBef>
                <a:spcPct val="0"/>
              </a:spcBef>
            </a:pPr>
            <a:r>
              <a:rPr lang="es-ES" altLang="es-EC" dirty="0" smtClean="0"/>
              <a:t>Los cinetocoros se orientan hacia el mismo polo de la célula.</a:t>
            </a:r>
            <a:endParaRPr lang="es-ES" altLang="es-EC" dirty="0"/>
          </a:p>
        </p:txBody>
      </p:sp>
      <p:pic>
        <p:nvPicPr>
          <p:cNvPr id="4" name="Picture 2" descr="Metafase I, con pares de cromosomas formando la placa ecuatoria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36" y="1087309"/>
            <a:ext cx="509969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9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567" y="26047"/>
            <a:ext cx="10131425" cy="1184568"/>
          </a:xfrm>
        </p:spPr>
        <p:txBody>
          <a:bodyPr/>
          <a:lstStyle/>
          <a:p>
            <a:pPr algn="ctr"/>
            <a:r>
              <a:rPr lang="es-EC" b="1" dirty="0" smtClean="0"/>
              <a:t>Anafase I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798" y="-97897"/>
            <a:ext cx="7096432" cy="393580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s-ES" altLang="es-EC" sz="1800" dirty="0" smtClean="0"/>
              <a:t>Se separan los cromosomas homólogos.</a:t>
            </a:r>
          </a:p>
          <a:p>
            <a:pPr>
              <a:spcBef>
                <a:spcPct val="0"/>
              </a:spcBef>
            </a:pPr>
            <a:endParaRPr lang="es-ES" altLang="es-EC" sz="1800" dirty="0" smtClean="0"/>
          </a:p>
          <a:p>
            <a:pPr>
              <a:spcBef>
                <a:spcPct val="0"/>
              </a:spcBef>
            </a:pPr>
            <a:r>
              <a:rPr lang="es-ES" altLang="es-EC" sz="1800" dirty="0" smtClean="0"/>
              <a:t>No se separan cromátidas, sino cromosomas completos.</a:t>
            </a:r>
          </a:p>
          <a:p>
            <a:pPr>
              <a:spcBef>
                <a:spcPct val="0"/>
              </a:spcBef>
            </a:pPr>
            <a:endParaRPr lang="es-ES" altLang="es-EC" sz="1800" dirty="0" smtClean="0"/>
          </a:p>
          <a:p>
            <a:pPr>
              <a:spcBef>
                <a:spcPct val="0"/>
              </a:spcBef>
            </a:pPr>
            <a:r>
              <a:rPr lang="es-ES" altLang="es-EC" sz="1800" dirty="0" smtClean="0"/>
              <a:t>Los cromosomas están recombinados</a:t>
            </a:r>
            <a:endParaRPr lang="es-ES" altLang="es-EC" sz="1800" dirty="0"/>
          </a:p>
        </p:txBody>
      </p:sp>
      <p:pic>
        <p:nvPicPr>
          <p:cNvPr id="4" name="Picture 2" descr="C:\Users\Edu y Susa\AppData\Local\Microsoft\Windows\Temporary Internet Files\Low\Content.IE5\FRMD6HD6\div1_anaftem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11" y="3029244"/>
            <a:ext cx="4512169" cy="363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Edu y Susa\AppData\Local\Microsoft\Windows\Temporary Internet Files\Low\Content.IE5\FRMD6HD6\div1_anaftard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23" y="3037720"/>
            <a:ext cx="4542177" cy="366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721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34414"/>
            <a:ext cx="10515600" cy="1325563"/>
          </a:xfrm>
        </p:spPr>
        <p:txBody>
          <a:bodyPr/>
          <a:lstStyle/>
          <a:p>
            <a:r>
              <a:rPr lang="es-EC" dirty="0" smtClean="0"/>
              <a:t>Telofase I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6270523" cy="43513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s-ES" altLang="es-EC" sz="1800" dirty="0" smtClean="0"/>
              <a:t>Reaparece la membrana nuclear y el nucléolo.</a:t>
            </a:r>
          </a:p>
          <a:p>
            <a:pPr>
              <a:spcBef>
                <a:spcPct val="0"/>
              </a:spcBef>
            </a:pPr>
            <a:endParaRPr lang="es-ES" altLang="es-EC" sz="1800" dirty="0" smtClean="0"/>
          </a:p>
          <a:p>
            <a:pPr>
              <a:spcBef>
                <a:spcPct val="0"/>
              </a:spcBef>
            </a:pPr>
            <a:r>
              <a:rPr lang="es-ES" altLang="es-EC" sz="1800" dirty="0" smtClean="0"/>
              <a:t>Los cromosomas sufren una pequeña descondensación</a:t>
            </a:r>
          </a:p>
          <a:p>
            <a:endParaRPr lang="es-EC" dirty="0"/>
          </a:p>
        </p:txBody>
      </p:sp>
      <p:pic>
        <p:nvPicPr>
          <p:cNvPr id="4" name="Picture 4" descr="C:\Users\Edu y Susa\AppData\Local\Microsoft\Windows\Temporary Internet Files\Low\Content.IE5\GMQNEJHW\div1_telotem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87" y="2556642"/>
            <a:ext cx="4846409" cy="390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Meiosis II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altLang="es-EC" dirty="0" smtClean="0"/>
              <a:t>Similar a una mitosis .</a:t>
            </a:r>
          </a:p>
          <a:p>
            <a:pPr marL="0" indent="0">
              <a:spcBef>
                <a:spcPct val="0"/>
              </a:spcBef>
              <a:buNone/>
            </a:pPr>
            <a:endParaRPr lang="es-ES" altLang="es-EC" dirty="0" smtClean="0"/>
          </a:p>
          <a:p>
            <a:pPr>
              <a:spcBef>
                <a:spcPct val="0"/>
              </a:spcBef>
            </a:pPr>
            <a:r>
              <a:rPr lang="es-ES" altLang="es-EC" dirty="0" smtClean="0"/>
              <a:t>Ocurre simultáneamente en las dos células hijas.</a:t>
            </a:r>
          </a:p>
          <a:p>
            <a:pPr marL="0" indent="0">
              <a:spcBef>
                <a:spcPct val="0"/>
              </a:spcBef>
              <a:buNone/>
            </a:pPr>
            <a:endParaRPr lang="es-ES" altLang="es-EC" dirty="0" smtClean="0"/>
          </a:p>
          <a:p>
            <a:pPr>
              <a:spcBef>
                <a:spcPct val="0"/>
              </a:spcBef>
            </a:pPr>
            <a:r>
              <a:rPr lang="es-ES" altLang="es-EC" dirty="0" smtClean="0"/>
              <a:t>La interfase es muy breve, no hay duplicación del ADN.</a:t>
            </a:r>
          </a:p>
          <a:p>
            <a:pPr marL="0" indent="0">
              <a:spcBef>
                <a:spcPct val="0"/>
              </a:spcBef>
              <a:buNone/>
            </a:pPr>
            <a:endParaRPr lang="es-ES" altLang="es-EC" dirty="0" smtClean="0"/>
          </a:p>
          <a:p>
            <a:pPr>
              <a:spcBef>
                <a:spcPct val="0"/>
              </a:spcBef>
            </a:pPr>
            <a:r>
              <a:rPr lang="es-ES" altLang="es-EC" dirty="0" smtClean="0"/>
              <a:t>Surgen 4 células haploides, con n cromosomas cada una y genéticamente diferentes.</a:t>
            </a:r>
            <a:endParaRPr lang="es-ES" altLang="es-EC" dirty="0"/>
          </a:p>
        </p:txBody>
      </p:sp>
    </p:spTree>
    <p:extLst>
      <p:ext uri="{BB962C8B-B14F-4D97-AF65-F5344CB8AC3E}">
        <p14:creationId xmlns:p14="http://schemas.microsoft.com/office/powerpoint/2010/main" val="28522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45" y="0"/>
            <a:ext cx="7567152" cy="6486130"/>
          </a:xfrm>
        </p:spPr>
      </p:pic>
    </p:spTree>
    <p:extLst>
      <p:ext uri="{BB962C8B-B14F-4D97-AF65-F5344CB8AC3E}">
        <p14:creationId xmlns:p14="http://schemas.microsoft.com/office/powerpoint/2010/main" val="2111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9" y="235364"/>
            <a:ext cx="10855028" cy="616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9328" y="1340768"/>
            <a:ext cx="9985109" cy="446449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Unidad funcional y estructural de todo ser vivo.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Posee: núcleo,  citoplasma y membrana plasmática.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311691" y="188640"/>
            <a:ext cx="511114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CÉLULA</a:t>
            </a:r>
            <a:endParaRPr lang="es-ES" sz="5400" b="1" dirty="0">
              <a:ln w="1905">
                <a:solidFill>
                  <a:srgbClr val="0070C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24" y="3140968"/>
            <a:ext cx="7033441" cy="348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ORGANELOS CITOPLASMÁTICOS</a:t>
            </a:r>
            <a:endParaRPr lang="es-EC" b="1" dirty="0"/>
          </a:p>
        </p:txBody>
      </p:sp>
      <p:pic>
        <p:nvPicPr>
          <p:cNvPr id="1028" name="Picture 4" descr="Resultado de imagen para celulas eucario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18" y="1484784"/>
            <a:ext cx="986552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4285" y="120203"/>
            <a:ext cx="10131425" cy="1456267"/>
          </a:xfrm>
        </p:spPr>
        <p:txBody>
          <a:bodyPr/>
          <a:lstStyle/>
          <a:p>
            <a:r>
              <a:rPr lang="es-EC" dirty="0" smtClean="0"/>
              <a:t>Célula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2443" y="1146219"/>
            <a:ext cx="10515600" cy="3080623"/>
          </a:xfrm>
        </p:spPr>
        <p:txBody>
          <a:bodyPr/>
          <a:lstStyle/>
          <a:p>
            <a:r>
              <a:rPr lang="es-EC" dirty="0" smtClean="0"/>
              <a:t>Unidad anatomofuncional.</a:t>
            </a:r>
          </a:p>
          <a:p>
            <a:r>
              <a:rPr lang="es-EC" dirty="0" smtClean="0"/>
              <a:t>Mínima expresión de vida. 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1026" name="Picture 2" descr="Resultado de imagen para cel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53" y="3239213"/>
            <a:ext cx="6891754" cy="28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58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RIBOSOMAS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844824"/>
            <a:ext cx="10972800" cy="4525963"/>
          </a:xfrm>
        </p:spPr>
        <p:txBody>
          <a:bodyPr/>
          <a:lstStyle/>
          <a:p>
            <a:r>
              <a:rPr lang="es-EC" dirty="0" smtClean="0"/>
              <a:t>Actúa como superficie para la síntesis de proteínas.</a:t>
            </a:r>
          </a:p>
          <a:p>
            <a:r>
              <a:rPr lang="es-EC" dirty="0" smtClean="0"/>
              <a:t>Mide aproximadamente de 12nm de ancho y 25nm de largo.</a:t>
            </a:r>
          </a:p>
          <a:p>
            <a:r>
              <a:rPr lang="es-EC" dirty="0" smtClean="0"/>
              <a:t>Compuesto de proteínas y RNA ribosómico.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285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7381" y="260649"/>
            <a:ext cx="10972800" cy="5361459"/>
          </a:xfrm>
        </p:spPr>
        <p:txBody>
          <a:bodyPr/>
          <a:lstStyle/>
          <a:p>
            <a:r>
              <a:rPr lang="es-EC" dirty="0" smtClean="0"/>
              <a:t>Posee dos subunidades: </a:t>
            </a:r>
          </a:p>
          <a:p>
            <a:pPr marL="0" indent="0">
              <a:buNone/>
            </a:pPr>
            <a:r>
              <a:rPr lang="es-EC" dirty="0" smtClean="0"/>
              <a:t>_pequeña: sedimentación 40S, 33 proteínas y      </a:t>
            </a:r>
          </a:p>
          <a:p>
            <a:pPr marL="0" indent="0">
              <a:buNone/>
            </a:pPr>
            <a:r>
              <a:rPr lang="es-EC" dirty="0"/>
              <a:t> </a:t>
            </a:r>
            <a:r>
              <a:rPr lang="es-EC" dirty="0" smtClean="0"/>
              <a:t>                    rRNA  de 18S; además posee sitios  </a:t>
            </a:r>
          </a:p>
          <a:p>
            <a:pPr marL="0" indent="0">
              <a:buNone/>
            </a:pPr>
            <a:r>
              <a:rPr lang="es-EC" dirty="0"/>
              <a:t> </a:t>
            </a:r>
            <a:r>
              <a:rPr lang="es-EC" dirty="0" smtClean="0"/>
              <a:t>                    de unión de mARN, P y A.</a:t>
            </a:r>
            <a:endParaRPr lang="es-EC" dirty="0"/>
          </a:p>
          <a:p>
            <a:pPr marL="0" indent="0">
              <a:buNone/>
            </a:pPr>
            <a:r>
              <a:rPr lang="es-EC" dirty="0" smtClean="0"/>
              <a:t>_grande: sedimentación 60S, 49 proteínas y    </a:t>
            </a:r>
          </a:p>
          <a:p>
            <a:pPr marL="0" indent="0">
              <a:buNone/>
            </a:pPr>
            <a:r>
              <a:rPr lang="es-EC" dirty="0"/>
              <a:t> </a:t>
            </a:r>
            <a:r>
              <a:rPr lang="es-EC" dirty="0" smtClean="0"/>
              <a:t>                rRNA de 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6" y="3190573"/>
            <a:ext cx="6481711" cy="34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177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RETÍCULO ENDOPLASMÁTICO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6734539" cy="4525963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Sistema membranoso más grande de la célula.</a:t>
            </a:r>
          </a:p>
          <a:p>
            <a:pPr algn="just"/>
            <a:r>
              <a:rPr lang="es-EC" dirty="0" smtClean="0"/>
              <a:t>Comprende aproximadamente la mitad del volumen total de la membrana.</a:t>
            </a:r>
          </a:p>
          <a:p>
            <a:pPr algn="just"/>
            <a:r>
              <a:rPr lang="es-EC" dirty="0"/>
              <a:t>Es un sistema de túbulos y vesículas interconectados cuya luz se denomina cisterna. </a:t>
            </a:r>
          </a:p>
          <a:p>
            <a:pPr algn="just"/>
            <a:r>
              <a:rPr lang="es-EC" dirty="0" smtClean="0"/>
              <a:t>Existen dos: RE rugoso y RE liso.</a:t>
            </a:r>
          </a:p>
          <a:p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/>
          <a:stretch/>
        </p:blipFill>
        <p:spPr bwMode="auto">
          <a:xfrm>
            <a:off x="7586606" y="1700809"/>
            <a:ext cx="4293969" cy="35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2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b="1" dirty="0" smtClean="0"/>
              <a:t>RE Rugoso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7382" y="1196752"/>
            <a:ext cx="6080777" cy="5544616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Contiene ribosomas que actúan en la síntesis de todas las proteínas que deben trasladarse a la membrana plasmática.</a:t>
            </a:r>
          </a:p>
          <a:p>
            <a:pPr algn="just"/>
            <a:r>
              <a:rPr lang="es-EC" dirty="0"/>
              <a:t>También lleva a cabo modificaciones postranscripcionales de estas </a:t>
            </a:r>
            <a:r>
              <a:rPr lang="es-EC" dirty="0" smtClean="0"/>
              <a:t>proteínas.</a:t>
            </a:r>
          </a:p>
          <a:p>
            <a:pPr algn="just"/>
            <a:r>
              <a:rPr lang="es-EC" dirty="0" smtClean="0"/>
              <a:t>Elaboran lípidos y  proteínas integrales de todas las membranas de la célula.</a:t>
            </a:r>
            <a:endParaRPr lang="es-EC" dirty="0"/>
          </a:p>
        </p:txBody>
      </p:sp>
      <p:pic>
        <p:nvPicPr>
          <p:cNvPr id="4100" name="Picture 4" descr="Resultado de imagen para reticulo endoplasmatico rugo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582926"/>
            <a:ext cx="5359400" cy="42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b="1" dirty="0" smtClean="0"/>
              <a:t>RE Liso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7118581" cy="4525963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Conformado por cisternas de túbulos anastomosados y vesículas de unión de membrana aplanadas ocasionales.</a:t>
            </a:r>
          </a:p>
          <a:p>
            <a:pPr algn="just"/>
            <a:r>
              <a:rPr lang="es-EC" dirty="0" smtClean="0"/>
              <a:t>El REL se especializa en ciertas células en las que se conoce como retículo sarcoplásmico. </a:t>
            </a:r>
            <a:endParaRPr lang="es-EC" dirty="0"/>
          </a:p>
        </p:txBody>
      </p:sp>
      <p:pic>
        <p:nvPicPr>
          <p:cNvPr id="5124" name="Picture 4" descr="Resultado de imagen para reticulo endoplasmatico l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060848"/>
            <a:ext cx="403244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APARATO DE GOLGI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EC" dirty="0"/>
          </a:p>
          <a:p>
            <a:pPr algn="just"/>
            <a:r>
              <a:rPr lang="es-EC" dirty="0" smtClean="0"/>
              <a:t>Actúa </a:t>
            </a:r>
            <a:r>
              <a:rPr lang="es-EC" dirty="0"/>
              <a:t>en la síntesis de carbohidratos y en la modificación y selección de proteínas elaboradas en el RER. </a:t>
            </a:r>
          </a:p>
          <a:p>
            <a:pPr algn="just"/>
            <a:endParaRPr lang="es-EC" dirty="0"/>
          </a:p>
          <a:p>
            <a:pPr algn="just"/>
            <a:r>
              <a:rPr lang="es-EC" dirty="0" smtClean="0"/>
              <a:t>Compuesto </a:t>
            </a:r>
            <a:r>
              <a:rPr lang="es-EC" dirty="0"/>
              <a:t>por una o más series de cisternas unidas a membranas aplanadas, ligeramente curvas, la denominada pila de </a:t>
            </a:r>
            <a:r>
              <a:rPr lang="es-EC" dirty="0" smtClean="0"/>
              <a:t>Golgi. </a:t>
            </a:r>
            <a:r>
              <a:rPr lang="es-EC" dirty="0"/>
              <a:t>La periferia de cada cisterna está dilatada y bordeada con vesículas 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3145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4181" y="692268"/>
            <a:ext cx="7363296" cy="7086629"/>
          </a:xfrm>
        </p:spPr>
        <p:txBody>
          <a:bodyPr>
            <a:normAutofit/>
          </a:bodyPr>
          <a:lstStyle/>
          <a:p>
            <a:r>
              <a:rPr lang="es-EC" dirty="0" smtClean="0"/>
              <a:t>Cada pila de Golgi posee 3 caras:</a:t>
            </a:r>
            <a:endParaRPr lang="es-EC" dirty="0"/>
          </a:p>
          <a:p>
            <a:pPr marL="0" indent="0" algn="just">
              <a:buNone/>
            </a:pPr>
            <a:r>
              <a:rPr lang="es-EC" dirty="0" smtClean="0"/>
              <a:t>_Cara </a:t>
            </a:r>
            <a:r>
              <a:rPr lang="es-EC" dirty="0" err="1" smtClean="0"/>
              <a:t>cis</a:t>
            </a:r>
            <a:r>
              <a:rPr lang="es-EC" dirty="0" smtClean="0"/>
              <a:t>:  mas cerca al RER, convexa.</a:t>
            </a:r>
          </a:p>
          <a:p>
            <a:pPr marL="0" indent="0" algn="just">
              <a:buNone/>
            </a:pPr>
            <a:r>
              <a:rPr lang="es-EC" dirty="0" smtClean="0"/>
              <a:t>Las proteínas recién formadas del RER </a:t>
            </a:r>
            <a:r>
              <a:rPr lang="es-EC" dirty="0"/>
              <a:t>penetran en la cara </a:t>
            </a:r>
            <a:r>
              <a:rPr lang="es-EC" dirty="0" err="1"/>
              <a:t>cis</a:t>
            </a:r>
            <a:r>
              <a:rPr lang="es-EC" dirty="0"/>
              <a:t> antes que en las otras cisternas del aparato de </a:t>
            </a:r>
            <a:r>
              <a:rPr lang="es-EC" dirty="0" smtClean="0"/>
              <a:t>Golgi.</a:t>
            </a:r>
          </a:p>
          <a:p>
            <a:pPr marL="0" indent="0" algn="just">
              <a:buNone/>
            </a:pPr>
            <a:r>
              <a:rPr lang="es-EC" dirty="0" smtClean="0"/>
              <a:t>_Cara medial: cara intermedia.</a:t>
            </a:r>
          </a:p>
          <a:p>
            <a:pPr marL="0" indent="0" algn="just">
              <a:buNone/>
            </a:pPr>
            <a:r>
              <a:rPr lang="es-EC" dirty="0" smtClean="0"/>
              <a:t>_Cara </a:t>
            </a:r>
            <a:r>
              <a:rPr lang="es-EC" dirty="0" err="1" smtClean="0"/>
              <a:t>trans</a:t>
            </a:r>
            <a:r>
              <a:rPr lang="es-EC" dirty="0" smtClean="0"/>
              <a:t>: cóncava, </a:t>
            </a:r>
            <a:r>
              <a:rPr lang="es-EC" dirty="0"/>
              <a:t>dado que la proteína modificada está lista para empacarse y enviarse a su destino a partir de ese sitio</a:t>
            </a:r>
            <a:r>
              <a:rPr lang="es-EC" dirty="0" smtClean="0"/>
              <a:t>.</a:t>
            </a:r>
          </a:p>
          <a:p>
            <a:pPr algn="just"/>
            <a:endParaRPr lang="es-EC" dirty="0"/>
          </a:p>
          <a:p>
            <a:pPr algn="just"/>
            <a:endParaRPr lang="es-EC" dirty="0" smtClean="0"/>
          </a:p>
          <a:p>
            <a:pPr algn="just"/>
            <a:endParaRPr lang="es-EC" dirty="0"/>
          </a:p>
          <a:p>
            <a:pPr algn="just"/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76" y="1322174"/>
            <a:ext cx="4214373" cy="428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192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MITOCONDRIAS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94936" y="1524000"/>
            <a:ext cx="10515600" cy="4351338"/>
          </a:xfrm>
        </p:spPr>
        <p:txBody>
          <a:bodyPr>
            <a:normAutofit/>
          </a:bodyPr>
          <a:lstStyle/>
          <a:p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icrocentral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energía donde se produce la respiración celular. </a:t>
            </a:r>
            <a:endParaRPr lang="es-E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orma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esférica o filamentosa. </a:t>
            </a:r>
            <a:endParaRPr lang="es-E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 dimensiones varían entre 0,1 y 0,4 micras de diámetro.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mitocondrias se distribuyen homogéneamente 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prevalecen en sitios de mayor suministro de energía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membranoso, así como la matriz mitocondrial, contienen moléculas de ADN circular, ARN, lípidos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mitocondria está constituida por dos membranas </a:t>
            </a:r>
            <a:endParaRPr lang="es-E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membrana externa es lisa e interviene en el movimiento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membrana interna forma unas evaginaciones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dirty="0"/>
          </a:p>
        </p:txBody>
      </p:sp>
      <p:pic>
        <p:nvPicPr>
          <p:cNvPr id="1026" name="Picture 2" descr="Resultado de imagen para mitocond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61" y="4106214"/>
            <a:ext cx="39528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PEROXISOMAS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peroxisomas son 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organelos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autorreplican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contienen enzimas oxidativas.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organelos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pequeños (0.2 a 1.0 </a:t>
            </a:r>
            <a:r>
              <a:rPr lang="es-EC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es-EC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diámetro), </a:t>
            </a:r>
            <a:endParaRPr lang="es-E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sféricos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ovoides unidos a la membrana que contienen más de 40 enzimas oxidativas, en especial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oxidasa de urato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ntervienen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el catabolismo de ácidos grasos de cadena larga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(oxidación beta), 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formando </a:t>
            </a:r>
            <a:r>
              <a:rPr lang="es-EC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acetilcoenzima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Los P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eroxisomas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aumentan de tamaño y sufren fisión para </a:t>
            </a:r>
            <a:r>
              <a:rPr lang="es-EC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formar 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nuevos peroxisomas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s-ES" dirty="0"/>
          </a:p>
        </p:txBody>
      </p:sp>
      <p:pic>
        <p:nvPicPr>
          <p:cNvPr id="2050" name="Picture 2" descr="Resultado de imagen para peroxiso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54" y="609600"/>
            <a:ext cx="2243846" cy="172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92" y="4551609"/>
            <a:ext cx="22860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LISOSOMAS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lisosomas tienen pH ácido y contienen enzimas hidrolíticas.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Cada lisosoma tiene forma redonda o polimorfa. </a:t>
            </a:r>
            <a:endParaRPr lang="es-E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diámetro promedio es de 0.3 a 0.8 lm y contiene cuando menos 40 tipos diferentes de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hidrolasas ácidas, 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sulfatasas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Requieren un ambiente ácido para su función óptima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Los lisosomas no sólo ayudan a digerir macromoléculas, microorganismos , sino también 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organelos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redundantes</a:t>
            </a:r>
            <a:r>
              <a:rPr lang="es-E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225" y="4728693"/>
            <a:ext cx="1712429" cy="17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457200"/>
            <a:ext cx="1638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5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7996" y="2740620"/>
            <a:ext cx="7287566" cy="1325563"/>
          </a:xfrm>
        </p:spPr>
        <p:txBody>
          <a:bodyPr>
            <a:normAutofit/>
          </a:bodyPr>
          <a:lstStyle/>
          <a:p>
            <a:r>
              <a:rPr lang="es-EC" sz="7200" dirty="0" smtClean="0"/>
              <a:t>DIVISIÓN CELULAR </a:t>
            </a:r>
            <a:endParaRPr lang="es-EC" sz="7200" dirty="0"/>
          </a:p>
        </p:txBody>
      </p:sp>
    </p:spTree>
    <p:extLst>
      <p:ext uri="{BB962C8B-B14F-4D97-AF65-F5344CB8AC3E}">
        <p14:creationId xmlns:p14="http://schemas.microsoft.com/office/powerpoint/2010/main" val="39839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CITOESQUELETO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63494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C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itosqueleto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red tridimensional intrincada de filamentos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proteínicos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ovimiento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celular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C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citosqueleto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tiene tres componentes: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E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EC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ilamentos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delgados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movimiento intracelular o celular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lamentos intermedios</a:t>
            </a:r>
            <a:r>
              <a:rPr lang="es-E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estructura tridimensional de la célula.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apoyo estructural a la célula</a:t>
            </a: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marco estructural tridimensional </a:t>
            </a:r>
            <a:endParaRPr lang="es-E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Fijan el núcleo en su sitio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s-ES" sz="19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657600" cy="4503738"/>
          </a:xfrm>
        </p:spPr>
        <p:txBody>
          <a:bodyPr>
            <a:normAutofit lnSpcReduction="10000"/>
          </a:bodyPr>
          <a:lstStyle/>
          <a:p>
            <a:pPr lvl="0"/>
            <a:r>
              <a:rPr lang="es-EC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C" sz="1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icrotúbulos</a:t>
            </a:r>
            <a:r>
              <a:rPr lang="es-E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estructuras largas, rectas, rígidas y de aspecto tubular </a:t>
            </a:r>
            <a:endParaRPr lang="es-E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</a:t>
            </a:r>
            <a:r>
              <a:rPr lang="es-EC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huecas de 25 </a:t>
            </a:r>
            <a:r>
              <a:rPr lang="es-EC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r>
              <a:rPr lang="es-EC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diámetro externo, con una luz cuyo diámetro es de 15 </a:t>
            </a:r>
            <a:r>
              <a:rPr lang="es-EC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r>
              <a:rPr lang="es-EC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principales funciones de los </a:t>
            </a:r>
            <a:r>
              <a:rPr lang="es-EC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microtúbulos</a:t>
            </a:r>
            <a:r>
              <a:rPr lang="es-EC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son: </a:t>
            </a:r>
            <a:endParaRPr lang="es-E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C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igidez</a:t>
            </a:r>
            <a:r>
              <a:rPr lang="es-EC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conservar la forma celular</a:t>
            </a:r>
            <a:endParaRPr lang="es-E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C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Regular el movimiento intracelular</a:t>
            </a:r>
            <a:r>
              <a:rPr lang="es-E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C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Suministrar la capacidad de </a:t>
            </a:r>
            <a:r>
              <a:rPr lang="es-EC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movimient</a:t>
            </a:r>
            <a:r>
              <a:rPr lang="es-E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o.</a:t>
            </a:r>
            <a:endParaRPr lang="es-ES" dirty="0"/>
          </a:p>
        </p:txBody>
      </p:sp>
      <p:pic>
        <p:nvPicPr>
          <p:cNvPr id="4100" name="Picture 4" descr="Resultado de imagen para citoesquel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752600"/>
            <a:ext cx="379343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CENTRIOLOS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s-E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C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structuras cilíndricas y pequeñas</a:t>
            </a:r>
            <a:r>
              <a:rPr lang="es-E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C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entro de organización del microtúbulo, o centrosoma. </a:t>
            </a:r>
            <a:endParaRPr lang="es-E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Miden</a:t>
            </a:r>
            <a:r>
              <a:rPr lang="es-EC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0.2 um de diámetro y 0.5 um de largo. </a:t>
            </a:r>
            <a:endParaRPr lang="es-E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C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ocalizadas en el </a:t>
            </a:r>
            <a:r>
              <a:rPr lang="es-EC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organización</a:t>
            </a:r>
            <a:r>
              <a:rPr lang="es-EC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microtúbulo</a:t>
            </a:r>
            <a:endParaRPr lang="es-ES" sz="1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EC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ormación del centrosoma </a:t>
            </a:r>
            <a:endParaRPr lang="es-E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EC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ormación de cilios y flagelos.</a:t>
            </a:r>
            <a:endParaRPr lang="es-E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/>
          </a:p>
        </p:txBody>
      </p:sp>
      <p:pic>
        <p:nvPicPr>
          <p:cNvPr id="5122" name="Picture 2" descr="Resultado de imagen para centrio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11" y="1690688"/>
            <a:ext cx="52578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206061" y="2215166"/>
            <a:ext cx="1214477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  <a:endParaRPr lang="es-ES" sz="23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1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Mitosis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C" dirty="0"/>
              <a:t>N</a:t>
            </a:r>
            <a:r>
              <a:rPr lang="es-ES" altLang="es-EC" dirty="0" smtClean="0"/>
              <a:t>úcleo celular </a:t>
            </a:r>
          </a:p>
          <a:p>
            <a:r>
              <a:rPr lang="es-EC" dirty="0" smtClean="0"/>
              <a:t>Células somáticas</a:t>
            </a:r>
          </a:p>
          <a:p>
            <a:r>
              <a:rPr lang="es-EC" dirty="0" smtClean="0"/>
              <a:t>46 cromosomas</a:t>
            </a:r>
          </a:p>
          <a:p>
            <a:r>
              <a:rPr lang="es-EC" dirty="0" smtClean="0"/>
              <a:t>Profase, Metafase, Anafase y Telofase</a:t>
            </a:r>
          </a:p>
        </p:txBody>
      </p:sp>
    </p:spTree>
    <p:extLst>
      <p:ext uri="{BB962C8B-B14F-4D97-AF65-F5344CB8AC3E}">
        <p14:creationId xmlns:p14="http://schemas.microsoft.com/office/powerpoint/2010/main" val="1490535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207988"/>
            <a:ext cx="10131425" cy="1456267"/>
          </a:xfrm>
        </p:spPr>
        <p:txBody>
          <a:bodyPr/>
          <a:lstStyle/>
          <a:p>
            <a:pPr algn="ctr"/>
            <a:r>
              <a:rPr lang="es-EC" b="1" dirty="0" smtClean="0"/>
              <a:t>Profase 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1626" y="609600"/>
            <a:ext cx="10515600" cy="4351338"/>
          </a:xfrm>
        </p:spPr>
        <p:txBody>
          <a:bodyPr>
            <a:normAutofit/>
          </a:bodyPr>
          <a:lstStyle/>
          <a:p>
            <a:r>
              <a:rPr lang="es-EC" sz="1800" dirty="0" smtClean="0"/>
              <a:t>Condensación de la cromatina (1)</a:t>
            </a:r>
          </a:p>
          <a:p>
            <a:r>
              <a:rPr lang="es-EC" sz="1800" dirty="0" smtClean="0"/>
              <a:t>Desaparece la membrana nuclear y el nucléolo (3)</a:t>
            </a:r>
          </a:p>
          <a:p>
            <a:r>
              <a:rPr lang="es-EC" sz="1800" dirty="0"/>
              <a:t>C</a:t>
            </a:r>
            <a:r>
              <a:rPr lang="es-EC" sz="1800" dirty="0" smtClean="0"/>
              <a:t>entrosoma duplicado (2)</a:t>
            </a:r>
          </a:p>
          <a:p>
            <a:r>
              <a:rPr lang="es-EC" sz="1800" dirty="0" smtClean="0"/>
              <a:t>Migración (4)</a:t>
            </a:r>
            <a:endParaRPr lang="es-EC" sz="1800" dirty="0"/>
          </a:p>
          <a:p>
            <a:r>
              <a:rPr lang="es-EC" sz="1800" dirty="0" smtClean="0"/>
              <a:t>Huso mitótico (5)</a:t>
            </a:r>
          </a:p>
          <a:p>
            <a:r>
              <a:rPr lang="es-EC" sz="1800" dirty="0" smtClean="0"/>
              <a:t>Cinetocoros (6)</a:t>
            </a:r>
          </a:p>
        </p:txBody>
      </p:sp>
      <p:pic>
        <p:nvPicPr>
          <p:cNvPr id="4" name="Picture 2" descr="C:\Users\Edu y Susa\AppData\Local\Microsoft\Windows\Temporary Internet Files\Low\Content.IE5\GMQNEJHW\profase_tem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43" y="3153561"/>
            <a:ext cx="4588042" cy="3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Edu y Susa\AppData\Local\Microsoft\Windows\Temporary Internet Files\Low\Content.IE5\FRMD6HD6\prof_tard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56" y="3364816"/>
            <a:ext cx="4293268" cy="30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80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Metafase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6937" y="2114383"/>
            <a:ext cx="10515600" cy="4351338"/>
          </a:xfrm>
        </p:spPr>
        <p:txBody>
          <a:bodyPr>
            <a:normAutofit/>
          </a:bodyPr>
          <a:lstStyle/>
          <a:p>
            <a:r>
              <a:rPr lang="es-ES" altLang="es-EC" sz="1800" dirty="0" smtClean="0"/>
              <a:t>Máximo grado de condensación en los cromosomas</a:t>
            </a:r>
          </a:p>
          <a:p>
            <a:r>
              <a:rPr lang="es-ES" altLang="es-EC" sz="1800" dirty="0" smtClean="0"/>
              <a:t>Formación completa de huso acromático.</a:t>
            </a:r>
          </a:p>
          <a:p>
            <a:r>
              <a:rPr lang="es-ES" altLang="es-EC" sz="1800" dirty="0" smtClean="0"/>
              <a:t>Cromosomas en plano ecuatorial (1)</a:t>
            </a:r>
          </a:p>
          <a:p>
            <a:r>
              <a:rPr lang="es-ES" altLang="es-EC" sz="1800" dirty="0" smtClean="0"/>
              <a:t>Centrómeros perpendiculares a los centriolos.</a:t>
            </a:r>
          </a:p>
          <a:p>
            <a:r>
              <a:rPr lang="es-ES" altLang="es-EC" sz="1800" dirty="0" smtClean="0"/>
              <a:t>Las cromátidas hacia los polos. </a:t>
            </a:r>
            <a:endParaRPr lang="es-EC" sz="1800" dirty="0"/>
          </a:p>
        </p:txBody>
      </p:sp>
      <p:pic>
        <p:nvPicPr>
          <p:cNvPr id="4" name="Picture 2" descr="Metafase con la placa ecuat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68" y="1268538"/>
            <a:ext cx="5884431" cy="4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707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558" y="38160"/>
            <a:ext cx="10131425" cy="1456267"/>
          </a:xfrm>
        </p:spPr>
        <p:txBody>
          <a:bodyPr/>
          <a:lstStyle/>
          <a:p>
            <a:pPr algn="ctr"/>
            <a:r>
              <a:rPr lang="es-EC" b="1" dirty="0" smtClean="0"/>
              <a:t>Anafase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6836" y="-51514"/>
            <a:ext cx="10515600" cy="4351338"/>
          </a:xfrm>
        </p:spPr>
        <p:txBody>
          <a:bodyPr/>
          <a:lstStyle/>
          <a:p>
            <a:r>
              <a:rPr lang="es-ES" altLang="es-EC" sz="1800" dirty="0" smtClean="0"/>
              <a:t>Las cromátidas se separan.</a:t>
            </a:r>
          </a:p>
          <a:p>
            <a:r>
              <a:rPr lang="es-ES" altLang="es-EC" sz="1800" dirty="0" smtClean="0"/>
              <a:t>Huso.</a:t>
            </a:r>
          </a:p>
          <a:p>
            <a:r>
              <a:rPr lang="es-ES" altLang="es-EC" sz="1800" dirty="0"/>
              <a:t>S</a:t>
            </a:r>
            <a:r>
              <a:rPr lang="es-ES" altLang="es-EC" sz="1800" dirty="0" smtClean="0"/>
              <a:t>e separan más los polos del huso acromático</a:t>
            </a:r>
          </a:p>
          <a:p>
            <a:r>
              <a:rPr lang="es-ES" altLang="es-EC" sz="1800" dirty="0" smtClean="0"/>
              <a:t>Anafase termina cuando llegan las cromátidas a los polos.</a:t>
            </a:r>
          </a:p>
          <a:p>
            <a:endParaRPr lang="es-EC" dirty="0"/>
          </a:p>
        </p:txBody>
      </p:sp>
      <p:pic>
        <p:nvPicPr>
          <p:cNvPr id="4" name="Picture 1" descr="C:\Users\Edu y Susa\AppData\Local\Microsoft\Windows\Temporary Internet Files\Low\Content.IE5\FRMD6HD6\anaftem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36" y="3197330"/>
            <a:ext cx="4182083" cy="33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du y Susa\AppData\Local\Microsoft\Windows\Temporary Internet Files\Low\Content.IE5\FRMD6HD6\anaftard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23" y="3197330"/>
            <a:ext cx="4356878" cy="351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863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Telofase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altLang="es-EC" sz="1800" dirty="0"/>
              <a:t>Aparece la membrana nuclear (1)</a:t>
            </a:r>
          </a:p>
          <a:p>
            <a:r>
              <a:rPr lang="es-ES" altLang="es-EC" sz="1800" dirty="0" smtClean="0"/>
              <a:t>Los cromosomas se desarrollan (2)</a:t>
            </a:r>
          </a:p>
          <a:p>
            <a:r>
              <a:rPr lang="es-ES" altLang="es-EC" sz="1800" dirty="0" smtClean="0"/>
              <a:t>Los nucléolos reaparecen</a:t>
            </a:r>
          </a:p>
          <a:p>
            <a:r>
              <a:rPr lang="es-ES" altLang="es-EC" sz="1800" dirty="0"/>
              <a:t>Q</a:t>
            </a:r>
            <a:r>
              <a:rPr lang="es-ES" altLang="es-EC" sz="1800" dirty="0" smtClean="0"/>
              <a:t>uedando una célula con dos núcleos.</a:t>
            </a:r>
            <a:endParaRPr lang="es-ES" altLang="es-EC" sz="1800" dirty="0"/>
          </a:p>
          <a:p>
            <a:r>
              <a:rPr lang="es-ES" altLang="es-EC" sz="1800" dirty="0" smtClean="0"/>
              <a:t>El citoplasma dividido por citocinesis.</a:t>
            </a:r>
          </a:p>
        </p:txBody>
      </p:sp>
      <p:pic>
        <p:nvPicPr>
          <p:cNvPr id="6" name="Picture 1" descr="C:\Users\Edu y Susa\AppData\Local\Microsoft\Windows\Temporary Internet Files\Low\Content.IE5\8PCA48S1\telofase_tem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20" y="165954"/>
            <a:ext cx="4739105" cy="33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du y Susa\AppData\Local\Microsoft\Windows\Temporary Internet Files\Low\Content.IE5\3PMRJZRD\telofase_tard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29" y="3523932"/>
            <a:ext cx="4112289" cy="331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23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033" y="500062"/>
            <a:ext cx="10515600" cy="1325563"/>
          </a:xfrm>
        </p:spPr>
        <p:txBody>
          <a:bodyPr/>
          <a:lstStyle/>
          <a:p>
            <a:r>
              <a:rPr lang="es-EC" b="1" dirty="0" smtClean="0"/>
              <a:t>Meiosis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8033" y="1943612"/>
            <a:ext cx="10515600" cy="4351338"/>
          </a:xfrm>
        </p:spPr>
        <p:txBody>
          <a:bodyPr/>
          <a:lstStyle/>
          <a:p>
            <a:r>
              <a:rPr lang="es-EC" dirty="0" smtClean="0"/>
              <a:t>Células germinativas.</a:t>
            </a:r>
          </a:p>
          <a:p>
            <a:r>
              <a:rPr lang="es-EC" dirty="0" smtClean="0"/>
              <a:t>Meiosis I y Meiosis II </a:t>
            </a:r>
          </a:p>
          <a:p>
            <a:r>
              <a:rPr lang="es-EC" dirty="0" smtClean="0"/>
              <a:t>Fecundación</a:t>
            </a:r>
          </a:p>
          <a:p>
            <a:endParaRPr lang="es-EC" dirty="0"/>
          </a:p>
        </p:txBody>
      </p:sp>
      <p:pic>
        <p:nvPicPr>
          <p:cNvPr id="4" name="Picture 2" descr="C:\Users\Edu y Susa\AppData\Local\Microsoft\Windows\Temporary Internet Files\Low\Content.IE5\GMQNEJHW\meiosis-bi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33" y="681626"/>
            <a:ext cx="3922764" cy="573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346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</TotalTime>
  <Words>1023</Words>
  <Application>Microsoft Office PowerPoint</Application>
  <PresentationFormat>Panorámica</PresentationFormat>
  <Paragraphs>152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Celestial</vt:lpstr>
      <vt:lpstr>Universidad Nacional de Chimborazo   HISTOLOGÍA </vt:lpstr>
      <vt:lpstr>Célula</vt:lpstr>
      <vt:lpstr>DIVISIÓN CELULAR </vt:lpstr>
      <vt:lpstr>Mitosis</vt:lpstr>
      <vt:lpstr>Profase </vt:lpstr>
      <vt:lpstr>Metafase</vt:lpstr>
      <vt:lpstr>Anafase</vt:lpstr>
      <vt:lpstr>Telofase</vt:lpstr>
      <vt:lpstr>Meiosis</vt:lpstr>
      <vt:lpstr>Presentación de PowerPoint</vt:lpstr>
      <vt:lpstr>Presentación de PowerPoint</vt:lpstr>
      <vt:lpstr>Metafase I</vt:lpstr>
      <vt:lpstr>Anafase I</vt:lpstr>
      <vt:lpstr>Telofase I</vt:lpstr>
      <vt:lpstr>Meiosis II</vt:lpstr>
      <vt:lpstr>Presentación de PowerPoint</vt:lpstr>
      <vt:lpstr>Presentación de PowerPoint</vt:lpstr>
      <vt:lpstr>Presentación de PowerPoint</vt:lpstr>
      <vt:lpstr>ORGANELOS CITOPLASMÁTICOS</vt:lpstr>
      <vt:lpstr>RIBOSOMAS</vt:lpstr>
      <vt:lpstr>Presentación de PowerPoint</vt:lpstr>
      <vt:lpstr>RETÍCULO ENDOPLASMÁTICO</vt:lpstr>
      <vt:lpstr>RE Rugoso</vt:lpstr>
      <vt:lpstr>RE Liso</vt:lpstr>
      <vt:lpstr>APARATO DE GOLGI</vt:lpstr>
      <vt:lpstr>Presentación de PowerPoint</vt:lpstr>
      <vt:lpstr>MITOCONDRIAS</vt:lpstr>
      <vt:lpstr>PEROXISOMAS</vt:lpstr>
      <vt:lpstr>LISOSOMAS</vt:lpstr>
      <vt:lpstr>CITOESQUELETO</vt:lpstr>
      <vt:lpstr>CENTRIOLOS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Chimborazo   HISTOLOGÍA</dc:title>
  <dc:creator>Tamia Yanez</dc:creator>
  <cp:lastModifiedBy>Cuenta Microsoft</cp:lastModifiedBy>
  <cp:revision>4</cp:revision>
  <dcterms:created xsi:type="dcterms:W3CDTF">2016-11-14T03:45:03Z</dcterms:created>
  <dcterms:modified xsi:type="dcterms:W3CDTF">2020-04-15T19:48:14Z</dcterms:modified>
</cp:coreProperties>
</file>