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83"/>
  </p:notesMasterIdLst>
  <p:sldIdLst>
    <p:sldId id="566" r:id="rId2"/>
    <p:sldId id="579" r:id="rId3"/>
    <p:sldId id="700" r:id="rId4"/>
    <p:sldId id="580" r:id="rId5"/>
    <p:sldId id="701" r:id="rId6"/>
    <p:sldId id="637" r:id="rId7"/>
    <p:sldId id="627" r:id="rId8"/>
    <p:sldId id="702" r:id="rId9"/>
    <p:sldId id="629" r:id="rId10"/>
    <p:sldId id="633" r:id="rId11"/>
    <p:sldId id="634" r:id="rId12"/>
    <p:sldId id="703" r:id="rId13"/>
    <p:sldId id="636" r:id="rId14"/>
    <p:sldId id="635" r:id="rId15"/>
    <p:sldId id="581" r:id="rId16"/>
    <p:sldId id="704" r:id="rId17"/>
    <p:sldId id="598" r:id="rId18"/>
    <p:sldId id="708" r:id="rId19"/>
    <p:sldId id="710" r:id="rId20"/>
    <p:sldId id="711" r:id="rId21"/>
    <p:sldId id="712" r:id="rId22"/>
    <p:sldId id="713" r:id="rId23"/>
    <p:sldId id="714" r:id="rId24"/>
    <p:sldId id="715" r:id="rId25"/>
    <p:sldId id="716" r:id="rId26"/>
    <p:sldId id="592" r:id="rId27"/>
    <p:sldId id="593" r:id="rId28"/>
    <p:sldId id="594" r:id="rId29"/>
    <p:sldId id="717" r:id="rId30"/>
    <p:sldId id="599" r:id="rId31"/>
    <p:sldId id="600" r:id="rId32"/>
    <p:sldId id="601" r:id="rId33"/>
    <p:sldId id="602" r:id="rId34"/>
    <p:sldId id="603" r:id="rId35"/>
    <p:sldId id="604" r:id="rId36"/>
    <p:sldId id="605" r:id="rId37"/>
    <p:sldId id="606" r:id="rId38"/>
    <p:sldId id="607" r:id="rId39"/>
    <p:sldId id="608" r:id="rId40"/>
    <p:sldId id="609" r:id="rId41"/>
    <p:sldId id="610" r:id="rId42"/>
    <p:sldId id="611" r:id="rId43"/>
    <p:sldId id="612" r:id="rId44"/>
    <p:sldId id="613" r:id="rId45"/>
    <p:sldId id="614" r:id="rId46"/>
    <p:sldId id="615" r:id="rId47"/>
    <p:sldId id="616" r:id="rId48"/>
    <p:sldId id="617" r:id="rId49"/>
    <p:sldId id="618" r:id="rId50"/>
    <p:sldId id="619" r:id="rId51"/>
    <p:sldId id="620" r:id="rId52"/>
    <p:sldId id="622" r:id="rId53"/>
    <p:sldId id="705" r:id="rId54"/>
    <p:sldId id="706" r:id="rId55"/>
    <p:sldId id="623" r:id="rId56"/>
    <p:sldId id="638" r:id="rId57"/>
    <p:sldId id="567" r:id="rId58"/>
    <p:sldId id="640" r:id="rId59"/>
    <p:sldId id="568" r:id="rId60"/>
    <p:sldId id="676" r:id="rId61"/>
    <p:sldId id="641" r:id="rId62"/>
    <p:sldId id="642" r:id="rId63"/>
    <p:sldId id="644" r:id="rId64"/>
    <p:sldId id="645" r:id="rId65"/>
    <p:sldId id="646" r:id="rId66"/>
    <p:sldId id="647" r:id="rId67"/>
    <p:sldId id="648" r:id="rId68"/>
    <p:sldId id="649" r:id="rId69"/>
    <p:sldId id="652" r:id="rId70"/>
    <p:sldId id="653" r:id="rId71"/>
    <p:sldId id="654" r:id="rId72"/>
    <p:sldId id="444" r:id="rId73"/>
    <p:sldId id="474" r:id="rId74"/>
    <p:sldId id="475" r:id="rId75"/>
    <p:sldId id="476" r:id="rId76"/>
    <p:sldId id="478" r:id="rId77"/>
    <p:sldId id="477" r:id="rId78"/>
    <p:sldId id="480" r:id="rId79"/>
    <p:sldId id="481" r:id="rId80"/>
    <p:sldId id="482" r:id="rId81"/>
    <p:sldId id="483" r:id="rId8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7E96A0-B1D1-4E44-0F08-8437A706F107}" v="272" dt="2021-07-04T07:26:19.906"/>
    <p1510:client id="{896411F6-97C0-CA86-7977-C17744FA8D60}" v="1" dt="2021-07-11T05:15:30.188"/>
    <p1510:client id="{BE263395-62FE-535B-AD18-27465A426FDD}" v="2" dt="2021-07-02T18:30:31.643"/>
    <p1510:client id="{F4255F9E-A5C4-272C-358E-B8489C91E442}" v="11" dt="2021-07-11T14:20:07.7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660"/>
  </p:normalViewPr>
  <p:slideViewPr>
    <p:cSldViewPr snapToGrid="0">
      <p:cViewPr varScale="1">
        <p:scale>
          <a:sx n="66" d="100"/>
          <a:sy n="66" d="100"/>
        </p:scale>
        <p:origin x="160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6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167"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suario invitado" userId="S::urn:spo:anon#4e3025758e0bd369deeca3bee88e259cc5710aaaddbebff635c9cd76f3955d08::" providerId="AD" clId="Web-{1FFF712E-29C9-47FD-677C-6FCF0F1D5EB6}"/>
    <pc:docChg chg="modSld">
      <pc:chgData name="Usuario invitado" userId="S::urn:spo:anon#4e3025758e0bd369deeca3bee88e259cc5710aaaddbebff635c9cd76f3955d08::" providerId="AD" clId="Web-{1FFF712E-29C9-47FD-677C-6FCF0F1D5EB6}" dt="2020-06-06T21:17:17.182" v="0" actId="1076"/>
      <pc:docMkLst>
        <pc:docMk/>
      </pc:docMkLst>
      <pc:sldChg chg="modSp">
        <pc:chgData name="Usuario invitado" userId="S::urn:spo:anon#4e3025758e0bd369deeca3bee88e259cc5710aaaddbebff635c9cd76f3955d08::" providerId="AD" clId="Web-{1FFF712E-29C9-47FD-677C-6FCF0F1D5EB6}" dt="2020-06-06T21:17:17.182" v="0" actId="1076"/>
        <pc:sldMkLst>
          <pc:docMk/>
          <pc:sldMk cId="583326853" sldId="677"/>
        </pc:sldMkLst>
        <pc:picChg chg="mod">
          <ac:chgData name="Usuario invitado" userId="S::urn:spo:anon#4e3025758e0bd369deeca3bee88e259cc5710aaaddbebff635c9cd76f3955d08::" providerId="AD" clId="Web-{1FFF712E-29C9-47FD-677C-6FCF0F1D5EB6}" dt="2020-06-06T21:17:17.182" v="0" actId="1076"/>
          <ac:picMkLst>
            <pc:docMk/>
            <pc:sldMk cId="583326853" sldId="677"/>
            <ac:picMk id="4" creationId="{00000000-0000-0000-0000-000000000000}"/>
          </ac:picMkLst>
        </pc:picChg>
      </pc:sldChg>
    </pc:docChg>
  </pc:docChgLst>
  <pc:docChgLst>
    <pc:chgData name="madelaine quiguiri" userId="6e476550-ceb9-4d41-9de1-40a940194482" providerId="ADAL" clId="{3B954F5C-2C84-A042-A8C4-3B9CF7A6FBEE}"/>
    <pc:docChg chg="modSld sldOrd">
      <pc:chgData name="madelaine quiguiri" userId="6e476550-ceb9-4d41-9de1-40a940194482" providerId="ADAL" clId="{3B954F5C-2C84-A042-A8C4-3B9CF7A6FBEE}" dt="2020-06-10T20:26:01.959" v="2" actId="1076"/>
      <pc:docMkLst>
        <pc:docMk/>
      </pc:docMkLst>
      <pc:sldChg chg="modSp">
        <pc:chgData name="madelaine quiguiri" userId="6e476550-ceb9-4d41-9de1-40a940194482" providerId="ADAL" clId="{3B954F5C-2C84-A042-A8C4-3B9CF7A6FBEE}" dt="2020-06-10T12:35:17.882" v="0" actId="1076"/>
        <pc:sldMkLst>
          <pc:docMk/>
          <pc:sldMk cId="3022927154" sldId="640"/>
        </pc:sldMkLst>
        <pc:picChg chg="mod">
          <ac:chgData name="madelaine quiguiri" userId="6e476550-ceb9-4d41-9de1-40a940194482" providerId="ADAL" clId="{3B954F5C-2C84-A042-A8C4-3B9CF7A6FBEE}" dt="2020-06-10T12:35:17.882" v="0" actId="1076"/>
          <ac:picMkLst>
            <pc:docMk/>
            <pc:sldMk cId="3022927154" sldId="640"/>
            <ac:picMk id="9219" creationId="{00000000-0000-0000-0000-000000000000}"/>
          </ac:picMkLst>
        </pc:picChg>
      </pc:sldChg>
      <pc:sldChg chg="ord">
        <pc:chgData name="madelaine quiguiri" userId="6e476550-ceb9-4d41-9de1-40a940194482" providerId="ADAL" clId="{3B954F5C-2C84-A042-A8C4-3B9CF7A6FBEE}" dt="2020-06-10T20:26:01.959" v="2" actId="1076"/>
        <pc:sldMkLst>
          <pc:docMk/>
          <pc:sldMk cId="2346894881" sldId="642"/>
        </pc:sldMkLst>
      </pc:sldChg>
    </pc:docChg>
  </pc:docChgLst>
  <pc:docChgLst>
    <pc:chgData name="Jhonatan Gabriel Orozco Suque" userId="232be5be-0e16-41ed-bd6e-3403b0ca4c63" providerId="ADAL" clId="{F96DB3FA-5AD9-904D-BF4A-6C23ABCD6BBF}"/>
    <pc:docChg chg="undo custSel modSld">
      <pc:chgData name="Jhonatan Gabriel Orozco Suque" userId="232be5be-0e16-41ed-bd6e-3403b0ca4c63" providerId="ADAL" clId="{F96DB3FA-5AD9-904D-BF4A-6C23ABCD6BBF}" dt="2021-07-02T10:50:28.296" v="3" actId="20577"/>
      <pc:docMkLst>
        <pc:docMk/>
      </pc:docMkLst>
      <pc:sldChg chg="modSp">
        <pc:chgData name="Jhonatan Gabriel Orozco Suque" userId="232be5be-0e16-41ed-bd6e-3403b0ca4c63" providerId="ADAL" clId="{F96DB3FA-5AD9-904D-BF4A-6C23ABCD6BBF}" dt="2021-07-02T10:50:28.296" v="3" actId="20577"/>
        <pc:sldMkLst>
          <pc:docMk/>
          <pc:sldMk cId="0" sldId="414"/>
        </pc:sldMkLst>
        <pc:graphicFrameChg chg="modGraphic">
          <ac:chgData name="Jhonatan Gabriel Orozco Suque" userId="232be5be-0e16-41ed-bd6e-3403b0ca4c63" providerId="ADAL" clId="{F96DB3FA-5AD9-904D-BF4A-6C23ABCD6BBF}" dt="2021-07-02T10:50:28.296" v="3" actId="20577"/>
          <ac:graphicFrameMkLst>
            <pc:docMk/>
            <pc:sldMk cId="0" sldId="414"/>
            <ac:graphicFrameMk id="52253" creationId="{00000000-0000-0000-0000-000000000000}"/>
          </ac:graphicFrameMkLst>
        </pc:graphicFrameChg>
      </pc:sldChg>
      <pc:sldChg chg="modSp">
        <pc:chgData name="Jhonatan Gabriel Orozco Suque" userId="232be5be-0e16-41ed-bd6e-3403b0ca4c63" providerId="ADAL" clId="{F96DB3FA-5AD9-904D-BF4A-6C23ABCD6BBF}" dt="2021-07-02T10:38:13.303" v="1" actId="14100"/>
        <pc:sldMkLst>
          <pc:docMk/>
          <pc:sldMk cId="3022927154" sldId="640"/>
        </pc:sldMkLst>
        <pc:picChg chg="mod">
          <ac:chgData name="Jhonatan Gabriel Orozco Suque" userId="232be5be-0e16-41ed-bd6e-3403b0ca4c63" providerId="ADAL" clId="{F96DB3FA-5AD9-904D-BF4A-6C23ABCD6BBF}" dt="2021-07-02T10:38:13.303" v="1" actId="14100"/>
          <ac:picMkLst>
            <pc:docMk/>
            <pc:sldMk cId="3022927154" sldId="640"/>
            <ac:picMk id="9219" creationId="{00000000-0000-0000-0000-000000000000}"/>
          </ac:picMkLst>
        </pc:picChg>
      </pc:sldChg>
    </pc:docChg>
  </pc:docChgLst>
  <pc:docChgLst>
    <pc:chgData name="andrea caiza" userId="S::andrea.caiza@unach.edu.ec::5a6f2363-c9d7-48a1-a95f-b1779cea340b" providerId="AD" clId="Web-{9384983B-49FF-20F0-758A-35F68342CE75}"/>
    <pc:docChg chg="modSld">
      <pc:chgData name="andrea caiza" userId="S::andrea.caiza@unach.edu.ec::5a6f2363-c9d7-48a1-a95f-b1779cea340b" providerId="AD" clId="Web-{9384983B-49FF-20F0-758A-35F68342CE75}" dt="2020-06-10T23:39:47.470" v="2" actId="1076"/>
      <pc:docMkLst>
        <pc:docMk/>
      </pc:docMkLst>
      <pc:sldChg chg="modSp">
        <pc:chgData name="andrea caiza" userId="S::andrea.caiza@unach.edu.ec::5a6f2363-c9d7-48a1-a95f-b1779cea340b" providerId="AD" clId="Web-{9384983B-49FF-20F0-758A-35F68342CE75}" dt="2020-06-10T23:39:47.470" v="2" actId="1076"/>
        <pc:sldMkLst>
          <pc:docMk/>
          <pc:sldMk cId="2346894881" sldId="642"/>
        </pc:sldMkLst>
        <pc:picChg chg="mod">
          <ac:chgData name="andrea caiza" userId="S::andrea.caiza@unach.edu.ec::5a6f2363-c9d7-48a1-a95f-b1779cea340b" providerId="AD" clId="Web-{9384983B-49FF-20F0-758A-35F68342CE75}" dt="2020-06-10T23:39:47.470" v="2" actId="1076"/>
          <ac:picMkLst>
            <pc:docMk/>
            <pc:sldMk cId="2346894881" sldId="642"/>
            <ac:picMk id="20482" creationId="{00000000-0000-0000-0000-000000000000}"/>
          </ac:picMkLst>
        </pc:picChg>
      </pc:sldChg>
    </pc:docChg>
  </pc:docChgLst>
  <pc:docChgLst>
    <pc:chgData name="gabriela garcia" userId="S::gabriela.garcia@unach.edu.ec::87046655-d7d5-41fb-a8ac-a356cba6af54" providerId="AD" clId="Web-{F84BC9BB-226F-C9A1-89C8-FCD9EB978DF4}"/>
    <pc:docChg chg="modSld">
      <pc:chgData name="gabriela garcia" userId="S::gabriela.garcia@unach.edu.ec::87046655-d7d5-41fb-a8ac-a356cba6af54" providerId="AD" clId="Web-{F84BC9BB-226F-C9A1-89C8-FCD9EB978DF4}" dt="2020-07-10T01:12:08.293" v="3" actId="1076"/>
      <pc:docMkLst>
        <pc:docMk/>
      </pc:docMkLst>
      <pc:sldChg chg="modSp">
        <pc:chgData name="gabriela garcia" userId="S::gabriela.garcia@unach.edu.ec::87046655-d7d5-41fb-a8ac-a356cba6af54" providerId="AD" clId="Web-{F84BC9BB-226F-C9A1-89C8-FCD9EB978DF4}" dt="2020-07-10T01:12:08.293" v="3" actId="1076"/>
        <pc:sldMkLst>
          <pc:docMk/>
          <pc:sldMk cId="3046574554" sldId="619"/>
        </pc:sldMkLst>
        <pc:spChg chg="mod">
          <ac:chgData name="gabriela garcia" userId="S::gabriela.garcia@unach.edu.ec::87046655-d7d5-41fb-a8ac-a356cba6af54" providerId="AD" clId="Web-{F84BC9BB-226F-C9A1-89C8-FCD9EB978DF4}" dt="2020-07-10T01:12:08.293" v="3" actId="1076"/>
          <ac:spMkLst>
            <pc:docMk/>
            <pc:sldMk cId="3046574554" sldId="619"/>
            <ac:spMk id="572438" creationId="{00000000-0000-0000-0000-000000000000}"/>
          </ac:spMkLst>
        </pc:spChg>
      </pc:sldChg>
    </pc:docChg>
  </pc:docChgLst>
  <pc:docChgLst>
    <pc:chgData name="henry mazon" userId="S::henry.mazon@unach.edu.ec::ad39def1-f3a7-471b-b81e-3337115692d6" providerId="AD" clId="Web-{4DC4B14F-AFFD-DBEB-CE12-2D1C1935D16B}"/>
    <pc:docChg chg="modSld">
      <pc:chgData name="henry mazon" userId="S::henry.mazon@unach.edu.ec::ad39def1-f3a7-471b-b81e-3337115692d6" providerId="AD" clId="Web-{4DC4B14F-AFFD-DBEB-CE12-2D1C1935D16B}" dt="2020-06-05T21:52:08.829" v="1" actId="1076"/>
      <pc:docMkLst>
        <pc:docMk/>
      </pc:docMkLst>
      <pc:sldChg chg="modSp">
        <pc:chgData name="henry mazon" userId="S::henry.mazon@unach.edu.ec::ad39def1-f3a7-471b-b81e-3337115692d6" providerId="AD" clId="Web-{4DC4B14F-AFFD-DBEB-CE12-2D1C1935D16B}" dt="2020-06-05T21:52:08.829" v="1" actId="1076"/>
        <pc:sldMkLst>
          <pc:docMk/>
          <pc:sldMk cId="3022927154" sldId="640"/>
        </pc:sldMkLst>
        <pc:picChg chg="mod">
          <ac:chgData name="henry mazon" userId="S::henry.mazon@unach.edu.ec::ad39def1-f3a7-471b-b81e-3337115692d6" providerId="AD" clId="Web-{4DC4B14F-AFFD-DBEB-CE12-2D1C1935D16B}" dt="2020-06-05T21:52:08.829" v="1" actId="1076"/>
          <ac:picMkLst>
            <pc:docMk/>
            <pc:sldMk cId="3022927154" sldId="640"/>
            <ac:picMk id="9219" creationId="{00000000-0000-0000-0000-000000000000}"/>
          </ac:picMkLst>
        </pc:picChg>
      </pc:sldChg>
    </pc:docChg>
  </pc:docChgLst>
  <pc:docChgLst>
    <pc:chgData name="hillary pesantez" userId="S::hillary.pesantez@unach.edu.ec::4f19870d-3aac-44b4-8a22-76afb00f27d8" providerId="AD" clId="Web-{305DDD26-4C6A-0DC1-CBD9-F8156F718E48}"/>
    <pc:docChg chg="modSld">
      <pc:chgData name="hillary pesantez" userId="S::hillary.pesantez@unach.edu.ec::4f19870d-3aac-44b4-8a22-76afb00f27d8" providerId="AD" clId="Web-{305DDD26-4C6A-0DC1-CBD9-F8156F718E48}" dt="2020-06-08T02:31:54.352" v="1" actId="1076"/>
      <pc:docMkLst>
        <pc:docMk/>
      </pc:docMkLst>
      <pc:sldChg chg="modSp">
        <pc:chgData name="hillary pesantez" userId="S::hillary.pesantez@unach.edu.ec::4f19870d-3aac-44b4-8a22-76afb00f27d8" providerId="AD" clId="Web-{305DDD26-4C6A-0DC1-CBD9-F8156F718E48}" dt="2020-06-08T02:31:54.352" v="1" actId="1076"/>
        <pc:sldMkLst>
          <pc:docMk/>
          <pc:sldMk cId="4172787779" sldId="670"/>
        </pc:sldMkLst>
        <pc:picChg chg="mod">
          <ac:chgData name="hillary pesantez" userId="S::hillary.pesantez@unach.edu.ec::4f19870d-3aac-44b4-8a22-76afb00f27d8" providerId="AD" clId="Web-{305DDD26-4C6A-0DC1-CBD9-F8156F718E48}" dt="2020-06-08T02:31:54.352" v="1" actId="1076"/>
          <ac:picMkLst>
            <pc:docMk/>
            <pc:sldMk cId="4172787779" sldId="670"/>
            <ac:picMk id="74755" creationId="{00000000-0000-0000-0000-000000000000}"/>
          </ac:picMkLst>
        </pc:picChg>
      </pc:sldChg>
    </pc:docChg>
  </pc:docChgLst>
  <pc:docChgLst>
    <pc:chgData name="Brigithe Estefania Londo Tierra" userId="S::brigithe.londo@unach.edu.ec::e7e25d45-ac28-46e2-ae3a-ad4f75e85d62" providerId="AD" clId="Web-{896411F6-97C0-CA86-7977-C17744FA8D60}"/>
    <pc:docChg chg="modSld">
      <pc:chgData name="Brigithe Estefania Londo Tierra" userId="S::brigithe.londo@unach.edu.ec::e7e25d45-ac28-46e2-ae3a-ad4f75e85d62" providerId="AD" clId="Web-{896411F6-97C0-CA86-7977-C17744FA8D60}" dt="2021-07-11T05:15:30.188" v="0" actId="1076"/>
      <pc:docMkLst>
        <pc:docMk/>
      </pc:docMkLst>
      <pc:sldChg chg="modSp">
        <pc:chgData name="Brigithe Estefania Londo Tierra" userId="S::brigithe.londo@unach.edu.ec::e7e25d45-ac28-46e2-ae3a-ad4f75e85d62" providerId="AD" clId="Web-{896411F6-97C0-CA86-7977-C17744FA8D60}" dt="2021-07-11T05:15:30.188" v="0" actId="1076"/>
        <pc:sldMkLst>
          <pc:docMk/>
          <pc:sldMk cId="3652307322" sldId="618"/>
        </pc:sldMkLst>
        <pc:picChg chg="mod">
          <ac:chgData name="Brigithe Estefania Londo Tierra" userId="S::brigithe.londo@unach.edu.ec::e7e25d45-ac28-46e2-ae3a-ad4f75e85d62" providerId="AD" clId="Web-{896411F6-97C0-CA86-7977-C17744FA8D60}" dt="2021-07-11T05:15:30.188" v="0" actId="1076"/>
          <ac:picMkLst>
            <pc:docMk/>
            <pc:sldMk cId="3652307322" sldId="618"/>
            <ac:picMk id="571397" creationId="{00000000-0000-0000-0000-000000000000}"/>
          </ac:picMkLst>
        </pc:picChg>
      </pc:sldChg>
    </pc:docChg>
  </pc:docChgLst>
  <pc:docChgLst>
    <pc:chgData name="maria cevallos" userId="S::mariab.cevallos@unach.edu.ec::da97e766-ad2d-4939-b411-789a436ff80d" providerId="AD" clId="Web-{B99B476D-C128-91B0-FC6F-21AAFE905E83}"/>
    <pc:docChg chg="addSld modSld">
      <pc:chgData name="maria cevallos" userId="S::mariab.cevallos@unach.edu.ec::da97e766-ad2d-4939-b411-789a436ff80d" providerId="AD" clId="Web-{B99B476D-C128-91B0-FC6F-21AAFE905E83}" dt="2020-07-10T04:10:50.218" v="2"/>
      <pc:docMkLst>
        <pc:docMk/>
      </pc:docMkLst>
      <pc:sldChg chg="modSp">
        <pc:chgData name="maria cevallos" userId="S::mariab.cevallos@unach.edu.ec::da97e766-ad2d-4939-b411-789a436ff80d" providerId="AD" clId="Web-{B99B476D-C128-91B0-FC6F-21AAFE905E83}" dt="2020-07-09T22:50:09.872" v="0" actId="1076"/>
        <pc:sldMkLst>
          <pc:docMk/>
          <pc:sldMk cId="0" sldId="434"/>
        </pc:sldMkLst>
        <pc:grpChg chg="mod">
          <ac:chgData name="maria cevallos" userId="S::mariab.cevallos@unach.edu.ec::da97e766-ad2d-4939-b411-789a436ff80d" providerId="AD" clId="Web-{B99B476D-C128-91B0-FC6F-21AAFE905E83}" dt="2020-07-09T22:50:09.872" v="0" actId="1076"/>
          <ac:grpSpMkLst>
            <pc:docMk/>
            <pc:sldMk cId="0" sldId="434"/>
            <ac:grpSpMk id="2" creationId="{00000000-0000-0000-0000-000000000000}"/>
          </ac:grpSpMkLst>
        </pc:grpChg>
      </pc:sldChg>
      <pc:sldChg chg="new">
        <pc:chgData name="maria cevallos" userId="S::mariab.cevallos@unach.edu.ec::da97e766-ad2d-4939-b411-789a436ff80d" providerId="AD" clId="Web-{B99B476D-C128-91B0-FC6F-21AAFE905E83}" dt="2020-07-10T04:10:49.078" v="1"/>
        <pc:sldMkLst>
          <pc:docMk/>
          <pc:sldMk cId="714019534" sldId="698"/>
        </pc:sldMkLst>
      </pc:sldChg>
      <pc:sldChg chg="new">
        <pc:chgData name="maria cevallos" userId="S::mariab.cevallos@unach.edu.ec::da97e766-ad2d-4939-b411-789a436ff80d" providerId="AD" clId="Web-{B99B476D-C128-91B0-FC6F-21AAFE905E83}" dt="2020-07-10T04:10:50.218" v="2"/>
        <pc:sldMkLst>
          <pc:docMk/>
          <pc:sldMk cId="1181449150" sldId="699"/>
        </pc:sldMkLst>
      </pc:sldChg>
    </pc:docChg>
  </pc:docChgLst>
  <pc:docChgLst>
    <pc:chgData name="gabriela garcia" userId="S::gabriela.garcia@unach.edu.ec::87046655-d7d5-41fb-a8ac-a356cba6af54" providerId="AD" clId="Web-{EBDA6DD2-C1E0-4F3E-A18C-7715DB625B01}"/>
    <pc:docChg chg="modSld">
      <pc:chgData name="gabriela garcia" userId="S::gabriela.garcia@unach.edu.ec::87046655-d7d5-41fb-a8ac-a356cba6af54" providerId="AD" clId="Web-{EBDA6DD2-C1E0-4F3E-A18C-7715DB625B01}" dt="2020-06-07T16:03:17.529" v="2" actId="1076"/>
      <pc:docMkLst>
        <pc:docMk/>
      </pc:docMkLst>
      <pc:sldChg chg="modSp">
        <pc:chgData name="gabriela garcia" userId="S::gabriela.garcia@unach.edu.ec::87046655-d7d5-41fb-a8ac-a356cba6af54" providerId="AD" clId="Web-{EBDA6DD2-C1E0-4F3E-A18C-7715DB625B01}" dt="2020-06-07T16:03:17.529" v="2" actId="1076"/>
        <pc:sldMkLst>
          <pc:docMk/>
          <pc:sldMk cId="3022927154" sldId="640"/>
        </pc:sldMkLst>
        <pc:picChg chg="mod">
          <ac:chgData name="gabriela garcia" userId="S::gabriela.garcia@unach.edu.ec::87046655-d7d5-41fb-a8ac-a356cba6af54" providerId="AD" clId="Web-{EBDA6DD2-C1E0-4F3E-A18C-7715DB625B01}" dt="2020-06-07T16:03:17.529" v="2" actId="1076"/>
          <ac:picMkLst>
            <pc:docMk/>
            <pc:sldMk cId="3022927154" sldId="640"/>
            <ac:picMk id="9219" creationId="{00000000-0000-0000-0000-000000000000}"/>
          </ac:picMkLst>
        </pc:picChg>
      </pc:sldChg>
    </pc:docChg>
  </pc:docChgLst>
  <pc:docChgLst>
    <pc:chgData name="stalyn vilema" userId="S::stalyn.vilema@unach.edu.ec::b7c23bfc-000b-4264-9daf-e3580a8694a2" providerId="AD" clId="Web-{4C2CE9EA-BB3F-7FA0-8148-9DE5723695AA}"/>
    <pc:docChg chg="modSld">
      <pc:chgData name="stalyn vilema" userId="S::stalyn.vilema@unach.edu.ec::b7c23bfc-000b-4264-9daf-e3580a8694a2" providerId="AD" clId="Web-{4C2CE9EA-BB3F-7FA0-8148-9DE5723695AA}" dt="2020-06-10T20:51:02.097" v="1" actId="1076"/>
      <pc:docMkLst>
        <pc:docMk/>
      </pc:docMkLst>
      <pc:sldChg chg="modSp">
        <pc:chgData name="stalyn vilema" userId="S::stalyn.vilema@unach.edu.ec::b7c23bfc-000b-4264-9daf-e3580a8694a2" providerId="AD" clId="Web-{4C2CE9EA-BB3F-7FA0-8148-9DE5723695AA}" dt="2020-06-10T20:51:02.097" v="1" actId="1076"/>
        <pc:sldMkLst>
          <pc:docMk/>
          <pc:sldMk cId="3022112419" sldId="644"/>
        </pc:sldMkLst>
        <pc:picChg chg="mod">
          <ac:chgData name="stalyn vilema" userId="S::stalyn.vilema@unach.edu.ec::b7c23bfc-000b-4264-9daf-e3580a8694a2" providerId="AD" clId="Web-{4C2CE9EA-BB3F-7FA0-8148-9DE5723695AA}" dt="2020-06-10T20:51:02.097" v="1" actId="1076"/>
          <ac:picMkLst>
            <pc:docMk/>
            <pc:sldMk cId="3022112419" sldId="644"/>
            <ac:picMk id="23558" creationId="{00000000-0000-0000-0000-000000000000}"/>
          </ac:picMkLst>
        </pc:picChg>
      </pc:sldChg>
    </pc:docChg>
  </pc:docChgLst>
  <pc:docChgLst>
    <pc:chgData name="maria salguero" userId="S::maria.salguero@unach.edu.ec::9c5ba687-9ae4-42d7-b49d-dea759940a07" providerId="AD" clId="Web-{B04A746D-AFC3-FC11-3409-60101D131A31}"/>
    <pc:docChg chg="addSld">
      <pc:chgData name="maria salguero" userId="S::maria.salguero@unach.edu.ec::9c5ba687-9ae4-42d7-b49d-dea759940a07" providerId="AD" clId="Web-{B04A746D-AFC3-FC11-3409-60101D131A31}" dt="2020-06-10T20:40:09.770" v="0"/>
      <pc:docMkLst>
        <pc:docMk/>
      </pc:docMkLst>
      <pc:sldChg chg="new">
        <pc:chgData name="maria salguero" userId="S::maria.salguero@unach.edu.ec::9c5ba687-9ae4-42d7-b49d-dea759940a07" providerId="AD" clId="Web-{B04A746D-AFC3-FC11-3409-60101D131A31}" dt="2020-06-10T20:40:09.770" v="0"/>
        <pc:sldMkLst>
          <pc:docMk/>
          <pc:sldMk cId="2482209580" sldId="698"/>
        </pc:sldMkLst>
      </pc:sldChg>
    </pc:docChg>
  </pc:docChgLst>
  <pc:docChgLst>
    <pc:chgData name="Marcia Nataly Aldaz Chicaiza" userId="S::marcia.aldaz@unach.edu.ec::e6aa0535-d21d-4490-8558-0416ed57a032" providerId="AD" clId="Web-{11A16225-3701-5EF7-6F1E-41A0F89D42D5}"/>
    <pc:docChg chg="modSld">
      <pc:chgData name="Marcia Nataly Aldaz Chicaiza" userId="S::marcia.aldaz@unach.edu.ec::e6aa0535-d21d-4490-8558-0416ed57a032" providerId="AD" clId="Web-{11A16225-3701-5EF7-6F1E-41A0F89D42D5}" dt="2021-06-27T06:07:57.898" v="0" actId="1076"/>
      <pc:docMkLst>
        <pc:docMk/>
      </pc:docMkLst>
      <pc:sldChg chg="modSp">
        <pc:chgData name="Marcia Nataly Aldaz Chicaiza" userId="S::marcia.aldaz@unach.edu.ec::e6aa0535-d21d-4490-8558-0416ed57a032" providerId="AD" clId="Web-{11A16225-3701-5EF7-6F1E-41A0F89D42D5}" dt="2021-06-27T06:07:57.898" v="0" actId="1076"/>
        <pc:sldMkLst>
          <pc:docMk/>
          <pc:sldMk cId="0" sldId="439"/>
        </pc:sldMkLst>
        <pc:picChg chg="mod">
          <ac:chgData name="Marcia Nataly Aldaz Chicaiza" userId="S::marcia.aldaz@unach.edu.ec::e6aa0535-d21d-4490-8558-0416ed57a032" providerId="AD" clId="Web-{11A16225-3701-5EF7-6F1E-41A0F89D42D5}" dt="2021-06-27T06:07:57.898" v="0" actId="1076"/>
          <ac:picMkLst>
            <pc:docMk/>
            <pc:sldMk cId="0" sldId="439"/>
            <ac:picMk id="89109" creationId="{00000000-0000-0000-0000-000000000000}"/>
          </ac:picMkLst>
        </pc:picChg>
      </pc:sldChg>
    </pc:docChg>
  </pc:docChgLst>
  <pc:docChgLst>
    <pc:chgData name="Marcia Nataly Aldaz Chicaiza" userId="S::marcia.aldaz@unach.edu.ec::e6aa0535-d21d-4490-8558-0416ed57a032" providerId="AD" clId="Web-{167E96A0-B1D1-4E44-0F08-8437A706F107}"/>
    <pc:docChg chg="modSld">
      <pc:chgData name="Marcia Nataly Aldaz Chicaiza" userId="S::marcia.aldaz@unach.edu.ec::e6aa0535-d21d-4490-8558-0416ed57a032" providerId="AD" clId="Web-{167E96A0-B1D1-4E44-0F08-8437A706F107}" dt="2021-07-04T07:26:19.906" v="11" actId="1076"/>
      <pc:docMkLst>
        <pc:docMk/>
      </pc:docMkLst>
      <pc:sldChg chg="modSp">
        <pc:chgData name="Marcia Nataly Aldaz Chicaiza" userId="S::marcia.aldaz@unach.edu.ec::e6aa0535-d21d-4490-8558-0416ed57a032" providerId="AD" clId="Web-{167E96A0-B1D1-4E44-0F08-8437A706F107}" dt="2021-07-04T06:14:58.908" v="8" actId="1076"/>
        <pc:sldMkLst>
          <pc:docMk/>
          <pc:sldMk cId="3164849429" sldId="593"/>
        </pc:sldMkLst>
        <pc:picChg chg="mod">
          <ac:chgData name="Marcia Nataly Aldaz Chicaiza" userId="S::marcia.aldaz@unach.edu.ec::e6aa0535-d21d-4490-8558-0416ed57a032" providerId="AD" clId="Web-{167E96A0-B1D1-4E44-0F08-8437A706F107}" dt="2021-07-04T06:14:58.908" v="8" actId="1076"/>
          <ac:picMkLst>
            <pc:docMk/>
            <pc:sldMk cId="3164849429" sldId="593"/>
            <ac:picMk id="542731" creationId="{00000000-0000-0000-0000-000000000000}"/>
          </ac:picMkLst>
        </pc:picChg>
      </pc:sldChg>
      <pc:sldChg chg="addSp delSp addAnim delAnim">
        <pc:chgData name="Marcia Nataly Aldaz Chicaiza" userId="S::marcia.aldaz@unach.edu.ec::e6aa0535-d21d-4490-8558-0416ed57a032" providerId="AD" clId="Web-{167E96A0-B1D1-4E44-0F08-8437A706F107}" dt="2021-07-04T06:51:20.347" v="10"/>
        <pc:sldMkLst>
          <pc:docMk/>
          <pc:sldMk cId="1348142528" sldId="601"/>
        </pc:sldMkLst>
        <pc:picChg chg="add del">
          <ac:chgData name="Marcia Nataly Aldaz Chicaiza" userId="S::marcia.aldaz@unach.edu.ec::e6aa0535-d21d-4490-8558-0416ed57a032" providerId="AD" clId="Web-{167E96A0-B1D1-4E44-0F08-8437A706F107}" dt="2021-07-04T06:51:20.347" v="10"/>
          <ac:picMkLst>
            <pc:docMk/>
            <pc:sldMk cId="1348142528" sldId="601"/>
            <ac:picMk id="2" creationId="{F88EAAE8-4D95-4073-9D6F-A8B9ACDC3039}"/>
          </ac:picMkLst>
        </pc:picChg>
      </pc:sldChg>
      <pc:sldChg chg="modSp">
        <pc:chgData name="Marcia Nataly Aldaz Chicaiza" userId="S::marcia.aldaz@unach.edu.ec::e6aa0535-d21d-4490-8558-0416ed57a032" providerId="AD" clId="Web-{167E96A0-B1D1-4E44-0F08-8437A706F107}" dt="2021-07-04T07:26:19.906" v="11" actId="1076"/>
        <pc:sldMkLst>
          <pc:docMk/>
          <pc:sldMk cId="4277203186" sldId="608"/>
        </pc:sldMkLst>
        <pc:picChg chg="mod">
          <ac:chgData name="Marcia Nataly Aldaz Chicaiza" userId="S::marcia.aldaz@unach.edu.ec::e6aa0535-d21d-4490-8558-0416ed57a032" providerId="AD" clId="Web-{167E96A0-B1D1-4E44-0F08-8437A706F107}" dt="2021-07-04T07:26:19.906" v="11" actId="1076"/>
          <ac:picMkLst>
            <pc:docMk/>
            <pc:sldMk cId="4277203186" sldId="608"/>
            <ac:picMk id="582660" creationId="{00000000-0000-0000-0000-000000000000}"/>
          </ac:picMkLst>
        </pc:picChg>
      </pc:sldChg>
      <pc:sldChg chg="modSp">
        <pc:chgData name="Marcia Nataly Aldaz Chicaiza" userId="S::marcia.aldaz@unach.edu.ec::e6aa0535-d21d-4490-8558-0416ed57a032" providerId="AD" clId="Web-{167E96A0-B1D1-4E44-0F08-8437A706F107}" dt="2021-07-04T06:13:29.375" v="7" actId="1076"/>
        <pc:sldMkLst>
          <pc:docMk/>
          <pc:sldMk cId="3978664239" sldId="611"/>
        </pc:sldMkLst>
        <pc:picChg chg="mod">
          <ac:chgData name="Marcia Nataly Aldaz Chicaiza" userId="S::marcia.aldaz@unach.edu.ec::e6aa0535-d21d-4490-8558-0416ed57a032" providerId="AD" clId="Web-{167E96A0-B1D1-4E44-0F08-8437A706F107}" dt="2021-07-04T06:13:29.375" v="7" actId="1076"/>
          <ac:picMkLst>
            <pc:docMk/>
            <pc:sldMk cId="3978664239" sldId="611"/>
            <ac:picMk id="507908" creationId="{00000000-0000-0000-0000-000000000000}"/>
          </ac:picMkLst>
        </pc:picChg>
      </pc:sldChg>
      <pc:sldChg chg="modSp">
        <pc:chgData name="Marcia Nataly Aldaz Chicaiza" userId="S::marcia.aldaz@unach.edu.ec::e6aa0535-d21d-4490-8558-0416ed57a032" providerId="AD" clId="Web-{167E96A0-B1D1-4E44-0F08-8437A706F107}" dt="2021-07-04T06:07:48.192" v="6" actId="1076"/>
        <pc:sldMkLst>
          <pc:docMk/>
          <pc:sldMk cId="2770453984" sldId="624"/>
        </pc:sldMkLst>
        <pc:picChg chg="mod">
          <ac:chgData name="Marcia Nataly Aldaz Chicaiza" userId="S::marcia.aldaz@unach.edu.ec::e6aa0535-d21d-4490-8558-0416ed57a032" providerId="AD" clId="Web-{167E96A0-B1D1-4E44-0F08-8437A706F107}" dt="2021-07-04T06:07:48.192" v="6" actId="1076"/>
          <ac:picMkLst>
            <pc:docMk/>
            <pc:sldMk cId="2770453984" sldId="624"/>
            <ac:picMk id="11273" creationId="{00000000-0000-0000-0000-000000000000}"/>
          </ac:picMkLst>
        </pc:picChg>
      </pc:sldChg>
      <pc:sldChg chg="modSp">
        <pc:chgData name="Marcia Nataly Aldaz Chicaiza" userId="S::marcia.aldaz@unach.edu.ec::e6aa0535-d21d-4490-8558-0416ed57a032" providerId="AD" clId="Web-{167E96A0-B1D1-4E44-0F08-8437A706F107}" dt="2021-07-04T06:03:32.213" v="0" actId="1076"/>
        <pc:sldMkLst>
          <pc:docMk/>
          <pc:sldMk cId="1156013369" sldId="627"/>
        </pc:sldMkLst>
        <pc:picChg chg="mod">
          <ac:chgData name="Marcia Nataly Aldaz Chicaiza" userId="S::marcia.aldaz@unach.edu.ec::e6aa0535-d21d-4490-8558-0416ed57a032" providerId="AD" clId="Web-{167E96A0-B1D1-4E44-0F08-8437A706F107}" dt="2021-07-04T06:03:32.213" v="0" actId="1076"/>
          <ac:picMkLst>
            <pc:docMk/>
            <pc:sldMk cId="1156013369" sldId="627"/>
            <ac:picMk id="103434" creationId="{00000000-0000-0000-0000-000000000000}"/>
          </ac:picMkLst>
        </pc:picChg>
      </pc:sldChg>
      <pc:sldChg chg="modSp">
        <pc:chgData name="Marcia Nataly Aldaz Chicaiza" userId="S::marcia.aldaz@unach.edu.ec::e6aa0535-d21d-4490-8558-0416ed57a032" providerId="AD" clId="Web-{167E96A0-B1D1-4E44-0F08-8437A706F107}" dt="2021-07-04T06:03:41.698" v="1" actId="1076"/>
        <pc:sldMkLst>
          <pc:docMk/>
          <pc:sldMk cId="248508403" sldId="629"/>
        </pc:sldMkLst>
        <pc:picChg chg="mod">
          <ac:chgData name="Marcia Nataly Aldaz Chicaiza" userId="S::marcia.aldaz@unach.edu.ec::e6aa0535-d21d-4490-8558-0416ed57a032" providerId="AD" clId="Web-{167E96A0-B1D1-4E44-0F08-8437A706F107}" dt="2021-07-04T06:03:41.698" v="1" actId="1076"/>
          <ac:picMkLst>
            <pc:docMk/>
            <pc:sldMk cId="248508403" sldId="629"/>
            <ac:picMk id="482318" creationId="{00000000-0000-0000-0000-000000000000}"/>
          </ac:picMkLst>
        </pc:picChg>
      </pc:sldChg>
      <pc:sldChg chg="modSp">
        <pc:chgData name="Marcia Nataly Aldaz Chicaiza" userId="S::marcia.aldaz@unach.edu.ec::e6aa0535-d21d-4490-8558-0416ed57a032" providerId="AD" clId="Web-{167E96A0-B1D1-4E44-0F08-8437A706F107}" dt="2021-07-04T06:05:26.310" v="2" actId="1076"/>
        <pc:sldMkLst>
          <pc:docMk/>
          <pc:sldMk cId="3340103983" sldId="633"/>
        </pc:sldMkLst>
        <pc:picChg chg="mod">
          <ac:chgData name="Marcia Nataly Aldaz Chicaiza" userId="S::marcia.aldaz@unach.edu.ec::e6aa0535-d21d-4490-8558-0416ed57a032" providerId="AD" clId="Web-{167E96A0-B1D1-4E44-0F08-8437A706F107}" dt="2021-07-04T06:05:26.310" v="2" actId="1076"/>
          <ac:picMkLst>
            <pc:docMk/>
            <pc:sldMk cId="3340103983" sldId="633"/>
            <ac:picMk id="3" creationId="{00000000-0000-0000-0000-000000000000}"/>
          </ac:picMkLst>
        </pc:picChg>
      </pc:sldChg>
      <pc:sldChg chg="modSp">
        <pc:chgData name="Marcia Nataly Aldaz Chicaiza" userId="S::marcia.aldaz@unach.edu.ec::e6aa0535-d21d-4490-8558-0416ed57a032" providerId="AD" clId="Web-{167E96A0-B1D1-4E44-0F08-8437A706F107}" dt="2021-07-04T06:06:53.499" v="5" actId="1076"/>
        <pc:sldMkLst>
          <pc:docMk/>
          <pc:sldMk cId="3631062320" sldId="634"/>
        </pc:sldMkLst>
        <pc:picChg chg="mod">
          <ac:chgData name="Marcia Nataly Aldaz Chicaiza" userId="S::marcia.aldaz@unach.edu.ec::e6aa0535-d21d-4490-8558-0416ed57a032" providerId="AD" clId="Web-{167E96A0-B1D1-4E44-0F08-8437A706F107}" dt="2021-07-04T06:06:53.499" v="5" actId="1076"/>
          <ac:picMkLst>
            <pc:docMk/>
            <pc:sldMk cId="3631062320" sldId="634"/>
            <ac:picMk id="506888" creationId="{00000000-0000-0000-0000-000000000000}"/>
          </ac:picMkLst>
        </pc:picChg>
      </pc:sldChg>
    </pc:docChg>
  </pc:docChgLst>
  <pc:docChgLst>
    <pc:chgData name="Usuario invitado" userId="S::urn:spo:anon#4e3025758e0bd369deeca3bee88e259cc5710aaaddbebff635c9cd76f3955d08::" providerId="AD" clId="Web-{BE263395-62FE-535B-AD18-27465A426FDD}"/>
    <pc:docChg chg="modSld">
      <pc:chgData name="Usuario invitado" userId="S::urn:spo:anon#4e3025758e0bd369deeca3bee88e259cc5710aaaddbebff635c9cd76f3955d08::" providerId="AD" clId="Web-{BE263395-62FE-535B-AD18-27465A426FDD}" dt="2021-07-02T18:30:31.643" v="1" actId="1076"/>
      <pc:docMkLst>
        <pc:docMk/>
      </pc:docMkLst>
      <pc:sldChg chg="modSp">
        <pc:chgData name="Usuario invitado" userId="S::urn:spo:anon#4e3025758e0bd369deeca3bee88e259cc5710aaaddbebff635c9cd76f3955d08::" providerId="AD" clId="Web-{BE263395-62FE-535B-AD18-27465A426FDD}" dt="2021-07-02T18:30:31.643" v="1" actId="1076"/>
        <pc:sldMkLst>
          <pc:docMk/>
          <pc:sldMk cId="1952269394" sldId="649"/>
        </pc:sldMkLst>
        <pc:picChg chg="mod">
          <ac:chgData name="Usuario invitado" userId="S::urn:spo:anon#4e3025758e0bd369deeca3bee88e259cc5710aaaddbebff635c9cd76f3955d08::" providerId="AD" clId="Web-{BE263395-62FE-535B-AD18-27465A426FDD}" dt="2021-07-02T18:30:31.643" v="1" actId="1076"/>
          <ac:picMkLst>
            <pc:docMk/>
            <pc:sldMk cId="1952269394" sldId="649"/>
            <ac:picMk id="43012" creationId="{00000000-0000-0000-0000-000000000000}"/>
          </ac:picMkLst>
        </pc:picChg>
      </pc:sldChg>
    </pc:docChg>
  </pc:docChgLst>
  <pc:docChgLst>
    <pc:chgData name="adriana luna" userId="S::adriana.luna@unach.edu.ec::2fbc2e54-9af3-4d9b-b94d-9c0e3133ce49" providerId="AD" clId="Web-{A62C44D2-7437-3302-310D-31C2A0486027}"/>
    <pc:docChg chg="modSld">
      <pc:chgData name="adriana luna" userId="S::adriana.luna@unach.edu.ec::2fbc2e54-9af3-4d9b-b94d-9c0e3133ce49" providerId="AD" clId="Web-{A62C44D2-7437-3302-310D-31C2A0486027}" dt="2020-06-10T16:58:15.690" v="0" actId="1076"/>
      <pc:docMkLst>
        <pc:docMk/>
      </pc:docMkLst>
      <pc:sldChg chg="modSp">
        <pc:chgData name="adriana luna" userId="S::adriana.luna@unach.edu.ec::2fbc2e54-9af3-4d9b-b94d-9c0e3133ce49" providerId="AD" clId="Web-{A62C44D2-7437-3302-310D-31C2A0486027}" dt="2020-06-10T16:58:15.690" v="0" actId="1076"/>
        <pc:sldMkLst>
          <pc:docMk/>
          <pc:sldMk cId="3340103983" sldId="633"/>
        </pc:sldMkLst>
        <pc:picChg chg="mod">
          <ac:chgData name="adriana luna" userId="S::adriana.luna@unach.edu.ec::2fbc2e54-9af3-4d9b-b94d-9c0e3133ce49" providerId="AD" clId="Web-{A62C44D2-7437-3302-310D-31C2A0486027}" dt="2020-06-10T16:58:15.690" v="0" actId="1076"/>
          <ac:picMkLst>
            <pc:docMk/>
            <pc:sldMk cId="3340103983" sldId="633"/>
            <ac:picMk id="3" creationId="{00000000-0000-0000-0000-000000000000}"/>
          </ac:picMkLst>
        </pc:picChg>
      </pc:sldChg>
    </pc:docChg>
  </pc:docChgLst>
  <pc:docChgLst>
    <pc:chgData name="Usuario invitado" userId="S::urn:spo:anon#4e3025758e0bd369deeca3bee88e259cc5710aaaddbebff635c9cd76f3955d08::" providerId="AD" clId="Web-{76D9440B-ACB1-F163-ACCC-C41956DE4864}"/>
    <pc:docChg chg="delSld">
      <pc:chgData name="Usuario invitado" userId="S::urn:spo:anon#4e3025758e0bd369deeca3bee88e259cc5710aaaddbebff635c9cd76f3955d08::" providerId="AD" clId="Web-{76D9440B-ACB1-F163-ACCC-C41956DE4864}" dt="2020-06-24T20:49:58.622" v="0"/>
      <pc:docMkLst>
        <pc:docMk/>
      </pc:docMkLst>
      <pc:sldChg chg="del">
        <pc:chgData name="Usuario invitado" userId="S::urn:spo:anon#4e3025758e0bd369deeca3bee88e259cc5710aaaddbebff635c9cd76f3955d08::" providerId="AD" clId="Web-{76D9440B-ACB1-F163-ACCC-C41956DE4864}" dt="2020-06-24T20:49:58.622" v="0"/>
        <pc:sldMkLst>
          <pc:docMk/>
          <pc:sldMk cId="3268878962" sldId="668"/>
        </pc:sldMkLst>
      </pc:sldChg>
    </pc:docChg>
  </pc:docChgLst>
  <pc:docChgLst>
    <pc:chgData name="kerly cruz" userId="S::kerly.cruz@unach.edu.ec::a8daf2f4-118a-4681-b7e9-c2659082b3e5" providerId="AD" clId="Web-{7215A3FF-8648-4C17-AF04-F5701EED47E6}"/>
    <pc:docChg chg="delSld">
      <pc:chgData name="kerly cruz" userId="S::kerly.cruz@unach.edu.ec::a8daf2f4-118a-4681-b7e9-c2659082b3e5" providerId="AD" clId="Web-{7215A3FF-8648-4C17-AF04-F5701EED47E6}" dt="2020-06-10T21:27:18.666" v="0"/>
      <pc:docMkLst>
        <pc:docMk/>
      </pc:docMkLst>
      <pc:sldChg chg="del">
        <pc:chgData name="kerly cruz" userId="S::kerly.cruz@unach.edu.ec::a8daf2f4-118a-4681-b7e9-c2659082b3e5" providerId="AD" clId="Web-{7215A3FF-8648-4C17-AF04-F5701EED47E6}" dt="2020-06-10T21:27:18.666" v="0"/>
        <pc:sldMkLst>
          <pc:docMk/>
          <pc:sldMk cId="2482209580" sldId="698"/>
        </pc:sldMkLst>
      </pc:sldChg>
    </pc:docChg>
  </pc:docChgLst>
  <pc:docChgLst>
    <pc:chgData name="Brigithe Estefania Londo Tierra" userId="S::brigithe.londo@unach.edu.ec::e7e25d45-ac28-46e2-ae3a-ad4f75e85d62" providerId="AD" clId="Web-{F4255F9E-A5C4-272C-358E-B8489C91E442}"/>
    <pc:docChg chg="modSld">
      <pc:chgData name="Brigithe Estefania Londo Tierra" userId="S::brigithe.londo@unach.edu.ec::e7e25d45-ac28-46e2-ae3a-ad4f75e85d62" providerId="AD" clId="Web-{F4255F9E-A5C4-272C-358E-B8489C91E442}" dt="2021-07-11T14:20:07.700" v="10" actId="1076"/>
      <pc:docMkLst>
        <pc:docMk/>
      </pc:docMkLst>
      <pc:sldChg chg="modSp">
        <pc:chgData name="Brigithe Estefania Londo Tierra" userId="S::brigithe.londo@unach.edu.ec::e7e25d45-ac28-46e2-ae3a-ad4f75e85d62" providerId="AD" clId="Web-{F4255F9E-A5C4-272C-358E-B8489C91E442}" dt="2021-07-11T12:52:53.732" v="0" actId="1076"/>
        <pc:sldMkLst>
          <pc:docMk/>
          <pc:sldMk cId="1941597412" sldId="592"/>
        </pc:sldMkLst>
        <pc:picChg chg="mod">
          <ac:chgData name="Brigithe Estefania Londo Tierra" userId="S::brigithe.londo@unach.edu.ec::e7e25d45-ac28-46e2-ae3a-ad4f75e85d62" providerId="AD" clId="Web-{F4255F9E-A5C4-272C-358E-B8489C91E442}" dt="2021-07-11T12:52:53.732" v="0" actId="1076"/>
          <ac:picMkLst>
            <pc:docMk/>
            <pc:sldMk cId="1941597412" sldId="592"/>
            <ac:picMk id="505867" creationId="{00000000-0000-0000-0000-000000000000}"/>
          </ac:picMkLst>
        </pc:picChg>
      </pc:sldChg>
      <pc:sldChg chg="modSp">
        <pc:chgData name="Brigithe Estefania Londo Tierra" userId="S::brigithe.londo@unach.edu.ec::e7e25d45-ac28-46e2-ae3a-ad4f75e85d62" providerId="AD" clId="Web-{F4255F9E-A5C4-272C-358E-B8489C91E442}" dt="2021-07-11T13:18:01.176" v="5" actId="1076"/>
        <pc:sldMkLst>
          <pc:docMk/>
          <pc:sldMk cId="1348142528" sldId="601"/>
        </pc:sldMkLst>
        <pc:picChg chg="mod">
          <ac:chgData name="Brigithe Estefania Londo Tierra" userId="S::brigithe.londo@unach.edu.ec::e7e25d45-ac28-46e2-ae3a-ad4f75e85d62" providerId="AD" clId="Web-{F4255F9E-A5C4-272C-358E-B8489C91E442}" dt="2021-07-11T13:18:01.176" v="5" actId="1076"/>
          <ac:picMkLst>
            <pc:docMk/>
            <pc:sldMk cId="1348142528" sldId="601"/>
            <ac:picMk id="550915" creationId="{00000000-0000-0000-0000-000000000000}"/>
          </ac:picMkLst>
        </pc:picChg>
      </pc:sldChg>
      <pc:sldChg chg="modSp">
        <pc:chgData name="Brigithe Estefania Londo Tierra" userId="S::brigithe.londo@unach.edu.ec::e7e25d45-ac28-46e2-ae3a-ad4f75e85d62" providerId="AD" clId="Web-{F4255F9E-A5C4-272C-358E-B8489C91E442}" dt="2021-07-11T13:29:36.164" v="6" actId="1076"/>
        <pc:sldMkLst>
          <pc:docMk/>
          <pc:sldMk cId="3022112419" sldId="644"/>
        </pc:sldMkLst>
        <pc:picChg chg="mod">
          <ac:chgData name="Brigithe Estefania Londo Tierra" userId="S::brigithe.londo@unach.edu.ec::e7e25d45-ac28-46e2-ae3a-ad4f75e85d62" providerId="AD" clId="Web-{F4255F9E-A5C4-272C-358E-B8489C91E442}" dt="2021-07-11T13:29:36.164" v="6" actId="1076"/>
          <ac:picMkLst>
            <pc:docMk/>
            <pc:sldMk cId="3022112419" sldId="644"/>
            <ac:picMk id="23558" creationId="{00000000-0000-0000-0000-000000000000}"/>
          </ac:picMkLst>
        </pc:picChg>
      </pc:sldChg>
      <pc:sldChg chg="modSp">
        <pc:chgData name="Brigithe Estefania Londo Tierra" userId="S::brigithe.londo@unach.edu.ec::e7e25d45-ac28-46e2-ae3a-ad4f75e85d62" providerId="AD" clId="Web-{F4255F9E-A5C4-272C-358E-B8489C91E442}" dt="2021-07-11T14:07:51.944" v="8" actId="1076"/>
        <pc:sldMkLst>
          <pc:docMk/>
          <pc:sldMk cId="2539297040" sldId="646"/>
        </pc:sldMkLst>
        <pc:picChg chg="mod">
          <ac:chgData name="Brigithe Estefania Londo Tierra" userId="S::brigithe.londo@unach.edu.ec::e7e25d45-ac28-46e2-ae3a-ad4f75e85d62" providerId="AD" clId="Web-{F4255F9E-A5C4-272C-358E-B8489C91E442}" dt="2021-07-11T14:07:51.944" v="8" actId="1076"/>
          <ac:picMkLst>
            <pc:docMk/>
            <pc:sldMk cId="2539297040" sldId="646"/>
            <ac:picMk id="15362" creationId="{00000000-0000-0000-0000-000000000000}"/>
          </ac:picMkLst>
        </pc:picChg>
      </pc:sldChg>
      <pc:sldChg chg="modSp">
        <pc:chgData name="Brigithe Estefania Londo Tierra" userId="S::brigithe.londo@unach.edu.ec::e7e25d45-ac28-46e2-ae3a-ad4f75e85d62" providerId="AD" clId="Web-{F4255F9E-A5C4-272C-358E-B8489C91E442}" dt="2021-07-11T14:20:07.700" v="10" actId="1076"/>
        <pc:sldMkLst>
          <pc:docMk/>
          <pc:sldMk cId="3193380841" sldId="662"/>
        </pc:sldMkLst>
        <pc:picChg chg="mod">
          <ac:chgData name="Brigithe Estefania Londo Tierra" userId="S::brigithe.londo@unach.edu.ec::e7e25d45-ac28-46e2-ae3a-ad4f75e85d62" providerId="AD" clId="Web-{F4255F9E-A5C4-272C-358E-B8489C91E442}" dt="2021-07-11T14:20:07.700" v="10" actId="1076"/>
          <ac:picMkLst>
            <pc:docMk/>
            <pc:sldMk cId="3193380841" sldId="662"/>
            <ac:picMk id="56322" creationId="{00000000-0000-0000-0000-000000000000}"/>
          </ac:picMkLst>
        </pc:picChg>
      </pc:sldChg>
    </pc:docChg>
  </pc:docChgLst>
  <pc:docChgLst>
    <pc:chgData name="henry mazon" userId="S::henry.mazon@unach.edu.ec::ad39def1-f3a7-471b-b81e-3337115692d6" providerId="AD" clId="Web-{E583E3FC-33F5-CFB3-8736-6A518FE26BBA}"/>
    <pc:docChg chg="modSld">
      <pc:chgData name="henry mazon" userId="S::henry.mazon@unach.edu.ec::ad39def1-f3a7-471b-b81e-3337115692d6" providerId="AD" clId="Web-{E583E3FC-33F5-CFB3-8736-6A518FE26BBA}" dt="2020-06-06T15:23:34.026" v="1" actId="1076"/>
      <pc:docMkLst>
        <pc:docMk/>
      </pc:docMkLst>
      <pc:sldChg chg="modSp">
        <pc:chgData name="henry mazon" userId="S::henry.mazon@unach.edu.ec::ad39def1-f3a7-471b-b81e-3337115692d6" providerId="AD" clId="Web-{E583E3FC-33F5-CFB3-8736-6A518FE26BBA}" dt="2020-06-06T15:23:34.026" v="1" actId="1076"/>
        <pc:sldMkLst>
          <pc:docMk/>
          <pc:sldMk cId="2995435128" sldId="669"/>
        </pc:sldMkLst>
        <pc:picChg chg="mod">
          <ac:chgData name="henry mazon" userId="S::henry.mazon@unach.edu.ec::ad39def1-f3a7-471b-b81e-3337115692d6" providerId="AD" clId="Web-{E583E3FC-33F5-CFB3-8736-6A518FE26BBA}" dt="2020-06-06T15:23:34.026" v="1" actId="1076"/>
          <ac:picMkLst>
            <pc:docMk/>
            <pc:sldMk cId="2995435128" sldId="669"/>
            <ac:picMk id="69634" creationId="{00000000-0000-0000-0000-000000000000}"/>
          </ac:picMkLst>
        </pc:picChg>
      </pc:sldChg>
    </pc:docChg>
  </pc:docChgLst>
  <pc:docChgLst>
    <pc:chgData name="madelaine quiguiri" userId="S::madelaine.quiguiri@unach.edu.ec::6e476550-ceb9-4d41-9de1-40a940194482" providerId="AD" clId="Web-{9820E96D-1847-BAD0-45CD-B68056CA4B5E}"/>
    <pc:docChg chg="modSld">
      <pc:chgData name="madelaine quiguiri" userId="S::madelaine.quiguiri@unach.edu.ec::6e476550-ceb9-4d41-9de1-40a940194482" providerId="AD" clId="Web-{9820E96D-1847-BAD0-45CD-B68056CA4B5E}" dt="2020-06-09T18:36:17.325" v="2" actId="1076"/>
      <pc:docMkLst>
        <pc:docMk/>
      </pc:docMkLst>
      <pc:sldChg chg="modSp">
        <pc:chgData name="madelaine quiguiri" userId="S::madelaine.quiguiri@unach.edu.ec::6e476550-ceb9-4d41-9de1-40a940194482" providerId="AD" clId="Web-{9820E96D-1847-BAD0-45CD-B68056CA4B5E}" dt="2020-06-09T18:36:17.325" v="2" actId="1076"/>
        <pc:sldMkLst>
          <pc:docMk/>
          <pc:sldMk cId="0" sldId="420"/>
        </pc:sldMkLst>
        <pc:picChg chg="mod">
          <ac:chgData name="madelaine quiguiri" userId="S::madelaine.quiguiri@unach.edu.ec::6e476550-ceb9-4d41-9de1-40a940194482" providerId="AD" clId="Web-{9820E96D-1847-BAD0-45CD-B68056CA4B5E}" dt="2020-06-09T18:36:17.325" v="2" actId="1076"/>
          <ac:picMkLst>
            <pc:docMk/>
            <pc:sldMk cId="0" sldId="420"/>
            <ac:picMk id="138242" creationId="{00000000-0000-0000-0000-000000000000}"/>
          </ac:picMkLst>
        </pc:picChg>
      </pc:sldChg>
    </pc:docChg>
  </pc:docChgLst>
  <pc:docChgLst>
    <pc:chgData name="andrea caiza" userId="S::andrea.caiza@unach.edu.ec::5a6f2363-c9d7-48a1-a95f-b1779cea340b" providerId="AD" clId="Web-{C0A23951-3E57-28E2-EFB3-F3D9D0AF5F84}"/>
    <pc:docChg chg="modSld">
      <pc:chgData name="andrea caiza" userId="S::andrea.caiza@unach.edu.ec::5a6f2363-c9d7-48a1-a95f-b1779cea340b" providerId="AD" clId="Web-{C0A23951-3E57-28E2-EFB3-F3D9D0AF5F84}" dt="2020-06-13T01:52:49.023" v="1" actId="1076"/>
      <pc:docMkLst>
        <pc:docMk/>
      </pc:docMkLst>
      <pc:sldChg chg="modSp">
        <pc:chgData name="andrea caiza" userId="S::andrea.caiza@unach.edu.ec::5a6f2363-c9d7-48a1-a95f-b1779cea340b" providerId="AD" clId="Web-{C0A23951-3E57-28E2-EFB3-F3D9D0AF5F84}" dt="2020-06-13T01:52:49.023" v="1" actId="1076"/>
        <pc:sldMkLst>
          <pc:docMk/>
          <pc:sldMk cId="1142789628" sldId="663"/>
        </pc:sldMkLst>
        <pc:picChg chg="mod">
          <ac:chgData name="andrea caiza" userId="S::andrea.caiza@unach.edu.ec::5a6f2363-c9d7-48a1-a95f-b1779cea340b" providerId="AD" clId="Web-{C0A23951-3E57-28E2-EFB3-F3D9D0AF5F84}" dt="2020-06-13T01:52:49.023" v="1" actId="1076"/>
          <ac:picMkLst>
            <pc:docMk/>
            <pc:sldMk cId="1142789628" sldId="663"/>
            <ac:picMk id="57347" creationId="{00000000-0000-0000-0000-000000000000}"/>
          </ac:picMkLst>
        </pc:picChg>
      </pc:sldChg>
    </pc:docChg>
  </pc:docChgLst>
  <pc:docChgLst>
    <pc:chgData name="Usuario invitado" userId="S::urn:spo:anon#4e3025758e0bd369deeca3bee88e259cc5710aaaddbebff635c9cd76f3955d08::" providerId="AD" clId="Web-{40AC32F5-D90C-CDC8-020D-04B5362A4C38}"/>
    <pc:docChg chg="modSld">
      <pc:chgData name="Usuario invitado" userId="S::urn:spo:anon#4e3025758e0bd369deeca3bee88e259cc5710aaaddbebff635c9cd76f3955d08::" providerId="AD" clId="Web-{40AC32F5-D90C-CDC8-020D-04B5362A4C38}" dt="2020-06-24T18:50:18.792" v="0" actId="14100"/>
      <pc:docMkLst>
        <pc:docMk/>
      </pc:docMkLst>
      <pc:sldChg chg="modSp">
        <pc:chgData name="Usuario invitado" userId="S::urn:spo:anon#4e3025758e0bd369deeca3bee88e259cc5710aaaddbebff635c9cd76f3955d08::" providerId="AD" clId="Web-{40AC32F5-D90C-CDC8-020D-04B5362A4C38}" dt="2020-06-24T18:50:18.792" v="0" actId="14100"/>
        <pc:sldMkLst>
          <pc:docMk/>
          <pc:sldMk cId="1083219650" sldId="645"/>
        </pc:sldMkLst>
        <pc:picChg chg="mod">
          <ac:chgData name="Usuario invitado" userId="S::urn:spo:anon#4e3025758e0bd369deeca3bee88e259cc5710aaaddbebff635c9cd76f3955d08::" providerId="AD" clId="Web-{40AC32F5-D90C-CDC8-020D-04B5362A4C38}" dt="2020-06-24T18:50:18.792" v="0" actId="14100"/>
          <ac:picMkLst>
            <pc:docMk/>
            <pc:sldMk cId="1083219650" sldId="645"/>
            <ac:picMk id="38915"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9257B9-74ED-41CC-A652-F7800F205AC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2244A06E-CA1D-482B-B00C-1581F6DCC8B8}">
      <dgm:prSet phldrT="[Texto]" custT="1"/>
      <dgm:spPr/>
      <dgm:t>
        <a:bodyPr/>
        <a:lstStyle/>
        <a:p>
          <a:r>
            <a:rPr lang="es-ES" sz="1200" dirty="0" smtClean="0">
              <a:solidFill>
                <a:schemeClr val="tx1"/>
              </a:solidFill>
            </a:rPr>
            <a:t>HERMANOS JANSSEN ( Microscopio Simple)</a:t>
          </a:r>
          <a:endParaRPr lang="es-ES" sz="1200" dirty="0">
            <a:solidFill>
              <a:schemeClr val="tx1"/>
            </a:solidFill>
          </a:endParaRPr>
        </a:p>
      </dgm:t>
    </dgm:pt>
    <dgm:pt modelId="{6D2C92D6-5BE8-4BFB-8549-583DE2A85BD2}" type="parTrans" cxnId="{97895C0A-4F9F-4E35-AB80-8E227ABD0AE3}">
      <dgm:prSet/>
      <dgm:spPr/>
      <dgm:t>
        <a:bodyPr/>
        <a:lstStyle/>
        <a:p>
          <a:endParaRPr lang="es-ES">
            <a:solidFill>
              <a:schemeClr val="tx1"/>
            </a:solidFill>
          </a:endParaRPr>
        </a:p>
      </dgm:t>
    </dgm:pt>
    <dgm:pt modelId="{4DEF1A8C-09E2-4D9C-9683-6D99254F3B51}" type="sibTrans" cxnId="{97895C0A-4F9F-4E35-AB80-8E227ABD0AE3}">
      <dgm:prSet/>
      <dgm:spPr/>
      <dgm:t>
        <a:bodyPr/>
        <a:lstStyle/>
        <a:p>
          <a:endParaRPr lang="es-ES">
            <a:solidFill>
              <a:schemeClr val="tx1"/>
            </a:solidFill>
          </a:endParaRPr>
        </a:p>
      </dgm:t>
    </dgm:pt>
    <dgm:pt modelId="{1BB243E6-B82B-4921-ADB2-C9C6880CF11D}">
      <dgm:prSet phldrT="[Texto]" custT="1"/>
      <dgm:spPr/>
      <dgm:t>
        <a:bodyPr/>
        <a:lstStyle/>
        <a:p>
          <a:r>
            <a:rPr lang="es-ES" sz="1200" dirty="0" smtClean="0">
              <a:solidFill>
                <a:schemeClr val="tx1"/>
              </a:solidFill>
            </a:rPr>
            <a:t>GALILEO GALILEI( 1612)</a:t>
          </a:r>
          <a:endParaRPr lang="es-ES" sz="1200" dirty="0">
            <a:solidFill>
              <a:schemeClr val="tx1"/>
            </a:solidFill>
          </a:endParaRPr>
        </a:p>
      </dgm:t>
    </dgm:pt>
    <dgm:pt modelId="{FAE8C807-E4D7-43DC-AD43-BAA25447DFC1}" type="parTrans" cxnId="{43E4F5B0-91A4-4E58-A43D-39C5C34DFEA1}">
      <dgm:prSet/>
      <dgm:spPr/>
      <dgm:t>
        <a:bodyPr/>
        <a:lstStyle/>
        <a:p>
          <a:endParaRPr lang="es-ES">
            <a:solidFill>
              <a:schemeClr val="tx1"/>
            </a:solidFill>
          </a:endParaRPr>
        </a:p>
      </dgm:t>
    </dgm:pt>
    <dgm:pt modelId="{5F1623AB-86DE-4A4E-AEB6-D35A73CB18FC}" type="sibTrans" cxnId="{43E4F5B0-91A4-4E58-A43D-39C5C34DFEA1}">
      <dgm:prSet/>
      <dgm:spPr/>
      <dgm:t>
        <a:bodyPr/>
        <a:lstStyle/>
        <a:p>
          <a:endParaRPr lang="es-ES">
            <a:solidFill>
              <a:schemeClr val="tx1"/>
            </a:solidFill>
          </a:endParaRPr>
        </a:p>
      </dgm:t>
    </dgm:pt>
    <dgm:pt modelId="{AF521B81-10E2-411E-91E6-D64619021EB8}">
      <dgm:prSet phldrT="[Texto]" custT="1"/>
      <dgm:spPr/>
      <dgm:t>
        <a:bodyPr/>
        <a:lstStyle/>
        <a:p>
          <a:r>
            <a:rPr lang="es-ES" sz="1200" dirty="0" smtClean="0">
              <a:solidFill>
                <a:schemeClr val="tx1"/>
              </a:solidFill>
            </a:rPr>
            <a:t>MARCELO MALPIGHI( 1661)PADRE DE LA HISTOLOGIA  </a:t>
          </a:r>
          <a:r>
            <a:rPr lang="es-ES" sz="1200" dirty="0" err="1" smtClean="0">
              <a:solidFill>
                <a:schemeClr val="tx1"/>
              </a:solidFill>
            </a:rPr>
            <a:t>Anatomia</a:t>
          </a:r>
          <a:r>
            <a:rPr lang="es-ES" sz="1200" dirty="0" smtClean="0">
              <a:solidFill>
                <a:schemeClr val="tx1"/>
              </a:solidFill>
            </a:rPr>
            <a:t> Microscópica – capilares</a:t>
          </a:r>
          <a:endParaRPr lang="es-ES" sz="1200" dirty="0">
            <a:solidFill>
              <a:schemeClr val="tx1"/>
            </a:solidFill>
          </a:endParaRPr>
        </a:p>
      </dgm:t>
    </dgm:pt>
    <dgm:pt modelId="{1D4D9B2C-ACA9-4A75-A2A6-667262FF73C6}" type="parTrans" cxnId="{A9A36633-3BE6-4AF0-8EE1-3A34867BF0DA}">
      <dgm:prSet/>
      <dgm:spPr/>
      <dgm:t>
        <a:bodyPr/>
        <a:lstStyle/>
        <a:p>
          <a:endParaRPr lang="es-ES">
            <a:solidFill>
              <a:schemeClr val="tx1"/>
            </a:solidFill>
          </a:endParaRPr>
        </a:p>
      </dgm:t>
    </dgm:pt>
    <dgm:pt modelId="{14E99194-6E2D-4BED-A87C-368E35C80CA9}" type="sibTrans" cxnId="{A9A36633-3BE6-4AF0-8EE1-3A34867BF0DA}">
      <dgm:prSet/>
      <dgm:spPr/>
      <dgm:t>
        <a:bodyPr/>
        <a:lstStyle/>
        <a:p>
          <a:endParaRPr lang="es-ES">
            <a:solidFill>
              <a:schemeClr val="tx1"/>
            </a:solidFill>
          </a:endParaRPr>
        </a:p>
      </dgm:t>
    </dgm:pt>
    <dgm:pt modelId="{2AE0AE2B-7B24-494C-9B85-B79B61D416B6}" type="pres">
      <dgm:prSet presAssocID="{6F9257B9-74ED-41CC-A652-F7800F205AC3}" presName="linear" presStyleCnt="0">
        <dgm:presLayoutVars>
          <dgm:dir/>
          <dgm:animLvl val="lvl"/>
          <dgm:resizeHandles val="exact"/>
        </dgm:presLayoutVars>
      </dgm:prSet>
      <dgm:spPr/>
      <dgm:t>
        <a:bodyPr/>
        <a:lstStyle/>
        <a:p>
          <a:endParaRPr lang="es-ES"/>
        </a:p>
      </dgm:t>
    </dgm:pt>
    <dgm:pt modelId="{95D25E81-BE82-43D5-8DB7-0B33E1B20830}" type="pres">
      <dgm:prSet presAssocID="{2244A06E-CA1D-482B-B00C-1581F6DCC8B8}" presName="parentLin" presStyleCnt="0"/>
      <dgm:spPr/>
    </dgm:pt>
    <dgm:pt modelId="{1926EC66-8C39-4657-8F03-00858ACCC14C}" type="pres">
      <dgm:prSet presAssocID="{2244A06E-CA1D-482B-B00C-1581F6DCC8B8}" presName="parentLeftMargin" presStyleLbl="node1" presStyleIdx="0" presStyleCnt="3"/>
      <dgm:spPr/>
      <dgm:t>
        <a:bodyPr/>
        <a:lstStyle/>
        <a:p>
          <a:endParaRPr lang="es-ES"/>
        </a:p>
      </dgm:t>
    </dgm:pt>
    <dgm:pt modelId="{F9B703EB-16AA-48F0-9A1F-C32553A53432}" type="pres">
      <dgm:prSet presAssocID="{2244A06E-CA1D-482B-B00C-1581F6DCC8B8}" presName="parentText" presStyleLbl="node1" presStyleIdx="0" presStyleCnt="3" custLinFactNeighborY="-1421">
        <dgm:presLayoutVars>
          <dgm:chMax val="0"/>
          <dgm:bulletEnabled val="1"/>
        </dgm:presLayoutVars>
      </dgm:prSet>
      <dgm:spPr/>
      <dgm:t>
        <a:bodyPr/>
        <a:lstStyle/>
        <a:p>
          <a:endParaRPr lang="es-ES"/>
        </a:p>
      </dgm:t>
    </dgm:pt>
    <dgm:pt modelId="{BB4B67D2-F70E-43A9-8229-1C587B37918C}" type="pres">
      <dgm:prSet presAssocID="{2244A06E-CA1D-482B-B00C-1581F6DCC8B8}" presName="negativeSpace" presStyleCnt="0"/>
      <dgm:spPr/>
    </dgm:pt>
    <dgm:pt modelId="{EC856F17-DEEB-4C73-A6E4-EAF425096AAB}" type="pres">
      <dgm:prSet presAssocID="{2244A06E-CA1D-482B-B00C-1581F6DCC8B8}" presName="childText" presStyleLbl="conFgAcc1" presStyleIdx="0" presStyleCnt="3">
        <dgm:presLayoutVars>
          <dgm:bulletEnabled val="1"/>
        </dgm:presLayoutVars>
      </dgm:prSet>
      <dgm:spPr/>
    </dgm:pt>
    <dgm:pt modelId="{9F47B34F-D45C-41A1-817F-48C9B96173D0}" type="pres">
      <dgm:prSet presAssocID="{4DEF1A8C-09E2-4D9C-9683-6D99254F3B51}" presName="spaceBetweenRectangles" presStyleCnt="0"/>
      <dgm:spPr/>
    </dgm:pt>
    <dgm:pt modelId="{820BF75A-036C-41FA-8DB8-A99CFC682396}" type="pres">
      <dgm:prSet presAssocID="{1BB243E6-B82B-4921-ADB2-C9C6880CF11D}" presName="parentLin" presStyleCnt="0"/>
      <dgm:spPr/>
    </dgm:pt>
    <dgm:pt modelId="{C8DEF4D3-78C9-4662-B991-77D150B393F9}" type="pres">
      <dgm:prSet presAssocID="{1BB243E6-B82B-4921-ADB2-C9C6880CF11D}" presName="parentLeftMargin" presStyleLbl="node1" presStyleIdx="0" presStyleCnt="3"/>
      <dgm:spPr/>
      <dgm:t>
        <a:bodyPr/>
        <a:lstStyle/>
        <a:p>
          <a:endParaRPr lang="es-ES"/>
        </a:p>
      </dgm:t>
    </dgm:pt>
    <dgm:pt modelId="{CB0E078A-DD72-4709-BC6B-63E3AFB8D921}" type="pres">
      <dgm:prSet presAssocID="{1BB243E6-B82B-4921-ADB2-C9C6880CF11D}" presName="parentText" presStyleLbl="node1" presStyleIdx="1" presStyleCnt="3">
        <dgm:presLayoutVars>
          <dgm:chMax val="0"/>
          <dgm:bulletEnabled val="1"/>
        </dgm:presLayoutVars>
      </dgm:prSet>
      <dgm:spPr/>
      <dgm:t>
        <a:bodyPr/>
        <a:lstStyle/>
        <a:p>
          <a:endParaRPr lang="es-ES"/>
        </a:p>
      </dgm:t>
    </dgm:pt>
    <dgm:pt modelId="{56235737-2C72-446C-A918-D8DE1841B5D4}" type="pres">
      <dgm:prSet presAssocID="{1BB243E6-B82B-4921-ADB2-C9C6880CF11D}" presName="negativeSpace" presStyleCnt="0"/>
      <dgm:spPr/>
    </dgm:pt>
    <dgm:pt modelId="{981A28D5-523D-49F1-B804-8265DF8D9A08}" type="pres">
      <dgm:prSet presAssocID="{1BB243E6-B82B-4921-ADB2-C9C6880CF11D}" presName="childText" presStyleLbl="conFgAcc1" presStyleIdx="1" presStyleCnt="3">
        <dgm:presLayoutVars>
          <dgm:bulletEnabled val="1"/>
        </dgm:presLayoutVars>
      </dgm:prSet>
      <dgm:spPr/>
    </dgm:pt>
    <dgm:pt modelId="{09CCD04A-82DB-45A0-8223-5A0B939EDD42}" type="pres">
      <dgm:prSet presAssocID="{5F1623AB-86DE-4A4E-AEB6-D35A73CB18FC}" presName="spaceBetweenRectangles" presStyleCnt="0"/>
      <dgm:spPr/>
    </dgm:pt>
    <dgm:pt modelId="{002533D2-BF4C-421C-8458-F0B23A62EF04}" type="pres">
      <dgm:prSet presAssocID="{AF521B81-10E2-411E-91E6-D64619021EB8}" presName="parentLin" presStyleCnt="0"/>
      <dgm:spPr/>
    </dgm:pt>
    <dgm:pt modelId="{36FAC317-F74F-4B66-A677-B0865E1E1AC6}" type="pres">
      <dgm:prSet presAssocID="{AF521B81-10E2-411E-91E6-D64619021EB8}" presName="parentLeftMargin" presStyleLbl="node1" presStyleIdx="1" presStyleCnt="3"/>
      <dgm:spPr/>
      <dgm:t>
        <a:bodyPr/>
        <a:lstStyle/>
        <a:p>
          <a:endParaRPr lang="es-ES"/>
        </a:p>
      </dgm:t>
    </dgm:pt>
    <dgm:pt modelId="{B406DAE6-0540-43C3-B20B-DBD670D4DA6C}" type="pres">
      <dgm:prSet presAssocID="{AF521B81-10E2-411E-91E6-D64619021EB8}" presName="parentText" presStyleLbl="node1" presStyleIdx="2" presStyleCnt="3" custScaleX="141539">
        <dgm:presLayoutVars>
          <dgm:chMax val="0"/>
          <dgm:bulletEnabled val="1"/>
        </dgm:presLayoutVars>
      </dgm:prSet>
      <dgm:spPr/>
      <dgm:t>
        <a:bodyPr/>
        <a:lstStyle/>
        <a:p>
          <a:endParaRPr lang="es-ES"/>
        </a:p>
      </dgm:t>
    </dgm:pt>
    <dgm:pt modelId="{19FA3920-E097-460E-B1B7-6B57B79886E4}" type="pres">
      <dgm:prSet presAssocID="{AF521B81-10E2-411E-91E6-D64619021EB8}" presName="negativeSpace" presStyleCnt="0"/>
      <dgm:spPr/>
    </dgm:pt>
    <dgm:pt modelId="{4A109335-C850-4BFF-A332-D37A8FC2ECF7}" type="pres">
      <dgm:prSet presAssocID="{AF521B81-10E2-411E-91E6-D64619021EB8}" presName="childText" presStyleLbl="conFgAcc1" presStyleIdx="2" presStyleCnt="3">
        <dgm:presLayoutVars>
          <dgm:bulletEnabled val="1"/>
        </dgm:presLayoutVars>
      </dgm:prSet>
      <dgm:spPr/>
    </dgm:pt>
  </dgm:ptLst>
  <dgm:cxnLst>
    <dgm:cxn modelId="{39969EDD-416E-4BE9-A81B-9E4110C863B9}" type="presOf" srcId="{1BB243E6-B82B-4921-ADB2-C9C6880CF11D}" destId="{CB0E078A-DD72-4709-BC6B-63E3AFB8D921}" srcOrd="1" destOrd="0" presId="urn:microsoft.com/office/officeart/2005/8/layout/list1"/>
    <dgm:cxn modelId="{9AEA2BAD-728D-4EF4-96FD-0811ADA29538}" type="presOf" srcId="{AF521B81-10E2-411E-91E6-D64619021EB8}" destId="{36FAC317-F74F-4B66-A677-B0865E1E1AC6}" srcOrd="0" destOrd="0" presId="urn:microsoft.com/office/officeart/2005/8/layout/list1"/>
    <dgm:cxn modelId="{FEB58CB0-E3CF-4F74-8AD2-6EC83F042A60}" type="presOf" srcId="{6F9257B9-74ED-41CC-A652-F7800F205AC3}" destId="{2AE0AE2B-7B24-494C-9B85-B79B61D416B6}" srcOrd="0" destOrd="0" presId="urn:microsoft.com/office/officeart/2005/8/layout/list1"/>
    <dgm:cxn modelId="{A9A36633-3BE6-4AF0-8EE1-3A34867BF0DA}" srcId="{6F9257B9-74ED-41CC-A652-F7800F205AC3}" destId="{AF521B81-10E2-411E-91E6-D64619021EB8}" srcOrd="2" destOrd="0" parTransId="{1D4D9B2C-ACA9-4A75-A2A6-667262FF73C6}" sibTransId="{14E99194-6E2D-4BED-A87C-368E35C80CA9}"/>
    <dgm:cxn modelId="{DC2EE81E-8BC5-42C7-8673-EE280A33E36A}" type="presOf" srcId="{2244A06E-CA1D-482B-B00C-1581F6DCC8B8}" destId="{F9B703EB-16AA-48F0-9A1F-C32553A53432}" srcOrd="1" destOrd="0" presId="urn:microsoft.com/office/officeart/2005/8/layout/list1"/>
    <dgm:cxn modelId="{ACA544B4-DB8C-469C-94BC-A38AC399CA39}" type="presOf" srcId="{AF521B81-10E2-411E-91E6-D64619021EB8}" destId="{B406DAE6-0540-43C3-B20B-DBD670D4DA6C}" srcOrd="1" destOrd="0" presId="urn:microsoft.com/office/officeart/2005/8/layout/list1"/>
    <dgm:cxn modelId="{43E4F5B0-91A4-4E58-A43D-39C5C34DFEA1}" srcId="{6F9257B9-74ED-41CC-A652-F7800F205AC3}" destId="{1BB243E6-B82B-4921-ADB2-C9C6880CF11D}" srcOrd="1" destOrd="0" parTransId="{FAE8C807-E4D7-43DC-AD43-BAA25447DFC1}" sibTransId="{5F1623AB-86DE-4A4E-AEB6-D35A73CB18FC}"/>
    <dgm:cxn modelId="{97895C0A-4F9F-4E35-AB80-8E227ABD0AE3}" srcId="{6F9257B9-74ED-41CC-A652-F7800F205AC3}" destId="{2244A06E-CA1D-482B-B00C-1581F6DCC8B8}" srcOrd="0" destOrd="0" parTransId="{6D2C92D6-5BE8-4BFB-8549-583DE2A85BD2}" sibTransId="{4DEF1A8C-09E2-4D9C-9683-6D99254F3B51}"/>
    <dgm:cxn modelId="{21C28CE6-F3CB-4AEC-A393-2A69CCE0AB7E}" type="presOf" srcId="{2244A06E-CA1D-482B-B00C-1581F6DCC8B8}" destId="{1926EC66-8C39-4657-8F03-00858ACCC14C}" srcOrd="0" destOrd="0" presId="urn:microsoft.com/office/officeart/2005/8/layout/list1"/>
    <dgm:cxn modelId="{D8ED95FD-C86D-470B-9EB4-6FDC3DE5BA93}" type="presOf" srcId="{1BB243E6-B82B-4921-ADB2-C9C6880CF11D}" destId="{C8DEF4D3-78C9-4662-B991-77D150B393F9}" srcOrd="0" destOrd="0" presId="urn:microsoft.com/office/officeart/2005/8/layout/list1"/>
    <dgm:cxn modelId="{ECC9AB5E-B390-4CB4-AB1D-734AF1EA193F}" type="presParOf" srcId="{2AE0AE2B-7B24-494C-9B85-B79B61D416B6}" destId="{95D25E81-BE82-43D5-8DB7-0B33E1B20830}" srcOrd="0" destOrd="0" presId="urn:microsoft.com/office/officeart/2005/8/layout/list1"/>
    <dgm:cxn modelId="{986C4C50-77E3-4127-8ACC-D8A5075C8DD7}" type="presParOf" srcId="{95D25E81-BE82-43D5-8DB7-0B33E1B20830}" destId="{1926EC66-8C39-4657-8F03-00858ACCC14C}" srcOrd="0" destOrd="0" presId="urn:microsoft.com/office/officeart/2005/8/layout/list1"/>
    <dgm:cxn modelId="{AE441BE3-959B-4CD5-82BC-A0DDA41575C4}" type="presParOf" srcId="{95D25E81-BE82-43D5-8DB7-0B33E1B20830}" destId="{F9B703EB-16AA-48F0-9A1F-C32553A53432}" srcOrd="1" destOrd="0" presId="urn:microsoft.com/office/officeart/2005/8/layout/list1"/>
    <dgm:cxn modelId="{925A9336-D3F5-4F2A-982A-7A398A4F2F66}" type="presParOf" srcId="{2AE0AE2B-7B24-494C-9B85-B79B61D416B6}" destId="{BB4B67D2-F70E-43A9-8229-1C587B37918C}" srcOrd="1" destOrd="0" presId="urn:microsoft.com/office/officeart/2005/8/layout/list1"/>
    <dgm:cxn modelId="{FBDFEFB7-FB6A-48B4-8021-63C7B6B6FA5D}" type="presParOf" srcId="{2AE0AE2B-7B24-494C-9B85-B79B61D416B6}" destId="{EC856F17-DEEB-4C73-A6E4-EAF425096AAB}" srcOrd="2" destOrd="0" presId="urn:microsoft.com/office/officeart/2005/8/layout/list1"/>
    <dgm:cxn modelId="{9C4F4FDC-426E-417D-85AD-6F6E66332D24}" type="presParOf" srcId="{2AE0AE2B-7B24-494C-9B85-B79B61D416B6}" destId="{9F47B34F-D45C-41A1-817F-48C9B96173D0}" srcOrd="3" destOrd="0" presId="urn:microsoft.com/office/officeart/2005/8/layout/list1"/>
    <dgm:cxn modelId="{77952F16-1BDC-46B5-A63A-70513226A97E}" type="presParOf" srcId="{2AE0AE2B-7B24-494C-9B85-B79B61D416B6}" destId="{820BF75A-036C-41FA-8DB8-A99CFC682396}" srcOrd="4" destOrd="0" presId="urn:microsoft.com/office/officeart/2005/8/layout/list1"/>
    <dgm:cxn modelId="{966F3D35-0A89-4A4D-B4DA-56AA648857A3}" type="presParOf" srcId="{820BF75A-036C-41FA-8DB8-A99CFC682396}" destId="{C8DEF4D3-78C9-4662-B991-77D150B393F9}" srcOrd="0" destOrd="0" presId="urn:microsoft.com/office/officeart/2005/8/layout/list1"/>
    <dgm:cxn modelId="{402ABB14-0537-4112-A850-B69B736120C8}" type="presParOf" srcId="{820BF75A-036C-41FA-8DB8-A99CFC682396}" destId="{CB0E078A-DD72-4709-BC6B-63E3AFB8D921}" srcOrd="1" destOrd="0" presId="urn:microsoft.com/office/officeart/2005/8/layout/list1"/>
    <dgm:cxn modelId="{4827C0AA-0F80-40D2-8FFD-116BDCCBD445}" type="presParOf" srcId="{2AE0AE2B-7B24-494C-9B85-B79B61D416B6}" destId="{56235737-2C72-446C-A918-D8DE1841B5D4}" srcOrd="5" destOrd="0" presId="urn:microsoft.com/office/officeart/2005/8/layout/list1"/>
    <dgm:cxn modelId="{904A092D-9AD7-4F37-AD54-293A9082A3AE}" type="presParOf" srcId="{2AE0AE2B-7B24-494C-9B85-B79B61D416B6}" destId="{981A28D5-523D-49F1-B804-8265DF8D9A08}" srcOrd="6" destOrd="0" presId="urn:microsoft.com/office/officeart/2005/8/layout/list1"/>
    <dgm:cxn modelId="{123A9CE4-4CDF-4D53-989F-28E9F73ADEC0}" type="presParOf" srcId="{2AE0AE2B-7B24-494C-9B85-B79B61D416B6}" destId="{09CCD04A-82DB-45A0-8223-5A0B939EDD42}" srcOrd="7" destOrd="0" presId="urn:microsoft.com/office/officeart/2005/8/layout/list1"/>
    <dgm:cxn modelId="{AD8A08A3-012C-4CB7-96F4-D25D442CC418}" type="presParOf" srcId="{2AE0AE2B-7B24-494C-9B85-B79B61D416B6}" destId="{002533D2-BF4C-421C-8458-F0B23A62EF04}" srcOrd="8" destOrd="0" presId="urn:microsoft.com/office/officeart/2005/8/layout/list1"/>
    <dgm:cxn modelId="{6E845A9D-A886-4030-80A2-B44D73E80C7D}" type="presParOf" srcId="{002533D2-BF4C-421C-8458-F0B23A62EF04}" destId="{36FAC317-F74F-4B66-A677-B0865E1E1AC6}" srcOrd="0" destOrd="0" presId="urn:microsoft.com/office/officeart/2005/8/layout/list1"/>
    <dgm:cxn modelId="{DEFAD8C9-15C6-4BA7-A5F9-D774D1215096}" type="presParOf" srcId="{002533D2-BF4C-421C-8458-F0B23A62EF04}" destId="{B406DAE6-0540-43C3-B20B-DBD670D4DA6C}" srcOrd="1" destOrd="0" presId="urn:microsoft.com/office/officeart/2005/8/layout/list1"/>
    <dgm:cxn modelId="{452B3455-5B02-409C-8061-A93C0F08CF8D}" type="presParOf" srcId="{2AE0AE2B-7B24-494C-9B85-B79B61D416B6}" destId="{19FA3920-E097-460E-B1B7-6B57B79886E4}" srcOrd="9" destOrd="0" presId="urn:microsoft.com/office/officeart/2005/8/layout/list1"/>
    <dgm:cxn modelId="{F435240C-C5A4-42E9-BA18-C9AFB56F2662}" type="presParOf" srcId="{2AE0AE2B-7B24-494C-9B85-B79B61D416B6}" destId="{4A109335-C850-4BFF-A332-D37A8FC2ECF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9257B9-74ED-41CC-A652-F7800F205AC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2244A06E-CA1D-482B-B00C-1581F6DCC8B8}">
      <dgm:prSet phldrT="[Texto]"/>
      <dgm:spPr/>
      <dgm:t>
        <a:bodyPr/>
        <a:lstStyle/>
        <a:p>
          <a:r>
            <a:rPr lang="es-ES" dirty="0" smtClean="0">
              <a:solidFill>
                <a:schemeClr val="tx1"/>
              </a:solidFill>
            </a:rPr>
            <a:t>HERMANOS JANSSEN ( Microscopio Simple)</a:t>
          </a:r>
          <a:endParaRPr lang="es-ES" dirty="0">
            <a:solidFill>
              <a:schemeClr val="tx1"/>
            </a:solidFill>
          </a:endParaRPr>
        </a:p>
      </dgm:t>
    </dgm:pt>
    <dgm:pt modelId="{6D2C92D6-5BE8-4BFB-8549-583DE2A85BD2}" type="parTrans" cxnId="{97895C0A-4F9F-4E35-AB80-8E227ABD0AE3}">
      <dgm:prSet/>
      <dgm:spPr/>
      <dgm:t>
        <a:bodyPr/>
        <a:lstStyle/>
        <a:p>
          <a:endParaRPr lang="es-ES">
            <a:solidFill>
              <a:schemeClr val="tx1"/>
            </a:solidFill>
          </a:endParaRPr>
        </a:p>
      </dgm:t>
    </dgm:pt>
    <dgm:pt modelId="{4DEF1A8C-09E2-4D9C-9683-6D99254F3B51}" type="sibTrans" cxnId="{97895C0A-4F9F-4E35-AB80-8E227ABD0AE3}">
      <dgm:prSet/>
      <dgm:spPr/>
      <dgm:t>
        <a:bodyPr/>
        <a:lstStyle/>
        <a:p>
          <a:endParaRPr lang="es-ES">
            <a:solidFill>
              <a:schemeClr val="tx1"/>
            </a:solidFill>
          </a:endParaRPr>
        </a:p>
      </dgm:t>
    </dgm:pt>
    <dgm:pt modelId="{1BB243E6-B82B-4921-ADB2-C9C6880CF11D}">
      <dgm:prSet phldrT="[Texto]"/>
      <dgm:spPr/>
      <dgm:t>
        <a:bodyPr/>
        <a:lstStyle/>
        <a:p>
          <a:r>
            <a:rPr lang="es-ES" dirty="0" smtClean="0">
              <a:solidFill>
                <a:schemeClr val="tx1"/>
              </a:solidFill>
            </a:rPr>
            <a:t>GALILEO GALILEI( 1612)</a:t>
          </a:r>
          <a:endParaRPr lang="es-ES" dirty="0">
            <a:solidFill>
              <a:schemeClr val="tx1"/>
            </a:solidFill>
          </a:endParaRPr>
        </a:p>
      </dgm:t>
    </dgm:pt>
    <dgm:pt modelId="{FAE8C807-E4D7-43DC-AD43-BAA25447DFC1}" type="parTrans" cxnId="{43E4F5B0-91A4-4E58-A43D-39C5C34DFEA1}">
      <dgm:prSet/>
      <dgm:spPr/>
      <dgm:t>
        <a:bodyPr/>
        <a:lstStyle/>
        <a:p>
          <a:endParaRPr lang="es-ES">
            <a:solidFill>
              <a:schemeClr val="tx1"/>
            </a:solidFill>
          </a:endParaRPr>
        </a:p>
      </dgm:t>
    </dgm:pt>
    <dgm:pt modelId="{5F1623AB-86DE-4A4E-AEB6-D35A73CB18FC}" type="sibTrans" cxnId="{43E4F5B0-91A4-4E58-A43D-39C5C34DFEA1}">
      <dgm:prSet/>
      <dgm:spPr/>
      <dgm:t>
        <a:bodyPr/>
        <a:lstStyle/>
        <a:p>
          <a:endParaRPr lang="es-ES">
            <a:solidFill>
              <a:schemeClr val="tx1"/>
            </a:solidFill>
          </a:endParaRPr>
        </a:p>
      </dgm:t>
    </dgm:pt>
    <dgm:pt modelId="{AF521B81-10E2-411E-91E6-D64619021EB8}">
      <dgm:prSet phldrT="[Texto]"/>
      <dgm:spPr/>
      <dgm:t>
        <a:bodyPr/>
        <a:lstStyle/>
        <a:p>
          <a:r>
            <a:rPr lang="es-ES" dirty="0" smtClean="0">
              <a:solidFill>
                <a:schemeClr val="tx1"/>
              </a:solidFill>
            </a:rPr>
            <a:t>MARCELO MALPIGHI( 1628 – 1694) </a:t>
          </a:r>
          <a:r>
            <a:rPr lang="es-ES" dirty="0" err="1" smtClean="0">
              <a:solidFill>
                <a:schemeClr val="tx1"/>
              </a:solidFill>
            </a:rPr>
            <a:t>Anatomia</a:t>
          </a:r>
          <a:r>
            <a:rPr lang="es-ES" dirty="0" smtClean="0">
              <a:solidFill>
                <a:schemeClr val="tx1"/>
              </a:solidFill>
            </a:rPr>
            <a:t> Microscópica</a:t>
          </a:r>
          <a:endParaRPr lang="es-ES" dirty="0">
            <a:solidFill>
              <a:schemeClr val="tx1"/>
            </a:solidFill>
          </a:endParaRPr>
        </a:p>
      </dgm:t>
    </dgm:pt>
    <dgm:pt modelId="{1D4D9B2C-ACA9-4A75-A2A6-667262FF73C6}" type="parTrans" cxnId="{A9A36633-3BE6-4AF0-8EE1-3A34867BF0DA}">
      <dgm:prSet/>
      <dgm:spPr/>
      <dgm:t>
        <a:bodyPr/>
        <a:lstStyle/>
        <a:p>
          <a:endParaRPr lang="es-ES">
            <a:solidFill>
              <a:schemeClr val="tx1"/>
            </a:solidFill>
          </a:endParaRPr>
        </a:p>
      </dgm:t>
    </dgm:pt>
    <dgm:pt modelId="{14E99194-6E2D-4BED-A87C-368E35C80CA9}" type="sibTrans" cxnId="{A9A36633-3BE6-4AF0-8EE1-3A34867BF0DA}">
      <dgm:prSet/>
      <dgm:spPr/>
      <dgm:t>
        <a:bodyPr/>
        <a:lstStyle/>
        <a:p>
          <a:endParaRPr lang="es-ES">
            <a:solidFill>
              <a:schemeClr val="tx1"/>
            </a:solidFill>
          </a:endParaRPr>
        </a:p>
      </dgm:t>
    </dgm:pt>
    <dgm:pt modelId="{2AE0AE2B-7B24-494C-9B85-B79B61D416B6}" type="pres">
      <dgm:prSet presAssocID="{6F9257B9-74ED-41CC-A652-F7800F205AC3}" presName="linear" presStyleCnt="0">
        <dgm:presLayoutVars>
          <dgm:dir/>
          <dgm:animLvl val="lvl"/>
          <dgm:resizeHandles val="exact"/>
        </dgm:presLayoutVars>
      </dgm:prSet>
      <dgm:spPr/>
      <dgm:t>
        <a:bodyPr/>
        <a:lstStyle/>
        <a:p>
          <a:endParaRPr lang="es-ES"/>
        </a:p>
      </dgm:t>
    </dgm:pt>
    <dgm:pt modelId="{95D25E81-BE82-43D5-8DB7-0B33E1B20830}" type="pres">
      <dgm:prSet presAssocID="{2244A06E-CA1D-482B-B00C-1581F6DCC8B8}" presName="parentLin" presStyleCnt="0"/>
      <dgm:spPr/>
    </dgm:pt>
    <dgm:pt modelId="{1926EC66-8C39-4657-8F03-00858ACCC14C}" type="pres">
      <dgm:prSet presAssocID="{2244A06E-CA1D-482B-B00C-1581F6DCC8B8}" presName="parentLeftMargin" presStyleLbl="node1" presStyleIdx="0" presStyleCnt="3"/>
      <dgm:spPr/>
      <dgm:t>
        <a:bodyPr/>
        <a:lstStyle/>
        <a:p>
          <a:endParaRPr lang="es-ES"/>
        </a:p>
      </dgm:t>
    </dgm:pt>
    <dgm:pt modelId="{F9B703EB-16AA-48F0-9A1F-C32553A53432}" type="pres">
      <dgm:prSet presAssocID="{2244A06E-CA1D-482B-B00C-1581F6DCC8B8}" presName="parentText" presStyleLbl="node1" presStyleIdx="0" presStyleCnt="3" custLinFactNeighborX="-8910" custLinFactNeighborY="36388">
        <dgm:presLayoutVars>
          <dgm:chMax val="0"/>
          <dgm:bulletEnabled val="1"/>
        </dgm:presLayoutVars>
      </dgm:prSet>
      <dgm:spPr/>
      <dgm:t>
        <a:bodyPr/>
        <a:lstStyle/>
        <a:p>
          <a:endParaRPr lang="es-ES"/>
        </a:p>
      </dgm:t>
    </dgm:pt>
    <dgm:pt modelId="{BB4B67D2-F70E-43A9-8229-1C587B37918C}" type="pres">
      <dgm:prSet presAssocID="{2244A06E-CA1D-482B-B00C-1581F6DCC8B8}" presName="negativeSpace" presStyleCnt="0"/>
      <dgm:spPr/>
    </dgm:pt>
    <dgm:pt modelId="{EC856F17-DEEB-4C73-A6E4-EAF425096AAB}" type="pres">
      <dgm:prSet presAssocID="{2244A06E-CA1D-482B-B00C-1581F6DCC8B8}" presName="childText" presStyleLbl="conFgAcc1" presStyleIdx="0" presStyleCnt="3">
        <dgm:presLayoutVars>
          <dgm:bulletEnabled val="1"/>
        </dgm:presLayoutVars>
      </dgm:prSet>
      <dgm:spPr/>
    </dgm:pt>
    <dgm:pt modelId="{9F47B34F-D45C-41A1-817F-48C9B96173D0}" type="pres">
      <dgm:prSet presAssocID="{4DEF1A8C-09E2-4D9C-9683-6D99254F3B51}" presName="spaceBetweenRectangles" presStyleCnt="0"/>
      <dgm:spPr/>
    </dgm:pt>
    <dgm:pt modelId="{820BF75A-036C-41FA-8DB8-A99CFC682396}" type="pres">
      <dgm:prSet presAssocID="{1BB243E6-B82B-4921-ADB2-C9C6880CF11D}" presName="parentLin" presStyleCnt="0"/>
      <dgm:spPr/>
    </dgm:pt>
    <dgm:pt modelId="{C8DEF4D3-78C9-4662-B991-77D150B393F9}" type="pres">
      <dgm:prSet presAssocID="{1BB243E6-B82B-4921-ADB2-C9C6880CF11D}" presName="parentLeftMargin" presStyleLbl="node1" presStyleIdx="0" presStyleCnt="3"/>
      <dgm:spPr/>
      <dgm:t>
        <a:bodyPr/>
        <a:lstStyle/>
        <a:p>
          <a:endParaRPr lang="es-ES"/>
        </a:p>
      </dgm:t>
    </dgm:pt>
    <dgm:pt modelId="{CB0E078A-DD72-4709-BC6B-63E3AFB8D921}" type="pres">
      <dgm:prSet presAssocID="{1BB243E6-B82B-4921-ADB2-C9C6880CF11D}" presName="parentText" presStyleLbl="node1" presStyleIdx="1" presStyleCnt="3">
        <dgm:presLayoutVars>
          <dgm:chMax val="0"/>
          <dgm:bulletEnabled val="1"/>
        </dgm:presLayoutVars>
      </dgm:prSet>
      <dgm:spPr/>
      <dgm:t>
        <a:bodyPr/>
        <a:lstStyle/>
        <a:p>
          <a:endParaRPr lang="es-ES"/>
        </a:p>
      </dgm:t>
    </dgm:pt>
    <dgm:pt modelId="{56235737-2C72-446C-A918-D8DE1841B5D4}" type="pres">
      <dgm:prSet presAssocID="{1BB243E6-B82B-4921-ADB2-C9C6880CF11D}" presName="negativeSpace" presStyleCnt="0"/>
      <dgm:spPr/>
    </dgm:pt>
    <dgm:pt modelId="{981A28D5-523D-49F1-B804-8265DF8D9A08}" type="pres">
      <dgm:prSet presAssocID="{1BB243E6-B82B-4921-ADB2-C9C6880CF11D}" presName="childText" presStyleLbl="conFgAcc1" presStyleIdx="1" presStyleCnt="3">
        <dgm:presLayoutVars>
          <dgm:bulletEnabled val="1"/>
        </dgm:presLayoutVars>
      </dgm:prSet>
      <dgm:spPr/>
    </dgm:pt>
    <dgm:pt modelId="{09CCD04A-82DB-45A0-8223-5A0B939EDD42}" type="pres">
      <dgm:prSet presAssocID="{5F1623AB-86DE-4A4E-AEB6-D35A73CB18FC}" presName="spaceBetweenRectangles" presStyleCnt="0"/>
      <dgm:spPr/>
    </dgm:pt>
    <dgm:pt modelId="{002533D2-BF4C-421C-8458-F0B23A62EF04}" type="pres">
      <dgm:prSet presAssocID="{AF521B81-10E2-411E-91E6-D64619021EB8}" presName="parentLin" presStyleCnt="0"/>
      <dgm:spPr/>
    </dgm:pt>
    <dgm:pt modelId="{36FAC317-F74F-4B66-A677-B0865E1E1AC6}" type="pres">
      <dgm:prSet presAssocID="{AF521B81-10E2-411E-91E6-D64619021EB8}" presName="parentLeftMargin" presStyleLbl="node1" presStyleIdx="1" presStyleCnt="3"/>
      <dgm:spPr/>
      <dgm:t>
        <a:bodyPr/>
        <a:lstStyle/>
        <a:p>
          <a:endParaRPr lang="es-ES"/>
        </a:p>
      </dgm:t>
    </dgm:pt>
    <dgm:pt modelId="{B406DAE6-0540-43C3-B20B-DBD670D4DA6C}" type="pres">
      <dgm:prSet presAssocID="{AF521B81-10E2-411E-91E6-D64619021EB8}" presName="parentText" presStyleLbl="node1" presStyleIdx="2" presStyleCnt="3">
        <dgm:presLayoutVars>
          <dgm:chMax val="0"/>
          <dgm:bulletEnabled val="1"/>
        </dgm:presLayoutVars>
      </dgm:prSet>
      <dgm:spPr/>
      <dgm:t>
        <a:bodyPr/>
        <a:lstStyle/>
        <a:p>
          <a:endParaRPr lang="es-ES"/>
        </a:p>
      </dgm:t>
    </dgm:pt>
    <dgm:pt modelId="{19FA3920-E097-460E-B1B7-6B57B79886E4}" type="pres">
      <dgm:prSet presAssocID="{AF521B81-10E2-411E-91E6-D64619021EB8}" presName="negativeSpace" presStyleCnt="0"/>
      <dgm:spPr/>
    </dgm:pt>
    <dgm:pt modelId="{4A109335-C850-4BFF-A332-D37A8FC2ECF7}" type="pres">
      <dgm:prSet presAssocID="{AF521B81-10E2-411E-91E6-D64619021EB8}" presName="childText" presStyleLbl="conFgAcc1" presStyleIdx="2" presStyleCnt="3">
        <dgm:presLayoutVars>
          <dgm:bulletEnabled val="1"/>
        </dgm:presLayoutVars>
      </dgm:prSet>
      <dgm:spPr/>
    </dgm:pt>
  </dgm:ptLst>
  <dgm:cxnLst>
    <dgm:cxn modelId="{39969EDD-416E-4BE9-A81B-9E4110C863B9}" type="presOf" srcId="{1BB243E6-B82B-4921-ADB2-C9C6880CF11D}" destId="{CB0E078A-DD72-4709-BC6B-63E3AFB8D921}" srcOrd="1" destOrd="0" presId="urn:microsoft.com/office/officeart/2005/8/layout/list1"/>
    <dgm:cxn modelId="{9AEA2BAD-728D-4EF4-96FD-0811ADA29538}" type="presOf" srcId="{AF521B81-10E2-411E-91E6-D64619021EB8}" destId="{36FAC317-F74F-4B66-A677-B0865E1E1AC6}" srcOrd="0" destOrd="0" presId="urn:microsoft.com/office/officeart/2005/8/layout/list1"/>
    <dgm:cxn modelId="{FEB58CB0-E3CF-4F74-8AD2-6EC83F042A60}" type="presOf" srcId="{6F9257B9-74ED-41CC-A652-F7800F205AC3}" destId="{2AE0AE2B-7B24-494C-9B85-B79B61D416B6}" srcOrd="0" destOrd="0" presId="urn:microsoft.com/office/officeart/2005/8/layout/list1"/>
    <dgm:cxn modelId="{A9A36633-3BE6-4AF0-8EE1-3A34867BF0DA}" srcId="{6F9257B9-74ED-41CC-A652-F7800F205AC3}" destId="{AF521B81-10E2-411E-91E6-D64619021EB8}" srcOrd="2" destOrd="0" parTransId="{1D4D9B2C-ACA9-4A75-A2A6-667262FF73C6}" sibTransId="{14E99194-6E2D-4BED-A87C-368E35C80CA9}"/>
    <dgm:cxn modelId="{DC2EE81E-8BC5-42C7-8673-EE280A33E36A}" type="presOf" srcId="{2244A06E-CA1D-482B-B00C-1581F6DCC8B8}" destId="{F9B703EB-16AA-48F0-9A1F-C32553A53432}" srcOrd="1" destOrd="0" presId="urn:microsoft.com/office/officeart/2005/8/layout/list1"/>
    <dgm:cxn modelId="{ACA544B4-DB8C-469C-94BC-A38AC399CA39}" type="presOf" srcId="{AF521B81-10E2-411E-91E6-D64619021EB8}" destId="{B406DAE6-0540-43C3-B20B-DBD670D4DA6C}" srcOrd="1" destOrd="0" presId="urn:microsoft.com/office/officeart/2005/8/layout/list1"/>
    <dgm:cxn modelId="{43E4F5B0-91A4-4E58-A43D-39C5C34DFEA1}" srcId="{6F9257B9-74ED-41CC-A652-F7800F205AC3}" destId="{1BB243E6-B82B-4921-ADB2-C9C6880CF11D}" srcOrd="1" destOrd="0" parTransId="{FAE8C807-E4D7-43DC-AD43-BAA25447DFC1}" sibTransId="{5F1623AB-86DE-4A4E-AEB6-D35A73CB18FC}"/>
    <dgm:cxn modelId="{97895C0A-4F9F-4E35-AB80-8E227ABD0AE3}" srcId="{6F9257B9-74ED-41CC-A652-F7800F205AC3}" destId="{2244A06E-CA1D-482B-B00C-1581F6DCC8B8}" srcOrd="0" destOrd="0" parTransId="{6D2C92D6-5BE8-4BFB-8549-583DE2A85BD2}" sibTransId="{4DEF1A8C-09E2-4D9C-9683-6D99254F3B51}"/>
    <dgm:cxn modelId="{21C28CE6-F3CB-4AEC-A393-2A69CCE0AB7E}" type="presOf" srcId="{2244A06E-CA1D-482B-B00C-1581F6DCC8B8}" destId="{1926EC66-8C39-4657-8F03-00858ACCC14C}" srcOrd="0" destOrd="0" presId="urn:microsoft.com/office/officeart/2005/8/layout/list1"/>
    <dgm:cxn modelId="{D8ED95FD-C86D-470B-9EB4-6FDC3DE5BA93}" type="presOf" srcId="{1BB243E6-B82B-4921-ADB2-C9C6880CF11D}" destId="{C8DEF4D3-78C9-4662-B991-77D150B393F9}" srcOrd="0" destOrd="0" presId="urn:microsoft.com/office/officeart/2005/8/layout/list1"/>
    <dgm:cxn modelId="{ECC9AB5E-B390-4CB4-AB1D-734AF1EA193F}" type="presParOf" srcId="{2AE0AE2B-7B24-494C-9B85-B79B61D416B6}" destId="{95D25E81-BE82-43D5-8DB7-0B33E1B20830}" srcOrd="0" destOrd="0" presId="urn:microsoft.com/office/officeart/2005/8/layout/list1"/>
    <dgm:cxn modelId="{986C4C50-77E3-4127-8ACC-D8A5075C8DD7}" type="presParOf" srcId="{95D25E81-BE82-43D5-8DB7-0B33E1B20830}" destId="{1926EC66-8C39-4657-8F03-00858ACCC14C}" srcOrd="0" destOrd="0" presId="urn:microsoft.com/office/officeart/2005/8/layout/list1"/>
    <dgm:cxn modelId="{AE441BE3-959B-4CD5-82BC-A0DDA41575C4}" type="presParOf" srcId="{95D25E81-BE82-43D5-8DB7-0B33E1B20830}" destId="{F9B703EB-16AA-48F0-9A1F-C32553A53432}" srcOrd="1" destOrd="0" presId="urn:microsoft.com/office/officeart/2005/8/layout/list1"/>
    <dgm:cxn modelId="{925A9336-D3F5-4F2A-982A-7A398A4F2F66}" type="presParOf" srcId="{2AE0AE2B-7B24-494C-9B85-B79B61D416B6}" destId="{BB4B67D2-F70E-43A9-8229-1C587B37918C}" srcOrd="1" destOrd="0" presId="urn:microsoft.com/office/officeart/2005/8/layout/list1"/>
    <dgm:cxn modelId="{FBDFEFB7-FB6A-48B4-8021-63C7B6B6FA5D}" type="presParOf" srcId="{2AE0AE2B-7B24-494C-9B85-B79B61D416B6}" destId="{EC856F17-DEEB-4C73-A6E4-EAF425096AAB}" srcOrd="2" destOrd="0" presId="urn:microsoft.com/office/officeart/2005/8/layout/list1"/>
    <dgm:cxn modelId="{9C4F4FDC-426E-417D-85AD-6F6E66332D24}" type="presParOf" srcId="{2AE0AE2B-7B24-494C-9B85-B79B61D416B6}" destId="{9F47B34F-D45C-41A1-817F-48C9B96173D0}" srcOrd="3" destOrd="0" presId="urn:microsoft.com/office/officeart/2005/8/layout/list1"/>
    <dgm:cxn modelId="{77952F16-1BDC-46B5-A63A-70513226A97E}" type="presParOf" srcId="{2AE0AE2B-7B24-494C-9B85-B79B61D416B6}" destId="{820BF75A-036C-41FA-8DB8-A99CFC682396}" srcOrd="4" destOrd="0" presId="urn:microsoft.com/office/officeart/2005/8/layout/list1"/>
    <dgm:cxn modelId="{966F3D35-0A89-4A4D-B4DA-56AA648857A3}" type="presParOf" srcId="{820BF75A-036C-41FA-8DB8-A99CFC682396}" destId="{C8DEF4D3-78C9-4662-B991-77D150B393F9}" srcOrd="0" destOrd="0" presId="urn:microsoft.com/office/officeart/2005/8/layout/list1"/>
    <dgm:cxn modelId="{402ABB14-0537-4112-A850-B69B736120C8}" type="presParOf" srcId="{820BF75A-036C-41FA-8DB8-A99CFC682396}" destId="{CB0E078A-DD72-4709-BC6B-63E3AFB8D921}" srcOrd="1" destOrd="0" presId="urn:microsoft.com/office/officeart/2005/8/layout/list1"/>
    <dgm:cxn modelId="{4827C0AA-0F80-40D2-8FFD-116BDCCBD445}" type="presParOf" srcId="{2AE0AE2B-7B24-494C-9B85-B79B61D416B6}" destId="{56235737-2C72-446C-A918-D8DE1841B5D4}" srcOrd="5" destOrd="0" presId="urn:microsoft.com/office/officeart/2005/8/layout/list1"/>
    <dgm:cxn modelId="{904A092D-9AD7-4F37-AD54-293A9082A3AE}" type="presParOf" srcId="{2AE0AE2B-7B24-494C-9B85-B79B61D416B6}" destId="{981A28D5-523D-49F1-B804-8265DF8D9A08}" srcOrd="6" destOrd="0" presId="urn:microsoft.com/office/officeart/2005/8/layout/list1"/>
    <dgm:cxn modelId="{123A9CE4-4CDF-4D53-989F-28E9F73ADEC0}" type="presParOf" srcId="{2AE0AE2B-7B24-494C-9B85-B79B61D416B6}" destId="{09CCD04A-82DB-45A0-8223-5A0B939EDD42}" srcOrd="7" destOrd="0" presId="urn:microsoft.com/office/officeart/2005/8/layout/list1"/>
    <dgm:cxn modelId="{AD8A08A3-012C-4CB7-96F4-D25D442CC418}" type="presParOf" srcId="{2AE0AE2B-7B24-494C-9B85-B79B61D416B6}" destId="{002533D2-BF4C-421C-8458-F0B23A62EF04}" srcOrd="8" destOrd="0" presId="urn:microsoft.com/office/officeart/2005/8/layout/list1"/>
    <dgm:cxn modelId="{6E845A9D-A886-4030-80A2-B44D73E80C7D}" type="presParOf" srcId="{002533D2-BF4C-421C-8458-F0B23A62EF04}" destId="{36FAC317-F74F-4B66-A677-B0865E1E1AC6}" srcOrd="0" destOrd="0" presId="urn:microsoft.com/office/officeart/2005/8/layout/list1"/>
    <dgm:cxn modelId="{DEFAD8C9-15C6-4BA7-A5F9-D774D1215096}" type="presParOf" srcId="{002533D2-BF4C-421C-8458-F0B23A62EF04}" destId="{B406DAE6-0540-43C3-B20B-DBD670D4DA6C}" srcOrd="1" destOrd="0" presId="urn:microsoft.com/office/officeart/2005/8/layout/list1"/>
    <dgm:cxn modelId="{452B3455-5B02-409C-8061-A93C0F08CF8D}" type="presParOf" srcId="{2AE0AE2B-7B24-494C-9B85-B79B61D416B6}" destId="{19FA3920-E097-460E-B1B7-6B57B79886E4}" srcOrd="9" destOrd="0" presId="urn:microsoft.com/office/officeart/2005/8/layout/list1"/>
    <dgm:cxn modelId="{F435240C-C5A4-42E9-BA18-C9AFB56F2662}" type="presParOf" srcId="{2AE0AE2B-7B24-494C-9B85-B79B61D416B6}" destId="{4A109335-C850-4BFF-A332-D37A8FC2ECF7}"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F910C9-B3AD-481A-901F-D1690FE0C48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765F9E10-C10A-4956-A409-CB3A133EB328}">
      <dgm:prSet phldrT="[Texto]" custT="1"/>
      <dgm:spPr/>
      <dgm:t>
        <a:bodyPr/>
        <a:lstStyle/>
        <a:p>
          <a:r>
            <a:rPr lang="es-ES" sz="1400" b="1" dirty="0" smtClean="0">
              <a:solidFill>
                <a:schemeClr val="tx1"/>
              </a:solidFill>
              <a:latin typeface="+mn-lt"/>
            </a:rPr>
            <a:t>ROBERTH HOOKE</a:t>
          </a:r>
          <a:r>
            <a:rPr lang="es-ES" sz="1400" dirty="0" smtClean="0">
              <a:solidFill>
                <a:schemeClr val="tx1"/>
              </a:solidFill>
              <a:latin typeface="+mn-lt"/>
            </a:rPr>
            <a:t> ( celdas o células)</a:t>
          </a:r>
          <a:endParaRPr lang="es-ES" sz="1400" dirty="0">
            <a:solidFill>
              <a:schemeClr val="tx1"/>
            </a:solidFill>
            <a:latin typeface="+mn-lt"/>
          </a:endParaRPr>
        </a:p>
      </dgm:t>
    </dgm:pt>
    <dgm:pt modelId="{876C9D47-91D3-4940-BBC0-5C7C78AC974D}" type="parTrans" cxnId="{FA12FC61-B0B3-4670-83BC-347304B62B95}">
      <dgm:prSet/>
      <dgm:spPr/>
      <dgm:t>
        <a:bodyPr/>
        <a:lstStyle/>
        <a:p>
          <a:endParaRPr lang="es-ES">
            <a:solidFill>
              <a:schemeClr val="tx1"/>
            </a:solidFill>
          </a:endParaRPr>
        </a:p>
      </dgm:t>
    </dgm:pt>
    <dgm:pt modelId="{64EF3B28-46E8-46DD-9182-A971E29A7010}" type="sibTrans" cxnId="{FA12FC61-B0B3-4670-83BC-347304B62B95}">
      <dgm:prSet/>
      <dgm:spPr/>
      <dgm:t>
        <a:bodyPr/>
        <a:lstStyle/>
        <a:p>
          <a:endParaRPr lang="es-ES">
            <a:solidFill>
              <a:schemeClr val="tx1"/>
            </a:solidFill>
          </a:endParaRPr>
        </a:p>
      </dgm:t>
    </dgm:pt>
    <dgm:pt modelId="{D0713E9D-3D1A-4E0B-895A-BE3D6F301FE5}">
      <dgm:prSet phldrT="[Texto]" custT="1"/>
      <dgm:spPr/>
      <dgm:t>
        <a:bodyPr/>
        <a:lstStyle/>
        <a:p>
          <a:r>
            <a:rPr lang="es-ES" sz="1400" b="1" dirty="0" smtClean="0">
              <a:solidFill>
                <a:schemeClr val="tx1"/>
              </a:solidFill>
              <a:latin typeface="+mn-lt"/>
            </a:rPr>
            <a:t>LEEUWENHOEK</a:t>
          </a:r>
          <a:r>
            <a:rPr lang="es-ES" sz="1400" dirty="0" smtClean="0">
              <a:solidFill>
                <a:schemeClr val="tx1"/>
              </a:solidFill>
              <a:latin typeface="+mn-lt"/>
            </a:rPr>
            <a:t>( 500 X) células eucariotas y procariotas, la epidermis , el pelo, las uñas, los dientes, la estructura muscular, la estructura del cristalino, el nervio óptico</a:t>
          </a:r>
          <a:endParaRPr lang="es-ES" sz="1400" dirty="0">
            <a:solidFill>
              <a:schemeClr val="tx1"/>
            </a:solidFill>
            <a:latin typeface="+mn-lt"/>
          </a:endParaRPr>
        </a:p>
      </dgm:t>
    </dgm:pt>
    <dgm:pt modelId="{A50E7CCC-5BD2-4D70-B9FB-3BFDB46849F8}" type="parTrans" cxnId="{1DFFC9F5-6EE2-4F19-8F23-241844994945}">
      <dgm:prSet/>
      <dgm:spPr/>
      <dgm:t>
        <a:bodyPr/>
        <a:lstStyle/>
        <a:p>
          <a:endParaRPr lang="es-ES">
            <a:solidFill>
              <a:schemeClr val="tx1"/>
            </a:solidFill>
          </a:endParaRPr>
        </a:p>
      </dgm:t>
    </dgm:pt>
    <dgm:pt modelId="{88ABADFE-3EC4-4B50-B17D-C672068F602F}" type="sibTrans" cxnId="{1DFFC9F5-6EE2-4F19-8F23-241844994945}">
      <dgm:prSet/>
      <dgm:spPr/>
      <dgm:t>
        <a:bodyPr/>
        <a:lstStyle/>
        <a:p>
          <a:endParaRPr lang="es-ES">
            <a:solidFill>
              <a:schemeClr val="tx1"/>
            </a:solidFill>
          </a:endParaRPr>
        </a:p>
      </dgm:t>
    </dgm:pt>
    <dgm:pt modelId="{663B65ED-D22D-4E2C-96CC-419ACD70FA63}">
      <dgm:prSet phldrT="[Texto]" custT="1"/>
      <dgm:spPr/>
      <dgm:t>
        <a:bodyPr/>
        <a:lstStyle/>
        <a:p>
          <a:r>
            <a:rPr lang="es-ES" sz="1400" b="1" dirty="0" smtClean="0">
              <a:solidFill>
                <a:schemeClr val="tx1"/>
              </a:solidFill>
            </a:rPr>
            <a:t>BICHAT:</a:t>
          </a:r>
          <a:r>
            <a:rPr lang="es-ES" sz="1400" dirty="0" smtClean="0">
              <a:solidFill>
                <a:schemeClr val="tx1"/>
              </a:solidFill>
            </a:rPr>
            <a:t>  designa 21 tipos de tejidos. Fundador de la </a:t>
          </a:r>
          <a:r>
            <a:rPr lang="es-ES" sz="1400" dirty="0" err="1" smtClean="0">
              <a:solidFill>
                <a:schemeClr val="tx1"/>
              </a:solidFill>
            </a:rPr>
            <a:t>Histologia</a:t>
          </a:r>
          <a:r>
            <a:rPr lang="es-ES" sz="1400" dirty="0" smtClean="0">
              <a:solidFill>
                <a:schemeClr val="tx1"/>
              </a:solidFill>
            </a:rPr>
            <a:t> moderna</a:t>
          </a:r>
          <a:endParaRPr lang="es-ES" sz="1400" dirty="0">
            <a:solidFill>
              <a:schemeClr val="tx1"/>
            </a:solidFill>
          </a:endParaRPr>
        </a:p>
      </dgm:t>
    </dgm:pt>
    <dgm:pt modelId="{D3664D26-F2A4-4526-88E8-FA857B698E53}" type="parTrans" cxnId="{33B6CCDA-E3A5-4BDB-B4F0-04CA34FFE535}">
      <dgm:prSet/>
      <dgm:spPr/>
      <dgm:t>
        <a:bodyPr/>
        <a:lstStyle/>
        <a:p>
          <a:endParaRPr lang="es-ES">
            <a:solidFill>
              <a:schemeClr val="tx1"/>
            </a:solidFill>
          </a:endParaRPr>
        </a:p>
      </dgm:t>
    </dgm:pt>
    <dgm:pt modelId="{9B649A6B-8528-4F98-B9B2-2FC5D88426A9}" type="sibTrans" cxnId="{33B6CCDA-E3A5-4BDB-B4F0-04CA34FFE535}">
      <dgm:prSet/>
      <dgm:spPr/>
      <dgm:t>
        <a:bodyPr/>
        <a:lstStyle/>
        <a:p>
          <a:endParaRPr lang="es-ES">
            <a:solidFill>
              <a:schemeClr val="tx1"/>
            </a:solidFill>
          </a:endParaRPr>
        </a:p>
      </dgm:t>
    </dgm:pt>
    <dgm:pt modelId="{C6A9574A-73CB-48C4-9B15-8004756F21F0}">
      <dgm:prSet phldrT="[Texto]" custT="1"/>
      <dgm:spPr/>
      <dgm:t>
        <a:bodyPr/>
        <a:lstStyle/>
        <a:p>
          <a:r>
            <a:rPr lang="es-ES" sz="1200" b="1" dirty="0" smtClean="0">
              <a:solidFill>
                <a:schemeClr val="tx1"/>
              </a:solidFill>
              <a:latin typeface="+mn-lt"/>
            </a:rPr>
            <a:t>THEODOR SCHWANN(animales) Y MATTHIAS SCHLEIDEN</a:t>
          </a:r>
          <a:r>
            <a:rPr lang="es-ES" sz="1200" b="0" dirty="0" smtClean="0">
              <a:solidFill>
                <a:schemeClr val="tx1"/>
              </a:solidFill>
              <a:latin typeface="+mn-lt"/>
            </a:rPr>
            <a:t> 1838 (Plantas)                              </a:t>
          </a:r>
        </a:p>
        <a:p>
          <a:r>
            <a:rPr lang="es-ES" sz="1200" b="0" dirty="0" smtClean="0">
              <a:solidFill>
                <a:schemeClr val="tx1"/>
              </a:solidFill>
              <a:latin typeface="+mn-lt"/>
            </a:rPr>
            <a:t>1.- La célula es la unidad estructural de los organismos.</a:t>
          </a:r>
        </a:p>
        <a:p>
          <a:r>
            <a:rPr lang="es-ES" sz="1200" b="0" dirty="0" smtClean="0">
              <a:solidFill>
                <a:schemeClr val="tx1"/>
              </a:solidFill>
              <a:latin typeface="+mn-lt"/>
            </a:rPr>
            <a:t>2.-  La célula es la unidad funcional de los organismos</a:t>
          </a:r>
          <a:r>
            <a:rPr lang="es-ES" sz="1200" b="1" dirty="0" smtClean="0">
              <a:solidFill>
                <a:schemeClr val="tx1"/>
              </a:solidFill>
            </a:rPr>
            <a:t>.</a:t>
          </a:r>
          <a:endParaRPr lang="es-ES" sz="1200" b="1" dirty="0">
            <a:solidFill>
              <a:schemeClr val="tx1"/>
            </a:solidFill>
          </a:endParaRPr>
        </a:p>
      </dgm:t>
    </dgm:pt>
    <dgm:pt modelId="{FA60DF5C-A8C1-49C5-9A0D-B2EBDFEAD7AD}" type="parTrans" cxnId="{223B76A6-B9C4-4669-90E9-F2EA9DB8F869}">
      <dgm:prSet/>
      <dgm:spPr/>
      <dgm:t>
        <a:bodyPr/>
        <a:lstStyle/>
        <a:p>
          <a:endParaRPr lang="es-ES">
            <a:solidFill>
              <a:schemeClr val="tx1"/>
            </a:solidFill>
          </a:endParaRPr>
        </a:p>
      </dgm:t>
    </dgm:pt>
    <dgm:pt modelId="{66855053-17C6-4840-B832-5E54F245FC27}" type="sibTrans" cxnId="{223B76A6-B9C4-4669-90E9-F2EA9DB8F869}">
      <dgm:prSet/>
      <dgm:spPr/>
      <dgm:t>
        <a:bodyPr/>
        <a:lstStyle/>
        <a:p>
          <a:endParaRPr lang="es-ES">
            <a:solidFill>
              <a:schemeClr val="tx1"/>
            </a:solidFill>
          </a:endParaRPr>
        </a:p>
      </dgm:t>
    </dgm:pt>
    <dgm:pt modelId="{0692DCCA-7748-424E-9BB2-F726274A1604}">
      <dgm:prSet phldrT="[Texto]" custT="1"/>
      <dgm:spPr/>
      <dgm:t>
        <a:bodyPr/>
        <a:lstStyle/>
        <a:p>
          <a:endParaRPr lang="es-ES" sz="1400" dirty="0">
            <a:solidFill>
              <a:schemeClr val="tx1"/>
            </a:solidFill>
          </a:endParaRPr>
        </a:p>
      </dgm:t>
    </dgm:pt>
    <dgm:pt modelId="{E62D5A20-1B06-4577-A820-46D933C2A2AC}" type="parTrans" cxnId="{E62D6172-6A30-41B6-BB39-716D19A502A3}">
      <dgm:prSet/>
      <dgm:spPr/>
      <dgm:t>
        <a:bodyPr/>
        <a:lstStyle/>
        <a:p>
          <a:endParaRPr lang="es-ES">
            <a:solidFill>
              <a:schemeClr val="tx1"/>
            </a:solidFill>
          </a:endParaRPr>
        </a:p>
      </dgm:t>
    </dgm:pt>
    <dgm:pt modelId="{D72884E8-4A62-44BC-956A-936F43A36FB8}" type="sibTrans" cxnId="{E62D6172-6A30-41B6-BB39-716D19A502A3}">
      <dgm:prSet/>
      <dgm:spPr/>
      <dgm:t>
        <a:bodyPr/>
        <a:lstStyle/>
        <a:p>
          <a:endParaRPr lang="es-ES">
            <a:solidFill>
              <a:schemeClr val="tx1"/>
            </a:solidFill>
          </a:endParaRPr>
        </a:p>
      </dgm:t>
    </dgm:pt>
    <dgm:pt modelId="{3E0090A3-46B8-43CE-A6B2-DED66FEDB5D6}">
      <dgm:prSet phldrT="[Texto]"/>
      <dgm:spPr/>
      <dgm:t>
        <a:bodyPr/>
        <a:lstStyle/>
        <a:p>
          <a:endParaRPr lang="es-ES" dirty="0">
            <a:solidFill>
              <a:schemeClr val="tx1"/>
            </a:solidFill>
          </a:endParaRPr>
        </a:p>
      </dgm:t>
    </dgm:pt>
    <dgm:pt modelId="{7965966C-6A87-4E3C-B82E-D84ED14230D1}" type="parTrans" cxnId="{8F08441D-69F1-4F40-9F68-7CCF6E53498C}">
      <dgm:prSet/>
      <dgm:spPr/>
      <dgm:t>
        <a:bodyPr/>
        <a:lstStyle/>
        <a:p>
          <a:endParaRPr lang="es-ES">
            <a:solidFill>
              <a:schemeClr val="tx1"/>
            </a:solidFill>
          </a:endParaRPr>
        </a:p>
      </dgm:t>
    </dgm:pt>
    <dgm:pt modelId="{A5237ADF-E715-483C-8912-8D20784FE2BF}" type="sibTrans" cxnId="{8F08441D-69F1-4F40-9F68-7CCF6E53498C}">
      <dgm:prSet/>
      <dgm:spPr/>
      <dgm:t>
        <a:bodyPr/>
        <a:lstStyle/>
        <a:p>
          <a:endParaRPr lang="es-ES">
            <a:solidFill>
              <a:schemeClr val="tx1"/>
            </a:solidFill>
          </a:endParaRPr>
        </a:p>
      </dgm:t>
    </dgm:pt>
    <dgm:pt modelId="{C7A1890F-6350-4EB3-A015-0646BA7F8222}" type="pres">
      <dgm:prSet presAssocID="{47F910C9-B3AD-481A-901F-D1690FE0C482}" presName="diagram" presStyleCnt="0">
        <dgm:presLayoutVars>
          <dgm:dir/>
          <dgm:resizeHandles val="exact"/>
        </dgm:presLayoutVars>
      </dgm:prSet>
      <dgm:spPr/>
      <dgm:t>
        <a:bodyPr/>
        <a:lstStyle/>
        <a:p>
          <a:endParaRPr lang="es-ES"/>
        </a:p>
      </dgm:t>
    </dgm:pt>
    <dgm:pt modelId="{8D012B74-5F8C-46B9-807A-80886C4C22E8}" type="pres">
      <dgm:prSet presAssocID="{765F9E10-C10A-4956-A409-CB3A133EB328}" presName="node" presStyleLbl="node1" presStyleIdx="0" presStyleCnt="6">
        <dgm:presLayoutVars>
          <dgm:bulletEnabled val="1"/>
        </dgm:presLayoutVars>
      </dgm:prSet>
      <dgm:spPr/>
      <dgm:t>
        <a:bodyPr/>
        <a:lstStyle/>
        <a:p>
          <a:endParaRPr lang="es-ES"/>
        </a:p>
      </dgm:t>
    </dgm:pt>
    <dgm:pt modelId="{E84334D3-718D-4B37-B9D8-0B00BB735F05}" type="pres">
      <dgm:prSet presAssocID="{64EF3B28-46E8-46DD-9182-A971E29A7010}" presName="sibTrans" presStyleCnt="0"/>
      <dgm:spPr/>
    </dgm:pt>
    <dgm:pt modelId="{E2F46D1D-95E7-41F3-8C63-3200B30D01BA}" type="pres">
      <dgm:prSet presAssocID="{D0713E9D-3D1A-4E0B-895A-BE3D6F301FE5}" presName="node" presStyleLbl="node1" presStyleIdx="1" presStyleCnt="6">
        <dgm:presLayoutVars>
          <dgm:bulletEnabled val="1"/>
        </dgm:presLayoutVars>
      </dgm:prSet>
      <dgm:spPr/>
      <dgm:t>
        <a:bodyPr/>
        <a:lstStyle/>
        <a:p>
          <a:endParaRPr lang="es-ES"/>
        </a:p>
      </dgm:t>
    </dgm:pt>
    <dgm:pt modelId="{388782D1-FA46-4BDB-8EA7-34081EC6FCC8}" type="pres">
      <dgm:prSet presAssocID="{88ABADFE-3EC4-4B50-B17D-C672068F602F}" presName="sibTrans" presStyleCnt="0"/>
      <dgm:spPr/>
    </dgm:pt>
    <dgm:pt modelId="{CB369367-1EA6-4ABA-87A2-F52C94D4DADC}" type="pres">
      <dgm:prSet presAssocID="{663B65ED-D22D-4E2C-96CC-419ACD70FA63}" presName="node" presStyleLbl="node1" presStyleIdx="2" presStyleCnt="6">
        <dgm:presLayoutVars>
          <dgm:bulletEnabled val="1"/>
        </dgm:presLayoutVars>
      </dgm:prSet>
      <dgm:spPr/>
      <dgm:t>
        <a:bodyPr/>
        <a:lstStyle/>
        <a:p>
          <a:endParaRPr lang="es-ES"/>
        </a:p>
      </dgm:t>
    </dgm:pt>
    <dgm:pt modelId="{7F48AF41-B10E-451B-9B04-57E848BE0D98}" type="pres">
      <dgm:prSet presAssocID="{9B649A6B-8528-4F98-B9B2-2FC5D88426A9}" presName="sibTrans" presStyleCnt="0"/>
      <dgm:spPr/>
    </dgm:pt>
    <dgm:pt modelId="{211E7511-E70C-45A5-AE85-4E34E3FC064B}" type="pres">
      <dgm:prSet presAssocID="{C6A9574A-73CB-48C4-9B15-8004756F21F0}" presName="node" presStyleLbl="node1" presStyleIdx="3" presStyleCnt="6">
        <dgm:presLayoutVars>
          <dgm:bulletEnabled val="1"/>
        </dgm:presLayoutVars>
      </dgm:prSet>
      <dgm:spPr/>
      <dgm:t>
        <a:bodyPr/>
        <a:lstStyle/>
        <a:p>
          <a:endParaRPr lang="es-ES"/>
        </a:p>
      </dgm:t>
    </dgm:pt>
    <dgm:pt modelId="{594EBD37-A438-4B7D-A62A-E6193CF198C8}" type="pres">
      <dgm:prSet presAssocID="{66855053-17C6-4840-B832-5E54F245FC27}" presName="sibTrans" presStyleCnt="0"/>
      <dgm:spPr/>
    </dgm:pt>
    <dgm:pt modelId="{323497E5-3F0F-417F-8351-8417B4945DB9}" type="pres">
      <dgm:prSet presAssocID="{0692DCCA-7748-424E-9BB2-F726274A1604}" presName="node" presStyleLbl="node1" presStyleIdx="4" presStyleCnt="6" custLinFactNeighborX="-1598">
        <dgm:presLayoutVars>
          <dgm:bulletEnabled val="1"/>
        </dgm:presLayoutVars>
      </dgm:prSet>
      <dgm:spPr/>
      <dgm:t>
        <a:bodyPr/>
        <a:lstStyle/>
        <a:p>
          <a:endParaRPr lang="es-ES"/>
        </a:p>
      </dgm:t>
    </dgm:pt>
    <dgm:pt modelId="{86BB11B7-230A-4A6D-B421-EBEB101CE460}" type="pres">
      <dgm:prSet presAssocID="{D72884E8-4A62-44BC-956A-936F43A36FB8}" presName="sibTrans" presStyleCnt="0"/>
      <dgm:spPr/>
    </dgm:pt>
    <dgm:pt modelId="{2B723E96-B3C3-4040-885F-D7067EBE0D3A}" type="pres">
      <dgm:prSet presAssocID="{3E0090A3-46B8-43CE-A6B2-DED66FEDB5D6}" presName="node" presStyleLbl="node1" presStyleIdx="5" presStyleCnt="6" custLinFactNeighborX="-1598">
        <dgm:presLayoutVars>
          <dgm:bulletEnabled val="1"/>
        </dgm:presLayoutVars>
      </dgm:prSet>
      <dgm:spPr/>
      <dgm:t>
        <a:bodyPr/>
        <a:lstStyle/>
        <a:p>
          <a:endParaRPr lang="es-ES"/>
        </a:p>
      </dgm:t>
    </dgm:pt>
  </dgm:ptLst>
  <dgm:cxnLst>
    <dgm:cxn modelId="{33B6CCDA-E3A5-4BDB-B4F0-04CA34FFE535}" srcId="{47F910C9-B3AD-481A-901F-D1690FE0C482}" destId="{663B65ED-D22D-4E2C-96CC-419ACD70FA63}" srcOrd="2" destOrd="0" parTransId="{D3664D26-F2A4-4526-88E8-FA857B698E53}" sibTransId="{9B649A6B-8528-4F98-B9B2-2FC5D88426A9}"/>
    <dgm:cxn modelId="{DD115C50-BDBF-4870-A7C7-1DE7EC0C3707}" type="presOf" srcId="{765F9E10-C10A-4956-A409-CB3A133EB328}" destId="{8D012B74-5F8C-46B9-807A-80886C4C22E8}" srcOrd="0" destOrd="0" presId="urn:microsoft.com/office/officeart/2005/8/layout/default"/>
    <dgm:cxn modelId="{A03001BF-F1D0-4FC0-9335-5CAFB3725EE2}" type="presOf" srcId="{0692DCCA-7748-424E-9BB2-F726274A1604}" destId="{323497E5-3F0F-417F-8351-8417B4945DB9}" srcOrd="0" destOrd="0" presId="urn:microsoft.com/office/officeart/2005/8/layout/default"/>
    <dgm:cxn modelId="{9CF6D237-7429-4C6D-BB77-9505768C55E2}" type="presOf" srcId="{C6A9574A-73CB-48C4-9B15-8004756F21F0}" destId="{211E7511-E70C-45A5-AE85-4E34E3FC064B}" srcOrd="0" destOrd="0" presId="urn:microsoft.com/office/officeart/2005/8/layout/default"/>
    <dgm:cxn modelId="{EC8175CE-2213-484C-AE83-BAB40D4F26D2}" type="presOf" srcId="{47F910C9-B3AD-481A-901F-D1690FE0C482}" destId="{C7A1890F-6350-4EB3-A015-0646BA7F8222}" srcOrd="0" destOrd="0" presId="urn:microsoft.com/office/officeart/2005/8/layout/default"/>
    <dgm:cxn modelId="{4EB8AE56-767A-4E6D-98C5-CA4D23A9CDCD}" type="presOf" srcId="{3E0090A3-46B8-43CE-A6B2-DED66FEDB5D6}" destId="{2B723E96-B3C3-4040-885F-D7067EBE0D3A}" srcOrd="0" destOrd="0" presId="urn:microsoft.com/office/officeart/2005/8/layout/default"/>
    <dgm:cxn modelId="{E62D6172-6A30-41B6-BB39-716D19A502A3}" srcId="{47F910C9-B3AD-481A-901F-D1690FE0C482}" destId="{0692DCCA-7748-424E-9BB2-F726274A1604}" srcOrd="4" destOrd="0" parTransId="{E62D5A20-1B06-4577-A820-46D933C2A2AC}" sibTransId="{D72884E8-4A62-44BC-956A-936F43A36FB8}"/>
    <dgm:cxn modelId="{223B76A6-B9C4-4669-90E9-F2EA9DB8F869}" srcId="{47F910C9-B3AD-481A-901F-D1690FE0C482}" destId="{C6A9574A-73CB-48C4-9B15-8004756F21F0}" srcOrd="3" destOrd="0" parTransId="{FA60DF5C-A8C1-49C5-9A0D-B2EBDFEAD7AD}" sibTransId="{66855053-17C6-4840-B832-5E54F245FC27}"/>
    <dgm:cxn modelId="{8F08441D-69F1-4F40-9F68-7CCF6E53498C}" srcId="{47F910C9-B3AD-481A-901F-D1690FE0C482}" destId="{3E0090A3-46B8-43CE-A6B2-DED66FEDB5D6}" srcOrd="5" destOrd="0" parTransId="{7965966C-6A87-4E3C-B82E-D84ED14230D1}" sibTransId="{A5237ADF-E715-483C-8912-8D20784FE2BF}"/>
    <dgm:cxn modelId="{1DFFC9F5-6EE2-4F19-8F23-241844994945}" srcId="{47F910C9-B3AD-481A-901F-D1690FE0C482}" destId="{D0713E9D-3D1A-4E0B-895A-BE3D6F301FE5}" srcOrd="1" destOrd="0" parTransId="{A50E7CCC-5BD2-4D70-B9FB-3BFDB46849F8}" sibTransId="{88ABADFE-3EC4-4B50-B17D-C672068F602F}"/>
    <dgm:cxn modelId="{FA12FC61-B0B3-4670-83BC-347304B62B95}" srcId="{47F910C9-B3AD-481A-901F-D1690FE0C482}" destId="{765F9E10-C10A-4956-A409-CB3A133EB328}" srcOrd="0" destOrd="0" parTransId="{876C9D47-91D3-4940-BBC0-5C7C78AC974D}" sibTransId="{64EF3B28-46E8-46DD-9182-A971E29A7010}"/>
    <dgm:cxn modelId="{1207D5E8-46D2-4B73-94EA-F3A4637B152C}" type="presOf" srcId="{663B65ED-D22D-4E2C-96CC-419ACD70FA63}" destId="{CB369367-1EA6-4ABA-87A2-F52C94D4DADC}" srcOrd="0" destOrd="0" presId="urn:microsoft.com/office/officeart/2005/8/layout/default"/>
    <dgm:cxn modelId="{848624A0-1D83-4990-ACA3-34D240C16EEA}" type="presOf" srcId="{D0713E9D-3D1A-4E0B-895A-BE3D6F301FE5}" destId="{E2F46D1D-95E7-41F3-8C63-3200B30D01BA}" srcOrd="0" destOrd="0" presId="urn:microsoft.com/office/officeart/2005/8/layout/default"/>
    <dgm:cxn modelId="{B36BEF5E-D77D-49D9-85CA-15B2F1D46132}" type="presParOf" srcId="{C7A1890F-6350-4EB3-A015-0646BA7F8222}" destId="{8D012B74-5F8C-46B9-807A-80886C4C22E8}" srcOrd="0" destOrd="0" presId="urn:microsoft.com/office/officeart/2005/8/layout/default"/>
    <dgm:cxn modelId="{4F07A551-A689-4D0B-AEB1-FDE4840D7217}" type="presParOf" srcId="{C7A1890F-6350-4EB3-A015-0646BA7F8222}" destId="{E84334D3-718D-4B37-B9D8-0B00BB735F05}" srcOrd="1" destOrd="0" presId="urn:microsoft.com/office/officeart/2005/8/layout/default"/>
    <dgm:cxn modelId="{8C035873-24E1-4C99-A9A6-B956CA22D104}" type="presParOf" srcId="{C7A1890F-6350-4EB3-A015-0646BA7F8222}" destId="{E2F46D1D-95E7-41F3-8C63-3200B30D01BA}" srcOrd="2" destOrd="0" presId="urn:microsoft.com/office/officeart/2005/8/layout/default"/>
    <dgm:cxn modelId="{8689A373-B07C-43C3-83B5-5A7F4D3F7C63}" type="presParOf" srcId="{C7A1890F-6350-4EB3-A015-0646BA7F8222}" destId="{388782D1-FA46-4BDB-8EA7-34081EC6FCC8}" srcOrd="3" destOrd="0" presId="urn:microsoft.com/office/officeart/2005/8/layout/default"/>
    <dgm:cxn modelId="{21DFB280-8ABD-48CC-93D0-4DFE295B9B44}" type="presParOf" srcId="{C7A1890F-6350-4EB3-A015-0646BA7F8222}" destId="{CB369367-1EA6-4ABA-87A2-F52C94D4DADC}" srcOrd="4" destOrd="0" presId="urn:microsoft.com/office/officeart/2005/8/layout/default"/>
    <dgm:cxn modelId="{C6E64732-5EDE-4730-BBD1-113557F2AA67}" type="presParOf" srcId="{C7A1890F-6350-4EB3-A015-0646BA7F8222}" destId="{7F48AF41-B10E-451B-9B04-57E848BE0D98}" srcOrd="5" destOrd="0" presId="urn:microsoft.com/office/officeart/2005/8/layout/default"/>
    <dgm:cxn modelId="{C97947BA-3C31-4670-AFA0-0CAA2F7E90C1}" type="presParOf" srcId="{C7A1890F-6350-4EB3-A015-0646BA7F8222}" destId="{211E7511-E70C-45A5-AE85-4E34E3FC064B}" srcOrd="6" destOrd="0" presId="urn:microsoft.com/office/officeart/2005/8/layout/default"/>
    <dgm:cxn modelId="{D7B95243-D502-434E-9838-58E61D33CE83}" type="presParOf" srcId="{C7A1890F-6350-4EB3-A015-0646BA7F8222}" destId="{594EBD37-A438-4B7D-A62A-E6193CF198C8}" srcOrd="7" destOrd="0" presId="urn:microsoft.com/office/officeart/2005/8/layout/default"/>
    <dgm:cxn modelId="{771611C7-40EB-4FF0-A9C3-645AF55FD26A}" type="presParOf" srcId="{C7A1890F-6350-4EB3-A015-0646BA7F8222}" destId="{323497E5-3F0F-417F-8351-8417B4945DB9}" srcOrd="8" destOrd="0" presId="urn:microsoft.com/office/officeart/2005/8/layout/default"/>
    <dgm:cxn modelId="{FC37B774-ED73-460D-B425-ADA80235E562}" type="presParOf" srcId="{C7A1890F-6350-4EB3-A015-0646BA7F8222}" destId="{86BB11B7-230A-4A6D-B421-EBEB101CE460}" srcOrd="9" destOrd="0" presId="urn:microsoft.com/office/officeart/2005/8/layout/default"/>
    <dgm:cxn modelId="{83A90FDA-0AD1-41A5-A161-72C5F67552AD}" type="presParOf" srcId="{C7A1890F-6350-4EB3-A015-0646BA7F8222}" destId="{2B723E96-B3C3-4040-885F-D7067EBE0D3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F910C9-B3AD-481A-901F-D1690FE0C48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765F9E10-C10A-4956-A409-CB3A133EB328}">
      <dgm:prSet phldrT="[Texto]" custT="1"/>
      <dgm:spPr/>
      <dgm:t>
        <a:bodyPr/>
        <a:lstStyle/>
        <a:p>
          <a:r>
            <a:rPr lang="es-ES" sz="1400" b="1" dirty="0" smtClean="0">
              <a:solidFill>
                <a:schemeClr val="tx1"/>
              </a:solidFill>
            </a:rPr>
            <a:t>ROBERTH HOOKE</a:t>
          </a:r>
          <a:r>
            <a:rPr lang="es-ES" sz="1400" dirty="0" smtClean="0">
              <a:solidFill>
                <a:schemeClr val="tx1"/>
              </a:solidFill>
            </a:rPr>
            <a:t> </a:t>
          </a:r>
          <a:r>
            <a:rPr lang="es-ES" sz="1400" dirty="0" smtClean="0"/>
            <a:t>( celdas o células)</a:t>
          </a:r>
          <a:endParaRPr lang="es-ES" sz="1400" dirty="0"/>
        </a:p>
      </dgm:t>
    </dgm:pt>
    <dgm:pt modelId="{876C9D47-91D3-4940-BBC0-5C7C78AC974D}" type="parTrans" cxnId="{FA12FC61-B0B3-4670-83BC-347304B62B95}">
      <dgm:prSet/>
      <dgm:spPr/>
      <dgm:t>
        <a:bodyPr/>
        <a:lstStyle/>
        <a:p>
          <a:endParaRPr lang="es-ES"/>
        </a:p>
      </dgm:t>
    </dgm:pt>
    <dgm:pt modelId="{64EF3B28-46E8-46DD-9182-A971E29A7010}" type="sibTrans" cxnId="{FA12FC61-B0B3-4670-83BC-347304B62B95}">
      <dgm:prSet/>
      <dgm:spPr/>
      <dgm:t>
        <a:bodyPr/>
        <a:lstStyle/>
        <a:p>
          <a:endParaRPr lang="es-ES"/>
        </a:p>
      </dgm:t>
    </dgm:pt>
    <dgm:pt modelId="{D0713E9D-3D1A-4E0B-895A-BE3D6F301FE5}">
      <dgm:prSet phldrT="[Texto]" custT="1"/>
      <dgm:spPr/>
      <dgm:t>
        <a:bodyPr/>
        <a:lstStyle/>
        <a:p>
          <a:r>
            <a:rPr lang="es-ES" sz="1400" b="1" dirty="0" smtClean="0">
              <a:solidFill>
                <a:schemeClr val="tx1"/>
              </a:solidFill>
            </a:rPr>
            <a:t>LEEUWENHOEK</a:t>
          </a:r>
          <a:r>
            <a:rPr lang="es-ES" sz="1400" dirty="0" smtClean="0">
              <a:solidFill>
                <a:schemeClr val="tx1"/>
              </a:solidFill>
            </a:rPr>
            <a:t>(</a:t>
          </a:r>
          <a:r>
            <a:rPr lang="es-ES" sz="1400" dirty="0" smtClean="0"/>
            <a:t> 500 X) células eucariotas y procariotas, la epidermis , el pelo, las uñas, los dientes, la estructura muscular, la estructura del cristalino, el nervio óptico</a:t>
          </a:r>
          <a:endParaRPr lang="es-ES" sz="1400" dirty="0"/>
        </a:p>
      </dgm:t>
    </dgm:pt>
    <dgm:pt modelId="{A50E7CCC-5BD2-4D70-B9FB-3BFDB46849F8}" type="parTrans" cxnId="{1DFFC9F5-6EE2-4F19-8F23-241844994945}">
      <dgm:prSet/>
      <dgm:spPr/>
      <dgm:t>
        <a:bodyPr/>
        <a:lstStyle/>
        <a:p>
          <a:endParaRPr lang="es-ES"/>
        </a:p>
      </dgm:t>
    </dgm:pt>
    <dgm:pt modelId="{88ABADFE-3EC4-4B50-B17D-C672068F602F}" type="sibTrans" cxnId="{1DFFC9F5-6EE2-4F19-8F23-241844994945}">
      <dgm:prSet/>
      <dgm:spPr/>
      <dgm:t>
        <a:bodyPr/>
        <a:lstStyle/>
        <a:p>
          <a:endParaRPr lang="es-ES"/>
        </a:p>
      </dgm:t>
    </dgm:pt>
    <dgm:pt modelId="{663B65ED-D22D-4E2C-96CC-419ACD70FA63}">
      <dgm:prSet phldrT="[Texto]" custT="1"/>
      <dgm:spPr/>
      <dgm:t>
        <a:bodyPr/>
        <a:lstStyle/>
        <a:p>
          <a:r>
            <a:rPr lang="es-ES" sz="1400" b="1" dirty="0" smtClean="0">
              <a:solidFill>
                <a:schemeClr val="tx1"/>
              </a:solidFill>
            </a:rPr>
            <a:t>BICHAT:</a:t>
          </a:r>
          <a:r>
            <a:rPr lang="es-ES" sz="1400" dirty="0" smtClean="0"/>
            <a:t>  designa 21 tipos de tejidos. Fundador de la </a:t>
          </a:r>
          <a:r>
            <a:rPr lang="es-ES" sz="1400" dirty="0" err="1" smtClean="0"/>
            <a:t>Histologia</a:t>
          </a:r>
          <a:r>
            <a:rPr lang="es-ES" sz="1400" dirty="0" smtClean="0"/>
            <a:t> moderna</a:t>
          </a:r>
          <a:endParaRPr lang="es-ES" sz="1400" dirty="0"/>
        </a:p>
      </dgm:t>
    </dgm:pt>
    <dgm:pt modelId="{D3664D26-F2A4-4526-88E8-FA857B698E53}" type="parTrans" cxnId="{33B6CCDA-E3A5-4BDB-B4F0-04CA34FFE535}">
      <dgm:prSet/>
      <dgm:spPr/>
      <dgm:t>
        <a:bodyPr/>
        <a:lstStyle/>
        <a:p>
          <a:endParaRPr lang="es-ES"/>
        </a:p>
      </dgm:t>
    </dgm:pt>
    <dgm:pt modelId="{9B649A6B-8528-4F98-B9B2-2FC5D88426A9}" type="sibTrans" cxnId="{33B6CCDA-E3A5-4BDB-B4F0-04CA34FFE535}">
      <dgm:prSet/>
      <dgm:spPr/>
      <dgm:t>
        <a:bodyPr/>
        <a:lstStyle/>
        <a:p>
          <a:endParaRPr lang="es-ES"/>
        </a:p>
      </dgm:t>
    </dgm:pt>
    <dgm:pt modelId="{C6A9574A-73CB-48C4-9B15-8004756F21F0}">
      <dgm:prSet phldrT="[Texto]" custT="1"/>
      <dgm:spPr/>
      <dgm:t>
        <a:bodyPr/>
        <a:lstStyle/>
        <a:p>
          <a:r>
            <a:rPr lang="es-ES" sz="1400" b="1" dirty="0" smtClean="0">
              <a:solidFill>
                <a:schemeClr val="tx1"/>
              </a:solidFill>
            </a:rPr>
            <a:t>THEODOR SCHWANN(animales) Y MATTHIAS SCHLEIDEN 1838 (Plantas)                              </a:t>
          </a:r>
        </a:p>
        <a:p>
          <a:r>
            <a:rPr lang="es-ES" sz="1400" b="1" dirty="0" smtClean="0">
              <a:solidFill>
                <a:schemeClr val="bg1"/>
              </a:solidFill>
            </a:rPr>
            <a:t>1.- La célula es la unidad estructural de los organismos.</a:t>
          </a:r>
        </a:p>
        <a:p>
          <a:r>
            <a:rPr lang="es-ES" sz="1400" b="1" dirty="0" smtClean="0">
              <a:solidFill>
                <a:schemeClr val="bg1"/>
              </a:solidFill>
            </a:rPr>
            <a:t>2.-  La célula es la unidad funcional de los organismos.</a:t>
          </a:r>
          <a:endParaRPr lang="es-ES" sz="1400" b="1" dirty="0">
            <a:solidFill>
              <a:schemeClr val="bg1"/>
            </a:solidFill>
          </a:endParaRPr>
        </a:p>
      </dgm:t>
    </dgm:pt>
    <dgm:pt modelId="{FA60DF5C-A8C1-49C5-9A0D-B2EBDFEAD7AD}" type="parTrans" cxnId="{223B76A6-B9C4-4669-90E9-F2EA9DB8F869}">
      <dgm:prSet/>
      <dgm:spPr/>
      <dgm:t>
        <a:bodyPr/>
        <a:lstStyle/>
        <a:p>
          <a:endParaRPr lang="es-ES"/>
        </a:p>
      </dgm:t>
    </dgm:pt>
    <dgm:pt modelId="{66855053-17C6-4840-B832-5E54F245FC27}" type="sibTrans" cxnId="{223B76A6-B9C4-4669-90E9-F2EA9DB8F869}">
      <dgm:prSet/>
      <dgm:spPr/>
      <dgm:t>
        <a:bodyPr/>
        <a:lstStyle/>
        <a:p>
          <a:endParaRPr lang="es-ES"/>
        </a:p>
      </dgm:t>
    </dgm:pt>
    <dgm:pt modelId="{0692DCCA-7748-424E-9BB2-F726274A1604}">
      <dgm:prSet phldrT="[Texto]" custT="1"/>
      <dgm:spPr/>
      <dgm:t>
        <a:bodyPr/>
        <a:lstStyle/>
        <a:p>
          <a:endParaRPr lang="es-ES" sz="1400" dirty="0">
            <a:solidFill>
              <a:schemeClr val="tx1"/>
            </a:solidFill>
          </a:endParaRPr>
        </a:p>
      </dgm:t>
    </dgm:pt>
    <dgm:pt modelId="{E62D5A20-1B06-4577-A820-46D933C2A2AC}" type="parTrans" cxnId="{E62D6172-6A30-41B6-BB39-716D19A502A3}">
      <dgm:prSet/>
      <dgm:spPr/>
      <dgm:t>
        <a:bodyPr/>
        <a:lstStyle/>
        <a:p>
          <a:endParaRPr lang="es-ES"/>
        </a:p>
      </dgm:t>
    </dgm:pt>
    <dgm:pt modelId="{D72884E8-4A62-44BC-956A-936F43A36FB8}" type="sibTrans" cxnId="{E62D6172-6A30-41B6-BB39-716D19A502A3}">
      <dgm:prSet/>
      <dgm:spPr/>
      <dgm:t>
        <a:bodyPr/>
        <a:lstStyle/>
        <a:p>
          <a:endParaRPr lang="es-ES"/>
        </a:p>
      </dgm:t>
    </dgm:pt>
    <dgm:pt modelId="{3E0090A3-46B8-43CE-A6B2-DED66FEDB5D6}">
      <dgm:prSet phldrT="[Texto]"/>
      <dgm:spPr/>
      <dgm:t>
        <a:bodyPr/>
        <a:lstStyle/>
        <a:p>
          <a:endParaRPr lang="es-ES" dirty="0">
            <a:solidFill>
              <a:schemeClr val="tx1"/>
            </a:solidFill>
          </a:endParaRPr>
        </a:p>
      </dgm:t>
    </dgm:pt>
    <dgm:pt modelId="{7965966C-6A87-4E3C-B82E-D84ED14230D1}" type="parTrans" cxnId="{8F08441D-69F1-4F40-9F68-7CCF6E53498C}">
      <dgm:prSet/>
      <dgm:spPr/>
      <dgm:t>
        <a:bodyPr/>
        <a:lstStyle/>
        <a:p>
          <a:endParaRPr lang="es-ES"/>
        </a:p>
      </dgm:t>
    </dgm:pt>
    <dgm:pt modelId="{A5237ADF-E715-483C-8912-8D20784FE2BF}" type="sibTrans" cxnId="{8F08441D-69F1-4F40-9F68-7CCF6E53498C}">
      <dgm:prSet/>
      <dgm:spPr/>
      <dgm:t>
        <a:bodyPr/>
        <a:lstStyle/>
        <a:p>
          <a:endParaRPr lang="es-ES"/>
        </a:p>
      </dgm:t>
    </dgm:pt>
    <dgm:pt modelId="{C7A1890F-6350-4EB3-A015-0646BA7F8222}" type="pres">
      <dgm:prSet presAssocID="{47F910C9-B3AD-481A-901F-D1690FE0C482}" presName="diagram" presStyleCnt="0">
        <dgm:presLayoutVars>
          <dgm:dir/>
          <dgm:resizeHandles val="exact"/>
        </dgm:presLayoutVars>
      </dgm:prSet>
      <dgm:spPr/>
      <dgm:t>
        <a:bodyPr/>
        <a:lstStyle/>
        <a:p>
          <a:endParaRPr lang="es-ES"/>
        </a:p>
      </dgm:t>
    </dgm:pt>
    <dgm:pt modelId="{8D012B74-5F8C-46B9-807A-80886C4C22E8}" type="pres">
      <dgm:prSet presAssocID="{765F9E10-C10A-4956-A409-CB3A133EB328}" presName="node" presStyleLbl="node1" presStyleIdx="0" presStyleCnt="6">
        <dgm:presLayoutVars>
          <dgm:bulletEnabled val="1"/>
        </dgm:presLayoutVars>
      </dgm:prSet>
      <dgm:spPr/>
      <dgm:t>
        <a:bodyPr/>
        <a:lstStyle/>
        <a:p>
          <a:endParaRPr lang="es-ES"/>
        </a:p>
      </dgm:t>
    </dgm:pt>
    <dgm:pt modelId="{E84334D3-718D-4B37-B9D8-0B00BB735F05}" type="pres">
      <dgm:prSet presAssocID="{64EF3B28-46E8-46DD-9182-A971E29A7010}" presName="sibTrans" presStyleCnt="0"/>
      <dgm:spPr/>
    </dgm:pt>
    <dgm:pt modelId="{E2F46D1D-95E7-41F3-8C63-3200B30D01BA}" type="pres">
      <dgm:prSet presAssocID="{D0713E9D-3D1A-4E0B-895A-BE3D6F301FE5}" presName="node" presStyleLbl="node1" presStyleIdx="1" presStyleCnt="6">
        <dgm:presLayoutVars>
          <dgm:bulletEnabled val="1"/>
        </dgm:presLayoutVars>
      </dgm:prSet>
      <dgm:spPr/>
      <dgm:t>
        <a:bodyPr/>
        <a:lstStyle/>
        <a:p>
          <a:endParaRPr lang="es-ES"/>
        </a:p>
      </dgm:t>
    </dgm:pt>
    <dgm:pt modelId="{388782D1-FA46-4BDB-8EA7-34081EC6FCC8}" type="pres">
      <dgm:prSet presAssocID="{88ABADFE-3EC4-4B50-B17D-C672068F602F}" presName="sibTrans" presStyleCnt="0"/>
      <dgm:spPr/>
    </dgm:pt>
    <dgm:pt modelId="{CB369367-1EA6-4ABA-87A2-F52C94D4DADC}" type="pres">
      <dgm:prSet presAssocID="{663B65ED-D22D-4E2C-96CC-419ACD70FA63}" presName="node" presStyleLbl="node1" presStyleIdx="2" presStyleCnt="6">
        <dgm:presLayoutVars>
          <dgm:bulletEnabled val="1"/>
        </dgm:presLayoutVars>
      </dgm:prSet>
      <dgm:spPr/>
      <dgm:t>
        <a:bodyPr/>
        <a:lstStyle/>
        <a:p>
          <a:endParaRPr lang="es-ES"/>
        </a:p>
      </dgm:t>
    </dgm:pt>
    <dgm:pt modelId="{7F48AF41-B10E-451B-9B04-57E848BE0D98}" type="pres">
      <dgm:prSet presAssocID="{9B649A6B-8528-4F98-B9B2-2FC5D88426A9}" presName="sibTrans" presStyleCnt="0"/>
      <dgm:spPr/>
    </dgm:pt>
    <dgm:pt modelId="{211E7511-E70C-45A5-AE85-4E34E3FC064B}" type="pres">
      <dgm:prSet presAssocID="{C6A9574A-73CB-48C4-9B15-8004756F21F0}" presName="node" presStyleLbl="node1" presStyleIdx="3" presStyleCnt="6">
        <dgm:presLayoutVars>
          <dgm:bulletEnabled val="1"/>
        </dgm:presLayoutVars>
      </dgm:prSet>
      <dgm:spPr/>
      <dgm:t>
        <a:bodyPr/>
        <a:lstStyle/>
        <a:p>
          <a:endParaRPr lang="es-ES"/>
        </a:p>
      </dgm:t>
    </dgm:pt>
    <dgm:pt modelId="{594EBD37-A438-4B7D-A62A-E6193CF198C8}" type="pres">
      <dgm:prSet presAssocID="{66855053-17C6-4840-B832-5E54F245FC27}" presName="sibTrans" presStyleCnt="0"/>
      <dgm:spPr/>
    </dgm:pt>
    <dgm:pt modelId="{323497E5-3F0F-417F-8351-8417B4945DB9}" type="pres">
      <dgm:prSet presAssocID="{0692DCCA-7748-424E-9BB2-F726274A1604}" presName="node" presStyleLbl="node1" presStyleIdx="4" presStyleCnt="6" custLinFactNeighborX="-1598">
        <dgm:presLayoutVars>
          <dgm:bulletEnabled val="1"/>
        </dgm:presLayoutVars>
      </dgm:prSet>
      <dgm:spPr/>
      <dgm:t>
        <a:bodyPr/>
        <a:lstStyle/>
        <a:p>
          <a:endParaRPr lang="es-ES"/>
        </a:p>
      </dgm:t>
    </dgm:pt>
    <dgm:pt modelId="{86BB11B7-230A-4A6D-B421-EBEB101CE460}" type="pres">
      <dgm:prSet presAssocID="{D72884E8-4A62-44BC-956A-936F43A36FB8}" presName="sibTrans" presStyleCnt="0"/>
      <dgm:spPr/>
    </dgm:pt>
    <dgm:pt modelId="{2B723E96-B3C3-4040-885F-D7067EBE0D3A}" type="pres">
      <dgm:prSet presAssocID="{3E0090A3-46B8-43CE-A6B2-DED66FEDB5D6}" presName="node" presStyleLbl="node1" presStyleIdx="5" presStyleCnt="6" custLinFactNeighborX="-1598">
        <dgm:presLayoutVars>
          <dgm:bulletEnabled val="1"/>
        </dgm:presLayoutVars>
      </dgm:prSet>
      <dgm:spPr/>
      <dgm:t>
        <a:bodyPr/>
        <a:lstStyle/>
        <a:p>
          <a:endParaRPr lang="es-ES"/>
        </a:p>
      </dgm:t>
    </dgm:pt>
  </dgm:ptLst>
  <dgm:cxnLst>
    <dgm:cxn modelId="{33B6CCDA-E3A5-4BDB-B4F0-04CA34FFE535}" srcId="{47F910C9-B3AD-481A-901F-D1690FE0C482}" destId="{663B65ED-D22D-4E2C-96CC-419ACD70FA63}" srcOrd="2" destOrd="0" parTransId="{D3664D26-F2A4-4526-88E8-FA857B698E53}" sibTransId="{9B649A6B-8528-4F98-B9B2-2FC5D88426A9}"/>
    <dgm:cxn modelId="{DD115C50-BDBF-4870-A7C7-1DE7EC0C3707}" type="presOf" srcId="{765F9E10-C10A-4956-A409-CB3A133EB328}" destId="{8D012B74-5F8C-46B9-807A-80886C4C22E8}" srcOrd="0" destOrd="0" presId="urn:microsoft.com/office/officeart/2005/8/layout/default"/>
    <dgm:cxn modelId="{A03001BF-F1D0-4FC0-9335-5CAFB3725EE2}" type="presOf" srcId="{0692DCCA-7748-424E-9BB2-F726274A1604}" destId="{323497E5-3F0F-417F-8351-8417B4945DB9}" srcOrd="0" destOrd="0" presId="urn:microsoft.com/office/officeart/2005/8/layout/default"/>
    <dgm:cxn modelId="{9CF6D237-7429-4C6D-BB77-9505768C55E2}" type="presOf" srcId="{C6A9574A-73CB-48C4-9B15-8004756F21F0}" destId="{211E7511-E70C-45A5-AE85-4E34E3FC064B}" srcOrd="0" destOrd="0" presId="urn:microsoft.com/office/officeart/2005/8/layout/default"/>
    <dgm:cxn modelId="{EC8175CE-2213-484C-AE83-BAB40D4F26D2}" type="presOf" srcId="{47F910C9-B3AD-481A-901F-D1690FE0C482}" destId="{C7A1890F-6350-4EB3-A015-0646BA7F8222}" srcOrd="0" destOrd="0" presId="urn:microsoft.com/office/officeart/2005/8/layout/default"/>
    <dgm:cxn modelId="{4EB8AE56-767A-4E6D-98C5-CA4D23A9CDCD}" type="presOf" srcId="{3E0090A3-46B8-43CE-A6B2-DED66FEDB5D6}" destId="{2B723E96-B3C3-4040-885F-D7067EBE0D3A}" srcOrd="0" destOrd="0" presId="urn:microsoft.com/office/officeart/2005/8/layout/default"/>
    <dgm:cxn modelId="{E62D6172-6A30-41B6-BB39-716D19A502A3}" srcId="{47F910C9-B3AD-481A-901F-D1690FE0C482}" destId="{0692DCCA-7748-424E-9BB2-F726274A1604}" srcOrd="4" destOrd="0" parTransId="{E62D5A20-1B06-4577-A820-46D933C2A2AC}" sibTransId="{D72884E8-4A62-44BC-956A-936F43A36FB8}"/>
    <dgm:cxn modelId="{223B76A6-B9C4-4669-90E9-F2EA9DB8F869}" srcId="{47F910C9-B3AD-481A-901F-D1690FE0C482}" destId="{C6A9574A-73CB-48C4-9B15-8004756F21F0}" srcOrd="3" destOrd="0" parTransId="{FA60DF5C-A8C1-49C5-9A0D-B2EBDFEAD7AD}" sibTransId="{66855053-17C6-4840-B832-5E54F245FC27}"/>
    <dgm:cxn modelId="{8F08441D-69F1-4F40-9F68-7CCF6E53498C}" srcId="{47F910C9-B3AD-481A-901F-D1690FE0C482}" destId="{3E0090A3-46B8-43CE-A6B2-DED66FEDB5D6}" srcOrd="5" destOrd="0" parTransId="{7965966C-6A87-4E3C-B82E-D84ED14230D1}" sibTransId="{A5237ADF-E715-483C-8912-8D20784FE2BF}"/>
    <dgm:cxn modelId="{1DFFC9F5-6EE2-4F19-8F23-241844994945}" srcId="{47F910C9-B3AD-481A-901F-D1690FE0C482}" destId="{D0713E9D-3D1A-4E0B-895A-BE3D6F301FE5}" srcOrd="1" destOrd="0" parTransId="{A50E7CCC-5BD2-4D70-B9FB-3BFDB46849F8}" sibTransId="{88ABADFE-3EC4-4B50-B17D-C672068F602F}"/>
    <dgm:cxn modelId="{FA12FC61-B0B3-4670-83BC-347304B62B95}" srcId="{47F910C9-B3AD-481A-901F-D1690FE0C482}" destId="{765F9E10-C10A-4956-A409-CB3A133EB328}" srcOrd="0" destOrd="0" parTransId="{876C9D47-91D3-4940-BBC0-5C7C78AC974D}" sibTransId="{64EF3B28-46E8-46DD-9182-A971E29A7010}"/>
    <dgm:cxn modelId="{1207D5E8-46D2-4B73-94EA-F3A4637B152C}" type="presOf" srcId="{663B65ED-D22D-4E2C-96CC-419ACD70FA63}" destId="{CB369367-1EA6-4ABA-87A2-F52C94D4DADC}" srcOrd="0" destOrd="0" presId="urn:microsoft.com/office/officeart/2005/8/layout/default"/>
    <dgm:cxn modelId="{848624A0-1D83-4990-ACA3-34D240C16EEA}" type="presOf" srcId="{D0713E9D-3D1A-4E0B-895A-BE3D6F301FE5}" destId="{E2F46D1D-95E7-41F3-8C63-3200B30D01BA}" srcOrd="0" destOrd="0" presId="urn:microsoft.com/office/officeart/2005/8/layout/default"/>
    <dgm:cxn modelId="{B36BEF5E-D77D-49D9-85CA-15B2F1D46132}" type="presParOf" srcId="{C7A1890F-6350-4EB3-A015-0646BA7F8222}" destId="{8D012B74-5F8C-46B9-807A-80886C4C22E8}" srcOrd="0" destOrd="0" presId="urn:microsoft.com/office/officeart/2005/8/layout/default"/>
    <dgm:cxn modelId="{4F07A551-A689-4D0B-AEB1-FDE4840D7217}" type="presParOf" srcId="{C7A1890F-6350-4EB3-A015-0646BA7F8222}" destId="{E84334D3-718D-4B37-B9D8-0B00BB735F05}" srcOrd="1" destOrd="0" presId="urn:microsoft.com/office/officeart/2005/8/layout/default"/>
    <dgm:cxn modelId="{8C035873-24E1-4C99-A9A6-B956CA22D104}" type="presParOf" srcId="{C7A1890F-6350-4EB3-A015-0646BA7F8222}" destId="{E2F46D1D-95E7-41F3-8C63-3200B30D01BA}" srcOrd="2" destOrd="0" presId="urn:microsoft.com/office/officeart/2005/8/layout/default"/>
    <dgm:cxn modelId="{8689A373-B07C-43C3-83B5-5A7F4D3F7C63}" type="presParOf" srcId="{C7A1890F-6350-4EB3-A015-0646BA7F8222}" destId="{388782D1-FA46-4BDB-8EA7-34081EC6FCC8}" srcOrd="3" destOrd="0" presId="urn:microsoft.com/office/officeart/2005/8/layout/default"/>
    <dgm:cxn modelId="{21DFB280-8ABD-48CC-93D0-4DFE295B9B44}" type="presParOf" srcId="{C7A1890F-6350-4EB3-A015-0646BA7F8222}" destId="{CB369367-1EA6-4ABA-87A2-F52C94D4DADC}" srcOrd="4" destOrd="0" presId="urn:microsoft.com/office/officeart/2005/8/layout/default"/>
    <dgm:cxn modelId="{C6E64732-5EDE-4730-BBD1-113557F2AA67}" type="presParOf" srcId="{C7A1890F-6350-4EB3-A015-0646BA7F8222}" destId="{7F48AF41-B10E-451B-9B04-57E848BE0D98}" srcOrd="5" destOrd="0" presId="urn:microsoft.com/office/officeart/2005/8/layout/default"/>
    <dgm:cxn modelId="{C97947BA-3C31-4670-AFA0-0CAA2F7E90C1}" type="presParOf" srcId="{C7A1890F-6350-4EB3-A015-0646BA7F8222}" destId="{211E7511-E70C-45A5-AE85-4E34E3FC064B}" srcOrd="6" destOrd="0" presId="urn:microsoft.com/office/officeart/2005/8/layout/default"/>
    <dgm:cxn modelId="{D7B95243-D502-434E-9838-58E61D33CE83}" type="presParOf" srcId="{C7A1890F-6350-4EB3-A015-0646BA7F8222}" destId="{594EBD37-A438-4B7D-A62A-E6193CF198C8}" srcOrd="7" destOrd="0" presId="urn:microsoft.com/office/officeart/2005/8/layout/default"/>
    <dgm:cxn modelId="{771611C7-40EB-4FF0-A9C3-645AF55FD26A}" type="presParOf" srcId="{C7A1890F-6350-4EB3-A015-0646BA7F8222}" destId="{323497E5-3F0F-417F-8351-8417B4945DB9}" srcOrd="8" destOrd="0" presId="urn:microsoft.com/office/officeart/2005/8/layout/default"/>
    <dgm:cxn modelId="{FC37B774-ED73-460D-B425-ADA80235E562}" type="presParOf" srcId="{C7A1890F-6350-4EB3-A015-0646BA7F8222}" destId="{86BB11B7-230A-4A6D-B421-EBEB101CE460}" srcOrd="9" destOrd="0" presId="urn:microsoft.com/office/officeart/2005/8/layout/default"/>
    <dgm:cxn modelId="{83A90FDA-0AD1-41A5-A161-72C5F67552AD}" type="presParOf" srcId="{C7A1890F-6350-4EB3-A015-0646BA7F8222}" destId="{2B723E96-B3C3-4040-885F-D7067EBE0D3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88CCEC-655C-41B7-A6D5-5B5201103F6F}"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ES"/>
        </a:p>
      </dgm:t>
    </dgm:pt>
    <dgm:pt modelId="{2D8087C9-1856-45F6-97FE-36AC9EF29942}">
      <dgm:prSet phldrT="[Texto]"/>
      <dgm:spPr/>
      <dgm:t>
        <a:bodyPr/>
        <a:lstStyle/>
        <a:p>
          <a:pPr algn="l"/>
          <a:r>
            <a:rPr lang="es-ES" dirty="0" smtClean="0"/>
            <a:t>1949 Cristian René de </a:t>
          </a:r>
          <a:r>
            <a:rPr lang="es-ES" dirty="0" err="1" smtClean="0"/>
            <a:t>Duve</a:t>
          </a:r>
          <a:r>
            <a:rPr lang="es-ES" dirty="0" smtClean="0"/>
            <a:t> (lisosomas y peroxisomas)</a:t>
          </a:r>
          <a:endParaRPr lang="es-ES" dirty="0"/>
        </a:p>
      </dgm:t>
    </dgm:pt>
    <dgm:pt modelId="{5A414385-055D-4FE1-95CF-FA0FFCF107FD}" type="parTrans" cxnId="{1C3F3A6E-0B7C-46B5-A8CE-2A1B459CA2EF}">
      <dgm:prSet/>
      <dgm:spPr/>
      <dgm:t>
        <a:bodyPr/>
        <a:lstStyle/>
        <a:p>
          <a:pPr algn="l"/>
          <a:endParaRPr lang="es-ES"/>
        </a:p>
      </dgm:t>
    </dgm:pt>
    <dgm:pt modelId="{6C331FD0-28C8-4184-9CDD-C9A00E872EAD}" type="sibTrans" cxnId="{1C3F3A6E-0B7C-46B5-A8CE-2A1B459CA2EF}">
      <dgm:prSet/>
      <dgm:spPr/>
      <dgm:t>
        <a:bodyPr/>
        <a:lstStyle/>
        <a:p>
          <a:pPr algn="l"/>
          <a:endParaRPr lang="es-ES"/>
        </a:p>
      </dgm:t>
    </dgm:pt>
    <dgm:pt modelId="{5C655C16-67E9-43F9-ABF6-1B22F4F54365}">
      <dgm:prSet phldrT="[Texto]"/>
      <dgm:spPr/>
      <dgm:t>
        <a:bodyPr/>
        <a:lstStyle/>
        <a:p>
          <a:pPr algn="l"/>
          <a:r>
            <a:rPr lang="es-ES" dirty="0" smtClean="0"/>
            <a:t>1973 George Emil </a:t>
          </a:r>
          <a:r>
            <a:rPr lang="es-ES" dirty="0" err="1" smtClean="0"/>
            <a:t>Palade</a:t>
          </a:r>
          <a:r>
            <a:rPr lang="es-ES" dirty="0" smtClean="0"/>
            <a:t> (mitocondrias, aparato de Golgi, ácidos nucleicos)</a:t>
          </a:r>
          <a:endParaRPr lang="es-ES" dirty="0"/>
        </a:p>
      </dgm:t>
    </dgm:pt>
    <dgm:pt modelId="{128A8C4C-C278-450C-B1F0-7B09F60F36FC}" type="parTrans" cxnId="{202D4064-F07E-4355-9910-B63FC1CE763A}">
      <dgm:prSet/>
      <dgm:spPr/>
      <dgm:t>
        <a:bodyPr/>
        <a:lstStyle/>
        <a:p>
          <a:pPr algn="l"/>
          <a:endParaRPr lang="es-ES"/>
        </a:p>
      </dgm:t>
    </dgm:pt>
    <dgm:pt modelId="{83C7D623-B700-410E-BA26-BE91C860FC4E}" type="sibTrans" cxnId="{202D4064-F07E-4355-9910-B63FC1CE763A}">
      <dgm:prSet/>
      <dgm:spPr/>
      <dgm:t>
        <a:bodyPr/>
        <a:lstStyle/>
        <a:p>
          <a:pPr algn="l"/>
          <a:endParaRPr lang="es-ES"/>
        </a:p>
      </dgm:t>
    </dgm:pt>
    <dgm:pt modelId="{DB9F2F03-3BE3-4D07-B1AB-93662AA65B58}" type="pres">
      <dgm:prSet presAssocID="{6188CCEC-655C-41B7-A6D5-5B5201103F6F}" presName="Name0" presStyleCnt="0">
        <dgm:presLayoutVars>
          <dgm:dir/>
          <dgm:resizeHandles val="exact"/>
        </dgm:presLayoutVars>
      </dgm:prSet>
      <dgm:spPr/>
      <dgm:t>
        <a:bodyPr/>
        <a:lstStyle/>
        <a:p>
          <a:endParaRPr lang="es-ES"/>
        </a:p>
      </dgm:t>
    </dgm:pt>
    <dgm:pt modelId="{3A3D7B1F-47DD-44DA-8FD9-080E9C50A2E2}" type="pres">
      <dgm:prSet presAssocID="{2D8087C9-1856-45F6-97FE-36AC9EF29942}" presName="node" presStyleLbl="node1" presStyleIdx="0" presStyleCnt="2">
        <dgm:presLayoutVars>
          <dgm:bulletEnabled val="1"/>
        </dgm:presLayoutVars>
      </dgm:prSet>
      <dgm:spPr/>
      <dgm:t>
        <a:bodyPr/>
        <a:lstStyle/>
        <a:p>
          <a:endParaRPr lang="es-ES"/>
        </a:p>
      </dgm:t>
    </dgm:pt>
    <dgm:pt modelId="{A5435D4B-48FE-4263-B671-5ED9A4474AA9}" type="pres">
      <dgm:prSet presAssocID="{6C331FD0-28C8-4184-9CDD-C9A00E872EAD}" presName="sibTrans" presStyleCnt="0"/>
      <dgm:spPr/>
    </dgm:pt>
    <dgm:pt modelId="{397BA0E1-7554-4173-8632-0451F3312B94}" type="pres">
      <dgm:prSet presAssocID="{5C655C16-67E9-43F9-ABF6-1B22F4F54365}" presName="node" presStyleLbl="node1" presStyleIdx="1" presStyleCnt="2" custLinFactX="72697" custLinFactNeighborX="100000" custLinFactNeighborY="35762">
        <dgm:presLayoutVars>
          <dgm:bulletEnabled val="1"/>
        </dgm:presLayoutVars>
      </dgm:prSet>
      <dgm:spPr/>
      <dgm:t>
        <a:bodyPr/>
        <a:lstStyle/>
        <a:p>
          <a:endParaRPr lang="es-ES"/>
        </a:p>
      </dgm:t>
    </dgm:pt>
  </dgm:ptLst>
  <dgm:cxnLst>
    <dgm:cxn modelId="{A9A037FB-AF7F-42EF-80FD-BB8B8DA787FC}" type="presOf" srcId="{6188CCEC-655C-41B7-A6D5-5B5201103F6F}" destId="{DB9F2F03-3BE3-4D07-B1AB-93662AA65B58}" srcOrd="0" destOrd="0" presId="urn:microsoft.com/office/officeart/2005/8/layout/hList6"/>
    <dgm:cxn modelId="{202D4064-F07E-4355-9910-B63FC1CE763A}" srcId="{6188CCEC-655C-41B7-A6D5-5B5201103F6F}" destId="{5C655C16-67E9-43F9-ABF6-1B22F4F54365}" srcOrd="1" destOrd="0" parTransId="{128A8C4C-C278-450C-B1F0-7B09F60F36FC}" sibTransId="{83C7D623-B700-410E-BA26-BE91C860FC4E}"/>
    <dgm:cxn modelId="{58B919A6-F38F-4174-A0E1-463C5FC596EF}" type="presOf" srcId="{2D8087C9-1856-45F6-97FE-36AC9EF29942}" destId="{3A3D7B1F-47DD-44DA-8FD9-080E9C50A2E2}" srcOrd="0" destOrd="0" presId="urn:microsoft.com/office/officeart/2005/8/layout/hList6"/>
    <dgm:cxn modelId="{97BF0E95-5F0F-4C8E-B344-7B460143D16A}" type="presOf" srcId="{5C655C16-67E9-43F9-ABF6-1B22F4F54365}" destId="{397BA0E1-7554-4173-8632-0451F3312B94}" srcOrd="0" destOrd="0" presId="urn:microsoft.com/office/officeart/2005/8/layout/hList6"/>
    <dgm:cxn modelId="{1C3F3A6E-0B7C-46B5-A8CE-2A1B459CA2EF}" srcId="{6188CCEC-655C-41B7-A6D5-5B5201103F6F}" destId="{2D8087C9-1856-45F6-97FE-36AC9EF29942}" srcOrd="0" destOrd="0" parTransId="{5A414385-055D-4FE1-95CF-FA0FFCF107FD}" sibTransId="{6C331FD0-28C8-4184-9CDD-C9A00E872EAD}"/>
    <dgm:cxn modelId="{5925C0F2-5DE4-467F-906C-6B976D7BC90A}" type="presParOf" srcId="{DB9F2F03-3BE3-4D07-B1AB-93662AA65B58}" destId="{3A3D7B1F-47DD-44DA-8FD9-080E9C50A2E2}" srcOrd="0" destOrd="0" presId="urn:microsoft.com/office/officeart/2005/8/layout/hList6"/>
    <dgm:cxn modelId="{AEB32A40-BA55-4736-BB39-35AF30A5371A}" type="presParOf" srcId="{DB9F2F03-3BE3-4D07-B1AB-93662AA65B58}" destId="{A5435D4B-48FE-4263-B671-5ED9A4474AA9}" srcOrd="1" destOrd="0" presId="urn:microsoft.com/office/officeart/2005/8/layout/hList6"/>
    <dgm:cxn modelId="{E51CE92C-1F5A-441B-A28E-52157B243986}" type="presParOf" srcId="{DB9F2F03-3BE3-4D07-B1AB-93662AA65B58}" destId="{397BA0E1-7554-4173-8632-0451F3312B94}"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56F17-DEEB-4C73-A6E4-EAF425096AAB}">
      <dsp:nvSpPr>
        <dsp:cNvPr id="0" name=""/>
        <dsp:cNvSpPr/>
      </dsp:nvSpPr>
      <dsp:spPr>
        <a:xfrm>
          <a:off x="0" y="353507"/>
          <a:ext cx="6707414"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B703EB-16AA-48F0-9A1F-C32553A53432}">
      <dsp:nvSpPr>
        <dsp:cNvPr id="0" name=""/>
        <dsp:cNvSpPr/>
      </dsp:nvSpPr>
      <dsp:spPr>
        <a:xfrm>
          <a:off x="335370" y="49918"/>
          <a:ext cx="4695189"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467" tIns="0" rIns="177467" bIns="0" numCol="1" spcCol="1270" anchor="ctr" anchorCtr="0">
          <a:noAutofit/>
        </a:bodyPr>
        <a:lstStyle/>
        <a:p>
          <a:pPr lvl="0" algn="l" defTabSz="533400">
            <a:lnSpc>
              <a:spcPct val="90000"/>
            </a:lnSpc>
            <a:spcBef>
              <a:spcPct val="0"/>
            </a:spcBef>
            <a:spcAft>
              <a:spcPct val="35000"/>
            </a:spcAft>
          </a:pPr>
          <a:r>
            <a:rPr lang="es-ES" sz="1200" kern="1200" dirty="0" smtClean="0">
              <a:solidFill>
                <a:schemeClr val="tx1"/>
              </a:solidFill>
            </a:rPr>
            <a:t>HERMANOS JANSSEN ( Microscopio Simple)</a:t>
          </a:r>
          <a:endParaRPr lang="es-ES" sz="1200" kern="1200" dirty="0">
            <a:solidFill>
              <a:schemeClr val="tx1"/>
            </a:solidFill>
          </a:endParaRPr>
        </a:p>
      </dsp:txBody>
      <dsp:txXfrm>
        <a:off x="364191" y="78739"/>
        <a:ext cx="4637547" cy="532758"/>
      </dsp:txXfrm>
    </dsp:sp>
    <dsp:sp modelId="{981A28D5-523D-49F1-B804-8265DF8D9A08}">
      <dsp:nvSpPr>
        <dsp:cNvPr id="0" name=""/>
        <dsp:cNvSpPr/>
      </dsp:nvSpPr>
      <dsp:spPr>
        <a:xfrm>
          <a:off x="0" y="1260708"/>
          <a:ext cx="6707414"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0E078A-DD72-4709-BC6B-63E3AFB8D921}">
      <dsp:nvSpPr>
        <dsp:cNvPr id="0" name=""/>
        <dsp:cNvSpPr/>
      </dsp:nvSpPr>
      <dsp:spPr>
        <a:xfrm>
          <a:off x="335370" y="965507"/>
          <a:ext cx="4695189"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467" tIns="0" rIns="177467" bIns="0" numCol="1" spcCol="1270" anchor="ctr" anchorCtr="0">
          <a:noAutofit/>
        </a:bodyPr>
        <a:lstStyle/>
        <a:p>
          <a:pPr lvl="0" algn="l" defTabSz="533400">
            <a:lnSpc>
              <a:spcPct val="90000"/>
            </a:lnSpc>
            <a:spcBef>
              <a:spcPct val="0"/>
            </a:spcBef>
            <a:spcAft>
              <a:spcPct val="35000"/>
            </a:spcAft>
          </a:pPr>
          <a:r>
            <a:rPr lang="es-ES" sz="1200" kern="1200" dirty="0" smtClean="0">
              <a:solidFill>
                <a:schemeClr val="tx1"/>
              </a:solidFill>
            </a:rPr>
            <a:t>GALILEO GALILEI( 1612)</a:t>
          </a:r>
          <a:endParaRPr lang="es-ES" sz="1200" kern="1200" dirty="0">
            <a:solidFill>
              <a:schemeClr val="tx1"/>
            </a:solidFill>
          </a:endParaRPr>
        </a:p>
      </dsp:txBody>
      <dsp:txXfrm>
        <a:off x="364191" y="994328"/>
        <a:ext cx="4637547" cy="532758"/>
      </dsp:txXfrm>
    </dsp:sp>
    <dsp:sp modelId="{4A109335-C850-4BFF-A332-D37A8FC2ECF7}">
      <dsp:nvSpPr>
        <dsp:cNvPr id="0" name=""/>
        <dsp:cNvSpPr/>
      </dsp:nvSpPr>
      <dsp:spPr>
        <a:xfrm>
          <a:off x="0" y="2167908"/>
          <a:ext cx="6707414"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06DAE6-0540-43C3-B20B-DBD670D4DA6C}">
      <dsp:nvSpPr>
        <dsp:cNvPr id="0" name=""/>
        <dsp:cNvSpPr/>
      </dsp:nvSpPr>
      <dsp:spPr>
        <a:xfrm>
          <a:off x="321942" y="1872708"/>
          <a:ext cx="6379444"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467" tIns="0" rIns="177467" bIns="0" numCol="1" spcCol="1270" anchor="ctr" anchorCtr="0">
          <a:noAutofit/>
        </a:bodyPr>
        <a:lstStyle/>
        <a:p>
          <a:pPr lvl="0" algn="l" defTabSz="533400">
            <a:lnSpc>
              <a:spcPct val="90000"/>
            </a:lnSpc>
            <a:spcBef>
              <a:spcPct val="0"/>
            </a:spcBef>
            <a:spcAft>
              <a:spcPct val="35000"/>
            </a:spcAft>
          </a:pPr>
          <a:r>
            <a:rPr lang="es-ES" sz="1200" kern="1200" dirty="0" smtClean="0">
              <a:solidFill>
                <a:schemeClr val="tx1"/>
              </a:solidFill>
            </a:rPr>
            <a:t>MARCELO MALPIGHI( 1661)PADRE DE LA HISTOLOGIA  </a:t>
          </a:r>
          <a:r>
            <a:rPr lang="es-ES" sz="1200" kern="1200" dirty="0" err="1" smtClean="0">
              <a:solidFill>
                <a:schemeClr val="tx1"/>
              </a:solidFill>
            </a:rPr>
            <a:t>Anatomia</a:t>
          </a:r>
          <a:r>
            <a:rPr lang="es-ES" sz="1200" kern="1200" dirty="0" smtClean="0">
              <a:solidFill>
                <a:schemeClr val="tx1"/>
              </a:solidFill>
            </a:rPr>
            <a:t> Microscópica – capilares</a:t>
          </a:r>
          <a:endParaRPr lang="es-ES" sz="1200" kern="1200" dirty="0">
            <a:solidFill>
              <a:schemeClr val="tx1"/>
            </a:solidFill>
          </a:endParaRPr>
        </a:p>
      </dsp:txBody>
      <dsp:txXfrm>
        <a:off x="350763" y="1901529"/>
        <a:ext cx="6321802"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56F17-DEEB-4C73-A6E4-EAF425096AAB}">
      <dsp:nvSpPr>
        <dsp:cNvPr id="0" name=""/>
        <dsp:cNvSpPr/>
      </dsp:nvSpPr>
      <dsp:spPr>
        <a:xfrm>
          <a:off x="0" y="583651"/>
          <a:ext cx="6707413"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B703EB-16AA-48F0-9A1F-C32553A53432}">
      <dsp:nvSpPr>
        <dsp:cNvPr id="0" name=""/>
        <dsp:cNvSpPr/>
      </dsp:nvSpPr>
      <dsp:spPr>
        <a:xfrm>
          <a:off x="305489" y="527395"/>
          <a:ext cx="4695189"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467" tIns="0" rIns="177467" bIns="0" numCol="1" spcCol="1270" anchor="ctr" anchorCtr="0">
          <a:noAutofit/>
        </a:bodyPr>
        <a:lstStyle/>
        <a:p>
          <a:pPr lvl="0" algn="l" defTabSz="622300">
            <a:lnSpc>
              <a:spcPct val="90000"/>
            </a:lnSpc>
            <a:spcBef>
              <a:spcPct val="0"/>
            </a:spcBef>
            <a:spcAft>
              <a:spcPct val="35000"/>
            </a:spcAft>
          </a:pPr>
          <a:r>
            <a:rPr lang="es-ES" sz="1400" kern="1200" dirty="0" smtClean="0">
              <a:solidFill>
                <a:schemeClr val="tx1"/>
              </a:solidFill>
            </a:rPr>
            <a:t>HERMANOS JANSSEN ( Microscopio Simple)</a:t>
          </a:r>
          <a:endParaRPr lang="es-ES" sz="1400" kern="1200" dirty="0">
            <a:solidFill>
              <a:schemeClr val="tx1"/>
            </a:solidFill>
          </a:endParaRPr>
        </a:p>
      </dsp:txBody>
      <dsp:txXfrm>
        <a:off x="325664" y="547570"/>
        <a:ext cx="4654839" cy="372930"/>
      </dsp:txXfrm>
    </dsp:sp>
    <dsp:sp modelId="{981A28D5-523D-49F1-B804-8265DF8D9A08}">
      <dsp:nvSpPr>
        <dsp:cNvPr id="0" name=""/>
        <dsp:cNvSpPr/>
      </dsp:nvSpPr>
      <dsp:spPr>
        <a:xfrm>
          <a:off x="0" y="1218691"/>
          <a:ext cx="6707413"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0E078A-DD72-4709-BC6B-63E3AFB8D921}">
      <dsp:nvSpPr>
        <dsp:cNvPr id="0" name=""/>
        <dsp:cNvSpPr/>
      </dsp:nvSpPr>
      <dsp:spPr>
        <a:xfrm>
          <a:off x="335370" y="1012051"/>
          <a:ext cx="4695189"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467" tIns="0" rIns="177467" bIns="0" numCol="1" spcCol="1270" anchor="ctr" anchorCtr="0">
          <a:noAutofit/>
        </a:bodyPr>
        <a:lstStyle/>
        <a:p>
          <a:pPr lvl="0" algn="l" defTabSz="622300">
            <a:lnSpc>
              <a:spcPct val="90000"/>
            </a:lnSpc>
            <a:spcBef>
              <a:spcPct val="0"/>
            </a:spcBef>
            <a:spcAft>
              <a:spcPct val="35000"/>
            </a:spcAft>
          </a:pPr>
          <a:r>
            <a:rPr lang="es-ES" sz="1400" kern="1200" dirty="0" smtClean="0">
              <a:solidFill>
                <a:schemeClr val="tx1"/>
              </a:solidFill>
            </a:rPr>
            <a:t>GALILEO GALILEI( 1612)</a:t>
          </a:r>
          <a:endParaRPr lang="es-ES" sz="1400" kern="1200" dirty="0">
            <a:solidFill>
              <a:schemeClr val="tx1"/>
            </a:solidFill>
          </a:endParaRPr>
        </a:p>
      </dsp:txBody>
      <dsp:txXfrm>
        <a:off x="355545" y="1032226"/>
        <a:ext cx="4654839" cy="372930"/>
      </dsp:txXfrm>
    </dsp:sp>
    <dsp:sp modelId="{4A109335-C850-4BFF-A332-D37A8FC2ECF7}">
      <dsp:nvSpPr>
        <dsp:cNvPr id="0" name=""/>
        <dsp:cNvSpPr/>
      </dsp:nvSpPr>
      <dsp:spPr>
        <a:xfrm>
          <a:off x="0" y="1853731"/>
          <a:ext cx="6707413"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06DAE6-0540-43C3-B20B-DBD670D4DA6C}">
      <dsp:nvSpPr>
        <dsp:cNvPr id="0" name=""/>
        <dsp:cNvSpPr/>
      </dsp:nvSpPr>
      <dsp:spPr>
        <a:xfrm>
          <a:off x="335370" y="1647091"/>
          <a:ext cx="4695189"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467" tIns="0" rIns="177467" bIns="0" numCol="1" spcCol="1270" anchor="ctr" anchorCtr="0">
          <a:noAutofit/>
        </a:bodyPr>
        <a:lstStyle/>
        <a:p>
          <a:pPr lvl="0" algn="l" defTabSz="622300">
            <a:lnSpc>
              <a:spcPct val="90000"/>
            </a:lnSpc>
            <a:spcBef>
              <a:spcPct val="0"/>
            </a:spcBef>
            <a:spcAft>
              <a:spcPct val="35000"/>
            </a:spcAft>
          </a:pPr>
          <a:r>
            <a:rPr lang="es-ES" sz="1400" kern="1200" dirty="0" smtClean="0">
              <a:solidFill>
                <a:schemeClr val="tx1"/>
              </a:solidFill>
            </a:rPr>
            <a:t>MARCELO MALPIGHI( 1628 – 1694) </a:t>
          </a:r>
          <a:r>
            <a:rPr lang="es-ES" sz="1400" kern="1200" dirty="0" err="1" smtClean="0">
              <a:solidFill>
                <a:schemeClr val="tx1"/>
              </a:solidFill>
            </a:rPr>
            <a:t>Anatomia</a:t>
          </a:r>
          <a:r>
            <a:rPr lang="es-ES" sz="1400" kern="1200" dirty="0" smtClean="0">
              <a:solidFill>
                <a:schemeClr val="tx1"/>
              </a:solidFill>
            </a:rPr>
            <a:t> Microscópica</a:t>
          </a:r>
          <a:endParaRPr lang="es-ES" sz="1400" kern="1200" dirty="0">
            <a:solidFill>
              <a:schemeClr val="tx1"/>
            </a:solidFill>
          </a:endParaRPr>
        </a:p>
      </dsp:txBody>
      <dsp:txXfrm>
        <a:off x="355545" y="1667266"/>
        <a:ext cx="4654839" cy="372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12B74-5F8C-46B9-807A-80886C4C22E8}">
      <dsp:nvSpPr>
        <dsp:cNvPr id="0" name=""/>
        <dsp:cNvSpPr/>
      </dsp:nvSpPr>
      <dsp:spPr>
        <a:xfrm>
          <a:off x="0" y="400183"/>
          <a:ext cx="2562153" cy="15372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latin typeface="+mn-lt"/>
            </a:rPr>
            <a:t>ROBERTH HOOKE</a:t>
          </a:r>
          <a:r>
            <a:rPr lang="es-ES" sz="1400" kern="1200" dirty="0" smtClean="0">
              <a:solidFill>
                <a:schemeClr val="tx1"/>
              </a:solidFill>
              <a:latin typeface="+mn-lt"/>
            </a:rPr>
            <a:t> ( celdas o células)</a:t>
          </a:r>
          <a:endParaRPr lang="es-ES" sz="1400" kern="1200" dirty="0">
            <a:solidFill>
              <a:schemeClr val="tx1"/>
            </a:solidFill>
            <a:latin typeface="+mn-lt"/>
          </a:endParaRPr>
        </a:p>
      </dsp:txBody>
      <dsp:txXfrm>
        <a:off x="0" y="400183"/>
        <a:ext cx="2562153" cy="1537292"/>
      </dsp:txXfrm>
    </dsp:sp>
    <dsp:sp modelId="{E2F46D1D-95E7-41F3-8C63-3200B30D01BA}">
      <dsp:nvSpPr>
        <dsp:cNvPr id="0" name=""/>
        <dsp:cNvSpPr/>
      </dsp:nvSpPr>
      <dsp:spPr>
        <a:xfrm>
          <a:off x="2818369" y="400183"/>
          <a:ext cx="2562153" cy="15372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latin typeface="+mn-lt"/>
            </a:rPr>
            <a:t>LEEUWENHOEK</a:t>
          </a:r>
          <a:r>
            <a:rPr lang="es-ES" sz="1400" kern="1200" dirty="0" smtClean="0">
              <a:solidFill>
                <a:schemeClr val="tx1"/>
              </a:solidFill>
              <a:latin typeface="+mn-lt"/>
            </a:rPr>
            <a:t>( 500 X) células eucariotas y procariotas, la epidermis , el pelo, las uñas, los dientes, la estructura muscular, la estructura del cristalino, el nervio óptico</a:t>
          </a:r>
          <a:endParaRPr lang="es-ES" sz="1400" kern="1200" dirty="0">
            <a:solidFill>
              <a:schemeClr val="tx1"/>
            </a:solidFill>
            <a:latin typeface="+mn-lt"/>
          </a:endParaRPr>
        </a:p>
      </dsp:txBody>
      <dsp:txXfrm>
        <a:off x="2818369" y="400183"/>
        <a:ext cx="2562153" cy="1537292"/>
      </dsp:txXfrm>
    </dsp:sp>
    <dsp:sp modelId="{CB369367-1EA6-4ABA-87A2-F52C94D4DADC}">
      <dsp:nvSpPr>
        <dsp:cNvPr id="0" name=""/>
        <dsp:cNvSpPr/>
      </dsp:nvSpPr>
      <dsp:spPr>
        <a:xfrm>
          <a:off x="5636738" y="400183"/>
          <a:ext cx="2562153" cy="15372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rPr>
            <a:t>BICHAT:</a:t>
          </a:r>
          <a:r>
            <a:rPr lang="es-ES" sz="1400" kern="1200" dirty="0" smtClean="0">
              <a:solidFill>
                <a:schemeClr val="tx1"/>
              </a:solidFill>
            </a:rPr>
            <a:t>  designa 21 tipos de tejidos. Fundador de la </a:t>
          </a:r>
          <a:r>
            <a:rPr lang="es-ES" sz="1400" kern="1200" dirty="0" err="1" smtClean="0">
              <a:solidFill>
                <a:schemeClr val="tx1"/>
              </a:solidFill>
            </a:rPr>
            <a:t>Histologia</a:t>
          </a:r>
          <a:r>
            <a:rPr lang="es-ES" sz="1400" kern="1200" dirty="0" smtClean="0">
              <a:solidFill>
                <a:schemeClr val="tx1"/>
              </a:solidFill>
            </a:rPr>
            <a:t> moderna</a:t>
          </a:r>
          <a:endParaRPr lang="es-ES" sz="1400" kern="1200" dirty="0">
            <a:solidFill>
              <a:schemeClr val="tx1"/>
            </a:solidFill>
          </a:endParaRPr>
        </a:p>
      </dsp:txBody>
      <dsp:txXfrm>
        <a:off x="5636738" y="400183"/>
        <a:ext cx="2562153" cy="1537292"/>
      </dsp:txXfrm>
    </dsp:sp>
    <dsp:sp modelId="{211E7511-E70C-45A5-AE85-4E34E3FC064B}">
      <dsp:nvSpPr>
        <dsp:cNvPr id="0" name=""/>
        <dsp:cNvSpPr/>
      </dsp:nvSpPr>
      <dsp:spPr>
        <a:xfrm>
          <a:off x="0" y="2193691"/>
          <a:ext cx="2562153" cy="15372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solidFill>
                <a:schemeClr val="tx1"/>
              </a:solidFill>
              <a:latin typeface="+mn-lt"/>
            </a:rPr>
            <a:t>THEODOR SCHWANN(animales) Y MATTHIAS SCHLEIDEN</a:t>
          </a:r>
          <a:r>
            <a:rPr lang="es-ES" sz="1200" b="0" kern="1200" dirty="0" smtClean="0">
              <a:solidFill>
                <a:schemeClr val="tx1"/>
              </a:solidFill>
              <a:latin typeface="+mn-lt"/>
            </a:rPr>
            <a:t> 1838 (Plantas)                              </a:t>
          </a:r>
        </a:p>
        <a:p>
          <a:pPr lvl="0" algn="ctr" defTabSz="533400">
            <a:lnSpc>
              <a:spcPct val="90000"/>
            </a:lnSpc>
            <a:spcBef>
              <a:spcPct val="0"/>
            </a:spcBef>
            <a:spcAft>
              <a:spcPct val="35000"/>
            </a:spcAft>
          </a:pPr>
          <a:r>
            <a:rPr lang="es-ES" sz="1200" b="0" kern="1200" dirty="0" smtClean="0">
              <a:solidFill>
                <a:schemeClr val="tx1"/>
              </a:solidFill>
              <a:latin typeface="+mn-lt"/>
            </a:rPr>
            <a:t>1.- La célula es la unidad estructural de los organismos.</a:t>
          </a:r>
        </a:p>
        <a:p>
          <a:pPr lvl="0" algn="ctr" defTabSz="533400">
            <a:lnSpc>
              <a:spcPct val="90000"/>
            </a:lnSpc>
            <a:spcBef>
              <a:spcPct val="0"/>
            </a:spcBef>
            <a:spcAft>
              <a:spcPct val="35000"/>
            </a:spcAft>
          </a:pPr>
          <a:r>
            <a:rPr lang="es-ES" sz="1200" b="0" kern="1200" dirty="0" smtClean="0">
              <a:solidFill>
                <a:schemeClr val="tx1"/>
              </a:solidFill>
              <a:latin typeface="+mn-lt"/>
            </a:rPr>
            <a:t>2.-  La célula es la unidad funcional de los organismos</a:t>
          </a:r>
          <a:r>
            <a:rPr lang="es-ES" sz="1200" b="1" kern="1200" dirty="0" smtClean="0">
              <a:solidFill>
                <a:schemeClr val="tx1"/>
              </a:solidFill>
            </a:rPr>
            <a:t>.</a:t>
          </a:r>
          <a:endParaRPr lang="es-ES" sz="1200" b="1" kern="1200" dirty="0">
            <a:solidFill>
              <a:schemeClr val="tx1"/>
            </a:solidFill>
          </a:endParaRPr>
        </a:p>
      </dsp:txBody>
      <dsp:txXfrm>
        <a:off x="0" y="2193691"/>
        <a:ext cx="2562153" cy="1537292"/>
      </dsp:txXfrm>
    </dsp:sp>
    <dsp:sp modelId="{323497E5-3F0F-417F-8351-8417B4945DB9}">
      <dsp:nvSpPr>
        <dsp:cNvPr id="0" name=""/>
        <dsp:cNvSpPr/>
      </dsp:nvSpPr>
      <dsp:spPr>
        <a:xfrm>
          <a:off x="2777425" y="2193691"/>
          <a:ext cx="2562153" cy="15372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s-ES" sz="1400" kern="1200" dirty="0">
            <a:solidFill>
              <a:schemeClr val="tx1"/>
            </a:solidFill>
          </a:endParaRPr>
        </a:p>
      </dsp:txBody>
      <dsp:txXfrm>
        <a:off x="2777425" y="2193691"/>
        <a:ext cx="2562153" cy="1537292"/>
      </dsp:txXfrm>
    </dsp:sp>
    <dsp:sp modelId="{2B723E96-B3C3-4040-885F-D7067EBE0D3A}">
      <dsp:nvSpPr>
        <dsp:cNvPr id="0" name=""/>
        <dsp:cNvSpPr/>
      </dsp:nvSpPr>
      <dsp:spPr>
        <a:xfrm>
          <a:off x="5595795" y="2193691"/>
          <a:ext cx="2562153" cy="15372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s-ES" sz="6500" kern="1200" dirty="0">
            <a:solidFill>
              <a:schemeClr val="tx1"/>
            </a:solidFill>
          </a:endParaRPr>
        </a:p>
      </dsp:txBody>
      <dsp:txXfrm>
        <a:off x="5595795" y="2193691"/>
        <a:ext cx="2562153" cy="1537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12B74-5F8C-46B9-807A-80886C4C22E8}">
      <dsp:nvSpPr>
        <dsp:cNvPr id="0" name=""/>
        <dsp:cNvSpPr/>
      </dsp:nvSpPr>
      <dsp:spPr>
        <a:xfrm>
          <a:off x="0" y="400183"/>
          <a:ext cx="2562153" cy="15372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rPr>
            <a:t>ROBERTH HOOKE</a:t>
          </a:r>
          <a:r>
            <a:rPr lang="es-ES" sz="1400" kern="1200" dirty="0" smtClean="0">
              <a:solidFill>
                <a:schemeClr val="tx1"/>
              </a:solidFill>
            </a:rPr>
            <a:t> </a:t>
          </a:r>
          <a:r>
            <a:rPr lang="es-ES" sz="1400" kern="1200" dirty="0" smtClean="0"/>
            <a:t>( celdas o células)</a:t>
          </a:r>
          <a:endParaRPr lang="es-ES" sz="1400" kern="1200" dirty="0"/>
        </a:p>
      </dsp:txBody>
      <dsp:txXfrm>
        <a:off x="0" y="400183"/>
        <a:ext cx="2562153" cy="1537292"/>
      </dsp:txXfrm>
    </dsp:sp>
    <dsp:sp modelId="{E2F46D1D-95E7-41F3-8C63-3200B30D01BA}">
      <dsp:nvSpPr>
        <dsp:cNvPr id="0" name=""/>
        <dsp:cNvSpPr/>
      </dsp:nvSpPr>
      <dsp:spPr>
        <a:xfrm>
          <a:off x="2818369" y="400183"/>
          <a:ext cx="2562153" cy="15372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rPr>
            <a:t>LEEUWENHOEK</a:t>
          </a:r>
          <a:r>
            <a:rPr lang="es-ES" sz="1400" kern="1200" dirty="0" smtClean="0">
              <a:solidFill>
                <a:schemeClr val="tx1"/>
              </a:solidFill>
            </a:rPr>
            <a:t>(</a:t>
          </a:r>
          <a:r>
            <a:rPr lang="es-ES" sz="1400" kern="1200" dirty="0" smtClean="0"/>
            <a:t> 500 X) células eucariotas y procariotas, la epidermis , el pelo, las uñas, los dientes, la estructura muscular, la estructura del cristalino, el nervio óptico</a:t>
          </a:r>
          <a:endParaRPr lang="es-ES" sz="1400" kern="1200" dirty="0"/>
        </a:p>
      </dsp:txBody>
      <dsp:txXfrm>
        <a:off x="2818369" y="400183"/>
        <a:ext cx="2562153" cy="1537292"/>
      </dsp:txXfrm>
    </dsp:sp>
    <dsp:sp modelId="{CB369367-1EA6-4ABA-87A2-F52C94D4DADC}">
      <dsp:nvSpPr>
        <dsp:cNvPr id="0" name=""/>
        <dsp:cNvSpPr/>
      </dsp:nvSpPr>
      <dsp:spPr>
        <a:xfrm>
          <a:off x="5636738" y="400183"/>
          <a:ext cx="2562153" cy="15372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rPr>
            <a:t>BICHAT:</a:t>
          </a:r>
          <a:r>
            <a:rPr lang="es-ES" sz="1400" kern="1200" dirty="0" smtClean="0"/>
            <a:t>  designa 21 tipos de tejidos. Fundador de la </a:t>
          </a:r>
          <a:r>
            <a:rPr lang="es-ES" sz="1400" kern="1200" dirty="0" err="1" smtClean="0"/>
            <a:t>Histologia</a:t>
          </a:r>
          <a:r>
            <a:rPr lang="es-ES" sz="1400" kern="1200" dirty="0" smtClean="0"/>
            <a:t> moderna</a:t>
          </a:r>
          <a:endParaRPr lang="es-ES" sz="1400" kern="1200" dirty="0"/>
        </a:p>
      </dsp:txBody>
      <dsp:txXfrm>
        <a:off x="5636738" y="400183"/>
        <a:ext cx="2562153" cy="1537292"/>
      </dsp:txXfrm>
    </dsp:sp>
    <dsp:sp modelId="{211E7511-E70C-45A5-AE85-4E34E3FC064B}">
      <dsp:nvSpPr>
        <dsp:cNvPr id="0" name=""/>
        <dsp:cNvSpPr/>
      </dsp:nvSpPr>
      <dsp:spPr>
        <a:xfrm>
          <a:off x="0" y="2193691"/>
          <a:ext cx="2562153" cy="15372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rPr>
            <a:t>THEODOR SCHWANN(animales) Y MATTHIAS SCHLEIDEN 1838 (Plantas)                              </a:t>
          </a:r>
        </a:p>
        <a:p>
          <a:pPr lvl="0" algn="ctr" defTabSz="622300">
            <a:lnSpc>
              <a:spcPct val="90000"/>
            </a:lnSpc>
            <a:spcBef>
              <a:spcPct val="0"/>
            </a:spcBef>
            <a:spcAft>
              <a:spcPct val="35000"/>
            </a:spcAft>
          </a:pPr>
          <a:r>
            <a:rPr lang="es-ES" sz="1400" b="1" kern="1200" dirty="0" smtClean="0">
              <a:solidFill>
                <a:schemeClr val="bg1"/>
              </a:solidFill>
            </a:rPr>
            <a:t>1.- La célula es la unidad estructural de los organismos.</a:t>
          </a:r>
        </a:p>
        <a:p>
          <a:pPr lvl="0" algn="ctr" defTabSz="622300">
            <a:lnSpc>
              <a:spcPct val="90000"/>
            </a:lnSpc>
            <a:spcBef>
              <a:spcPct val="0"/>
            </a:spcBef>
            <a:spcAft>
              <a:spcPct val="35000"/>
            </a:spcAft>
          </a:pPr>
          <a:r>
            <a:rPr lang="es-ES" sz="1400" b="1" kern="1200" dirty="0" smtClean="0">
              <a:solidFill>
                <a:schemeClr val="bg1"/>
              </a:solidFill>
            </a:rPr>
            <a:t>2.-  La célula es la unidad funcional de los organismos.</a:t>
          </a:r>
          <a:endParaRPr lang="es-ES" sz="1400" b="1" kern="1200" dirty="0">
            <a:solidFill>
              <a:schemeClr val="bg1"/>
            </a:solidFill>
          </a:endParaRPr>
        </a:p>
      </dsp:txBody>
      <dsp:txXfrm>
        <a:off x="0" y="2193691"/>
        <a:ext cx="2562153" cy="1537292"/>
      </dsp:txXfrm>
    </dsp:sp>
    <dsp:sp modelId="{323497E5-3F0F-417F-8351-8417B4945DB9}">
      <dsp:nvSpPr>
        <dsp:cNvPr id="0" name=""/>
        <dsp:cNvSpPr/>
      </dsp:nvSpPr>
      <dsp:spPr>
        <a:xfrm>
          <a:off x="2777425" y="2193691"/>
          <a:ext cx="2562153" cy="15372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s-ES" sz="1400" kern="1200" dirty="0">
            <a:solidFill>
              <a:schemeClr val="tx1"/>
            </a:solidFill>
          </a:endParaRPr>
        </a:p>
      </dsp:txBody>
      <dsp:txXfrm>
        <a:off x="2777425" y="2193691"/>
        <a:ext cx="2562153" cy="1537292"/>
      </dsp:txXfrm>
    </dsp:sp>
    <dsp:sp modelId="{2B723E96-B3C3-4040-885F-D7067EBE0D3A}">
      <dsp:nvSpPr>
        <dsp:cNvPr id="0" name=""/>
        <dsp:cNvSpPr/>
      </dsp:nvSpPr>
      <dsp:spPr>
        <a:xfrm>
          <a:off x="5595795" y="2193691"/>
          <a:ext cx="2562153" cy="15372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s-ES" sz="6500" kern="1200" dirty="0">
            <a:solidFill>
              <a:schemeClr val="tx1"/>
            </a:solidFill>
          </a:endParaRPr>
        </a:p>
      </dsp:txBody>
      <dsp:txXfrm>
        <a:off x="5595795" y="2193691"/>
        <a:ext cx="2562153" cy="15372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D7B1F-47DD-44DA-8FD9-080E9C50A2E2}">
      <dsp:nvSpPr>
        <dsp:cNvPr id="0" name=""/>
        <dsp:cNvSpPr/>
      </dsp:nvSpPr>
      <dsp:spPr>
        <a:xfrm rot="16200000">
          <a:off x="-535336" y="538460"/>
          <a:ext cx="4081690" cy="3004769"/>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0" tIns="0" rIns="182139" bIns="0" numCol="1" spcCol="1270" anchor="ctr" anchorCtr="0">
          <a:noAutofit/>
        </a:bodyPr>
        <a:lstStyle/>
        <a:p>
          <a:pPr lvl="0" algn="l" defTabSz="1289050">
            <a:lnSpc>
              <a:spcPct val="90000"/>
            </a:lnSpc>
            <a:spcBef>
              <a:spcPct val="0"/>
            </a:spcBef>
            <a:spcAft>
              <a:spcPct val="35000"/>
            </a:spcAft>
          </a:pPr>
          <a:r>
            <a:rPr lang="es-ES" sz="2900" kern="1200" dirty="0" smtClean="0"/>
            <a:t>1949 Cristian René de </a:t>
          </a:r>
          <a:r>
            <a:rPr lang="es-ES" sz="2900" kern="1200" dirty="0" err="1" smtClean="0"/>
            <a:t>Duve</a:t>
          </a:r>
          <a:r>
            <a:rPr lang="es-ES" sz="2900" kern="1200" dirty="0" smtClean="0"/>
            <a:t> (lisosomas y peroxisomas)</a:t>
          </a:r>
          <a:endParaRPr lang="es-ES" sz="2900" kern="1200" dirty="0"/>
        </a:p>
      </dsp:txBody>
      <dsp:txXfrm rot="5400000">
        <a:off x="3125" y="816337"/>
        <a:ext cx="3004769" cy="2449014"/>
      </dsp:txXfrm>
    </dsp:sp>
    <dsp:sp modelId="{397BA0E1-7554-4173-8632-0451F3312B94}">
      <dsp:nvSpPr>
        <dsp:cNvPr id="0" name=""/>
        <dsp:cNvSpPr/>
      </dsp:nvSpPr>
      <dsp:spPr>
        <a:xfrm rot="16200000">
          <a:off x="2697913" y="538460"/>
          <a:ext cx="4081690" cy="3004769"/>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0" tIns="0" rIns="182139" bIns="0" numCol="1" spcCol="1270" anchor="ctr" anchorCtr="0">
          <a:noAutofit/>
        </a:bodyPr>
        <a:lstStyle/>
        <a:p>
          <a:pPr lvl="0" algn="l" defTabSz="1289050">
            <a:lnSpc>
              <a:spcPct val="90000"/>
            </a:lnSpc>
            <a:spcBef>
              <a:spcPct val="0"/>
            </a:spcBef>
            <a:spcAft>
              <a:spcPct val="35000"/>
            </a:spcAft>
          </a:pPr>
          <a:r>
            <a:rPr lang="es-ES" sz="2900" kern="1200" dirty="0" smtClean="0"/>
            <a:t>1973 George Emil </a:t>
          </a:r>
          <a:r>
            <a:rPr lang="es-ES" sz="2900" kern="1200" dirty="0" err="1" smtClean="0"/>
            <a:t>Palade</a:t>
          </a:r>
          <a:r>
            <a:rPr lang="es-ES" sz="2900" kern="1200" dirty="0" smtClean="0"/>
            <a:t> (mitocondrias, aparato de Golgi, ácidos nucleicos)</a:t>
          </a:r>
          <a:endParaRPr lang="es-ES" sz="2900" kern="1200" dirty="0"/>
        </a:p>
      </dsp:txBody>
      <dsp:txXfrm rot="5400000">
        <a:off x="3236374" y="816337"/>
        <a:ext cx="3004769" cy="244901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6.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image" Target="../media/image8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65727B-4B56-428A-A5D4-7588D4FA6730}" type="datetimeFigureOut">
              <a:rPr lang="es-ES" smtClean="0"/>
              <a:pPr/>
              <a:t>05/05/2022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0D8524-4D86-4531-9B74-5D896D47ED70}" type="slidenum">
              <a:rPr lang="es-ES" smtClean="0"/>
              <a:pPr/>
              <a:t>‹Nº›</a:t>
            </a:fld>
            <a:endParaRPr lang="es-ES"/>
          </a:p>
        </p:txBody>
      </p:sp>
    </p:spTree>
    <p:extLst>
      <p:ext uri="{BB962C8B-B14F-4D97-AF65-F5344CB8AC3E}">
        <p14:creationId xmlns:p14="http://schemas.microsoft.com/office/powerpoint/2010/main" val="2300570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64474A-BFA8-4738-BBA7-CE47A2E8951F}" type="slidenum">
              <a:rPr lang="es-ES" altLang="es-EC"/>
              <a:pPr/>
              <a:t>7</a:t>
            </a:fld>
            <a:endParaRPr lang="es-ES" altLang="es-EC"/>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s-EC" altLang="es-EC"/>
          </a:p>
        </p:txBody>
      </p:sp>
    </p:spTree>
    <p:extLst>
      <p:ext uri="{BB962C8B-B14F-4D97-AF65-F5344CB8AC3E}">
        <p14:creationId xmlns:p14="http://schemas.microsoft.com/office/powerpoint/2010/main" val="3322131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B2707E-4111-4618-89C0-997F577647A4}" type="slidenum">
              <a:rPr lang="es-ES" altLang="en-US"/>
              <a:pPr/>
              <a:t>53</a:t>
            </a:fld>
            <a:endParaRPr lang="es-ES" alt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43845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2CAB3B-9CB5-49A3-A778-1377316A6605}" type="slidenum">
              <a:rPr lang="es-ES" altLang="en-US"/>
              <a:pPr/>
              <a:t>54</a:t>
            </a:fld>
            <a:endParaRPr lang="es-ES" alt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58490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952DC3-F50C-4C0D-A3ED-54ECD67A0B08}" type="slidenum">
              <a:rPr lang="es-ES" altLang="es-EC"/>
              <a:pPr eaLnBrk="1" hangingPunct="1"/>
              <a:t>61</a:t>
            </a:fld>
            <a:endParaRPr lang="es-ES" altLang="es-EC"/>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E" altLang="es-EC"/>
          </a:p>
        </p:txBody>
      </p:sp>
    </p:spTree>
    <p:extLst>
      <p:ext uri="{BB962C8B-B14F-4D97-AF65-F5344CB8AC3E}">
        <p14:creationId xmlns:p14="http://schemas.microsoft.com/office/powerpoint/2010/main" val="3923542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B500D62-76DB-4BB9-94C1-637C14689F4D}" type="slidenum">
              <a:rPr lang="es-ES" altLang="es-EC"/>
              <a:pPr eaLnBrk="1" hangingPunct="1"/>
              <a:t>63</a:t>
            </a:fld>
            <a:endParaRPr lang="es-ES" altLang="es-EC"/>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E" altLang="es-EC"/>
          </a:p>
        </p:txBody>
      </p:sp>
    </p:spTree>
    <p:extLst>
      <p:ext uri="{BB962C8B-B14F-4D97-AF65-F5344CB8AC3E}">
        <p14:creationId xmlns:p14="http://schemas.microsoft.com/office/powerpoint/2010/main" val="332927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8C9941E-93CD-4612-A6C9-DCDD459C2EBE}" type="slidenum">
              <a:rPr lang="es-ES_tradnl" smtClean="0"/>
              <a:pPr/>
              <a:t>72</a:t>
            </a:fld>
            <a:endParaRPr lang="es-ES_tradnl"/>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3191034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ACADAE0-7600-4DBC-B3CD-BAC77A0DFACD}" type="slidenum">
              <a:rPr lang="es-ES_tradnl" smtClean="0"/>
              <a:pPr/>
              <a:t>76</a:t>
            </a:fld>
            <a:endParaRPr lang="es-ES_tradnl"/>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4175833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8D5ECDA5-8E28-4838-AAEE-3FCD04753F69}" type="datetimeFigureOut">
              <a:rPr lang="es-ES" smtClean="0"/>
              <a:pPr/>
              <a:t>05/05/2022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E6A9D6A-5FB1-497C-A2CC-5E91610B9981}" type="slidenum">
              <a:rPr lang="es-ES" smtClean="0"/>
              <a:pPr/>
              <a:t>‹Nº›</a:t>
            </a:fld>
            <a:endParaRPr lang="es-ES"/>
          </a:p>
        </p:txBody>
      </p:sp>
    </p:spTree>
    <p:extLst>
      <p:ext uri="{BB962C8B-B14F-4D97-AF65-F5344CB8AC3E}">
        <p14:creationId xmlns:p14="http://schemas.microsoft.com/office/powerpoint/2010/main" val="160196788"/>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8D5ECDA5-8E28-4838-AAEE-3FCD04753F69}" type="datetimeFigureOut">
              <a:rPr lang="es-ES" smtClean="0"/>
              <a:pPr/>
              <a:t>05/05/2022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E6A9D6A-5FB1-497C-A2CC-5E91610B9981}" type="slidenum">
              <a:rPr lang="es-ES" smtClean="0"/>
              <a:pPr/>
              <a:t>‹Nº›</a:t>
            </a:fld>
            <a:endParaRPr lang="es-ES"/>
          </a:p>
        </p:txBody>
      </p:sp>
    </p:spTree>
    <p:extLst>
      <p:ext uri="{BB962C8B-B14F-4D97-AF65-F5344CB8AC3E}">
        <p14:creationId xmlns:p14="http://schemas.microsoft.com/office/powerpoint/2010/main" val="374344797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8D5ECDA5-8E28-4838-AAEE-3FCD04753F69}" type="datetimeFigureOut">
              <a:rPr lang="es-ES" smtClean="0"/>
              <a:pPr/>
              <a:t>05/05/2022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E6A9D6A-5FB1-497C-A2CC-5E91610B9981}" type="slidenum">
              <a:rPr lang="es-ES" smtClean="0"/>
              <a:pPr/>
              <a:t>‹Nº›</a:t>
            </a:fld>
            <a:endParaRPr lang="es-ES"/>
          </a:p>
        </p:txBody>
      </p:sp>
    </p:spTree>
    <p:extLst>
      <p:ext uri="{BB962C8B-B14F-4D97-AF65-F5344CB8AC3E}">
        <p14:creationId xmlns:p14="http://schemas.microsoft.com/office/powerpoint/2010/main" val="92347415"/>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06400" y="228600"/>
            <a:ext cx="8280400" cy="1143000"/>
          </a:xfrm>
        </p:spPr>
        <p:txBody>
          <a:bodyPr/>
          <a:lstStyle/>
          <a:p>
            <a:r>
              <a:rPr lang="es-ES"/>
              <a:t>Haga clic para modificar el estilo de título del patrón</a:t>
            </a:r>
          </a:p>
        </p:txBody>
      </p:sp>
      <p:sp>
        <p:nvSpPr>
          <p:cNvPr id="3" name="2 Marcador de imágenes prediseñadas"/>
          <p:cNvSpPr>
            <a:spLocks noGrp="1"/>
          </p:cNvSpPr>
          <p:nvPr>
            <p:ph type="clipArt" sz="half" idx="1"/>
          </p:nvPr>
        </p:nvSpPr>
        <p:spPr>
          <a:xfrm>
            <a:off x="457200" y="1885950"/>
            <a:ext cx="4013200" cy="4171950"/>
          </a:xfrm>
        </p:spPr>
        <p:txBody>
          <a:bodyPr/>
          <a:lstStyle/>
          <a:p>
            <a:endParaRPr lang="es-ES"/>
          </a:p>
        </p:txBody>
      </p:sp>
      <p:sp>
        <p:nvSpPr>
          <p:cNvPr id="4" name="3 Marcador de texto"/>
          <p:cNvSpPr>
            <a:spLocks noGrp="1"/>
          </p:cNvSpPr>
          <p:nvPr>
            <p:ph type="body" sz="half" idx="2"/>
          </p:nvPr>
        </p:nvSpPr>
        <p:spPr>
          <a:xfrm>
            <a:off x="4622800" y="1885950"/>
            <a:ext cx="4013200" cy="417195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a:xfrm>
            <a:off x="431800" y="6229350"/>
            <a:ext cx="1905000" cy="457200"/>
          </a:xfrm>
        </p:spPr>
        <p:txBody>
          <a:bodyPr/>
          <a:lstStyle>
            <a:lvl1pPr>
              <a:defRPr/>
            </a:lvl1pPr>
          </a:lstStyle>
          <a:p>
            <a:endParaRPr lang="en-US"/>
          </a:p>
        </p:txBody>
      </p:sp>
      <p:sp>
        <p:nvSpPr>
          <p:cNvPr id="6" name="5 Marcador de pie de página"/>
          <p:cNvSpPr>
            <a:spLocks noGrp="1"/>
          </p:cNvSpPr>
          <p:nvPr>
            <p:ph type="ftr" sz="quarter" idx="11"/>
          </p:nvPr>
        </p:nvSpPr>
        <p:spPr>
          <a:xfrm>
            <a:off x="3124200" y="6229350"/>
            <a:ext cx="2895600" cy="457200"/>
          </a:xfrm>
        </p:spPr>
        <p:txBody>
          <a:bodyPr/>
          <a:lstStyle>
            <a:lvl1pPr>
              <a:defRPr/>
            </a:lvl1pPr>
          </a:lstStyle>
          <a:p>
            <a:endParaRPr lang="en-US"/>
          </a:p>
        </p:txBody>
      </p:sp>
      <p:sp>
        <p:nvSpPr>
          <p:cNvPr id="7" name="6 Marcador de número de diapositiva"/>
          <p:cNvSpPr>
            <a:spLocks noGrp="1"/>
          </p:cNvSpPr>
          <p:nvPr>
            <p:ph type="sldNum" sz="quarter" idx="12"/>
          </p:nvPr>
        </p:nvSpPr>
        <p:spPr>
          <a:xfrm>
            <a:off x="6731000" y="6229350"/>
            <a:ext cx="1905000" cy="457200"/>
          </a:xfrm>
        </p:spPr>
        <p:txBody>
          <a:bodyPr/>
          <a:lstStyle>
            <a:lvl1pPr>
              <a:defRPr/>
            </a:lvl1pPr>
          </a:lstStyle>
          <a:p>
            <a:fld id="{EFB394FB-E492-4949-8597-F37BF89D1926}" type="slidenum">
              <a:rPr lang="en-US"/>
              <a:pPr/>
              <a:t>‹Nº›</a:t>
            </a:fld>
            <a:endParaRPr lang="en-US"/>
          </a:p>
        </p:txBody>
      </p:sp>
    </p:spTree>
    <p:extLst>
      <p:ext uri="{BB962C8B-B14F-4D97-AF65-F5344CB8AC3E}">
        <p14:creationId xmlns:p14="http://schemas.microsoft.com/office/powerpoint/2010/main" val="90209174"/>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1370013" y="301625"/>
            <a:ext cx="7313612" cy="11430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1370013" y="1827213"/>
            <a:ext cx="3579812"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imágenes prediseñadas"/>
          <p:cNvSpPr>
            <a:spLocks noGrp="1"/>
          </p:cNvSpPr>
          <p:nvPr>
            <p:ph type="clipArt" sz="half" idx="2"/>
          </p:nvPr>
        </p:nvSpPr>
        <p:spPr>
          <a:xfrm>
            <a:off x="5102225" y="1827213"/>
            <a:ext cx="3581400" cy="4114800"/>
          </a:xfrm>
        </p:spPr>
        <p:txBody>
          <a:bodyPr/>
          <a:lstStyle/>
          <a:p>
            <a:endParaRPr lang="es-ES"/>
          </a:p>
        </p:txBody>
      </p:sp>
      <p:sp>
        <p:nvSpPr>
          <p:cNvPr id="5" name="4 Marcador de fecha"/>
          <p:cNvSpPr>
            <a:spLocks noGrp="1"/>
          </p:cNvSpPr>
          <p:nvPr>
            <p:ph type="dt" sz="half" idx="10"/>
          </p:nvPr>
        </p:nvSpPr>
        <p:spPr>
          <a:xfrm>
            <a:off x="457200" y="6248400"/>
            <a:ext cx="2133600" cy="457200"/>
          </a:xfrm>
        </p:spPr>
        <p:txBody>
          <a:bodyPr/>
          <a:lstStyle>
            <a:lvl1pPr>
              <a:defRPr/>
            </a:lvl1pPr>
          </a:lstStyle>
          <a:p>
            <a:endParaRPr lang="en-US"/>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6 Marcador de número de diapositiva"/>
          <p:cNvSpPr>
            <a:spLocks noGrp="1"/>
          </p:cNvSpPr>
          <p:nvPr>
            <p:ph type="sldNum" sz="quarter" idx="12"/>
          </p:nvPr>
        </p:nvSpPr>
        <p:spPr>
          <a:xfrm>
            <a:off x="6553200" y="6248400"/>
            <a:ext cx="2133600" cy="457200"/>
          </a:xfrm>
        </p:spPr>
        <p:txBody>
          <a:bodyPr/>
          <a:lstStyle>
            <a:lvl1pPr>
              <a:defRPr/>
            </a:lvl1pPr>
          </a:lstStyle>
          <a:p>
            <a:fld id="{20C1A07A-B200-469C-AD43-B8B708F5B322}" type="slidenum">
              <a:rPr lang="en-US"/>
              <a:pPr/>
              <a:t>‹Nº›</a:t>
            </a:fld>
            <a:endParaRPr lang="en-US"/>
          </a:p>
        </p:txBody>
      </p:sp>
    </p:spTree>
    <p:extLst>
      <p:ext uri="{BB962C8B-B14F-4D97-AF65-F5344CB8AC3E}">
        <p14:creationId xmlns:p14="http://schemas.microsoft.com/office/powerpoint/2010/main" val="136105403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8D5ECDA5-8E28-4838-AAEE-3FCD04753F69}" type="datetimeFigureOut">
              <a:rPr lang="es-ES" smtClean="0"/>
              <a:pPr/>
              <a:t>05/05/2022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E6A9D6A-5FB1-497C-A2CC-5E91610B9981}" type="slidenum">
              <a:rPr lang="es-ES" smtClean="0"/>
              <a:pPr/>
              <a:t>‹Nº›</a:t>
            </a:fld>
            <a:endParaRPr lang="es-ES"/>
          </a:p>
        </p:txBody>
      </p:sp>
    </p:spTree>
    <p:extLst>
      <p:ext uri="{BB962C8B-B14F-4D97-AF65-F5344CB8AC3E}">
        <p14:creationId xmlns:p14="http://schemas.microsoft.com/office/powerpoint/2010/main" val="349751777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8D5ECDA5-8E28-4838-AAEE-3FCD04753F69}" type="datetimeFigureOut">
              <a:rPr lang="es-ES" smtClean="0"/>
              <a:pPr/>
              <a:t>05/05/2022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E6A9D6A-5FB1-497C-A2CC-5E91610B9981}" type="slidenum">
              <a:rPr lang="es-ES" smtClean="0"/>
              <a:pPr/>
              <a:t>‹Nº›</a:t>
            </a:fld>
            <a:endParaRPr lang="es-ES"/>
          </a:p>
        </p:txBody>
      </p:sp>
    </p:spTree>
    <p:extLst>
      <p:ext uri="{BB962C8B-B14F-4D97-AF65-F5344CB8AC3E}">
        <p14:creationId xmlns:p14="http://schemas.microsoft.com/office/powerpoint/2010/main" val="223957464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6286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46291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8D5ECDA5-8E28-4838-AAEE-3FCD04753F69}" type="datetimeFigureOut">
              <a:rPr lang="es-ES" smtClean="0"/>
              <a:pPr/>
              <a:t>05/05/2022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E6A9D6A-5FB1-497C-A2CC-5E91610B9981}" type="slidenum">
              <a:rPr lang="es-ES" smtClean="0"/>
              <a:pPr/>
              <a:t>‹Nº›</a:t>
            </a:fld>
            <a:endParaRPr lang="es-ES"/>
          </a:p>
        </p:txBody>
      </p:sp>
    </p:spTree>
    <p:extLst>
      <p:ext uri="{BB962C8B-B14F-4D97-AF65-F5344CB8AC3E}">
        <p14:creationId xmlns:p14="http://schemas.microsoft.com/office/powerpoint/2010/main" val="183144595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8D5ECDA5-8E28-4838-AAEE-3FCD04753F69}" type="datetimeFigureOut">
              <a:rPr lang="es-ES" smtClean="0"/>
              <a:pPr/>
              <a:t>05/05/2022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CE6A9D6A-5FB1-497C-A2CC-5E91610B9981}" type="slidenum">
              <a:rPr lang="es-ES" smtClean="0"/>
              <a:pPr/>
              <a:t>‹Nº›</a:t>
            </a:fld>
            <a:endParaRPr lang="es-ES"/>
          </a:p>
        </p:txBody>
      </p:sp>
    </p:spTree>
    <p:extLst>
      <p:ext uri="{BB962C8B-B14F-4D97-AF65-F5344CB8AC3E}">
        <p14:creationId xmlns:p14="http://schemas.microsoft.com/office/powerpoint/2010/main" val="262790244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8D5ECDA5-8E28-4838-AAEE-3FCD04753F69}" type="datetimeFigureOut">
              <a:rPr lang="es-ES" smtClean="0"/>
              <a:pPr/>
              <a:t>05/05/2022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CE6A9D6A-5FB1-497C-A2CC-5E91610B9981}" type="slidenum">
              <a:rPr lang="es-ES" smtClean="0"/>
              <a:pPr/>
              <a:t>‹Nº›</a:t>
            </a:fld>
            <a:endParaRPr lang="es-ES"/>
          </a:p>
        </p:txBody>
      </p:sp>
    </p:spTree>
    <p:extLst>
      <p:ext uri="{BB962C8B-B14F-4D97-AF65-F5344CB8AC3E}">
        <p14:creationId xmlns:p14="http://schemas.microsoft.com/office/powerpoint/2010/main" val="19856739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D5ECDA5-8E28-4838-AAEE-3FCD04753F69}" type="datetimeFigureOut">
              <a:rPr lang="es-ES" smtClean="0"/>
              <a:pPr/>
              <a:t>05/05/2022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CE6A9D6A-5FB1-497C-A2CC-5E91610B9981}" type="slidenum">
              <a:rPr lang="es-ES" smtClean="0"/>
              <a:pPr/>
              <a:t>‹Nº›</a:t>
            </a:fld>
            <a:endParaRPr lang="es-ES"/>
          </a:p>
        </p:txBody>
      </p:sp>
    </p:spTree>
    <p:extLst>
      <p:ext uri="{BB962C8B-B14F-4D97-AF65-F5344CB8AC3E}">
        <p14:creationId xmlns:p14="http://schemas.microsoft.com/office/powerpoint/2010/main" val="200090841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8D5ECDA5-8E28-4838-AAEE-3FCD04753F69}" type="datetimeFigureOut">
              <a:rPr lang="es-ES" smtClean="0"/>
              <a:pPr/>
              <a:t>05/05/2022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E6A9D6A-5FB1-497C-A2CC-5E91610B9981}" type="slidenum">
              <a:rPr lang="es-ES" smtClean="0"/>
              <a:pPr/>
              <a:t>‹Nº›</a:t>
            </a:fld>
            <a:endParaRPr lang="es-ES"/>
          </a:p>
        </p:txBody>
      </p:sp>
    </p:spTree>
    <p:extLst>
      <p:ext uri="{BB962C8B-B14F-4D97-AF65-F5344CB8AC3E}">
        <p14:creationId xmlns:p14="http://schemas.microsoft.com/office/powerpoint/2010/main" val="80135378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8D5ECDA5-8E28-4838-AAEE-3FCD04753F69}" type="datetimeFigureOut">
              <a:rPr lang="es-ES" smtClean="0"/>
              <a:pPr/>
              <a:t>05/05/2022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E6A9D6A-5FB1-497C-A2CC-5E91610B9981}" type="slidenum">
              <a:rPr lang="es-ES" smtClean="0"/>
              <a:pPr/>
              <a:t>‹Nº›</a:t>
            </a:fld>
            <a:endParaRPr lang="es-ES"/>
          </a:p>
        </p:txBody>
      </p:sp>
    </p:spTree>
    <p:extLst>
      <p:ext uri="{BB962C8B-B14F-4D97-AF65-F5344CB8AC3E}">
        <p14:creationId xmlns:p14="http://schemas.microsoft.com/office/powerpoint/2010/main" val="341166205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D5ECDA5-8E28-4838-AAEE-3FCD04753F69}" type="datetimeFigureOut">
              <a:rPr lang="es-ES" smtClean="0"/>
              <a:pPr/>
              <a:t>05/05/2022</a:t>
            </a:fld>
            <a:endParaRPr lang="es-ES"/>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E6A9D6A-5FB1-497C-A2CC-5E91610B9981}" type="slidenum">
              <a:rPr lang="es-ES" smtClean="0"/>
              <a:pPr/>
              <a:t>‹Nº›</a:t>
            </a:fld>
            <a:endParaRPr lang="es-ES"/>
          </a:p>
        </p:txBody>
      </p:sp>
    </p:spTree>
    <p:extLst>
      <p:ext uri="{BB962C8B-B14F-4D97-AF65-F5344CB8AC3E}">
        <p14:creationId xmlns:p14="http://schemas.microsoft.com/office/powerpoint/2010/main" val="108129366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transition spd="slow">
    <p:push dir="u"/>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www.itg.uiuc.edu/technology/atlas/microscopy/images/20x_fluor.tif" TargetMode="External"/><Relationship Id="rId1" Type="http://schemas.openxmlformats.org/officeDocument/2006/relationships/slideLayout" Target="../slideLayouts/slideLayout12.xml"/><Relationship Id="rId4" Type="http://schemas.openxmlformats.org/officeDocument/2006/relationships/image" Target="../media/image56.jpeg"/></Relationships>
</file>

<file path=ppt/slides/_rels/slide4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6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5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79.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0.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notesSlide" Target="../notesSlides/notesSlide6.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88.jpeg"/><Relationship Id="rId5" Type="http://schemas.openxmlformats.org/officeDocument/2006/relationships/image" Target="../media/image86.png"/><Relationship Id="rId4" Type="http://schemas.openxmlformats.org/officeDocument/2006/relationships/oleObject" Target="../embeddings/oleObject2.bin"/></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95.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6228"/>
            <a:ext cx="4760686" cy="3577907"/>
          </a:xfrm>
          <a:prstGeom prst="rect">
            <a:avLst/>
          </a:prstGeom>
        </p:spPr>
      </p:pic>
      <p:sp>
        <p:nvSpPr>
          <p:cNvPr id="2" name="1 Subtítulo"/>
          <p:cNvSpPr>
            <a:spLocks noGrp="1"/>
          </p:cNvSpPr>
          <p:nvPr>
            <p:ph type="subTitle" idx="1"/>
          </p:nvPr>
        </p:nvSpPr>
        <p:spPr>
          <a:xfrm>
            <a:off x="5011495" y="2495714"/>
            <a:ext cx="4132505" cy="3600400"/>
          </a:xfrm>
        </p:spPr>
        <p:txBody>
          <a:bodyPr>
            <a:normAutofit/>
          </a:bodyPr>
          <a:lstStyle/>
          <a:p>
            <a:r>
              <a:rPr lang="es-ES" sz="6000" dirty="0"/>
              <a:t>HISTOLOGIA</a:t>
            </a:r>
          </a:p>
          <a:p>
            <a:r>
              <a:rPr lang="es-ES" sz="3200" dirty="0"/>
              <a:t>GENERALIDADES</a:t>
            </a:r>
          </a:p>
        </p:txBody>
      </p:sp>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p:txBody>
          <a:bodyPr/>
          <a:lstStyle/>
          <a:p>
            <a:r>
              <a:rPr lang="es-ES" sz="3200"/>
              <a:t>CARACTERÍSTICAS DEL MICROSCOPIO DE LEEUWENHOEK</a:t>
            </a:r>
          </a:p>
        </p:txBody>
      </p:sp>
      <p:sp>
        <p:nvSpPr>
          <p:cNvPr id="528387" name="Rectangle 3"/>
          <p:cNvSpPr>
            <a:spLocks noGrp="1" noChangeArrowheads="1"/>
          </p:cNvSpPr>
          <p:nvPr>
            <p:ph type="body" sz="half" idx="1"/>
          </p:nvPr>
        </p:nvSpPr>
        <p:spPr>
          <a:xfrm>
            <a:off x="179512" y="1444625"/>
            <a:ext cx="3579812" cy="4114800"/>
          </a:xfrm>
        </p:spPr>
        <p:txBody>
          <a:bodyPr>
            <a:normAutofit/>
          </a:bodyPr>
          <a:lstStyle/>
          <a:p>
            <a:pPr>
              <a:lnSpc>
                <a:spcPct val="90000"/>
              </a:lnSpc>
            </a:pPr>
            <a:r>
              <a:rPr lang="es-ES" sz="2800">
                <a:solidFill>
                  <a:srgbClr val="0000FF"/>
                </a:solidFill>
                <a:latin typeface="Arial" pitchFamily="34" charset="0"/>
                <a:cs typeface="Arial" pitchFamily="34" charset="0"/>
              </a:rPr>
              <a:t>El primitivo microscopio de </a:t>
            </a:r>
            <a:r>
              <a:rPr lang="es-ES" sz="2800" err="1">
                <a:solidFill>
                  <a:srgbClr val="0000FF"/>
                </a:solidFill>
                <a:latin typeface="Arial" pitchFamily="34" charset="0"/>
                <a:cs typeface="Arial" pitchFamily="34" charset="0"/>
              </a:rPr>
              <a:t>Leeuwenhoek</a:t>
            </a:r>
            <a:r>
              <a:rPr lang="es-ES" sz="2800">
                <a:solidFill>
                  <a:srgbClr val="0000FF"/>
                </a:solidFill>
                <a:latin typeface="Arial" pitchFamily="34" charset="0"/>
                <a:cs typeface="Arial" pitchFamily="34" charset="0"/>
              </a:rPr>
              <a:t> tenía dos lupas combinadas con las que llegó a alcanzar 260 aumentos, lo cual le permitió visualizar algunos protozoos.</a:t>
            </a:r>
          </a:p>
        </p:txBody>
      </p:sp>
      <p:pic>
        <p:nvPicPr>
          <p:cNvPr id="3" name="Marcador de imágenes en línea 2"/>
          <p:cNvPicPr>
            <a:picLocks noGrp="1" noChangeAspect="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3652397" y="1571387"/>
            <a:ext cx="5000681" cy="3858617"/>
          </a:xfrm>
        </p:spPr>
      </p:pic>
    </p:spTree>
    <p:extLst>
      <p:ext uri="{BB962C8B-B14F-4D97-AF65-F5344CB8AC3E}">
        <p14:creationId xmlns:p14="http://schemas.microsoft.com/office/powerpoint/2010/main" val="334010398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p:txBody>
          <a:bodyPr/>
          <a:lstStyle/>
          <a:p>
            <a:r>
              <a:rPr lang="es-ES"/>
              <a:t>MICROSCOPIOS DEL SIGLO XVIII</a:t>
            </a:r>
          </a:p>
        </p:txBody>
      </p:sp>
      <p:pic>
        <p:nvPicPr>
          <p:cNvPr id="506888" name="Picture 8" descr="micro18a"/>
          <p:cNvPicPr>
            <a:picLocks noGrp="1" noChangeAspect="1" noChangeArrowheads="1"/>
          </p:cNvPicPr>
          <p:nvPr>
            <p:ph type="clipArt" sz="half" idx="1"/>
          </p:nvPr>
        </p:nvPicPr>
        <p:blipFill>
          <a:blip r:embed="rId2" cstate="print"/>
          <a:stretch>
            <a:fillRect/>
          </a:stretch>
        </p:blipFill>
        <p:spPr>
          <a:xfrm>
            <a:off x="1863725" y="2790825"/>
            <a:ext cx="1200150" cy="2362200"/>
          </a:xfrm>
          <a:noFill/>
          <a:ln/>
        </p:spPr>
      </p:pic>
      <p:pic>
        <p:nvPicPr>
          <p:cNvPr id="506891" name="Picture 11" descr="micro18b"/>
          <p:cNvPicPr>
            <a:picLocks noChangeAspect="1" noChangeArrowheads="1"/>
          </p:cNvPicPr>
          <p:nvPr/>
        </p:nvPicPr>
        <p:blipFill>
          <a:blip r:embed="rId3" cstate="print"/>
          <a:srcRect/>
          <a:stretch>
            <a:fillRect/>
          </a:stretch>
        </p:blipFill>
        <p:spPr bwMode="auto">
          <a:xfrm>
            <a:off x="5805488" y="1828800"/>
            <a:ext cx="1808162" cy="4419600"/>
          </a:xfrm>
          <a:prstGeom prst="rect">
            <a:avLst/>
          </a:prstGeom>
          <a:noFill/>
        </p:spPr>
      </p:pic>
    </p:spTree>
    <p:extLst>
      <p:ext uri="{BB962C8B-B14F-4D97-AF65-F5344CB8AC3E}">
        <p14:creationId xmlns:p14="http://schemas.microsoft.com/office/powerpoint/2010/main" val="36310623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506882"/>
                                        </p:tgtEl>
                                        <p:attrNameLst>
                                          <p:attrName>style.visibility</p:attrName>
                                        </p:attrNameLst>
                                      </p:cBhvr>
                                      <p:to>
                                        <p:strVal val="visible"/>
                                      </p:to>
                                    </p:set>
                                    <p:animEffect transition="in" filter="blinds(horizontal)">
                                      <p:cBhvr>
                                        <p:cTn id="7" dur="500"/>
                                        <p:tgtEl>
                                          <p:spTgt spid="50688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06888"/>
                                        </p:tgtEl>
                                        <p:attrNameLst>
                                          <p:attrName>style.visibility</p:attrName>
                                        </p:attrNameLst>
                                      </p:cBhvr>
                                      <p:to>
                                        <p:strVal val="visible"/>
                                      </p:to>
                                    </p:set>
                                    <p:animEffect transition="in" filter="dissolve">
                                      <p:cBhvr>
                                        <p:cTn id="12" dur="500"/>
                                        <p:tgtEl>
                                          <p:spTgt spid="50688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06891"/>
                                        </p:tgtEl>
                                        <p:attrNameLst>
                                          <p:attrName>style.visibility</p:attrName>
                                        </p:attrNameLst>
                                      </p:cBhvr>
                                      <p:to>
                                        <p:strVal val="visible"/>
                                      </p:to>
                                    </p:set>
                                    <p:animEffect transition="in" filter="dissolve">
                                      <p:cBhvr>
                                        <p:cTn id="17" dur="500"/>
                                        <p:tgtEl>
                                          <p:spTgt spid="506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88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489494534"/>
              </p:ext>
            </p:extLst>
          </p:nvPr>
        </p:nvGraphicFramePr>
        <p:xfrm>
          <a:off x="440141" y="1358806"/>
          <a:ext cx="8198892" cy="4131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3222171" y="3774459"/>
            <a:ext cx="2569029" cy="1384995"/>
          </a:xfrm>
          <a:prstGeom prst="rect">
            <a:avLst/>
          </a:prstGeom>
          <a:noFill/>
        </p:spPr>
        <p:txBody>
          <a:bodyPr wrap="square" rtlCol="0">
            <a:spAutoFit/>
          </a:bodyPr>
          <a:lstStyle/>
          <a:p>
            <a:r>
              <a:rPr lang="es-ES" sz="1400" b="1" dirty="0"/>
              <a:t>ROBERT BROWN </a:t>
            </a:r>
            <a:r>
              <a:rPr lang="es-ES" sz="1400" dirty="0">
                <a:solidFill>
                  <a:schemeClr val="bg1">
                    <a:lumMod val="95000"/>
                  </a:schemeClr>
                </a:solidFill>
              </a:rPr>
              <a:t>1831.- Núcleo</a:t>
            </a:r>
          </a:p>
          <a:p>
            <a:r>
              <a:rPr lang="es-ES" sz="1400" b="1" dirty="0"/>
              <a:t>PURKINGE: </a:t>
            </a:r>
            <a:r>
              <a:rPr lang="es-ES" sz="1400" b="1" dirty="0">
                <a:solidFill>
                  <a:schemeClr val="bg1"/>
                </a:solidFill>
              </a:rPr>
              <a:t>investigó la estructura neuronal</a:t>
            </a:r>
          </a:p>
          <a:p>
            <a:r>
              <a:rPr lang="es-ES" sz="1400" b="1" dirty="0"/>
              <a:t>VIRCHOW: </a:t>
            </a:r>
            <a:r>
              <a:rPr lang="es-ES" sz="1400" b="1" dirty="0" err="1">
                <a:solidFill>
                  <a:schemeClr val="bg1">
                    <a:lumMod val="95000"/>
                  </a:schemeClr>
                </a:solidFill>
              </a:rPr>
              <a:t>Ommis</a:t>
            </a:r>
            <a:r>
              <a:rPr lang="es-ES" sz="1400" b="1" dirty="0">
                <a:solidFill>
                  <a:schemeClr val="bg1">
                    <a:lumMod val="95000"/>
                  </a:schemeClr>
                </a:solidFill>
              </a:rPr>
              <a:t> </a:t>
            </a:r>
            <a:r>
              <a:rPr lang="es-ES" sz="1400" b="1" dirty="0" err="1">
                <a:solidFill>
                  <a:schemeClr val="bg1">
                    <a:lumMod val="95000"/>
                  </a:schemeClr>
                </a:solidFill>
              </a:rPr>
              <a:t>cellula</a:t>
            </a:r>
            <a:r>
              <a:rPr lang="es-ES" sz="1400" b="1" dirty="0">
                <a:solidFill>
                  <a:schemeClr val="bg1">
                    <a:lumMod val="95000"/>
                  </a:schemeClr>
                </a:solidFill>
              </a:rPr>
              <a:t> e </a:t>
            </a:r>
            <a:r>
              <a:rPr lang="es-ES" sz="1400" b="1" dirty="0" err="1">
                <a:solidFill>
                  <a:schemeClr val="bg1">
                    <a:lumMod val="95000"/>
                  </a:schemeClr>
                </a:solidFill>
              </a:rPr>
              <a:t>cellula</a:t>
            </a:r>
            <a:r>
              <a:rPr lang="es-ES" sz="1400" b="1" dirty="0">
                <a:solidFill>
                  <a:schemeClr val="bg1">
                    <a:lumMod val="95000"/>
                  </a:schemeClr>
                </a:solidFill>
              </a:rPr>
              <a:t>. El músculo y  el hueso están formados por células</a:t>
            </a:r>
            <a:endParaRPr lang="en-US" sz="1400" b="1" dirty="0">
              <a:solidFill>
                <a:schemeClr val="bg1">
                  <a:lumMod val="95000"/>
                </a:schemeClr>
              </a:solidFill>
            </a:endParaRPr>
          </a:p>
        </p:txBody>
      </p:sp>
      <p:sp>
        <p:nvSpPr>
          <p:cNvPr id="2" name="CuadroTexto 1"/>
          <p:cNvSpPr txBox="1"/>
          <p:nvPr/>
        </p:nvSpPr>
        <p:spPr>
          <a:xfrm>
            <a:off x="6030685" y="3559016"/>
            <a:ext cx="2368862" cy="1384995"/>
          </a:xfrm>
          <a:prstGeom prst="rect">
            <a:avLst/>
          </a:prstGeom>
          <a:noFill/>
        </p:spPr>
        <p:txBody>
          <a:bodyPr wrap="square" rtlCol="0">
            <a:spAutoFit/>
          </a:bodyPr>
          <a:lstStyle/>
          <a:p>
            <a:r>
              <a:rPr lang="es-ES" sz="1400" b="1" dirty="0"/>
              <a:t>MENDEL, </a:t>
            </a:r>
            <a:r>
              <a:rPr lang="es-ES" sz="1400" b="1" dirty="0">
                <a:solidFill>
                  <a:schemeClr val="bg1"/>
                </a:solidFill>
              </a:rPr>
              <a:t>teoría de </a:t>
            </a:r>
            <a:r>
              <a:rPr lang="es-ES" sz="1400" b="1" dirty="0" smtClean="0">
                <a:solidFill>
                  <a:schemeClr val="bg1"/>
                </a:solidFill>
              </a:rPr>
              <a:t>mutacionismo</a:t>
            </a:r>
          </a:p>
          <a:p>
            <a:r>
              <a:rPr lang="es-ES" sz="1400" b="1" dirty="0" smtClean="0"/>
              <a:t>HUGO </a:t>
            </a:r>
            <a:r>
              <a:rPr lang="es-ES" sz="1400" b="1" dirty="0"/>
              <a:t>VRIES </a:t>
            </a:r>
            <a:r>
              <a:rPr lang="es-ES" sz="1400" b="1" dirty="0">
                <a:solidFill>
                  <a:schemeClr val="bg1"/>
                </a:solidFill>
              </a:rPr>
              <a:t>padre de la </a:t>
            </a:r>
            <a:r>
              <a:rPr lang="es-ES" sz="1400" b="1" dirty="0" smtClean="0">
                <a:solidFill>
                  <a:schemeClr val="bg1"/>
                </a:solidFill>
              </a:rPr>
              <a:t>citogenética</a:t>
            </a:r>
          </a:p>
          <a:p>
            <a:r>
              <a:rPr lang="es-ES" sz="1400" b="1" dirty="0" smtClean="0"/>
              <a:t>FLEMING: </a:t>
            </a:r>
            <a:r>
              <a:rPr lang="es-ES" sz="1400" b="1" dirty="0" smtClean="0">
                <a:solidFill>
                  <a:schemeClr val="bg1"/>
                </a:solidFill>
              </a:rPr>
              <a:t>Mitosis</a:t>
            </a:r>
          </a:p>
          <a:p>
            <a:r>
              <a:rPr lang="es-ES" sz="1400" b="1" dirty="0" smtClean="0"/>
              <a:t>CAJAL</a:t>
            </a:r>
            <a:r>
              <a:rPr lang="es-ES" sz="1400" b="1" dirty="0" smtClean="0">
                <a:solidFill>
                  <a:schemeClr val="bg1"/>
                </a:solidFill>
              </a:rPr>
              <a:t>: </a:t>
            </a:r>
            <a:r>
              <a:rPr lang="es-ES" sz="1400" b="1" dirty="0" err="1" smtClean="0">
                <a:solidFill>
                  <a:schemeClr val="bg1"/>
                </a:solidFill>
              </a:rPr>
              <a:t>Teoria</a:t>
            </a:r>
            <a:r>
              <a:rPr lang="es-ES" sz="1400" b="1" dirty="0" smtClean="0">
                <a:solidFill>
                  <a:schemeClr val="bg1"/>
                </a:solidFill>
              </a:rPr>
              <a:t> del </a:t>
            </a:r>
            <a:r>
              <a:rPr lang="es-ES" sz="1400" b="1" dirty="0" err="1" smtClean="0">
                <a:solidFill>
                  <a:schemeClr val="bg1"/>
                </a:solidFill>
              </a:rPr>
              <a:t>neuronismo</a:t>
            </a:r>
            <a:endParaRPr lang="en-US" sz="1400" b="1" dirty="0">
              <a:solidFill>
                <a:schemeClr val="bg1"/>
              </a:solidFill>
            </a:endParaRPr>
          </a:p>
        </p:txBody>
      </p:sp>
    </p:spTree>
    <p:extLst>
      <p:ext uri="{BB962C8B-B14F-4D97-AF65-F5344CB8AC3E}">
        <p14:creationId xmlns:p14="http://schemas.microsoft.com/office/powerpoint/2010/main" val="285347462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p:txBody>
          <a:bodyPr/>
          <a:lstStyle/>
          <a:p>
            <a:r>
              <a:rPr lang="es-ES"/>
              <a:t>EVOLUCIÓN DEL MICROSCOPIO </a:t>
            </a:r>
          </a:p>
        </p:txBody>
      </p:sp>
      <p:pic>
        <p:nvPicPr>
          <p:cNvPr id="545795" name="Picture 3" descr="tn_microantiguo71_jpg"/>
          <p:cNvPicPr>
            <a:picLocks noGrp="1" noChangeAspect="1" noChangeArrowheads="1"/>
          </p:cNvPicPr>
          <p:nvPr>
            <p:ph type="clipArt" sz="half" idx="1"/>
          </p:nvPr>
        </p:nvPicPr>
        <p:blipFill>
          <a:blip r:embed="rId2" cstate="print"/>
          <a:stretch>
            <a:fillRect/>
          </a:stretch>
        </p:blipFill>
        <p:spPr>
          <a:xfrm>
            <a:off x="2063750" y="3381375"/>
            <a:ext cx="800100" cy="1181100"/>
          </a:xfrm>
          <a:noFill/>
          <a:ln/>
        </p:spPr>
      </p:pic>
      <p:pic>
        <p:nvPicPr>
          <p:cNvPr id="545796" name="Picture 4" descr="tn_microantiguo_jpg"/>
          <p:cNvPicPr>
            <a:picLocks noChangeAspect="1" noChangeArrowheads="1"/>
          </p:cNvPicPr>
          <p:nvPr/>
        </p:nvPicPr>
        <p:blipFill>
          <a:blip r:embed="rId3" cstate="print"/>
          <a:srcRect/>
          <a:stretch>
            <a:fillRect/>
          </a:stretch>
        </p:blipFill>
        <p:spPr bwMode="auto">
          <a:xfrm>
            <a:off x="5029200" y="1905000"/>
            <a:ext cx="2825750" cy="4171950"/>
          </a:xfrm>
          <a:prstGeom prst="rect">
            <a:avLst/>
          </a:prstGeom>
          <a:noFill/>
          <a:ln w="9525">
            <a:noFill/>
            <a:miter lim="800000"/>
            <a:headEnd/>
            <a:tailEnd/>
          </a:ln>
        </p:spPr>
      </p:pic>
    </p:spTree>
    <p:extLst>
      <p:ext uri="{BB962C8B-B14F-4D97-AF65-F5344CB8AC3E}">
        <p14:creationId xmlns:p14="http://schemas.microsoft.com/office/powerpoint/2010/main" val="6395284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545794"/>
                                        </p:tgtEl>
                                        <p:attrNameLst>
                                          <p:attrName>style.visibility</p:attrName>
                                        </p:attrNameLst>
                                      </p:cBhvr>
                                      <p:to>
                                        <p:strVal val="visible"/>
                                      </p:to>
                                    </p:set>
                                    <p:animEffect transition="in" filter="blinds(horizontal)">
                                      <p:cBhvr>
                                        <p:cTn id="7" dur="500"/>
                                        <p:tgtEl>
                                          <p:spTgt spid="54579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45795"/>
                                        </p:tgtEl>
                                        <p:attrNameLst>
                                          <p:attrName>style.visibility</p:attrName>
                                        </p:attrNameLst>
                                      </p:cBhvr>
                                      <p:to>
                                        <p:strVal val="visible"/>
                                      </p:to>
                                    </p:set>
                                    <p:animEffect transition="in" filter="dissolve">
                                      <p:cBhvr>
                                        <p:cTn id="12" dur="500"/>
                                        <p:tgtEl>
                                          <p:spTgt spid="54579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45796"/>
                                        </p:tgtEl>
                                        <p:attrNameLst>
                                          <p:attrName>style.visibility</p:attrName>
                                        </p:attrNameLst>
                                      </p:cBhvr>
                                      <p:to>
                                        <p:strVal val="visible"/>
                                      </p:to>
                                    </p:set>
                                    <p:animEffect transition="in" filter="dissolve">
                                      <p:cBhvr>
                                        <p:cTn id="17" dur="500"/>
                                        <p:tgtEl>
                                          <p:spTgt spid="545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79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p:txBody>
          <a:bodyPr/>
          <a:lstStyle/>
          <a:p>
            <a:r>
              <a:rPr lang="es-ES"/>
              <a:t>CALR ZEISS</a:t>
            </a:r>
          </a:p>
        </p:txBody>
      </p:sp>
      <p:sp>
        <p:nvSpPr>
          <p:cNvPr id="490499" name="Rectangle 3"/>
          <p:cNvSpPr>
            <a:spLocks noGrp="1" noChangeArrowheads="1"/>
          </p:cNvSpPr>
          <p:nvPr>
            <p:ph type="body" sz="half" idx="1"/>
          </p:nvPr>
        </p:nvSpPr>
        <p:spPr/>
        <p:txBody>
          <a:bodyPr/>
          <a:lstStyle/>
          <a:p>
            <a:r>
              <a:rPr lang="es-ES"/>
              <a:t>Mejora la microscopía de inmersión sustituyendo el agua por aceite de cedro lo que permite obtener 2000 aumentos</a:t>
            </a:r>
          </a:p>
        </p:txBody>
      </p:sp>
      <p:pic>
        <p:nvPicPr>
          <p:cNvPr id="490504" name="Picture 8" descr="abbe"/>
          <p:cNvPicPr>
            <a:picLocks noGrp="1" noChangeAspect="1" noChangeArrowheads="1"/>
          </p:cNvPicPr>
          <p:nvPr>
            <p:ph type="clipArt" sz="half" idx="2"/>
          </p:nvPr>
        </p:nvPicPr>
        <p:blipFill>
          <a:blip r:embed="rId2" cstate="print"/>
          <a:srcRect/>
          <a:stretch>
            <a:fillRect/>
          </a:stretch>
        </p:blipFill>
        <p:spPr>
          <a:xfrm>
            <a:off x="5145088" y="1885950"/>
            <a:ext cx="2967037" cy="4171950"/>
          </a:xfrm>
          <a:noFill/>
          <a:ln/>
        </p:spPr>
      </p:pic>
    </p:spTree>
    <p:extLst>
      <p:ext uri="{BB962C8B-B14F-4D97-AF65-F5344CB8AC3E}">
        <p14:creationId xmlns:p14="http://schemas.microsoft.com/office/powerpoint/2010/main" val="43873498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943" y="228600"/>
            <a:ext cx="4786313" cy="6340475"/>
          </a:xfrm>
        </p:spPr>
        <p:txBody>
          <a:bodyPr rtlCol="0">
            <a:normAutofit/>
          </a:bodyPr>
          <a:lstStyle/>
          <a:p>
            <a:pPr algn="just" eaLnBrk="1" fontAlgn="auto" hangingPunct="1">
              <a:spcAft>
                <a:spcPts val="0"/>
              </a:spcAft>
              <a:buFont typeface="Arial" panose="020B0604020202020204" pitchFamily="34" charset="0"/>
              <a:buNone/>
              <a:defRPr/>
            </a:pPr>
            <a:r>
              <a:rPr lang="es-ES" sz="3600" b="1">
                <a:latin typeface="Arial" pitchFamily="34" charset="0"/>
                <a:cs typeface="Arial" pitchFamily="34" charset="0"/>
              </a:rPr>
              <a:t>Tercer Período</a:t>
            </a:r>
          </a:p>
          <a:p>
            <a:pPr algn="just" eaLnBrk="1" fontAlgn="auto" hangingPunct="1">
              <a:spcAft>
                <a:spcPts val="0"/>
              </a:spcAft>
              <a:buFont typeface="Arial" panose="020B0604020202020204" pitchFamily="34" charset="0"/>
              <a:buNone/>
              <a:defRPr/>
            </a:pPr>
            <a:endParaRPr lang="es-ES" sz="6200">
              <a:latin typeface="Arial" pitchFamily="34" charset="0"/>
              <a:cs typeface="Arial" pitchFamily="34" charset="0"/>
            </a:endParaRPr>
          </a:p>
          <a:p>
            <a:pPr algn="just" eaLnBrk="1" fontAlgn="auto" hangingPunct="1">
              <a:spcAft>
                <a:spcPts val="0"/>
              </a:spcAft>
              <a:defRPr/>
            </a:pPr>
            <a:r>
              <a:rPr lang="es-ES" sz="2200">
                <a:latin typeface="Arial" pitchFamily="34" charset="0"/>
                <a:cs typeface="Arial" pitchFamily="34" charset="0"/>
              </a:rPr>
              <a:t>(Todo el Siglo XX hasta la fecha actual)</a:t>
            </a:r>
          </a:p>
          <a:p>
            <a:pPr algn="just" eaLnBrk="1" fontAlgn="auto" hangingPunct="1">
              <a:spcAft>
                <a:spcPts val="0"/>
              </a:spcAft>
              <a:buFont typeface="Arial" panose="020B0604020202020204" pitchFamily="34" charset="0"/>
              <a:buNone/>
              <a:defRPr/>
            </a:pPr>
            <a:endParaRPr lang="es-ES" sz="9600">
              <a:latin typeface="Arial" pitchFamily="34" charset="0"/>
              <a:cs typeface="Arial" pitchFamily="34" charset="0"/>
            </a:endParaRPr>
          </a:p>
          <a:p>
            <a:pPr algn="just" eaLnBrk="1" fontAlgn="auto" hangingPunct="1">
              <a:spcAft>
                <a:spcPts val="0"/>
              </a:spcAft>
              <a:buFont typeface="Arial" panose="020B0604020202020204" pitchFamily="34" charset="0"/>
              <a:buNone/>
              <a:defRPr/>
            </a:pPr>
            <a:endParaRPr lang="es-ES" sz="8000" b="1">
              <a:latin typeface="Arial" pitchFamily="34" charset="0"/>
              <a:cs typeface="Arial" pitchFamily="34" charset="0"/>
            </a:endParaRPr>
          </a:p>
          <a:p>
            <a:pPr algn="just" eaLnBrk="1" fontAlgn="auto" hangingPunct="1">
              <a:spcAft>
                <a:spcPts val="0"/>
              </a:spcAft>
              <a:defRPr/>
            </a:pPr>
            <a:endParaRPr lang="es-ES" sz="8000" b="1">
              <a:latin typeface="Arial" pitchFamily="34" charset="0"/>
              <a:cs typeface="Arial" pitchFamily="34" charset="0"/>
            </a:endParaRPr>
          </a:p>
          <a:p>
            <a:pPr algn="just" eaLnBrk="1" fontAlgn="auto" hangingPunct="1">
              <a:spcAft>
                <a:spcPts val="0"/>
              </a:spcAft>
              <a:defRPr/>
            </a:pPr>
            <a:endParaRPr lang="es-ES" sz="8000">
              <a:latin typeface="Arial" pitchFamily="34" charset="0"/>
              <a:cs typeface="Arial" pitchFamily="34" charset="0"/>
            </a:endParaRPr>
          </a:p>
          <a:p>
            <a:pPr eaLnBrk="1" fontAlgn="auto" hangingPunct="1">
              <a:spcAft>
                <a:spcPts val="0"/>
              </a:spcAft>
              <a:buFont typeface="Arial" panose="020B0604020202020204" pitchFamily="34" charset="0"/>
              <a:buNone/>
              <a:defRPr/>
            </a:pPr>
            <a:endParaRPr lang="es-ES"/>
          </a:p>
        </p:txBody>
      </p:sp>
      <p:pic>
        <p:nvPicPr>
          <p:cNvPr id="7171" name="3 Imagen" descr="microscopioelctronicodeRusk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3170" y="2972470"/>
            <a:ext cx="1449858" cy="250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Flecha abajo"/>
          <p:cNvSpPr/>
          <p:nvPr/>
        </p:nvSpPr>
        <p:spPr>
          <a:xfrm rot="16200000" flipH="1">
            <a:off x="4281400" y="3645024"/>
            <a:ext cx="1010679"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173"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C" altLang="es-EC"/>
          </a:p>
        </p:txBody>
      </p:sp>
      <p:pic>
        <p:nvPicPr>
          <p:cNvPr id="7174" name="6 Imagen" descr="TetrachimenaBetatubuli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21569" y="2972470"/>
            <a:ext cx="2791475" cy="233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76725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308314968"/>
              </p:ext>
            </p:extLst>
          </p:nvPr>
        </p:nvGraphicFramePr>
        <p:xfrm>
          <a:off x="1712686" y="940255"/>
          <a:ext cx="6241143" cy="4081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utoShape 2" descr="Duve, Christian René Marie Joseph de - Diccionario Académico de la Medicin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uve, Christian René Marie Joseph de - Diccionario Académico de la Medicin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2496361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lstStyle/>
          <a:p>
            <a:pPr algn="ctr"/>
            <a:r>
              <a:rPr lang="es-ES" b="1" dirty="0"/>
              <a:t>MICROSCOPIO ÓPTICO COMPUESTO</a:t>
            </a:r>
          </a:p>
        </p:txBody>
      </p:sp>
      <p:pic>
        <p:nvPicPr>
          <p:cNvPr id="494595" name="Picture 3" descr="microscopio"/>
          <p:cNvPicPr>
            <a:picLocks noGrp="1" noChangeAspect="1" noChangeArrowheads="1"/>
          </p:cNvPicPr>
          <p:nvPr>
            <p:ph type="clipArt" sz="half" idx="4294967295"/>
          </p:nvPr>
        </p:nvPicPr>
        <p:blipFill>
          <a:blip r:embed="rId2" cstate="print"/>
          <a:srcRect/>
          <a:stretch>
            <a:fillRect/>
          </a:stretch>
        </p:blipFill>
        <p:spPr>
          <a:xfrm>
            <a:off x="971550" y="1462314"/>
            <a:ext cx="7543800" cy="4649788"/>
          </a:xfrm>
          <a:noFill/>
          <a:ln/>
        </p:spPr>
      </p:pic>
    </p:spTree>
    <p:extLst>
      <p:ext uri="{BB962C8B-B14F-4D97-AF65-F5344CB8AC3E}">
        <p14:creationId xmlns:p14="http://schemas.microsoft.com/office/powerpoint/2010/main" val="19249652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494594"/>
                                        </p:tgtEl>
                                        <p:attrNameLst>
                                          <p:attrName>style.visibility</p:attrName>
                                        </p:attrNameLst>
                                      </p:cBhvr>
                                      <p:to>
                                        <p:strVal val="visible"/>
                                      </p:to>
                                    </p:set>
                                    <p:animEffect transition="in" filter="blinds(horizontal)">
                                      <p:cBhvr>
                                        <p:cTn id="7" dur="500"/>
                                        <p:tgtEl>
                                          <p:spTgt spid="49459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94595"/>
                                        </p:tgtEl>
                                        <p:attrNameLst>
                                          <p:attrName>style.visibility</p:attrName>
                                        </p:attrNameLst>
                                      </p:cBhvr>
                                      <p:to>
                                        <p:strVal val="visible"/>
                                      </p:to>
                                    </p:set>
                                    <p:animEffect transition="in" filter="dissolve">
                                      <p:cBhvr>
                                        <p:cTn id="12" dur="500"/>
                                        <p:tgtEl>
                                          <p:spTgt spid="494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59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404664"/>
            <a:ext cx="6984776" cy="584775"/>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fontAlgn="auto">
              <a:spcBef>
                <a:spcPts val="0"/>
              </a:spcBef>
              <a:spcAft>
                <a:spcPts val="0"/>
              </a:spcAft>
              <a:defRPr/>
            </a:pPr>
            <a:r>
              <a:rPr lang="es-ES" sz="3200" b="1" dirty="0">
                <a:ln/>
                <a:solidFill>
                  <a:schemeClr val="accent3"/>
                </a:solidFill>
                <a:latin typeface="+mn-lt"/>
                <a:cs typeface="+mn-cs"/>
              </a:rPr>
              <a:t>Microscopio de Luz</a:t>
            </a:r>
          </a:p>
        </p:txBody>
      </p:sp>
      <p:pic>
        <p:nvPicPr>
          <p:cNvPr id="4098" name="Picture 2" descr="http://dmtienda.com/files/2011/03/05/img1_microscopio-binocular-lx-400-labomed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2857500" cy="3333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124" name="2 Rectángulo"/>
          <p:cNvSpPr>
            <a:spLocks noChangeArrowheads="1"/>
          </p:cNvSpPr>
          <p:nvPr/>
        </p:nvSpPr>
        <p:spPr bwMode="auto">
          <a:xfrm>
            <a:off x="3492500" y="1230313"/>
            <a:ext cx="4572000"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80000"/>
              </a:lnSpc>
            </a:pPr>
            <a:r>
              <a:rPr lang="es-ES_tradnl" altLang="en-US" sz="2400">
                <a:latin typeface="Comic Sans MS" panose="030F0702030302020204" pitchFamily="66" charset="0"/>
              </a:rPr>
              <a:t>Este instrumento, magnifica y enfoca los rayos de luz por medio de lentes. Los rayos de luz pueden ser </a:t>
            </a:r>
            <a:r>
              <a:rPr lang="es-ES_tradnl" altLang="en-US" sz="2400" b="1">
                <a:solidFill>
                  <a:srgbClr val="92D050"/>
                </a:solidFill>
                <a:latin typeface="Comic Sans MS" panose="030F0702030302020204" pitchFamily="66" charset="0"/>
              </a:rPr>
              <a:t>naturales</a:t>
            </a:r>
            <a:r>
              <a:rPr lang="es-ES_tradnl" altLang="en-US" sz="2400">
                <a:latin typeface="Comic Sans MS" panose="030F0702030302020204" pitchFamily="66" charset="0"/>
              </a:rPr>
              <a:t> o </a:t>
            </a:r>
            <a:r>
              <a:rPr lang="es-ES_tradnl" altLang="en-US" sz="2400" b="1">
                <a:solidFill>
                  <a:srgbClr val="92D050"/>
                </a:solidFill>
                <a:latin typeface="Comic Sans MS" panose="030F0702030302020204" pitchFamily="66" charset="0"/>
              </a:rPr>
              <a:t>artificiales</a:t>
            </a:r>
            <a:r>
              <a:rPr lang="es-ES_tradnl" altLang="en-US" sz="2400">
                <a:latin typeface="Comic Sans MS" panose="030F0702030302020204" pitchFamily="66" charset="0"/>
              </a:rPr>
              <a:t>.</a:t>
            </a:r>
          </a:p>
        </p:txBody>
      </p:sp>
      <p:sp>
        <p:nvSpPr>
          <p:cNvPr id="5126" name="4 Rectángulo"/>
          <p:cNvSpPr>
            <a:spLocks noChangeArrowheads="1"/>
          </p:cNvSpPr>
          <p:nvPr/>
        </p:nvSpPr>
        <p:spPr bwMode="auto">
          <a:xfrm>
            <a:off x="323850" y="5186363"/>
            <a:ext cx="8064500" cy="14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80000"/>
              </a:lnSpc>
            </a:pPr>
            <a:r>
              <a:rPr lang="es-ES_tradnl" altLang="en-US" sz="2200" b="1">
                <a:solidFill>
                  <a:srgbClr val="92D050"/>
                </a:solidFill>
                <a:latin typeface="Comic Sans MS" panose="030F0702030302020204" pitchFamily="66" charset="0"/>
              </a:rPr>
              <a:t>El microscopio compuesto </a:t>
            </a:r>
            <a:r>
              <a:rPr lang="es-ES_tradnl" altLang="en-US" sz="2200" b="1">
                <a:latin typeface="Comic Sans MS" panose="030F0702030302020204" pitchFamily="66" charset="0"/>
              </a:rPr>
              <a:t>se usa para estudiar porciones pequeñas y finas de especímenes en cortes longitudinales o transversales. Tiene diferentes magnificaciones y se puede apreciar más detalles. La fuente de luz está debajo del espécimen.</a:t>
            </a:r>
            <a:endParaRPr lang="es-PR" altLang="en-US" sz="2200" b="1">
              <a:latin typeface="Comic Sans MS" panose="030F0702030302020204" pitchFamily="66" charset="0"/>
            </a:endParaRPr>
          </a:p>
        </p:txBody>
      </p:sp>
      <p:pic>
        <p:nvPicPr>
          <p:cNvPr id="7" name="Picture 2" descr="http://es.dreamstime.com/bosquejo-del-microscopio-thumb2422917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933" t="8065" r="12698" b="7016"/>
          <a:stretch/>
        </p:blipFill>
        <p:spPr bwMode="auto">
          <a:xfrm>
            <a:off x="8460432" y="5435484"/>
            <a:ext cx="683568" cy="8018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940857"/>
      </p:ext>
    </p:extLst>
  </p:cSld>
  <p:clrMapOvr>
    <a:masterClrMapping/>
  </p:clrMapOvr>
  <p:transition spd="slow">
    <p:cover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pdfcast.org/images/s/260/2-microscopio.jpg"/>
          <p:cNvPicPr/>
          <p:nvPr/>
        </p:nvPicPr>
        <p:blipFill rotWithShape="1">
          <a:blip r:embed="rId2">
            <a:extLst>
              <a:ext uri="{28A0092B-C50C-407E-A947-70E740481C1C}">
                <a14:useLocalDpi xmlns:a14="http://schemas.microsoft.com/office/drawing/2010/main" val="0"/>
              </a:ext>
            </a:extLst>
          </a:blip>
          <a:srcRect l="17586" t="7477" r="13501" b="54506"/>
          <a:stretch/>
        </p:blipFill>
        <p:spPr bwMode="auto">
          <a:xfrm>
            <a:off x="251521" y="404665"/>
            <a:ext cx="2808312" cy="22322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7171" name="2 Imagen" descr="http://pdfcast.org/images/s/260/2-microscopio.jpg"/>
          <p:cNvPicPr>
            <a:picLocks noChangeAspect="1" noChangeArrowheads="1"/>
          </p:cNvPicPr>
          <p:nvPr/>
        </p:nvPicPr>
        <p:blipFill>
          <a:blip r:embed="rId2">
            <a:extLst>
              <a:ext uri="{28A0092B-C50C-407E-A947-70E740481C1C}">
                <a14:useLocalDpi xmlns:a14="http://schemas.microsoft.com/office/drawing/2010/main" val="0"/>
              </a:ext>
            </a:extLst>
          </a:blip>
          <a:srcRect l="8266" t="46375" r="7437" b="12965"/>
          <a:stretch>
            <a:fillRect/>
          </a:stretch>
        </p:blipFill>
        <p:spPr bwMode="auto">
          <a:xfrm>
            <a:off x="3276600" y="404813"/>
            <a:ext cx="5111750"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http://2.bp.blogspot.com/-0up8ydV4TIQ/TmA53MT3okI/AAAAAAAAAAQ/9QhioKLCg0w/s1600/microscopios-par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356992"/>
            <a:ext cx="2143125" cy="3333750"/>
          </a:xfrm>
          <a:prstGeom prst="roundRect">
            <a:avLst>
              <a:gd name="adj" fmla="val 879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173" name="3 CuadroTexto"/>
          <p:cNvSpPr txBox="1">
            <a:spLocks noChangeArrowheads="1"/>
          </p:cNvSpPr>
          <p:nvPr/>
        </p:nvSpPr>
        <p:spPr bwMode="auto">
          <a:xfrm>
            <a:off x="2700338" y="4581525"/>
            <a:ext cx="5184775" cy="2030413"/>
          </a:xfrm>
          <a:prstGeom prst="rect">
            <a:avLst/>
          </a:prstGeom>
          <a:noFill/>
          <a:ln w="3175">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ES" altLang="en-US" b="1" u="sng">
                <a:solidFill>
                  <a:srgbClr val="92D050"/>
                </a:solidFill>
              </a:rPr>
              <a:t>Copia el Microscopio y Completa en el cuaderno</a:t>
            </a:r>
          </a:p>
          <a:p>
            <a:pPr eaLnBrk="1" hangingPunct="1"/>
            <a:r>
              <a:rPr lang="es-ES" altLang="en-US"/>
              <a:t>1._________________ 7.______________________</a:t>
            </a:r>
          </a:p>
          <a:p>
            <a:pPr eaLnBrk="1" hangingPunct="1"/>
            <a:r>
              <a:rPr lang="es-ES" altLang="en-US"/>
              <a:t>2._________________ 8.______________________</a:t>
            </a:r>
          </a:p>
          <a:p>
            <a:pPr eaLnBrk="1" hangingPunct="1"/>
            <a:r>
              <a:rPr lang="es-ES" altLang="en-US"/>
              <a:t>3._________________ 9.______________________</a:t>
            </a:r>
          </a:p>
          <a:p>
            <a:pPr eaLnBrk="1" hangingPunct="1"/>
            <a:r>
              <a:rPr lang="es-ES" altLang="en-US"/>
              <a:t>4._________________ 10._____________________</a:t>
            </a:r>
          </a:p>
          <a:p>
            <a:pPr eaLnBrk="1" hangingPunct="1"/>
            <a:r>
              <a:rPr lang="es-ES" altLang="en-US"/>
              <a:t>5._________________ 11._____________________</a:t>
            </a:r>
          </a:p>
          <a:p>
            <a:pPr eaLnBrk="1" hangingPunct="1"/>
            <a:r>
              <a:rPr lang="es-ES" altLang="en-US"/>
              <a:t>6._________________</a:t>
            </a:r>
          </a:p>
        </p:txBody>
      </p:sp>
      <p:pic>
        <p:nvPicPr>
          <p:cNvPr id="6" name="Picture 2" descr="http://es.dreamstime.com/bosquejo-del-microscopio-thumb2422917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933" t="8065" r="12698" b="7016"/>
          <a:stretch/>
        </p:blipFill>
        <p:spPr bwMode="auto">
          <a:xfrm>
            <a:off x="8460432" y="5435484"/>
            <a:ext cx="683568" cy="8018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745770"/>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01752" y="768096"/>
            <a:ext cx="8534400" cy="758952"/>
          </a:xfrm>
        </p:spPr>
        <p:txBody>
          <a:bodyPr>
            <a:normAutofit fontScale="90000"/>
          </a:bodyPr>
          <a:lstStyle/>
          <a:p>
            <a:pPr algn="ctr"/>
            <a:r>
              <a:rPr lang="es-ES" sz="3200" b="1" dirty="0">
                <a:latin typeface="Arial" pitchFamily="34" charset="0"/>
                <a:cs typeface="Arial" pitchFamily="34" charset="0"/>
              </a:rPr>
              <a:t>HISTORIA  DE  LA  HISTOLOGÍA</a:t>
            </a:r>
            <a:r>
              <a:rPr lang="es-ES" dirty="0">
                <a:latin typeface="Arial" pitchFamily="34" charset="0"/>
                <a:cs typeface="Arial" pitchFamily="34" charset="0"/>
              </a:rPr>
              <a:t/>
            </a:r>
            <a:br>
              <a:rPr lang="es-ES" dirty="0">
                <a:latin typeface="Arial" pitchFamily="34" charset="0"/>
                <a:cs typeface="Arial" pitchFamily="34" charset="0"/>
              </a:rPr>
            </a:br>
            <a:endParaRPr lang="es-EC" dirty="0"/>
          </a:p>
        </p:txBody>
      </p:sp>
      <p:sp>
        <p:nvSpPr>
          <p:cNvPr id="5123" name="2 Marcador de contenido"/>
          <p:cNvSpPr>
            <a:spLocks noGrp="1"/>
          </p:cNvSpPr>
          <p:nvPr>
            <p:ph idx="1"/>
          </p:nvPr>
        </p:nvSpPr>
        <p:spPr/>
        <p:txBody>
          <a:bodyPr/>
          <a:lstStyle/>
          <a:p>
            <a:pPr algn="just" eaLnBrk="1" hangingPunct="1">
              <a:buFont typeface="Arial" panose="020B0604020202020204" pitchFamily="34" charset="0"/>
              <a:buNone/>
            </a:pPr>
            <a:r>
              <a:rPr lang="es-ES" altLang="es-EC" b="1">
                <a:latin typeface="Arial" panose="020B0604020202020204" pitchFamily="34" charset="0"/>
                <a:cs typeface="Arial" panose="020B0604020202020204" pitchFamily="34" charset="0"/>
              </a:rPr>
              <a:t> </a:t>
            </a:r>
            <a:r>
              <a:rPr lang="es-ES" altLang="es-EC" sz="2800" b="1">
                <a:latin typeface="Arial" panose="020B0604020202020204" pitchFamily="34" charset="0"/>
                <a:cs typeface="Arial" panose="020B0604020202020204" pitchFamily="34" charset="0"/>
              </a:rPr>
              <a:t>Primer período o prehistoria de la Histología </a:t>
            </a:r>
            <a:endParaRPr lang="es-ES" altLang="es-EC" sz="2800">
              <a:latin typeface="Arial" panose="020B0604020202020204" pitchFamily="34" charset="0"/>
              <a:cs typeface="Arial" panose="020B0604020202020204" pitchFamily="34" charset="0"/>
            </a:endParaRPr>
          </a:p>
          <a:p>
            <a:pPr algn="just" eaLnBrk="1" hangingPunct="1">
              <a:buFont typeface="Arial" panose="020B0604020202020204" pitchFamily="34" charset="0"/>
              <a:buNone/>
            </a:pPr>
            <a:r>
              <a:rPr lang="es-ES" altLang="es-EC" sz="2800">
                <a:latin typeface="Arial" panose="020B0604020202020204" pitchFamily="34" charset="0"/>
                <a:cs typeface="Arial" panose="020B0604020202020204" pitchFamily="34" charset="0"/>
              </a:rPr>
              <a:t>   (Siglo IV  hasta mediados del XVII)</a:t>
            </a:r>
          </a:p>
          <a:p>
            <a:pPr algn="just" eaLnBrk="1" hangingPunct="1"/>
            <a:endParaRPr lang="es-ES" altLang="es-EC">
              <a:latin typeface="Arial" panose="020B0604020202020204" pitchFamily="34" charset="0"/>
              <a:cs typeface="Arial" panose="020B0604020202020204" pitchFamily="34" charset="0"/>
            </a:endParaRPr>
          </a:p>
        </p:txBody>
      </p:sp>
      <p:pic>
        <p:nvPicPr>
          <p:cNvPr id="8" name="3 Marcador de contenido" descr="Hipocrates.JPG"/>
          <p:cNvPicPr>
            <a:picLocks noChangeAspect="1"/>
          </p:cNvPicPr>
          <p:nvPr/>
        </p:nvPicPr>
        <p:blipFill>
          <a:blip r:embed="rId2"/>
          <a:stretch>
            <a:fillRect/>
          </a:stretch>
        </p:blipFill>
        <p:spPr>
          <a:xfrm>
            <a:off x="357188" y="2928938"/>
            <a:ext cx="1409700" cy="1624012"/>
          </a:xfrm>
          <a:prstGeom prst="rect">
            <a:avLst/>
          </a:prstGeom>
          <a:effectLst>
            <a:outerShdw blurRad="50800" dist="101600" dir="13500000" algn="br" rotWithShape="0">
              <a:schemeClr val="tx1">
                <a:alpha val="40000"/>
              </a:schemeClr>
            </a:outerShdw>
          </a:effectLst>
        </p:spPr>
      </p:pic>
      <p:pic>
        <p:nvPicPr>
          <p:cNvPr id="9" name="8 Imagen" descr="Galeno.JPG"/>
          <p:cNvPicPr>
            <a:picLocks noChangeAspect="1"/>
          </p:cNvPicPr>
          <p:nvPr/>
        </p:nvPicPr>
        <p:blipFill>
          <a:blip r:embed="rId3"/>
          <a:stretch>
            <a:fillRect/>
          </a:stretch>
        </p:blipFill>
        <p:spPr>
          <a:xfrm>
            <a:off x="2214563" y="3000375"/>
            <a:ext cx="1381125" cy="1544638"/>
          </a:xfrm>
          <a:prstGeom prst="rect">
            <a:avLst/>
          </a:prstGeom>
          <a:effectLst>
            <a:outerShdw blurRad="50800" dist="101600" dir="16200000" rotWithShape="0">
              <a:schemeClr val="tx1">
                <a:alpha val="40000"/>
              </a:schemeClr>
            </a:outerShdw>
          </a:effectLst>
        </p:spPr>
      </p:pic>
      <p:pic>
        <p:nvPicPr>
          <p:cNvPr id="11" name="10 Imagen" descr="Avicena.JPG"/>
          <p:cNvPicPr>
            <a:picLocks noChangeAspect="1"/>
          </p:cNvPicPr>
          <p:nvPr/>
        </p:nvPicPr>
        <p:blipFill>
          <a:blip r:embed="rId4"/>
          <a:stretch>
            <a:fillRect/>
          </a:stretch>
        </p:blipFill>
        <p:spPr>
          <a:xfrm>
            <a:off x="1285875" y="4624388"/>
            <a:ext cx="1400175" cy="2233612"/>
          </a:xfrm>
          <a:prstGeom prst="rect">
            <a:avLst/>
          </a:prstGeom>
          <a:effectLst>
            <a:outerShdw blurRad="50800" dist="127000" dir="13500000" algn="br" rotWithShape="0">
              <a:schemeClr val="tx1">
                <a:alpha val="40000"/>
              </a:schemeClr>
            </a:outerShdw>
          </a:effectLst>
        </p:spPr>
      </p:pic>
      <p:pic>
        <p:nvPicPr>
          <p:cNvPr id="5127" name="11 Imagen" descr="Human corpori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00500" y="2857500"/>
            <a:ext cx="4727575"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2771800" y="5949280"/>
            <a:ext cx="1080120" cy="646331"/>
          </a:xfrm>
          <a:prstGeom prst="rect">
            <a:avLst/>
          </a:prstGeom>
          <a:noFill/>
        </p:spPr>
        <p:txBody>
          <a:bodyPr wrap="square" rtlCol="0">
            <a:spAutoFit/>
          </a:bodyPr>
          <a:lstStyle/>
          <a:p>
            <a:r>
              <a:rPr lang="es-EC"/>
              <a:t>T. Fibrilar</a:t>
            </a:r>
          </a:p>
        </p:txBody>
      </p:sp>
    </p:spTree>
    <p:extLst>
      <p:ext uri="{BB962C8B-B14F-4D97-AF65-F5344CB8AC3E}">
        <p14:creationId xmlns:p14="http://schemas.microsoft.com/office/powerpoint/2010/main" val="2739654554"/>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es.dreamstime.com/bosquejo-del-microscopio-thumb2422917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933" t="8065" r="12698" b="7016"/>
          <a:stretch/>
        </p:blipFill>
        <p:spPr bwMode="auto">
          <a:xfrm>
            <a:off x="8460432" y="5435484"/>
            <a:ext cx="683568" cy="8018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8195" name="1 Rectángulo"/>
          <p:cNvSpPr>
            <a:spLocks noChangeArrowheads="1"/>
          </p:cNvSpPr>
          <p:nvPr/>
        </p:nvSpPr>
        <p:spPr bwMode="auto">
          <a:xfrm>
            <a:off x="250825" y="447675"/>
            <a:ext cx="27559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PR" altLang="en-US" sz="2800" b="1">
                <a:latin typeface="Comic Sans MS" panose="030F0702030302020204" pitchFamily="66" charset="0"/>
              </a:rPr>
              <a:t>Partes Ópticas</a:t>
            </a:r>
            <a:endParaRPr lang="es-ES" altLang="en-US" sz="2800"/>
          </a:p>
        </p:txBody>
      </p:sp>
      <p:sp>
        <p:nvSpPr>
          <p:cNvPr id="8196" name="3 Rectángulo"/>
          <p:cNvSpPr>
            <a:spLocks noChangeArrowheads="1"/>
          </p:cNvSpPr>
          <p:nvPr/>
        </p:nvSpPr>
        <p:spPr bwMode="auto">
          <a:xfrm>
            <a:off x="34925" y="1220788"/>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90000"/>
              </a:lnSpc>
            </a:pPr>
            <a:r>
              <a:rPr lang="es-ES_tradnl" altLang="en-US" sz="2000" b="1">
                <a:solidFill>
                  <a:srgbClr val="92D050"/>
                </a:solidFill>
                <a:latin typeface="Comic Sans MS" panose="030F0702030302020204" pitchFamily="66" charset="0"/>
              </a:rPr>
              <a:t>Ocular </a:t>
            </a:r>
            <a:r>
              <a:rPr lang="es-ES_tradnl" altLang="en-US" sz="2000">
                <a:latin typeface="Comic Sans MS" panose="030F0702030302020204" pitchFamily="66" charset="0"/>
              </a:rPr>
              <a:t> - La función del ocular es aumentar la imagen formada por el objetivo.</a:t>
            </a:r>
          </a:p>
        </p:txBody>
      </p:sp>
      <p:sp>
        <p:nvSpPr>
          <p:cNvPr id="8197" name="AutoShape 5" descr="data:image/jpeg;base64,/9j/4AAQSkZJRgABAQAAAQABAAD/2wCEAAkGBhQQEBQUEhQVFRQWFBQUFRQUFBQVFRUUFBQVFBUUFxUXGyYeGBkjGRUUHy8gIycpLCwsFR4xNTAqNSYrLCkBCQoKDgwOGg8PGiwkHR8qLCkpLCwsLCksLCwsLCwpLCksKiksLCwsLCwpKSwsKSwsLCwsLCksKSwpLCwpLCkpLP/AABEIAMIBAwMBIgACEQEDEQH/xAAbAAAABwEAAAAAAAAAAAAAAAAAAQIDBAUGB//EAEwQAAIBAgMDCAUHCAgFBQAAAAECAAMRBBIhBTFBBhMiUWFxgZEyUqGx0QcUQnKSwfAVI0NigqKy4RYXM1NjwtLxNFSTo+IkRHN0g//EABoBAAIDAQEAAAAAAAAAAAAAAAECAAMEBQb/xAAxEQACAgECBQIFAgYDAAAAAAAAAQIRAxIhBBMxQVEyYQUUInGhQpFSgbHB0fAVM+H/2gAMAwEAAhEDEQA/ALNVjqiJURwTwzN4YihChiAgYhiFFQkBDEbfEKN5+MjVNsU1Nifao95miHC5pq4xYjyRXVk6HINPayNuv4WPuN5KpYhW3EX6tx8jrBPhsuNXKLQVOL6MdEOFBKCwOCFDkAG6FSQRYg2I6iN4hS1FamKzvnBzFspAcFSWvc3TTS40vv8AGAbQQMLWANQF7Le6ZFDb14kE2sJpeGP8XcTU/BVlbWvxFx2i5F/MHyhXlpQxq2p5mvlQrlIPRe7Wf0TpYgaXPZFDHJd7lQCBcgNmaykXBy2O/cwA4w8mD/V/tB1PwVMEEKZhwQQQSACMKAmNnEKN7L5iMouXRAbSFmFEisp3MPMRRkcXHqiJ30CMIwzCgIJhGKMSZCCGEaYR0xDCMgDJEEVaCOQfURQhCGJQwiocIQqlQKCTw9vUJIpt0idA6lUKLmU9Tab1iRStl3Fz6HaBbVz5CDEqa7FT6I9Ox9I+oOzr693XC2ntBMLSzMCfooijV24Ko/Fp63g/h0MMdeTeX9Dm5c7k9MQDZgPpln7CbL9hbDzvHBh6a6WReyyiZrFV6lRc+LrjD0z6NKmSGbsuOkx7pDoHBMyrToVqrMwVbnpMSbWALEk3nReRIqWNvua6rs+m29FPUbD3iMNhnp+gSyj6Dkk/svvB7z5TM0do0aTWo1KuHb1aoLUm7Cbm3fpNjgK/OoDax0zDQ2Nr3B4ggggxotTQsouBI2btTNYMTYmwJ0Ibdkft4X/kTaTOYillqgfRqhlPYyqWVu+wYeAlzsrFGpRVj6Wqt9ZGKN7VM8z8V4SOJrJDZPr9zocNlc1TJclIiKqFlLF7nRrZQGy6aatoTr2SLHqOMdBZTYXvuBsesXGh7ROPjkk9/wDJqaHcTgRTuC+t2Cix1CuUuTuGqnTsiqWAsxBNwGqpxGqIWv52kf5y2XLfTtAJFzc2JFxr1GLfaDtvbdc7lGrDKx0GpI4y3Viu68f+9xakOjZZyq1/SKAgixHObjv1HlF0tkZr5XBGYqDlNswte/Uuo17d0jfP3sBm0GUjRd6ejc2ubdsTTxbKCAd5vqFOp4i40PaIylhvoyVIcrYPLTVwwN7XsNFuCbE336biB4yNHXxTFcpOmmllG7QXIFzbtjUpnpv6RlfcKVO0duqg6OutgbE3PqqBqx/GsXtrGWGQG1wWc9SDT2m/grSqwOHzWqMOkR0R6iHcB2nQny3Cdn4dwEcq5uTp2Rkz5tP0obZq9U3YhB29N/IHKvtji7O01dz4hf4QIvaO0hQygK1So3oU19Jusk/RUdcpqu1a9zzmIw1D9QWdh3km9/CeiShj2SMP1S3Lf8mkbnqeLBv4gYtalanuOcdXon/SfZKXDYzEH+zxdCt+qQgJ7OiQZOwnKD84KeIp805NlN702PUGO49hkeiaqSDUo7ou8HtdX0OhG8EWI7xw90nSoxGEB1GjDcw393aI9gMbvDaEaMOoncR+qfxxnF474YlF5MP7f4NOHiLdSLExJhkxJnnTcJMSYoxJhAIghwRyDohwhDlAwoSDtHE5T2IjVD37l/zScJUbRplnrJxbDgr25WcH2svnOj8MipcTG/d/gz53WNkjA0bKAd+89pOpPmZleU20gtZ6hGY0zzNFDuz2Bd7d5A8AOM1+BqhlUjiAfOY7lnsKv85StRGYBi4G+zkgtccdR7p7GUXLaJy4SSdyM/dlq5sR0mJGfcWAt6OugI6twj2IxOGFMimtbnB6LkU95IPSK69e6XvJnFmgjrWwdDEBjmIrXDg8QH1t17pZflWmKZVNl0MxzdN6jOBcm1ly8ARx4QrBkSqn+xa8sbtNfuYTaeDvSVwzN0C5JYXBzqjKy8CGIta9ww0Gs1nybI/MVCx6OZVXssGJA+0JR0eS+IxDhWFgN7HQAdZ6+Ok6FgMAmGorTT0VG/iSdST4wLG4P6lQs8iktnYzilvVoj9ct4Kj39484rkriQyVR1V6rDudyfuMgba2oMPSasT02HN0BxN/Sfu3H9leuQuQWL6bJ1r7Rr8ZyPi6vDXjc0cIqdm3hwoJ5M6QcEKCQgIILwSEBeCCFDZDM7VfM+IHU1Gn+yVQkf8AcaTqUp6tXNisVTvq9mX6yDL9ynwltgq2YA7j1dR4jwItPc8DXIhXg4+f1s57yn287V6iIcozFWP0mCkgLfgoHDibmVexsIrVMtRsgZWysSAuaxyliR6N+Ilry52C9PEGoq3SocwI4MfSB6tdfGWGxqWDxFVjijXpJlUU2ppny5Rlsyi50AG4dctcZWPFrSMUsGuGp51q0HezoyhhUurgobAr1HfvgfFulkr2enUBYWB0FwAabD0t56PDKdxl8uxNlLmzYuuQCMuSg+ZxlBO9bA3uPCYvauKZHZaJq80Gfm8wswVxlYkDcSuhtC4d6Ap9jfcncWWU03bMUClW9em18jd+hHlJmJXJUptwY803aHvl8mt9oyj5BYN+bLuCLKKa342Zn9lwPGX+0UvzS8TWpfutnJ8lMdencpl6tiZg6l1sd6kof2TofEWPjHTIeAe717bhWK+K06YPtBkyeJ4uChnnFdLZ1sbbgmxJiYoxMzjhQQQRiDohiJEUJQMKEr9roy5ayDM1K5Kje9NvTUdugYdqywjeJxIpqWbcOA1JJNgAOskgS7BknjyRlDrewk0nFplXha4QZ0Oag5zKw+gSdQeoX8txlolcMLbx+NZktoUq2Cql6PQWp0jSazIx4ggbj2iHh+VlH9IlSg3EpZ6d+u3DynuseZNb7PwcieJ9t0alsKpP8gf5wDDKNPdYd3bKUco6Fv8AiVt2o15ExPLTCpvq1H7KaW9rTV81Oq1fkz/LRv0/g0lSqFH41+JlXtnbFLDpnrmw+jRH9pVPdwXrJ8eo4/aPyivqMNTFP/Ec85U8L6D2zL1MU1Us9RiznezG5PjM0sng0ww+R7bXKGpi6+d9BuVB6KL1D48ZouSONyVqZ7QD3HQ+yYoixl9sirutvEyZsfNg4vuaYvS0dqgkDC4kCjTq/o3VSf1GI1/ZvcdkdO0qfrexvhPK5+BzYp6ab90jXDNGSuyVDvM+3KCqSclEMtzY3IuAdDDG3K//AC4+0fhLV8L4lq9P5RPmMfkvoJQHb1f/AJf94/CNnlFXH/tx9o/CH/i+K/h/KB8xj8mjgmdpcpKuYB6IVSRc3JsOvdLjEbQVEzanWwABuWtcAX98oy8FnxNKUev8x45YS6M5ltvabU8U1VTqHJHnNZsnaK4hOdpdQ5ymN4O7MB+L9+/B8oRbfv3nvOsr9k7QqUHDU2KkdXu7p6/EuVFR8I581r3OxKFqLZhmB9/WOoxobFA9EA+QPjwPsmf2TyypVdK35up66aqe0r/v4TUYPEZ/7N6dT6rgH7J+M3YuIcPSzHkw36kMfkq/0D5J/qiV2At7lQPJm8OA79e6Wyq/qP8Au/6oKgcC5UKBvao6qB5XmmXF5Gq2RQsMe+4wKQQW0VVGmugHEkn3yvxuNWipxLjcCmHTjUd+Nu3QDqUE8ZC2pyvw1M2z/Oqg9GnS/sgetn1B17W7hKzZlepi8SK+Iu2TVKaAlKd9wUdd9Sd5tOdmy6Itrd+Dbjx29+hp9k4Q0qKqxu5uznrqOSznzJ8pKMa+dD1X+yYtKgN7cN43EcdQZ4zNhzJueSLV+x1Iyi9kwQoqEZmHEwQ4UayDghiFDEpGFCRsQuarSThmNQ91MafvMvlJIjGEXNXqHgqonibu3vWdL4Xj18TH23/3+Zn4mWnG/cVtfZnP0yo9Lev1urx3Tm+MpWPUeInW6cwfLvZ+SqaijosQG6g5F/C49oPXPVZob6kYMM/0syNVJU4qnYy2V7yJjaWkrReVloVNrGC9jCcRyCaw1lhsetZpXubxWGqWMiAztfJHELVwbU21AzLbsOv3mTdkUC6AnUqWRvrU2KE+JW/jMfyCxx/ODgQB46zZ8jcSKi4z/DxNa3cf5q00LsZJKrFYXB2pr9UHzEcSgbTQrgQEUfqgewRo4MCOVmeq4Y8JFq0SJp3wgtIlbBAwoBlwwzdIX6u+4tH8bVBas9hZA9JN28aVG+1Zf2O2WNbZ4Fz1KzfZGb7pmcTiSMCh4tSDk8Sz9M697GLOh4mC5T1LuZU0RH9q187xikZml1NkVSFMYfOHrPnEwrxRiXRxtUaCtVA7Krj74thn9Ms/12ZveYxREkSNkomYJANwtOn8m9l83h1JHSfpnuPojy18ZguSmyzia60x2sT1AD42HjOtbPGejTa3pIreag2jYo72VZZbUV7i0YLdPvX+E/8Al7JZ4ihKvE07FG6nt4MCvvtF4yGvBNe39NxMLqaY7EmKMSZ4g6wUEEKMEcEMRMUJUEUI3sXWnn/vGd/Ano/ugRraNUrRcjflIH1m6I9pEm0KWRFUfRUDyFp6P4Jj9eT7L+7/ALGDjJdIkuiLmQdp4Faor03GjIjDrGhUEdoK3k/DmVfKbblPCvh2qGwqM1I66BSAbnua32jPQswK72OVY3Z7UajjeFPS61F7AnsPA8bxpxmE13L/AGGSor09SBrbiv32v5GYzB7aAtnCt0lNmA4DKR3EW8gZllGmbIS1IqcSljCXUSdtWqtRrqoXQXANxccez/fulcGtIMIMCb4lnudJN2fhdbn2woDNZycxgwtJqjfRUtbrb6K+JIE2nyTMRg8U7HUubm+8indj5tOUY3HZ7Ivog3+sdSD7CPGb3kdtXmcLVpDdzObxfMPdbzl0XuZ5qkdlqJaMMsdqPfWMky0oEGnpItSnJrGRXeEVldjFsGP+HU/gac0w+L57AoAdUD0z2ZfRH2Ck6Lt7E5aLn/Df+AzkuGf5viatA3yMxA3m1rlGGmtgWBPwiTdNFuNWmZTEDpHvhKZN23hSlQkDjrICveZ2tzWnaHOESsNjAg1ijEyiNIbNrCBsJJ2Fs84rEJSXiRmPUvEwUR7HT/k02RzOFeu4sam6/CmmpPiQfsiarYPSwtFtDempuO0Si5X7aXBYPmqY6RplVUfRpgWLG24bl/aPUZK+TrFmrs2gSbkBlJ7VdlmiO1IyStrUW2LSUu0l6DW4DMO9Tm+6aGquhlJj10Ydh90dq1QqZHvEmN4N7017gPEaH3RwzwE46ZOPhnbTtBQocKAIoGKEazRQaJQSPjzdqSetUDH6tMFvfl85YLV1lUHzYrsSl7ajXPsUecnZp7L4Xj0cNH3tnJ4mWrI/Ym0Ks538pmI57GYegPoqNP1qr/ACbsVAB2zm/OfOdt33hao8qQH3ib3u0iqHdmh23zmzG5twamDqG1Jr3amTe9Ik77WNr7x3GYLbOBRmLUiCp1tuI7xO+1qKVqJSoodHWzK24icQ5W7KGDxLUxfJfMl9eidwv2bok00Pikn9zMtQgXCkyUa3Ufwd0OpiS2p7PK2Uj2Ss0DC0QvpEQVsRcWGg9/40iXH490QRIAOm9vx2zU7FxpFKox3uUA7AGUAeUyK6nsm65O7BFbCMxLCoWPzdABlcYYJWxGb/APNhltvKsI8XQs1aO44WvmpIetR7hHUkKglqKdiU+Prrpw7DJ1OgQCSRYMVPpHcbHcNPGX6jHpYirITyyq4MliFNwDlvZjrrobD27pXslybkDKCWJvYagcLk6kDSHUhXFmc5X1bYZ/qt7jOS8o3vVY3179Rcaa9VmPlOy8puT1TEU6lOlb6KAkVGBd0BA/Nq1hr6RsBcaziXKBSraizDosO0aEd4Mrm7RfiVMR8+50WffuB3b2sBK/F4Mqd1vx1xCN90kUcWyjKDpoLHUDXMbA7tfeZRbNKSIOYxS1D2S5o1qNvzlEN6TXWo6m30VtuGvHXSN1+Y0yo41W/TBB4uNVuLcDBYSupqzkC83XJzEU9nUy5s1UjRb21O7MRuHYNZlTjlHoIE38Sx33Gp42981Pyf7HXE4gPVGdaZuFPo5r3F+617d0Kb7Cyqty+fZNWrs7FYrE61q1K6AgdCkMri1vRvYG3AKOJMnfI3is2BdPUrN5Mqke2803KFC+Gqr103H7pnPvkZxlvnNP8A+N/4lP3S9qqM12mdPrt+PCU2OGjdx90m18ReVmMq9E90cRELBHRh1O3kTm/zR4mR0a1WoOvI3mCv+UR0vPF8dDTxE173++52MTuCFXhxvPBMtFhIGz36otdmVOqaLMvCOKyhSRvAJ8hedb5PGC2c8wVTp1m66hHgnQH8MnCtMxgNsKiANe51vbfcnXxN/Iyam3qfX7J6TGlGCiuyo5E03Jst6+KyqT1Any1mG5AjPjHqngGbxZv95b7d24nzepka5KEeen3yu5BU8qO/WQPAa/fD+oiVRZ1CjitJh/lD2fzyXtu3GXIxh4GQ9o1c6kEXEMt0JHZnIWDKeuLGKtwMudr7OysSBpKs0xM5sTsj1MSTw89Y1YnfJRpRSYeQgihSmy2HyhxVIUBTqulOmyqKasy02u71G5xAbVCxY3vvFhuEz2EwouL2Oo37t/G2tu6dPGNwQcM3MAlXyLTWnzFJw6FekcIBrT50DnKblbC7XIIdISTNBQ5Q+qAFyU1s4Degtg2617385OobZJDbrsTc5RfpG5F+qU2F2vh8vOXoJSOJZWzKXzotCgai0jzYsSzMQAF1YW0EbXlDhhhP7RDUyKQNA4fnVDLpTB0UnUub8BppYmvBQ4vyX9XbjXJsuupuoIv61uvWRRtIqTaxvoQQCDcg2t3gHwkfC8qMK1eqXeiEFUKoyoqmjne7A80xJtl00JB36aVtblDR5pclSkACecVl/OsedNirFT0cmXcRua+/Vr9hdL8kjb21qopVyVQ2Us4dFZVZQEBynS+4W49RnLNr4a6qf1V9wnR9pbdwrJVGejzZbFZ0KE1HBz8xzJC9HQraxWxuTpKTa2JpVcKVApXVMFzRSmqsT83tiOkAC3T3gneNIjLEqOXtTKnTyh871i0s8bhbGV705U0aE7ErW7fwN0UKw4m8TzcUlG8BAU7ubAePGdg+TzAilRv1znew9mZmF507ZNcIoEsgtynK+xpMQ4ZSOsTknyd1+Z2hWTddXXxRxb750Z8XcGcrwNTmdqk7r1HB/av/AClk+hXDujqzYnSQq9Tok+PlrGjiIjEP0T26een3xhQ8haqMouSjfusPiY+cFU9UxzYzD51RvuJdfOm596ibT5qvXONxfCLJl1fY3YZ1CjD/ADGp6pgm4+brBM3yEfJfzChpNcE6jqjwY5YVNZIK3HdLDQY/aXye0a1QuGemWNyEy5b6m4BGmpv59ZmE2hyUr4dyjEAjdYmxGoBGm7X2kd3a8kLGYBK62dQ3USBcHslsMjiVTgmcHbYT/q+Z+Hh/tJeEwLotjfeT0WHHruJ02vyfpqbGmveBvjZ2DRP0B7ZcsrKHjOdGkw4v5pEMzji/7vxnRjycoeoPM/GNtyXoH6H7zfGHnMnLRzaqCRqT4i/3yvqkA7l8QfuM6jW5J0PVP2jIFXkXhjvVvttG5qByznBxK+qn73xiRjR6i+Z+M6IOQ2F9Rj3u0V/QjC8KZH7bfGHnInLZzwbRtuQfajw20SNV0HAm46uE3f8AQXDeqx/baM4rkLQyPkUhspynMTrbTf22h5yByjFDbROgRe7pWvHqeLqN6NMe34yqpIQ1joQbHv3S/wBm2DAR9QlDFU1l30gPP4yK+OYfRH700GMxaMtlJLfVO7vtM/WGsjkyUhltpnqH70eTbzBQthoLb99pBxNPpgdZHtm2p/JzTNialS+86Lb3QPJp6hUNRkn2mW3j2yO1YHh7Ztz8nKcKzeKA/fC/q5H98f8Apj/VE50RuWzD3HV7Y5SrAcPbNm3ycf43/b/8oj+rf/GH/T/8pObEmiRSYPlG1P0UXzlknLZ/UTzAkn+rk/3w+wf9UdofJ6Qf7VfsH4xuel3F5N9hFPlnUP0afdnmbx+Oz1zV0DZr6G4uNPfpNxT5EEfTX7Jjw5Fn10+yYr4iwrDRh05RVgfTv3dmntOnheO0uUGIchQxYkqAALkncLDtb3Xm0/oafXT7Jlxyf5MrQbO1i/0dPR7e+B59tgrCmVHI3Y+M58VcRdFplrKw1ZgCugvoLm9+NtN83YxhB1jRqaxrjeUyk5O2XKKSpEv8oGCQyl4IbZKRb0qKgRYpqDE5YaSoaxYpCLFJYhVvHcokRLEnCgyPX2Qh3dE+zykoOYZeNSFsoa2AdeFx1iR7TUSJiMErcLHrGhgZDOYgSGTNI+xFP0j7JGfk6PXPkIAlHABLr+jn658oirsJUGZqoA7R/OGwlWEiskpdr8qKdByqg1AOIsL90o63yjqP0T+YEZRb6CuSRsWwyeqvkIXzdPVX7I+Exg+UdD+ifzWOD5Q6Y303Hivxh5cia4mw5teoeQ+EbOEp+on2V+Eyf9YlH1G/d+MUPlDo+q/kPjJy5E1xNT8xp+on2V+EfyTHf1jUPVqeQ+MUvyjUOqp9kfGTly8B1xNcVhWmfwvLehUNhmHeNPfNThMAayB6bIVIuLGK4tdSakyNCvJp2PUHq+cSNkVD1ecGwSJeOUzJX5Cq9S/akjDbBf6ZA7tTJsQih5NwuznqcLDrMtcNs5E3C56zqZIWraRIFkOjsUKLk3MT+TtTrJxe8bqPGpAtkI7NtvMT8w7ZJap1xuo+6TYFsZ+Z9sEW0EYg8p0jiRqkesx4ppKQi00jpeQ+dG68cRobDQ6zQkeMrcmP57C0hB0NCcxAaKNQSAAGic2sDP1RKtAEDPM7yop5igN9x+6W239srhMO9Ui9hoOsncJgqnLw4oqOaANwAb9e8RlDUK5UQcT8nfO35qplv9E3I/lKyv8AJbjF9HI47GsfbNzg9sIhs+ltL8Jo8NtWiwFnEtTfboCo9ziz8h8SjhXpIW4Jzigntte5iv6IYhTf5sxtwuGHvm+5SbOapVr1EAZV+atlFMNUqCkSzClVJ6Li3AHXS4vcREXFPinUtUVDUqgELUyiiVYU2XoZFYdA3zZrggjgLtxKRg9qbCrNb/0pS3q07X79TK78h1GAy0XuQGFlOqnc1uI7Z1KnUxNRA1VaqLzlKjVSmt3KIrc9VRbElXrMi3AJyISN8k4bD4kguvOc4MNU5pqihWbJiXejTqWFgXpqoI0NmuQDFc2MoI4+eT2I/uanipj1Lk1iTuoN4idJ2zjMSyo/51FqPWYp0w9JQtNcOpFNGYXUO5FvSax6oezKr5mNao2iUQF9FCxpA1Gy2vfNw4Rk21YrSMBh+TeIB1AXvM1/JvB1aLXNUk6aDcLdQj+IcFtIhsdza5gL30HVfvmeSc3pG2W50dNRrHAgEwGD5cVs6hwuXcbb5pcPyvw7OFDdIkCx64JY3HqFST6F5mig8SzXhZrRRrFNVjJcmOtaNXgsI3zhBiy+sTxiX0hIOOgMaYQZ4GeGwUIydsETbthQgI2D2tTcDK4PjLQYoETFNyMQnoOy9xji8la6jo4hvGCo+SW/BrlsI7znXMY2w8YP03siKuxMXbWsYNK8kt+DZmsOsDxhnFoDq6+cw6clq7C7VWP7Rj1LksL9MM3ex+Mn0h3NbW21RG+ovnIlXlNQH6RT4ypo8naXGhf2yVT2Thh+it3iD6Sbk6lyhoNuqL5xvbPKBaFBqikMRawvxOka/IuEbeizNcs9j06FG9EnpsFKgki3dGjGLYJNpCcTtGrtWiyEoiqwJ6zMfj6DYStlVrlbMDwvHMMxQG4cG/AESZi+T71QrUgztkDMu867rDj3TXLlxVGda27Zuvk/2rhsVh2p1MvOAlqiNbpcAVvvG4eMZ5VckVopT5hylRjqL2AB1A8Jykko3FWB7QQR7jLZuXGJP9o/O2BAL+kLi17jsg0JJaewyfWybs7auK57m1qNcAk9K4yjjrOibBwOJr0hU58KDn6JQH0Fve/adJzHkztJWqsCDne9z1KNbCdk5L0iMJTIP6PEGxvxyfzgbbnpfgnRWjMbTxlfoWdOkpPodUqMYcSjasp6KtpobMLy1xuGI5nsptxJtmYnSN7awpV1uLXoId9999ezdEyScehbFWrZiNobbqKxDXuOsDwk3Z+zcTXprVCtzRJHOaBdDZteyV21ayPVqoxAPNgqx4OhJAv1EGaPkr8oNChgqtCuSTcPSVRfpEWdb8Ad/nLOqTKl1H8VyVbC4g06z85YBlIuFZTqDrrKfb+0Epg0hYkkEW+jI/KT5QamLWmqqE5tMme93ZeFzwmXW7HiSfEmV8mp6rG1Wqot8NXOdfrD3zTYfY7Gt6JurHcCeIPCY/VHANrgi9uB0PnNvsvljVpVGykElr3OvAS+S1Iq3RrKXKiir80xIqXCkMLay8BnIdp7WNTaXOVONSkWy6aDLe3gJ2Wo6E9HdoR3WmfJjUd0Wwk31GuNonJFMbQm3Sii2xncYTIbRbDWAngJCEZ0jWsk6SObQkGSDBHPAwQ0S0Jw0lJBBECx1+ESwggkALI6MSwhQRiD9DjCyjqggg7E7mb5aHLhnK6HTUaHzEy/JOoXRsxLWbTMb8O2CCWR9DK5dSftLf4zRciRdvB/YGtBBLJfp+4q6MzPyv4ZFqlgqhiygsFAJGTdecyeCCNi6P7kkWfJP/ih9R/4Z23kx/wifUxXsC2ggjL/ALP5Cy9JEx6jPS+p/qkXlZ6af/Xpf5oIJTnLsfpOL8pf+Kqd/wBwkKnBBNEehS+o+k0/JCmCKhsLgaG2o8YIJXl9I0eojb6j5w+nq/wiQQx538dUEEfshe4nEN+c8VnbtjsTST6o9wggiZeg8CzPCUlGqfn1RbnLzam1za+utoIJQu4xandCEEEAWN1eMiNugggGGC0EEEcB/9k="/>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ES" altLang="en-US"/>
          </a:p>
        </p:txBody>
      </p:sp>
      <p:pic>
        <p:nvPicPr>
          <p:cNvPr id="8199" name="Picture 7" descr="http://3.bp.blogspot.com/_bXiAT6MOo8E/S1zfbbMTYQI/AAAAAAAACBc/PFGWLB4WcVQ/s640/oculares.JPG"/>
          <p:cNvPicPr>
            <a:picLocks noChangeAspect="1" noChangeArrowheads="1"/>
          </p:cNvPicPr>
          <p:nvPr/>
        </p:nvPicPr>
        <p:blipFill rotWithShape="1">
          <a:blip r:embed="rId3">
            <a:extLst>
              <a:ext uri="{28A0092B-C50C-407E-A947-70E740481C1C}">
                <a14:useLocalDpi xmlns:a14="http://schemas.microsoft.com/office/drawing/2010/main" val="0"/>
              </a:ext>
            </a:extLst>
          </a:blip>
          <a:srcRect l="5207" r="3483" b="23039"/>
          <a:stretch/>
        </p:blipFill>
        <p:spPr bwMode="auto">
          <a:xfrm>
            <a:off x="4458568" y="1340768"/>
            <a:ext cx="3579677" cy="22628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5 Rectángulo"/>
          <p:cNvSpPr>
            <a:spLocks noChangeArrowheads="1"/>
          </p:cNvSpPr>
          <p:nvPr/>
        </p:nvSpPr>
        <p:spPr bwMode="auto">
          <a:xfrm>
            <a:off x="9525" y="2636838"/>
            <a:ext cx="4449763"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90000"/>
              </a:lnSpc>
            </a:pPr>
            <a:r>
              <a:rPr lang="es-ES_tradnl" altLang="en-US" sz="2000">
                <a:latin typeface="Comic Sans MS" panose="030F0702030302020204" pitchFamily="66" charset="0"/>
              </a:rPr>
              <a:t>Algunos oculares presentan un punto que sobresale en el campo  microscópico. </a:t>
            </a:r>
          </a:p>
          <a:p>
            <a:pPr eaLnBrk="1" hangingPunct="1">
              <a:lnSpc>
                <a:spcPct val="90000"/>
              </a:lnSpc>
            </a:pPr>
            <a:endParaRPr lang="es-ES_tradnl" altLang="en-US" sz="2000">
              <a:latin typeface="Comic Sans MS" panose="030F0702030302020204" pitchFamily="66" charset="0"/>
            </a:endParaRPr>
          </a:p>
          <a:p>
            <a:pPr eaLnBrk="1" hangingPunct="1">
              <a:lnSpc>
                <a:spcPct val="90000"/>
              </a:lnSpc>
            </a:pPr>
            <a:r>
              <a:rPr lang="es-ES_tradnl" altLang="en-US" sz="2000">
                <a:latin typeface="Comic Sans MS" panose="030F0702030302020204" pitchFamily="66" charset="0"/>
              </a:rPr>
              <a:t>Este es un indicador que se usa para facilitar la posición de algún punto específico en su observación. </a:t>
            </a:r>
          </a:p>
          <a:p>
            <a:pPr eaLnBrk="1" hangingPunct="1">
              <a:lnSpc>
                <a:spcPct val="90000"/>
              </a:lnSpc>
            </a:pPr>
            <a:endParaRPr lang="es-ES_tradnl" altLang="en-US" sz="2000">
              <a:latin typeface="Comic Sans MS" panose="030F0702030302020204" pitchFamily="66" charset="0"/>
            </a:endParaRPr>
          </a:p>
          <a:p>
            <a:pPr eaLnBrk="1" hangingPunct="1">
              <a:lnSpc>
                <a:spcPct val="90000"/>
              </a:lnSpc>
            </a:pPr>
            <a:r>
              <a:rPr lang="es-ES_tradnl" altLang="en-US" sz="2000">
                <a:latin typeface="Comic Sans MS" panose="030F0702030302020204" pitchFamily="66" charset="0"/>
              </a:rPr>
              <a:t>Este indicador se mueve haciendo girar el lente ocular. </a:t>
            </a:r>
          </a:p>
        </p:txBody>
      </p:sp>
      <p:pic>
        <p:nvPicPr>
          <p:cNvPr id="9" name="Picture 7" descr="elodea_in_hyperton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9976" y="4345665"/>
            <a:ext cx="2879725" cy="21796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9570725"/>
      </p:ext>
    </p:extLst>
  </p:cSld>
  <p:clrMapOvr>
    <a:masterClrMapping/>
  </p:clrMapOvr>
  <p:transition spd="slow">
    <p:check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es.dreamstime.com/bosquejo-del-microscopio-thumb2422917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933" t="8065" r="12698" b="7016"/>
          <a:stretch/>
        </p:blipFill>
        <p:spPr bwMode="auto">
          <a:xfrm>
            <a:off x="8460432" y="5435484"/>
            <a:ext cx="683568" cy="8018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219" name="2 Rectángulo"/>
          <p:cNvSpPr>
            <a:spLocks noChangeArrowheads="1"/>
          </p:cNvSpPr>
          <p:nvPr/>
        </p:nvSpPr>
        <p:spPr bwMode="auto">
          <a:xfrm>
            <a:off x="395288" y="404813"/>
            <a:ext cx="30972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PR" altLang="en-US" sz="2800" b="1">
                <a:latin typeface="Comic Sans MS" panose="030F0702030302020204" pitchFamily="66" charset="0"/>
              </a:rPr>
              <a:t>Objetivos</a:t>
            </a:r>
            <a:endParaRPr lang="es-ES" altLang="en-US" sz="2800" b="1"/>
          </a:p>
        </p:txBody>
      </p:sp>
      <p:sp>
        <p:nvSpPr>
          <p:cNvPr id="9220" name="3 Rectángulo"/>
          <p:cNvSpPr>
            <a:spLocks noChangeArrowheads="1"/>
          </p:cNvSpPr>
          <p:nvPr/>
        </p:nvSpPr>
        <p:spPr bwMode="auto">
          <a:xfrm>
            <a:off x="323850" y="1268413"/>
            <a:ext cx="70564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90000"/>
              </a:lnSpc>
            </a:pPr>
            <a:r>
              <a:rPr lang="es-ES_tradnl" altLang="en-US" sz="2000" b="1">
                <a:solidFill>
                  <a:srgbClr val="92D050"/>
                </a:solidFill>
                <a:latin typeface="Comic Sans MS" panose="030F0702030302020204" pitchFamily="66" charset="0"/>
              </a:rPr>
              <a:t>Objetivo de rastreo </a:t>
            </a:r>
            <a:r>
              <a:rPr lang="es-ES_tradnl" altLang="en-US" sz="2000" b="1">
                <a:latin typeface="Comic Sans MS" panose="030F0702030302020204" pitchFamily="66" charset="0"/>
              </a:rPr>
              <a:t>(4X)</a:t>
            </a:r>
            <a:r>
              <a:rPr lang="es-ES_tradnl" altLang="en-US" sz="2000">
                <a:latin typeface="Comic Sans MS" panose="030F0702030302020204" pitchFamily="66" charset="0"/>
              </a:rPr>
              <a:t>:  </a:t>
            </a:r>
          </a:p>
          <a:p>
            <a:pPr eaLnBrk="1" hangingPunct="1">
              <a:lnSpc>
                <a:spcPct val="90000"/>
              </a:lnSpc>
              <a:buFont typeface="Wingdings" panose="05000000000000000000" pitchFamily="2" charset="2"/>
              <a:buNone/>
            </a:pPr>
            <a:r>
              <a:rPr lang="es-ES_tradnl" altLang="en-US" sz="2000">
                <a:latin typeface="Comic Sans MS" panose="030F0702030302020204" pitchFamily="66" charset="0"/>
              </a:rPr>
              <a:t>	Se observa el especímen completo. Se usa </a:t>
            </a:r>
          </a:p>
          <a:p>
            <a:pPr eaLnBrk="1" hangingPunct="1">
              <a:lnSpc>
                <a:spcPct val="90000"/>
              </a:lnSpc>
              <a:buFont typeface="Wingdings" panose="05000000000000000000" pitchFamily="2" charset="2"/>
              <a:buNone/>
            </a:pPr>
            <a:r>
              <a:rPr lang="es-ES_tradnl" altLang="en-US" sz="2000">
                <a:latin typeface="Comic Sans MS" panose="030F0702030302020204" pitchFamily="66" charset="0"/>
              </a:rPr>
              <a:t>para encontrar imagen.</a:t>
            </a:r>
          </a:p>
          <a:p>
            <a:pPr eaLnBrk="1" hangingPunct="1">
              <a:lnSpc>
                <a:spcPct val="90000"/>
              </a:lnSpc>
              <a:buFont typeface="Wingdings" panose="05000000000000000000" pitchFamily="2" charset="2"/>
              <a:buNone/>
            </a:pPr>
            <a:r>
              <a:rPr lang="es-ES_tradnl" altLang="en-US" sz="2000" b="1">
                <a:latin typeface="Comic Sans MS" panose="030F0702030302020204" pitchFamily="66" charset="0"/>
              </a:rPr>
              <a:t> </a:t>
            </a:r>
          </a:p>
          <a:p>
            <a:pPr eaLnBrk="1" hangingPunct="1">
              <a:lnSpc>
                <a:spcPct val="90000"/>
              </a:lnSpc>
            </a:pPr>
            <a:r>
              <a:rPr lang="es-ES_tradnl" altLang="en-US" sz="2000" b="1">
                <a:solidFill>
                  <a:srgbClr val="92D050"/>
                </a:solidFill>
                <a:latin typeface="Comic Sans MS" panose="030F0702030302020204" pitchFamily="66" charset="0"/>
              </a:rPr>
              <a:t>Objetivo de baja potencia </a:t>
            </a:r>
            <a:r>
              <a:rPr lang="es-ES_tradnl" altLang="en-US" sz="2000" b="1">
                <a:latin typeface="Comic Sans MS" panose="030F0702030302020204" pitchFamily="66" charset="0"/>
              </a:rPr>
              <a:t>(10x): </a:t>
            </a:r>
          </a:p>
          <a:p>
            <a:pPr eaLnBrk="1" hangingPunct="1">
              <a:lnSpc>
                <a:spcPct val="90000"/>
              </a:lnSpc>
              <a:buFont typeface="Wingdings" panose="05000000000000000000" pitchFamily="2" charset="2"/>
              <a:buNone/>
            </a:pPr>
            <a:r>
              <a:rPr lang="es-ES_tradnl" altLang="en-US" sz="2000">
                <a:latin typeface="Comic Sans MS" panose="030F0702030302020204" pitchFamily="66" charset="0"/>
              </a:rPr>
              <a:t>	Se usa para enfocar la imagen</a:t>
            </a:r>
          </a:p>
          <a:p>
            <a:pPr eaLnBrk="1" hangingPunct="1">
              <a:lnSpc>
                <a:spcPct val="90000"/>
              </a:lnSpc>
              <a:buFont typeface="Wingdings" panose="05000000000000000000" pitchFamily="2" charset="2"/>
              <a:buNone/>
            </a:pPr>
            <a:endParaRPr lang="es-ES_tradnl" altLang="en-US" sz="2000" b="1">
              <a:latin typeface="Comic Sans MS" panose="030F0702030302020204" pitchFamily="66" charset="0"/>
            </a:endParaRPr>
          </a:p>
          <a:p>
            <a:pPr eaLnBrk="1" hangingPunct="1">
              <a:lnSpc>
                <a:spcPct val="90000"/>
              </a:lnSpc>
            </a:pPr>
            <a:r>
              <a:rPr lang="es-ES_tradnl" altLang="en-US" sz="2000" b="1">
                <a:solidFill>
                  <a:srgbClr val="92D050"/>
                </a:solidFill>
                <a:latin typeface="Comic Sans MS" panose="030F0702030302020204" pitchFamily="66" charset="0"/>
              </a:rPr>
              <a:t>Objetivo de alta potencia </a:t>
            </a:r>
            <a:r>
              <a:rPr lang="es-ES_tradnl" altLang="en-US" sz="2000" b="1">
                <a:latin typeface="Comic Sans MS" panose="030F0702030302020204" pitchFamily="66" charset="0"/>
              </a:rPr>
              <a:t>(40x): </a:t>
            </a:r>
          </a:p>
          <a:p>
            <a:pPr eaLnBrk="1" hangingPunct="1">
              <a:lnSpc>
                <a:spcPct val="90000"/>
              </a:lnSpc>
              <a:buFont typeface="Wingdings" panose="05000000000000000000" pitchFamily="2" charset="2"/>
              <a:buNone/>
            </a:pPr>
            <a:r>
              <a:rPr lang="es-ES_tradnl" altLang="en-US" sz="2000">
                <a:latin typeface="Comic Sans MS" panose="030F0702030302020204" pitchFamily="66" charset="0"/>
              </a:rPr>
              <a:t>	Se usa para ver la imagen, con mayores detalles.</a:t>
            </a:r>
          </a:p>
          <a:p>
            <a:pPr eaLnBrk="1" hangingPunct="1">
              <a:lnSpc>
                <a:spcPct val="90000"/>
              </a:lnSpc>
              <a:buFont typeface="Wingdings" panose="05000000000000000000" pitchFamily="2" charset="2"/>
              <a:buNone/>
            </a:pPr>
            <a:endParaRPr lang="es-ES_tradnl" altLang="en-US" sz="2000">
              <a:latin typeface="Comic Sans MS" panose="030F0702030302020204" pitchFamily="66" charset="0"/>
            </a:endParaRPr>
          </a:p>
          <a:p>
            <a:pPr eaLnBrk="1" hangingPunct="1">
              <a:lnSpc>
                <a:spcPct val="90000"/>
              </a:lnSpc>
            </a:pPr>
            <a:r>
              <a:rPr lang="es-ES_tradnl" altLang="en-US" sz="2000" b="1">
                <a:solidFill>
                  <a:srgbClr val="92D050"/>
                </a:solidFill>
                <a:latin typeface="Comic Sans MS" panose="030F0702030302020204" pitchFamily="66" charset="0"/>
              </a:rPr>
              <a:t>Objetivo de inmersión de aceite </a:t>
            </a:r>
            <a:r>
              <a:rPr lang="es-ES_tradnl" altLang="en-US" sz="2000" b="1">
                <a:latin typeface="Comic Sans MS" panose="030F0702030302020204" pitchFamily="66" charset="0"/>
              </a:rPr>
              <a:t>(100x): </a:t>
            </a:r>
            <a:r>
              <a:rPr lang="es-ES_tradnl" altLang="en-US" sz="2000">
                <a:latin typeface="Comic Sans MS" panose="030F0702030302020204" pitchFamily="66" charset="0"/>
              </a:rPr>
              <a:t>Se usa con aceite, el mismo se añade antes de cambiar de objetivo. </a:t>
            </a:r>
          </a:p>
        </p:txBody>
      </p:sp>
      <p:pic>
        <p:nvPicPr>
          <p:cNvPr id="5" name="Picture 7" descr="P10102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4725144"/>
            <a:ext cx="2528909" cy="19531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3" name="Picture 4" descr="http://upload.wikimedia.org/wikipedia/commons/thumb/5/51/Revolver02.jpg/180px-Revolver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4869013"/>
            <a:ext cx="2111110" cy="16654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222" name="Picture 6" descr="http://www.tecnoedu.com/Microscopios/img/DMWB1223AS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5321" y="1052736"/>
            <a:ext cx="1750189" cy="2289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374775080"/>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es.dreamstime.com/bosquejo-del-microscopio-thumb2422917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933" t="8065" r="12698" b="7016"/>
          <a:stretch/>
        </p:blipFill>
        <p:spPr bwMode="auto">
          <a:xfrm>
            <a:off x="8460432" y="5435484"/>
            <a:ext cx="683568" cy="8018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0243" name="2 Rectángulo"/>
          <p:cNvSpPr>
            <a:spLocks noChangeArrowheads="1"/>
          </p:cNvSpPr>
          <p:nvPr/>
        </p:nvSpPr>
        <p:spPr bwMode="auto">
          <a:xfrm>
            <a:off x="1187450" y="333375"/>
            <a:ext cx="65897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ES" altLang="en-US" sz="3200"/>
              <a:t>¿Cómo calcular la magnificación total?</a:t>
            </a:r>
          </a:p>
        </p:txBody>
      </p:sp>
      <p:sp>
        <p:nvSpPr>
          <p:cNvPr id="4" name="3 Rectángulo"/>
          <p:cNvSpPr/>
          <p:nvPr/>
        </p:nvSpPr>
        <p:spPr>
          <a:xfrm>
            <a:off x="395288" y="1196975"/>
            <a:ext cx="7848600" cy="757238"/>
          </a:xfrm>
          <a:prstGeom prst="rect">
            <a:avLst/>
          </a:prstGeom>
        </p:spPr>
        <p:txBody>
          <a:bodyPr>
            <a:spAutoFit/>
          </a:bodyPr>
          <a:lstStyle/>
          <a:p>
            <a:pPr algn="just">
              <a:lnSpc>
                <a:spcPct val="90000"/>
              </a:lnSpc>
              <a:spcBef>
                <a:spcPct val="20000"/>
              </a:spcBef>
              <a:buClr>
                <a:schemeClr val="bg2"/>
              </a:buClr>
              <a:buFont typeface="Monotype Sorts" pitchFamily="2" charset="2"/>
              <a:buNone/>
              <a:defRPr/>
            </a:pPr>
            <a:r>
              <a:rPr kumimoji="1" lang="es-ES_tradnl" sz="2400" b="1" dirty="0">
                <a:solidFill>
                  <a:srgbClr val="92D050"/>
                </a:solidFill>
                <a:latin typeface="+mn-lt"/>
                <a:cs typeface="Arial" charset="0"/>
              </a:rPr>
              <a:t>La magnificación total </a:t>
            </a:r>
            <a:r>
              <a:rPr kumimoji="1" lang="es-ES_tradnl" sz="2400" dirty="0">
                <a:latin typeface="+mn-lt"/>
                <a:cs typeface="Arial" charset="0"/>
              </a:rPr>
              <a:t>del microscopio se puede determinar multiplicando la magnificación del objetivo por  el ocular. </a:t>
            </a:r>
          </a:p>
        </p:txBody>
      </p:sp>
      <p:graphicFrame>
        <p:nvGraphicFramePr>
          <p:cNvPr id="5" name="Group 180"/>
          <p:cNvGraphicFramePr>
            <a:graphicFrameLocks/>
          </p:cNvGraphicFramePr>
          <p:nvPr/>
        </p:nvGraphicFramePr>
        <p:xfrm>
          <a:off x="371475" y="2740025"/>
          <a:ext cx="7861300" cy="3095626"/>
        </p:xfrm>
        <a:graphic>
          <a:graphicData uri="http://schemas.openxmlformats.org/drawingml/2006/table">
            <a:tbl>
              <a:tblPr/>
              <a:tblGrid>
                <a:gridCol w="1916798">
                  <a:extLst>
                    <a:ext uri="{9D8B030D-6E8A-4147-A177-3AD203B41FA5}">
                      <a16:colId xmlns:a16="http://schemas.microsoft.com/office/drawing/2014/main" val="20000"/>
                    </a:ext>
                  </a:extLst>
                </a:gridCol>
                <a:gridCol w="1942578">
                  <a:extLst>
                    <a:ext uri="{9D8B030D-6E8A-4147-A177-3AD203B41FA5}">
                      <a16:colId xmlns:a16="http://schemas.microsoft.com/office/drawing/2014/main" val="20001"/>
                    </a:ext>
                  </a:extLst>
                </a:gridCol>
                <a:gridCol w="2001720">
                  <a:extLst>
                    <a:ext uri="{9D8B030D-6E8A-4147-A177-3AD203B41FA5}">
                      <a16:colId xmlns:a16="http://schemas.microsoft.com/office/drawing/2014/main" val="20002"/>
                    </a:ext>
                  </a:extLst>
                </a:gridCol>
                <a:gridCol w="2000204">
                  <a:extLst>
                    <a:ext uri="{9D8B030D-6E8A-4147-A177-3AD203B41FA5}">
                      <a16:colId xmlns:a16="http://schemas.microsoft.com/office/drawing/2014/main" val="20003"/>
                    </a:ext>
                  </a:extLst>
                </a:gridCol>
              </a:tblGrid>
              <a:tr h="793750">
                <a:tc>
                  <a:txBody>
                    <a:bodyPr/>
                    <a:lstStyle/>
                    <a:p>
                      <a:pPr marL="342900" marR="0" lvl="0" indent="-342900" algn="ctr" defTabSz="914400" rtl="0" eaLnBrk="1" fontAlgn="base" latinLnBrk="0" hangingPunct="1">
                        <a:lnSpc>
                          <a:spcPct val="100000"/>
                        </a:lnSpc>
                        <a:spcBef>
                          <a:spcPct val="0"/>
                        </a:spcBef>
                        <a:spcAft>
                          <a:spcPct val="0"/>
                        </a:spcAft>
                        <a:buClrTx/>
                        <a:buSzPct val="80000"/>
                        <a:buFontTx/>
                        <a:buNone/>
                        <a:tabLst>
                          <a:tab pos="685800" algn="l"/>
                        </a:tabLst>
                      </a:pPr>
                      <a:r>
                        <a:rPr kumimoji="0" lang="es-ES_tradnl"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Times New Roman" pitchFamily="18" charset="0"/>
                        </a:rPr>
                        <a:t>Objetivo</a:t>
                      </a:r>
                      <a:endParaRPr kumimoji="0" lang="es-ES_tradnl"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endParaRPr>
                    </a:p>
                  </a:txBody>
                  <a:tcPr marL="91446" marR="91446"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80000"/>
                        <a:buFontTx/>
                        <a:buNone/>
                        <a:tabLst>
                          <a:tab pos="685800" algn="l"/>
                        </a:tabLst>
                      </a:pPr>
                      <a:r>
                        <a:rPr kumimoji="0" lang="es-ES_tradnl"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Magnificación objetivo</a:t>
                      </a:r>
                      <a:endParaRPr kumimoji="0" lang="es-ES_tradnl"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1446" marR="91446"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80000"/>
                        <a:buFontTx/>
                        <a:buNone/>
                        <a:tabLst>
                          <a:tab pos="685800" algn="l"/>
                        </a:tabLst>
                      </a:pPr>
                      <a:r>
                        <a:rPr kumimoji="0" lang="es-ES_tradnl"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Magnificación ocular</a:t>
                      </a:r>
                      <a:endParaRPr kumimoji="0" lang="es-ES_tradnl"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1446" marR="91446"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80000"/>
                        <a:buFontTx/>
                        <a:buNone/>
                        <a:tabLst>
                          <a:tab pos="685800" algn="l"/>
                        </a:tabLst>
                      </a:pPr>
                      <a:r>
                        <a:rPr kumimoji="0" lang="es-ES_tradnl"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Magnificación total</a:t>
                      </a:r>
                      <a:endParaRPr kumimoji="0" lang="es-ES_tradnl"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1446" marR="91446"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6588">
                <a:tc>
                  <a:txBody>
                    <a:bodyPr/>
                    <a:lstStyle/>
                    <a:p>
                      <a:pPr marL="342900" marR="0" lvl="0" indent="-342900" algn="ctr" defTabSz="914400" rtl="0" eaLnBrk="1" fontAlgn="base" latinLnBrk="0" hangingPunct="1">
                        <a:lnSpc>
                          <a:spcPct val="100000"/>
                        </a:lnSpc>
                        <a:spcBef>
                          <a:spcPct val="0"/>
                        </a:spcBef>
                        <a:spcAft>
                          <a:spcPct val="0"/>
                        </a:spcAft>
                        <a:buClrTx/>
                        <a:buSzPct val="80000"/>
                        <a:buFontTx/>
                        <a:buNone/>
                        <a:tabLst>
                          <a:tab pos="685800" algn="l"/>
                        </a:tabLst>
                      </a:pPr>
                      <a:r>
                        <a:rPr kumimoji="0" lang="es-ES_tradnl"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Rastreo</a:t>
                      </a:r>
                      <a:endParaRPr kumimoji="0" lang="es-ES_tradnl"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1446" marR="91446" anchor="ct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0000"/>
                        <a:buFontTx/>
                        <a:buNone/>
                        <a:tabLst>
                          <a:tab pos="685800" algn="l"/>
                        </a:tabLst>
                      </a:pPr>
                      <a:r>
                        <a:rPr kumimoji="0" lang="es-ES_tradnl"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4X</a:t>
                      </a:r>
                      <a:endParaRPr kumimoji="0" lang="es-ES_tradnl"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1446" marR="91446"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0000"/>
                        <a:buFontTx/>
                        <a:buNone/>
                        <a:tabLst>
                          <a:tab pos="685800" algn="l"/>
                        </a:tabLst>
                      </a:pPr>
                      <a:r>
                        <a:rPr kumimoji="0" lang="es-ES_tradnl"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10X</a:t>
                      </a:r>
                      <a:endParaRPr kumimoji="0" lang="es-ES_tradnl"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1446" marR="91446"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0000"/>
                        <a:buFontTx/>
                        <a:buNone/>
                        <a:tabLst>
                          <a:tab pos="685800" algn="l"/>
                        </a:tabLst>
                      </a:pPr>
                      <a:r>
                        <a:rPr kumimoji="0" lang="es-ES_tradnl" sz="1800" b="1" i="0" u="none" strike="noStrike" cap="none" normalizeH="0" baseline="0" dirty="0" smtClean="0">
                          <a:ln>
                            <a:noFill/>
                          </a:ln>
                          <a:solidFill>
                            <a:srgbClr val="92D050"/>
                          </a:solidFill>
                          <a:effectLst>
                            <a:outerShdw blurRad="38100" dist="38100" dir="2700000" algn="tl">
                              <a:srgbClr val="000000"/>
                            </a:outerShdw>
                          </a:effectLst>
                          <a:latin typeface="Arial" pitchFamily="34" charset="0"/>
                          <a:cs typeface="Times New Roman" pitchFamily="18" charset="0"/>
                        </a:rPr>
                        <a:t>40X</a:t>
                      </a:r>
                      <a:endParaRPr kumimoji="0" lang="es-ES_tradnl" sz="1800" b="1" i="0" u="none" strike="noStrike" cap="none" normalizeH="0" baseline="0" dirty="0" smtClean="0">
                        <a:ln>
                          <a:noFill/>
                        </a:ln>
                        <a:solidFill>
                          <a:srgbClr val="92D050"/>
                        </a:solidFill>
                        <a:effectLst>
                          <a:outerShdw blurRad="38100" dist="38100" dir="2700000" algn="tl">
                            <a:srgbClr val="000000"/>
                          </a:outerShdw>
                        </a:effectLst>
                        <a:latin typeface="Arial" pitchFamily="34" charset="0"/>
                      </a:endParaRPr>
                    </a:p>
                  </a:txBody>
                  <a:tcPr marL="91446" marR="91446" anchor="ct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1028700">
                <a:tc>
                  <a:txBody>
                    <a:bodyPr/>
                    <a:lstStyle/>
                    <a:p>
                      <a:pPr marL="342900" marR="0" lvl="0" indent="-342900" algn="ctr" defTabSz="914400" rtl="0" eaLnBrk="1" fontAlgn="base" latinLnBrk="0" hangingPunct="1">
                        <a:lnSpc>
                          <a:spcPct val="100000"/>
                        </a:lnSpc>
                        <a:spcBef>
                          <a:spcPct val="0"/>
                        </a:spcBef>
                        <a:spcAft>
                          <a:spcPct val="0"/>
                        </a:spcAft>
                        <a:buClrTx/>
                        <a:buSzPct val="80000"/>
                        <a:buFontTx/>
                        <a:buNone/>
                        <a:tabLst>
                          <a:tab pos="685800" algn="l"/>
                        </a:tabLst>
                      </a:pPr>
                      <a:r>
                        <a:rPr kumimoji="0" lang="es-ES_tradnl"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Baja potencia</a:t>
                      </a:r>
                      <a:endParaRPr kumimoji="0" lang="es-ES_tradnl"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1446" marR="91446"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0000"/>
                        <a:buFontTx/>
                        <a:buNone/>
                        <a:tabLst>
                          <a:tab pos="685800" algn="l"/>
                        </a:tabLst>
                      </a:pPr>
                      <a:r>
                        <a:rPr kumimoji="0" lang="es-ES_tradnl"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10X</a:t>
                      </a:r>
                      <a:endParaRPr kumimoji="0" lang="es-ES_tradnl"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1446" marR="91446"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0000"/>
                        <a:buFontTx/>
                        <a:buNone/>
                        <a:tabLst>
                          <a:tab pos="685800" algn="l"/>
                        </a:tabLst>
                      </a:pPr>
                      <a:r>
                        <a:rPr kumimoji="0" lang="es-ES_tradnl"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10X</a:t>
                      </a:r>
                      <a:endParaRPr kumimoji="0" lang="es-ES_tradnl"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1446" marR="91446"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0000"/>
                        <a:buFontTx/>
                        <a:buNone/>
                        <a:tabLst>
                          <a:tab pos="685800" algn="l"/>
                        </a:tabLst>
                      </a:pPr>
                      <a:r>
                        <a:rPr kumimoji="0" lang="es-ES_tradnl" sz="1800" b="1" i="0" u="none" strike="noStrike" cap="none" normalizeH="0" baseline="0" dirty="0" smtClean="0">
                          <a:ln>
                            <a:noFill/>
                          </a:ln>
                          <a:solidFill>
                            <a:srgbClr val="92D050"/>
                          </a:solidFill>
                          <a:effectLst>
                            <a:outerShdw blurRad="38100" dist="38100" dir="2700000" algn="tl">
                              <a:srgbClr val="000000"/>
                            </a:outerShdw>
                          </a:effectLst>
                          <a:latin typeface="Arial" pitchFamily="34" charset="0"/>
                          <a:cs typeface="Times New Roman" pitchFamily="18" charset="0"/>
                        </a:rPr>
                        <a:t>100X</a:t>
                      </a:r>
                      <a:endParaRPr kumimoji="0" lang="es-ES_tradnl" sz="1800" b="1" i="0" u="none" strike="noStrike" cap="none" normalizeH="0" baseline="0" dirty="0" smtClean="0">
                        <a:ln>
                          <a:noFill/>
                        </a:ln>
                        <a:solidFill>
                          <a:srgbClr val="92D050"/>
                        </a:solidFill>
                        <a:effectLst>
                          <a:outerShdw blurRad="38100" dist="38100" dir="2700000" algn="tl">
                            <a:srgbClr val="000000"/>
                          </a:outerShdw>
                        </a:effectLst>
                        <a:latin typeface="Arial" pitchFamily="34" charset="0"/>
                      </a:endParaRPr>
                    </a:p>
                  </a:txBody>
                  <a:tcPr marL="91446" marR="91446"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36588">
                <a:tc>
                  <a:txBody>
                    <a:bodyPr/>
                    <a:lstStyle/>
                    <a:p>
                      <a:pPr marL="342900" marR="0" lvl="0" indent="-342900" algn="ctr" defTabSz="914400" rtl="0" eaLnBrk="1" fontAlgn="base" latinLnBrk="0" hangingPunct="1">
                        <a:lnSpc>
                          <a:spcPct val="100000"/>
                        </a:lnSpc>
                        <a:spcBef>
                          <a:spcPct val="0"/>
                        </a:spcBef>
                        <a:spcAft>
                          <a:spcPct val="0"/>
                        </a:spcAft>
                        <a:buClrTx/>
                        <a:buSzPct val="80000"/>
                        <a:buFontTx/>
                        <a:buNone/>
                        <a:tabLst>
                          <a:tab pos="685800" algn="l"/>
                        </a:tabLst>
                      </a:pPr>
                      <a:r>
                        <a:rPr kumimoji="0" lang="es-ES_tradnl"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Alta potencia</a:t>
                      </a:r>
                      <a:endParaRPr kumimoji="0" lang="es-ES_tradnl"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1446" marR="91446" anchor="ct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0000"/>
                        <a:buFontTx/>
                        <a:buNone/>
                        <a:tabLst>
                          <a:tab pos="685800" algn="l"/>
                        </a:tabLst>
                      </a:pPr>
                      <a:r>
                        <a:rPr kumimoji="0" lang="es-ES_tradnl"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40X</a:t>
                      </a:r>
                      <a:endParaRPr kumimoji="0" lang="es-ES_tradnl"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1446" marR="91446"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0000"/>
                        <a:buFontTx/>
                        <a:buNone/>
                        <a:tabLst>
                          <a:tab pos="685800" algn="l"/>
                        </a:tabLst>
                      </a:pPr>
                      <a:r>
                        <a:rPr kumimoji="0" lang="es-ES_tradnl"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Times New Roman" pitchFamily="18" charset="0"/>
                        </a:rPr>
                        <a:t>10X</a:t>
                      </a:r>
                      <a:endParaRPr kumimoji="0" lang="es-ES_tradnl" sz="18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1446" marR="91446"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80000"/>
                        <a:buFontTx/>
                        <a:buNone/>
                        <a:tabLst>
                          <a:tab pos="685800" algn="l"/>
                        </a:tabLst>
                      </a:pPr>
                      <a:r>
                        <a:rPr kumimoji="0" lang="es-ES_tradnl" sz="1800" b="1" i="0" u="none" strike="noStrike" cap="none" normalizeH="0" baseline="0" dirty="0" smtClean="0">
                          <a:ln>
                            <a:noFill/>
                          </a:ln>
                          <a:solidFill>
                            <a:srgbClr val="92D050"/>
                          </a:solidFill>
                          <a:effectLst>
                            <a:outerShdw blurRad="38100" dist="38100" dir="2700000" algn="tl">
                              <a:srgbClr val="000000"/>
                            </a:outerShdw>
                          </a:effectLst>
                          <a:latin typeface="Arial" pitchFamily="34" charset="0"/>
                          <a:cs typeface="Times New Roman" pitchFamily="18" charset="0"/>
                        </a:rPr>
                        <a:t>400X</a:t>
                      </a:r>
                      <a:endParaRPr kumimoji="0" lang="es-ES_tradnl" sz="1800" b="1" i="0" u="none" strike="noStrike" cap="none" normalizeH="0" baseline="0" dirty="0" smtClean="0">
                        <a:ln>
                          <a:noFill/>
                        </a:ln>
                        <a:solidFill>
                          <a:srgbClr val="92D050"/>
                        </a:solidFill>
                        <a:effectLst>
                          <a:outerShdw blurRad="38100" dist="38100" dir="2700000" algn="tl">
                            <a:srgbClr val="000000"/>
                          </a:outerShdw>
                        </a:effectLst>
                        <a:latin typeface="Arial" pitchFamily="34" charset="0"/>
                      </a:endParaRPr>
                    </a:p>
                  </a:txBody>
                  <a:tcPr marL="91446" marR="91446" anchor="ct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06858473"/>
      </p:ext>
    </p:extLst>
  </p:cSld>
  <p:clrMapOvr>
    <a:masterClrMapping/>
  </p:clrMapOvr>
  <p:transition spd="slow">
    <p:pull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es.dreamstime.com/bosquejo-del-microscopio-thumb2422917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933" t="8065" r="12698" b="7016"/>
          <a:stretch/>
        </p:blipFill>
        <p:spPr bwMode="auto">
          <a:xfrm>
            <a:off x="8460432" y="5435484"/>
            <a:ext cx="683568" cy="8018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 name="Picture 8" descr="cond"/>
          <p:cNvPicPr>
            <a:picLocks noChangeAspect="1" noChangeArrowheads="1"/>
          </p:cNvPicPr>
          <p:nvPr/>
        </p:nvPicPr>
        <p:blipFill>
          <a:blip r:embed="rId3" cstate="print">
            <a:lum bright="-12000" contrast="12000"/>
            <a:extLst>
              <a:ext uri="{28A0092B-C50C-407E-A947-70E740481C1C}">
                <a14:useLocalDpi xmlns:a14="http://schemas.microsoft.com/office/drawing/2010/main" val="0"/>
              </a:ext>
            </a:extLst>
          </a:blip>
          <a:srcRect/>
          <a:stretch>
            <a:fillRect/>
          </a:stretch>
        </p:blipFill>
        <p:spPr bwMode="auto">
          <a:xfrm>
            <a:off x="468312" y="1591564"/>
            <a:ext cx="3382962" cy="3168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1268" name="3 Rectángulo"/>
          <p:cNvSpPr>
            <a:spLocks noChangeArrowheads="1"/>
          </p:cNvSpPr>
          <p:nvPr/>
        </p:nvSpPr>
        <p:spPr bwMode="auto">
          <a:xfrm>
            <a:off x="468313" y="620713"/>
            <a:ext cx="799147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5738" algn="l"/>
              </a:tabLst>
              <a:defRPr>
                <a:solidFill>
                  <a:schemeClr val="tx1"/>
                </a:solidFill>
                <a:latin typeface="Calibri" panose="020F0502020204030204" pitchFamily="34" charset="0"/>
                <a:cs typeface="Arial" panose="020B0604020202020204" pitchFamily="34" charset="0"/>
              </a:defRPr>
            </a:lvl1pPr>
            <a:lvl2pPr marL="742950" indent="-285750" eaLnBrk="0" hangingPunct="0">
              <a:tabLst>
                <a:tab pos="185738" algn="l"/>
              </a:tabLst>
              <a:defRPr>
                <a:solidFill>
                  <a:schemeClr val="tx1"/>
                </a:solidFill>
                <a:latin typeface="Calibri" panose="020F0502020204030204" pitchFamily="34" charset="0"/>
                <a:cs typeface="Arial" panose="020B0604020202020204" pitchFamily="34" charset="0"/>
              </a:defRPr>
            </a:lvl2pPr>
            <a:lvl3pPr marL="1143000" indent="-228600" eaLnBrk="0" hangingPunct="0">
              <a:tabLst>
                <a:tab pos="185738" algn="l"/>
              </a:tabLst>
              <a:defRPr>
                <a:solidFill>
                  <a:schemeClr val="tx1"/>
                </a:solidFill>
                <a:latin typeface="Calibri" panose="020F0502020204030204" pitchFamily="34" charset="0"/>
                <a:cs typeface="Arial" panose="020B0604020202020204" pitchFamily="34" charset="0"/>
              </a:defRPr>
            </a:lvl3pPr>
            <a:lvl4pPr marL="1600200" indent="-228600" eaLnBrk="0" hangingPunct="0">
              <a:tabLst>
                <a:tab pos="185738" algn="l"/>
              </a:tabLst>
              <a:defRPr>
                <a:solidFill>
                  <a:schemeClr val="tx1"/>
                </a:solidFill>
                <a:latin typeface="Calibri" panose="020F0502020204030204" pitchFamily="34" charset="0"/>
                <a:cs typeface="Arial" panose="020B0604020202020204" pitchFamily="34" charset="0"/>
              </a:defRPr>
            </a:lvl4pPr>
            <a:lvl5pPr marL="2057400" indent="-228600" eaLnBrk="0" hangingPunct="0">
              <a:tabLst>
                <a:tab pos="185738"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185738"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185738"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185738"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185738" algn="l"/>
              </a:tabLst>
              <a:defRPr>
                <a:solidFill>
                  <a:schemeClr val="tx1"/>
                </a:solidFill>
                <a:latin typeface="Calibri" panose="020F0502020204030204" pitchFamily="34" charset="0"/>
                <a:cs typeface="Arial" panose="020B0604020202020204" pitchFamily="34" charset="0"/>
              </a:defRPr>
            </a:lvl9pPr>
          </a:lstStyle>
          <a:p>
            <a:pPr algn="just" eaLnBrk="1" hangingPunct="1">
              <a:lnSpc>
                <a:spcPct val="80000"/>
              </a:lnSpc>
            </a:pPr>
            <a:r>
              <a:rPr lang="es-ES_tradnl" altLang="en-US" sz="2400" b="1">
                <a:solidFill>
                  <a:srgbClr val="92D050"/>
                </a:solidFill>
                <a:latin typeface="Comic Sans MS" panose="030F0702030302020204" pitchFamily="66" charset="0"/>
              </a:rPr>
              <a:t>Lámpara: </a:t>
            </a:r>
            <a:r>
              <a:rPr lang="es-ES_tradnl" altLang="en-US" sz="2400">
                <a:latin typeface="Comic Sans MS" panose="030F0702030302020204" pitchFamily="66" charset="0"/>
              </a:rPr>
              <a:t>El microscopio está 	provisto de una fuente de luz eléctrica.</a:t>
            </a:r>
          </a:p>
        </p:txBody>
      </p:sp>
      <p:sp>
        <p:nvSpPr>
          <p:cNvPr id="11269" name="4 Rectángulo"/>
          <p:cNvSpPr>
            <a:spLocks noChangeArrowheads="1"/>
          </p:cNvSpPr>
          <p:nvPr/>
        </p:nvSpPr>
        <p:spPr bwMode="auto">
          <a:xfrm>
            <a:off x="3995738" y="2057400"/>
            <a:ext cx="4321175"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5738" algn="l"/>
              </a:tabLst>
              <a:defRPr>
                <a:solidFill>
                  <a:schemeClr val="tx1"/>
                </a:solidFill>
                <a:latin typeface="Calibri" panose="020F0502020204030204" pitchFamily="34" charset="0"/>
                <a:cs typeface="Arial" panose="020B0604020202020204" pitchFamily="34" charset="0"/>
              </a:defRPr>
            </a:lvl1pPr>
            <a:lvl2pPr marL="742950" indent="-285750" eaLnBrk="0" hangingPunct="0">
              <a:tabLst>
                <a:tab pos="185738" algn="l"/>
              </a:tabLst>
              <a:defRPr>
                <a:solidFill>
                  <a:schemeClr val="tx1"/>
                </a:solidFill>
                <a:latin typeface="Calibri" panose="020F0502020204030204" pitchFamily="34" charset="0"/>
                <a:cs typeface="Arial" panose="020B0604020202020204" pitchFamily="34" charset="0"/>
              </a:defRPr>
            </a:lvl2pPr>
            <a:lvl3pPr marL="1143000" indent="-228600" eaLnBrk="0" hangingPunct="0">
              <a:tabLst>
                <a:tab pos="185738" algn="l"/>
              </a:tabLst>
              <a:defRPr>
                <a:solidFill>
                  <a:schemeClr val="tx1"/>
                </a:solidFill>
                <a:latin typeface="Calibri" panose="020F0502020204030204" pitchFamily="34" charset="0"/>
                <a:cs typeface="Arial" panose="020B0604020202020204" pitchFamily="34" charset="0"/>
              </a:defRPr>
            </a:lvl3pPr>
            <a:lvl4pPr marL="1600200" indent="-228600" eaLnBrk="0" hangingPunct="0">
              <a:tabLst>
                <a:tab pos="185738" algn="l"/>
              </a:tabLst>
              <a:defRPr>
                <a:solidFill>
                  <a:schemeClr val="tx1"/>
                </a:solidFill>
                <a:latin typeface="Calibri" panose="020F0502020204030204" pitchFamily="34" charset="0"/>
                <a:cs typeface="Arial" panose="020B0604020202020204" pitchFamily="34" charset="0"/>
              </a:defRPr>
            </a:lvl4pPr>
            <a:lvl5pPr marL="2057400" indent="-228600" eaLnBrk="0" hangingPunct="0">
              <a:tabLst>
                <a:tab pos="185738"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185738"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185738"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185738"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185738" algn="l"/>
              </a:tabLst>
              <a:defRPr>
                <a:solidFill>
                  <a:schemeClr val="tx1"/>
                </a:solidFill>
                <a:latin typeface="Calibri" panose="020F0502020204030204" pitchFamily="34" charset="0"/>
                <a:cs typeface="Arial" panose="020B0604020202020204" pitchFamily="34" charset="0"/>
              </a:defRPr>
            </a:lvl9pPr>
          </a:lstStyle>
          <a:p>
            <a:pPr algn="just" eaLnBrk="1" hangingPunct="1">
              <a:lnSpc>
                <a:spcPct val="80000"/>
              </a:lnSpc>
            </a:pPr>
            <a:r>
              <a:rPr lang="es-ES_tradnl" altLang="en-US" sz="2400" b="1" dirty="0">
                <a:solidFill>
                  <a:srgbClr val="92D050"/>
                </a:solidFill>
                <a:latin typeface="Comic Sans MS" panose="030F0702030302020204" pitchFamily="66" charset="0"/>
              </a:rPr>
              <a:t>Condensador: </a:t>
            </a:r>
            <a:r>
              <a:rPr lang="es-ES_tradnl" altLang="en-US" sz="2400" dirty="0">
                <a:latin typeface="Comic Sans MS" panose="030F0702030302020204" pitchFamily="66" charset="0"/>
              </a:rPr>
              <a:t>Es un lente colocado debajo dela platina, cuya función es convertir los rayos divergentes de luz en una corriente paralela de rayos que </a:t>
            </a:r>
            <a:r>
              <a:rPr lang="es-ES_tradnl" altLang="en-US" sz="2400" dirty="0" err="1" smtClean="0">
                <a:latin typeface="Comic Sans MS" panose="030F0702030302020204" pitchFamily="66" charset="0"/>
              </a:rPr>
              <a:t>atraviezan</a:t>
            </a:r>
            <a:r>
              <a:rPr lang="es-ES_tradnl" altLang="en-US" sz="2400" dirty="0" smtClean="0">
                <a:latin typeface="Comic Sans MS" panose="030F0702030302020204" pitchFamily="66" charset="0"/>
              </a:rPr>
              <a:t> </a:t>
            </a:r>
            <a:r>
              <a:rPr lang="es-ES_tradnl" altLang="en-US" sz="2400" dirty="0">
                <a:latin typeface="Comic Sans MS" panose="030F0702030302020204" pitchFamily="66" charset="0"/>
              </a:rPr>
              <a:t>el objetivo 	estudiado.</a:t>
            </a:r>
          </a:p>
        </p:txBody>
      </p:sp>
    </p:spTree>
    <p:extLst>
      <p:ext uri="{BB962C8B-B14F-4D97-AF65-F5344CB8AC3E}">
        <p14:creationId xmlns:p14="http://schemas.microsoft.com/office/powerpoint/2010/main" val="545857195"/>
      </p:ext>
    </p:extLst>
  </p:cSld>
  <p:clrMapOvr>
    <a:masterClrMapping/>
  </p:clrMapOvr>
  <p:transition spd="slow">
    <p:pull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es.dreamstime.com/bosquejo-del-microscopio-thumb2422917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933" t="8065" r="12698" b="7016"/>
          <a:stretch/>
        </p:blipFill>
        <p:spPr bwMode="auto">
          <a:xfrm>
            <a:off x="8460432" y="5435484"/>
            <a:ext cx="683568" cy="8018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2291" name="2 Rectángulo"/>
          <p:cNvSpPr>
            <a:spLocks noChangeArrowheads="1"/>
          </p:cNvSpPr>
          <p:nvPr/>
        </p:nvSpPr>
        <p:spPr bwMode="auto">
          <a:xfrm>
            <a:off x="395288" y="188913"/>
            <a:ext cx="5113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ES_tradnl" altLang="en-US" sz="3200" b="1">
                <a:latin typeface="Comic Sans MS" panose="030F0702030302020204" pitchFamily="66" charset="0"/>
              </a:rPr>
              <a:t>Partes mecánicas</a:t>
            </a:r>
            <a:endParaRPr lang="es-ES" altLang="en-US" sz="3200"/>
          </a:p>
        </p:txBody>
      </p:sp>
      <p:pic>
        <p:nvPicPr>
          <p:cNvPr id="12292" name="Picture 13" descr="cond"/>
          <p:cNvPicPr>
            <a:picLocks noChangeAspect="1" noChangeArrowheads="1"/>
          </p:cNvPicPr>
          <p:nvPr/>
        </p:nvPicPr>
        <p:blipFill>
          <a:blip r:embed="rId3" cstate="print">
            <a:lum bright="-12000" contrast="12000"/>
            <a:extLst>
              <a:ext uri="{28A0092B-C50C-407E-A947-70E740481C1C}">
                <a14:useLocalDpi xmlns:a14="http://schemas.microsoft.com/office/drawing/2010/main" val="0"/>
              </a:ext>
            </a:extLst>
          </a:blip>
          <a:srcRect b="28764"/>
          <a:stretch>
            <a:fillRect/>
          </a:stretch>
        </p:blipFill>
        <p:spPr bwMode="auto">
          <a:xfrm>
            <a:off x="395288" y="1196975"/>
            <a:ext cx="25908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2" descr="foc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288" y="3213100"/>
            <a:ext cx="2570162"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5 Rectángulo"/>
          <p:cNvSpPr>
            <a:spLocks noChangeArrowheads="1"/>
          </p:cNvSpPr>
          <p:nvPr/>
        </p:nvSpPr>
        <p:spPr bwMode="auto">
          <a:xfrm>
            <a:off x="3276600" y="1125538"/>
            <a:ext cx="504031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80000"/>
              </a:lnSpc>
            </a:pPr>
            <a:r>
              <a:rPr lang="es-ES_tradnl" altLang="en-US" sz="2000" b="1">
                <a:solidFill>
                  <a:srgbClr val="92D050"/>
                </a:solidFill>
                <a:latin typeface="Comic Sans MS" panose="030F0702030302020204" pitchFamily="66" charset="0"/>
              </a:rPr>
              <a:t>Diafragma: </a:t>
            </a:r>
            <a:r>
              <a:rPr lang="es-ES_tradnl" altLang="en-US" sz="2000">
                <a:latin typeface="Comic Sans MS" panose="030F0702030302020204" pitchFamily="66" charset="0"/>
              </a:rPr>
              <a:t>Instrumento mecánico colocado debajo del condensador, regula la cantidad de luz que pasa a través del objeto a observarse.</a:t>
            </a:r>
          </a:p>
        </p:txBody>
      </p:sp>
      <p:sp>
        <p:nvSpPr>
          <p:cNvPr id="12295" name="6 Rectángulo"/>
          <p:cNvSpPr>
            <a:spLocks noChangeArrowheads="1"/>
          </p:cNvSpPr>
          <p:nvPr/>
        </p:nvSpPr>
        <p:spPr bwMode="auto">
          <a:xfrm>
            <a:off x="3276600" y="2420938"/>
            <a:ext cx="5040313"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80000"/>
              </a:lnSpc>
            </a:pPr>
            <a:r>
              <a:rPr lang="es-ES_tradnl" altLang="en-US" sz="2000">
                <a:solidFill>
                  <a:srgbClr val="92D050"/>
                </a:solidFill>
                <a:latin typeface="Comic Sans MS" panose="030F0702030302020204" pitchFamily="66" charset="0"/>
              </a:rPr>
              <a:t>Tornillo Macrométrico: </a:t>
            </a:r>
            <a:r>
              <a:rPr lang="es-ES_tradnl" altLang="en-US" sz="2000">
                <a:latin typeface="Comic Sans MS" panose="030F0702030302020204" pitchFamily="66" charset="0"/>
              </a:rPr>
              <a:t>Es el tornillo de mayor tamaño. </a:t>
            </a:r>
          </a:p>
          <a:p>
            <a:pPr algn="just" eaLnBrk="1" hangingPunct="1">
              <a:lnSpc>
                <a:spcPct val="80000"/>
              </a:lnSpc>
            </a:pPr>
            <a:r>
              <a:rPr lang="es-ES_tradnl" altLang="en-US" sz="2000">
                <a:latin typeface="Comic Sans MS" panose="030F0702030302020204" pitchFamily="66" charset="0"/>
              </a:rPr>
              <a:t>Está ubicado en la parte superior del microscopio. Se usa con los objetivos de 4x y 10x.</a:t>
            </a:r>
          </a:p>
        </p:txBody>
      </p:sp>
      <p:sp>
        <p:nvSpPr>
          <p:cNvPr id="12296" name="7 Rectángulo"/>
          <p:cNvSpPr>
            <a:spLocks noChangeArrowheads="1"/>
          </p:cNvSpPr>
          <p:nvPr/>
        </p:nvSpPr>
        <p:spPr bwMode="auto">
          <a:xfrm>
            <a:off x="3203575" y="4005263"/>
            <a:ext cx="4968875"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80000"/>
              </a:lnSpc>
            </a:pPr>
            <a:r>
              <a:rPr lang="es-ES_tradnl" altLang="en-US" sz="2000" b="1">
                <a:solidFill>
                  <a:srgbClr val="92D050"/>
                </a:solidFill>
                <a:latin typeface="Comic Sans MS" panose="030F0702030302020204" pitchFamily="66" charset="0"/>
              </a:rPr>
              <a:t>Tornillo Micrométrico:</a:t>
            </a:r>
            <a:r>
              <a:rPr lang="es-ES_tradnl" altLang="en-US" sz="2000" b="1">
                <a:solidFill>
                  <a:srgbClr val="0000CC"/>
                </a:solidFill>
                <a:latin typeface="Comic Sans MS" panose="030F0702030302020204" pitchFamily="66" charset="0"/>
              </a:rPr>
              <a:t> </a:t>
            </a:r>
            <a:r>
              <a:rPr lang="es-ES_tradnl" altLang="en-US" sz="2000">
                <a:latin typeface="Comic Sans MS" panose="030F0702030302020204" pitchFamily="66" charset="0"/>
              </a:rPr>
              <a:t>Este se utiliza para movilizar la platina a distancias muy pequeñas, por lo tanto se utiliza principalmente para afinar el enfoque.  </a:t>
            </a:r>
            <a:r>
              <a:rPr lang="es-ES_tradnl" altLang="en-US" sz="2000">
                <a:solidFill>
                  <a:srgbClr val="CC3300"/>
                </a:solidFill>
                <a:latin typeface="Comic Sans MS" panose="030F0702030302020204" pitchFamily="66" charset="0"/>
              </a:rPr>
              <a:t>Único a usarse</a:t>
            </a:r>
            <a:r>
              <a:rPr lang="es-ES_tradnl" altLang="en-US" sz="2000">
                <a:latin typeface="Comic Sans MS" panose="030F0702030302020204" pitchFamily="66" charset="0"/>
              </a:rPr>
              <a:t> cuando observamos objetos con el objetivo de magnificación alta. </a:t>
            </a:r>
            <a:endParaRPr lang="es-ES_tradnl" altLang="en-US" sz="2000"/>
          </a:p>
        </p:txBody>
      </p:sp>
      <p:sp>
        <p:nvSpPr>
          <p:cNvPr id="12297" name="8 Rectángulo"/>
          <p:cNvSpPr>
            <a:spLocks noChangeArrowheads="1"/>
          </p:cNvSpPr>
          <p:nvPr/>
        </p:nvSpPr>
        <p:spPr bwMode="auto">
          <a:xfrm>
            <a:off x="395288" y="6038850"/>
            <a:ext cx="77057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80000"/>
              </a:lnSpc>
            </a:pPr>
            <a:r>
              <a:rPr lang="es-ES_tradnl" altLang="en-US" sz="2000">
                <a:latin typeface="Comic Sans MS" panose="030F0702030302020204" pitchFamily="66" charset="0"/>
              </a:rPr>
              <a:t>Da un enfoque preciso de la imagen, se usa con los objetivos de 40x y 100x.</a:t>
            </a:r>
            <a:endParaRPr lang="es-ES_tradnl" altLang="en-US" sz="2000"/>
          </a:p>
        </p:txBody>
      </p:sp>
    </p:spTree>
    <p:extLst>
      <p:ext uri="{BB962C8B-B14F-4D97-AF65-F5344CB8AC3E}">
        <p14:creationId xmlns:p14="http://schemas.microsoft.com/office/powerpoint/2010/main" val="1030330390"/>
      </p:ext>
    </p:extLst>
  </p:cSld>
  <p:clrMapOvr>
    <a:masterClrMapping/>
  </p:clrMapOvr>
  <p:transition spd="slow">
    <p:pull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Rectángulo"/>
          <p:cNvSpPr>
            <a:spLocks noChangeArrowheads="1"/>
          </p:cNvSpPr>
          <p:nvPr/>
        </p:nvSpPr>
        <p:spPr bwMode="auto">
          <a:xfrm>
            <a:off x="311150" y="549275"/>
            <a:ext cx="5916613"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80000"/>
              </a:lnSpc>
            </a:pPr>
            <a:r>
              <a:rPr lang="es-ES_tradnl" altLang="en-US" sz="2400" b="1">
                <a:solidFill>
                  <a:srgbClr val="92D050"/>
                </a:solidFill>
                <a:latin typeface="Comic Sans MS" panose="030F0702030302020204" pitchFamily="66" charset="0"/>
              </a:rPr>
              <a:t>Platina: </a:t>
            </a:r>
            <a:r>
              <a:rPr lang="es-ES_tradnl" altLang="en-US" sz="2400">
                <a:latin typeface="Comic Sans MS" panose="030F0702030302020204" pitchFamily="66" charset="0"/>
              </a:rPr>
              <a:t>Está colocada debajo de los objetivos y se utiliza para colocar las laminillas.</a:t>
            </a:r>
          </a:p>
          <a:p>
            <a:pPr eaLnBrk="1" hangingPunct="1">
              <a:lnSpc>
                <a:spcPct val="80000"/>
              </a:lnSpc>
            </a:pPr>
            <a:endParaRPr lang="es-ES_tradnl" altLang="en-US" sz="2400">
              <a:latin typeface="Comic Sans MS" panose="030F0702030302020204" pitchFamily="66" charset="0"/>
            </a:endParaRPr>
          </a:p>
          <a:p>
            <a:pPr eaLnBrk="1" hangingPunct="1">
              <a:lnSpc>
                <a:spcPct val="80000"/>
              </a:lnSpc>
            </a:pPr>
            <a:r>
              <a:rPr lang="es-ES_tradnl" altLang="en-US" sz="2400" b="1">
                <a:solidFill>
                  <a:srgbClr val="92D050"/>
                </a:solidFill>
                <a:latin typeface="Comic Sans MS" panose="030F0702030302020204" pitchFamily="66" charset="0"/>
              </a:rPr>
              <a:t>Ajustadores de platina: </a:t>
            </a:r>
            <a:r>
              <a:rPr lang="es-ES_tradnl" altLang="en-US" sz="2400">
                <a:latin typeface="Comic Sans MS" panose="030F0702030302020204" pitchFamily="66" charset="0"/>
              </a:rPr>
              <a:t>Dan movimiento al carro mecánico.</a:t>
            </a:r>
          </a:p>
          <a:p>
            <a:pPr eaLnBrk="1" hangingPunct="1">
              <a:lnSpc>
                <a:spcPct val="80000"/>
              </a:lnSpc>
            </a:pPr>
            <a:endParaRPr lang="es-ES_tradnl" altLang="en-US" sz="2400">
              <a:latin typeface="Comic Sans MS" panose="030F0702030302020204" pitchFamily="66" charset="0"/>
            </a:endParaRPr>
          </a:p>
          <a:p>
            <a:pPr eaLnBrk="1" hangingPunct="1">
              <a:lnSpc>
                <a:spcPct val="80000"/>
              </a:lnSpc>
            </a:pPr>
            <a:r>
              <a:rPr lang="es-ES_tradnl" altLang="en-US" sz="2400" b="1">
                <a:solidFill>
                  <a:srgbClr val="92D050"/>
                </a:solidFill>
                <a:latin typeface="Comic Sans MS" panose="030F0702030302020204" pitchFamily="66" charset="0"/>
              </a:rPr>
              <a:t>Ganchos o carro mecánico: </a:t>
            </a:r>
            <a:r>
              <a:rPr lang="es-ES_tradnl" altLang="en-US" sz="2400">
                <a:latin typeface="Comic Sans MS" panose="030F0702030302020204" pitchFamily="66" charset="0"/>
              </a:rPr>
              <a:t>Colocados sobre la platina para sujetar la laminilla en la posición correcta.</a:t>
            </a:r>
          </a:p>
          <a:p>
            <a:pPr eaLnBrk="1" hangingPunct="1">
              <a:lnSpc>
                <a:spcPct val="80000"/>
              </a:lnSpc>
            </a:pPr>
            <a:endParaRPr lang="es-ES_tradnl" altLang="en-US" sz="2400">
              <a:latin typeface="Comic Sans MS" panose="030F0702030302020204" pitchFamily="66" charset="0"/>
            </a:endParaRPr>
          </a:p>
          <a:p>
            <a:pPr eaLnBrk="1" hangingPunct="1">
              <a:lnSpc>
                <a:spcPct val="80000"/>
              </a:lnSpc>
            </a:pPr>
            <a:r>
              <a:rPr lang="es-ES_tradnl" altLang="en-US" sz="2400" b="1">
                <a:solidFill>
                  <a:srgbClr val="92D050"/>
                </a:solidFill>
                <a:latin typeface="Comic Sans MS" panose="030F0702030302020204" pitchFamily="66" charset="0"/>
              </a:rPr>
              <a:t>Brazo</a:t>
            </a:r>
            <a:r>
              <a:rPr lang="es-ES_tradnl" altLang="en-US" sz="2400">
                <a:solidFill>
                  <a:srgbClr val="92D050"/>
                </a:solidFill>
                <a:latin typeface="Comic Sans MS" panose="030F0702030302020204" pitchFamily="66" charset="0"/>
              </a:rPr>
              <a:t>: </a:t>
            </a:r>
            <a:r>
              <a:rPr lang="es-ES_tradnl" altLang="en-US" sz="2400">
                <a:latin typeface="Comic Sans MS" panose="030F0702030302020204" pitchFamily="66" charset="0"/>
              </a:rPr>
              <a:t>Apoya la parte superior y provee para su manejo.</a:t>
            </a:r>
          </a:p>
          <a:p>
            <a:pPr eaLnBrk="1" hangingPunct="1">
              <a:lnSpc>
                <a:spcPct val="80000"/>
              </a:lnSpc>
            </a:pPr>
            <a:endParaRPr lang="es-ES_tradnl" altLang="en-US" sz="2400">
              <a:latin typeface="Comic Sans MS" panose="030F0702030302020204" pitchFamily="66" charset="0"/>
            </a:endParaRPr>
          </a:p>
          <a:p>
            <a:pPr eaLnBrk="1" hangingPunct="1">
              <a:lnSpc>
                <a:spcPct val="80000"/>
              </a:lnSpc>
            </a:pPr>
            <a:r>
              <a:rPr lang="es-ES_tradnl" altLang="en-US" sz="2400" b="1">
                <a:solidFill>
                  <a:srgbClr val="92D050"/>
                </a:solidFill>
                <a:latin typeface="Comic Sans MS" panose="030F0702030302020204" pitchFamily="66" charset="0"/>
              </a:rPr>
              <a:t>Base</a:t>
            </a:r>
            <a:r>
              <a:rPr lang="es-ES_tradnl" altLang="en-US" sz="2400">
                <a:solidFill>
                  <a:srgbClr val="92D050"/>
                </a:solidFill>
                <a:latin typeface="Comic Sans MS" panose="030F0702030302020204" pitchFamily="66" charset="0"/>
              </a:rPr>
              <a:t>: </a:t>
            </a:r>
            <a:r>
              <a:rPr lang="es-ES_tradnl" altLang="en-US" sz="2400">
                <a:latin typeface="Comic Sans MS" panose="030F0702030302020204" pitchFamily="66" charset="0"/>
              </a:rPr>
              <a:t>Parte inferior por donde se sujeta para su cargado.</a:t>
            </a:r>
            <a:endParaRPr lang="es-ES_tradnl" altLang="en-US" sz="4400">
              <a:latin typeface="Comic Sans MS" panose="030F0702030302020204" pitchFamily="66" charset="0"/>
            </a:endParaRPr>
          </a:p>
        </p:txBody>
      </p:sp>
      <p:pic>
        <p:nvPicPr>
          <p:cNvPr id="13315" name="Picture 4" descr="http://www.fotosimagenes.org/imagenes/microscopia-8.jpg"/>
          <p:cNvPicPr>
            <a:picLocks noChangeAspect="1" noChangeArrowheads="1"/>
          </p:cNvPicPr>
          <p:nvPr/>
        </p:nvPicPr>
        <p:blipFill>
          <a:blip r:embed="rId2">
            <a:extLst>
              <a:ext uri="{28A0092B-C50C-407E-A947-70E740481C1C}">
                <a14:useLocalDpi xmlns:a14="http://schemas.microsoft.com/office/drawing/2010/main" val="0"/>
              </a:ext>
            </a:extLst>
          </a:blip>
          <a:srcRect l="24226" t="4124" r="24963" b="3223"/>
          <a:stretch>
            <a:fillRect/>
          </a:stretch>
        </p:blipFill>
        <p:spPr bwMode="auto">
          <a:xfrm>
            <a:off x="6308725" y="1125538"/>
            <a:ext cx="2414588"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6574998"/>
      </p:ext>
    </p:extLst>
  </p:cSld>
  <p:clrMapOvr>
    <a:masterClrMapping/>
  </p:clrMapOvr>
  <p:transition spd="slow">
    <p:push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p:txBody>
          <a:bodyPr/>
          <a:lstStyle/>
          <a:p>
            <a:r>
              <a:rPr lang="es-ES"/>
              <a:t>PARÁMETROS ÓPTICOS</a:t>
            </a:r>
          </a:p>
        </p:txBody>
      </p:sp>
      <p:pic>
        <p:nvPicPr>
          <p:cNvPr id="505867" name="Picture 11" descr="CX31"/>
          <p:cNvPicPr>
            <a:picLocks noGrp="1" noChangeAspect="1" noChangeArrowheads="1"/>
          </p:cNvPicPr>
          <p:nvPr>
            <p:ph type="clipArt" sz="half" idx="1"/>
          </p:nvPr>
        </p:nvPicPr>
        <p:blipFill>
          <a:blip r:embed="rId2" cstate="print"/>
          <a:srcRect/>
          <a:stretch>
            <a:fillRect/>
          </a:stretch>
        </p:blipFill>
        <p:spPr>
          <a:xfrm>
            <a:off x="457200" y="2097714"/>
            <a:ext cx="4013200" cy="3725863"/>
          </a:xfrm>
          <a:noFill/>
          <a:ln/>
        </p:spPr>
      </p:pic>
      <p:sp>
        <p:nvSpPr>
          <p:cNvPr id="505865" name="Rectangle 9"/>
          <p:cNvSpPr>
            <a:spLocks noGrp="1" noChangeArrowheads="1"/>
          </p:cNvSpPr>
          <p:nvPr>
            <p:ph type="body" sz="half" idx="2"/>
          </p:nvPr>
        </p:nvSpPr>
        <p:spPr/>
        <p:txBody>
          <a:bodyPr/>
          <a:lstStyle/>
          <a:p>
            <a:pPr>
              <a:lnSpc>
                <a:spcPct val="90000"/>
              </a:lnSpc>
            </a:pPr>
            <a:r>
              <a:rPr lang="es-ES" sz="3600">
                <a:solidFill>
                  <a:srgbClr val="00B0F0"/>
                </a:solidFill>
              </a:rPr>
              <a:t>Aumento</a:t>
            </a:r>
          </a:p>
          <a:p>
            <a:pPr>
              <a:lnSpc>
                <a:spcPct val="90000"/>
              </a:lnSpc>
            </a:pPr>
            <a:r>
              <a:rPr lang="es-ES" sz="3600">
                <a:solidFill>
                  <a:srgbClr val="00B0F0"/>
                </a:solidFill>
              </a:rPr>
              <a:t>Poder de resolución</a:t>
            </a:r>
          </a:p>
        </p:txBody>
      </p:sp>
    </p:spTree>
    <p:extLst>
      <p:ext uri="{BB962C8B-B14F-4D97-AF65-F5344CB8AC3E}">
        <p14:creationId xmlns:p14="http://schemas.microsoft.com/office/powerpoint/2010/main" val="19415974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505858"/>
                                        </p:tgtEl>
                                        <p:attrNameLst>
                                          <p:attrName>style.visibility</p:attrName>
                                        </p:attrNameLst>
                                      </p:cBhvr>
                                      <p:to>
                                        <p:strVal val="visible"/>
                                      </p:to>
                                    </p:set>
                                    <p:animEffect transition="in" filter="blinds(horizontal)">
                                      <p:cBhvr>
                                        <p:cTn id="7" dur="500"/>
                                        <p:tgtEl>
                                          <p:spTgt spid="50585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05867"/>
                                        </p:tgtEl>
                                        <p:attrNameLst>
                                          <p:attrName>style.visibility</p:attrName>
                                        </p:attrNameLst>
                                      </p:cBhvr>
                                      <p:to>
                                        <p:strVal val="visible"/>
                                      </p:to>
                                    </p:set>
                                    <p:animEffect transition="in" filter="dissolve">
                                      <p:cBhvr>
                                        <p:cTn id="12" dur="500"/>
                                        <p:tgtEl>
                                          <p:spTgt spid="505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lstStyle/>
          <a:p>
            <a:r>
              <a:rPr lang="es-ES"/>
              <a:t>AUMENTO</a:t>
            </a:r>
          </a:p>
        </p:txBody>
      </p:sp>
      <p:sp>
        <p:nvSpPr>
          <p:cNvPr id="542723" name="Rectangle 3"/>
          <p:cNvSpPr>
            <a:spLocks noGrp="1" noChangeArrowheads="1"/>
          </p:cNvSpPr>
          <p:nvPr>
            <p:ph type="body" sz="half" idx="1"/>
          </p:nvPr>
        </p:nvSpPr>
        <p:spPr>
          <a:xfrm>
            <a:off x="467545" y="1827213"/>
            <a:ext cx="4248472" cy="4114800"/>
          </a:xfrm>
        </p:spPr>
        <p:txBody>
          <a:bodyPr>
            <a:normAutofit/>
          </a:bodyPr>
          <a:lstStyle/>
          <a:p>
            <a:r>
              <a:rPr lang="es-ES" sz="4000">
                <a:solidFill>
                  <a:srgbClr val="006666"/>
                </a:solidFill>
              </a:rPr>
              <a:t>Se calcula multiplicando el aumento del objetivo por el aumento del ocular</a:t>
            </a:r>
          </a:p>
        </p:txBody>
      </p:sp>
      <p:pic>
        <p:nvPicPr>
          <p:cNvPr id="542731" name="Picture 11" descr="0583"/>
          <p:cNvPicPr>
            <a:picLocks noGrp="1" noChangeAspect="1" noChangeArrowheads="1"/>
          </p:cNvPicPr>
          <p:nvPr>
            <p:ph type="clipArt" sz="half" idx="2"/>
          </p:nvPr>
        </p:nvPicPr>
        <p:blipFill>
          <a:blip r:embed="rId2" cstate="print"/>
          <a:srcRect/>
          <a:stretch>
            <a:fillRect/>
          </a:stretch>
        </p:blipFill>
        <p:spPr>
          <a:xfrm>
            <a:off x="4622800" y="2651215"/>
            <a:ext cx="4013200" cy="2668587"/>
          </a:xfrm>
          <a:noFill/>
          <a:ln/>
        </p:spPr>
      </p:pic>
    </p:spTree>
    <p:extLst>
      <p:ext uri="{BB962C8B-B14F-4D97-AF65-F5344CB8AC3E}">
        <p14:creationId xmlns:p14="http://schemas.microsoft.com/office/powerpoint/2010/main" val="31648494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42723">
                                            <p:txEl>
                                              <p:pRg st="0" end="0"/>
                                            </p:txEl>
                                          </p:spTgt>
                                        </p:tgtEl>
                                        <p:attrNameLst>
                                          <p:attrName>style.visibility</p:attrName>
                                        </p:attrNameLst>
                                      </p:cBhvr>
                                      <p:to>
                                        <p:strVal val="visible"/>
                                      </p:to>
                                    </p:set>
                                    <p:animEffect transition="in" filter="strips(downLeft)">
                                      <p:cBhvr>
                                        <p:cTn id="7" dur="500"/>
                                        <p:tgtEl>
                                          <p:spTgt spid="5427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2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9650" name="Rectangle 2"/>
          <p:cNvSpPr>
            <a:spLocks noGrp="1" noChangeArrowheads="1"/>
          </p:cNvSpPr>
          <p:nvPr>
            <p:ph type="title"/>
          </p:nvPr>
        </p:nvSpPr>
        <p:spPr/>
        <p:txBody>
          <a:bodyPr/>
          <a:lstStyle/>
          <a:p>
            <a:r>
              <a:rPr lang="es-ES"/>
              <a:t>PODER DE RESOLUCIÓN</a:t>
            </a:r>
          </a:p>
        </p:txBody>
      </p:sp>
      <p:pic>
        <p:nvPicPr>
          <p:cNvPr id="539659" name="Picture 11" descr="bcbdar05"/>
          <p:cNvPicPr>
            <a:picLocks noGrp="1" noChangeAspect="1" noChangeArrowheads="1"/>
          </p:cNvPicPr>
          <p:nvPr>
            <p:ph type="clipArt" sz="half" idx="1"/>
          </p:nvPr>
        </p:nvPicPr>
        <p:blipFill>
          <a:blip r:embed="rId2" cstate="print"/>
          <a:stretch>
            <a:fillRect/>
          </a:stretch>
        </p:blipFill>
        <p:spPr>
          <a:xfrm>
            <a:off x="915987" y="2590800"/>
            <a:ext cx="3095625" cy="2762250"/>
          </a:xfrm>
          <a:noFill/>
          <a:ln/>
        </p:spPr>
      </p:pic>
      <p:sp>
        <p:nvSpPr>
          <p:cNvPr id="539652" name="Rectangle 4"/>
          <p:cNvSpPr>
            <a:spLocks noGrp="1" noChangeArrowheads="1"/>
          </p:cNvSpPr>
          <p:nvPr>
            <p:ph type="body" sz="half" idx="2"/>
          </p:nvPr>
        </p:nvSpPr>
        <p:spPr/>
        <p:txBody>
          <a:bodyPr/>
          <a:lstStyle/>
          <a:p>
            <a:pPr>
              <a:lnSpc>
                <a:spcPct val="90000"/>
              </a:lnSpc>
            </a:pPr>
            <a:r>
              <a:rPr lang="es-ES" sz="2800">
                <a:solidFill>
                  <a:srgbClr val="006666"/>
                </a:solidFill>
              </a:rPr>
              <a:t>Distancia si dos puntos se distinguen</a:t>
            </a:r>
          </a:p>
          <a:p>
            <a:pPr>
              <a:lnSpc>
                <a:spcPct val="90000"/>
              </a:lnSpc>
            </a:pPr>
            <a:r>
              <a:rPr lang="es-ES" sz="2800">
                <a:solidFill>
                  <a:srgbClr val="FF3300"/>
                </a:solidFill>
              </a:rPr>
              <a:t>Mayor, con aceite de cedro</a:t>
            </a:r>
          </a:p>
        </p:txBody>
      </p:sp>
    </p:spTree>
    <p:extLst>
      <p:ext uri="{BB962C8B-B14F-4D97-AF65-F5344CB8AC3E}">
        <p14:creationId xmlns:p14="http://schemas.microsoft.com/office/powerpoint/2010/main" val="2478499313"/>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es.dreamstime.com/bosquejo-del-microscopio-thumb2422917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933" t="8065" r="12698" b="7016"/>
          <a:stretch/>
        </p:blipFill>
        <p:spPr bwMode="auto">
          <a:xfrm>
            <a:off x="8460432" y="5435484"/>
            <a:ext cx="683568" cy="8018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9459" name="Picture 2" descr="http://aportes.educ.ar/biologia/Tamanios_e_instrumentos______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809750"/>
            <a:ext cx="7345362"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2 CuadroTexto"/>
          <p:cNvSpPr txBox="1">
            <a:spLocks noChangeArrowheads="1"/>
          </p:cNvSpPr>
          <p:nvPr/>
        </p:nvSpPr>
        <p:spPr bwMode="auto">
          <a:xfrm>
            <a:off x="755650" y="549275"/>
            <a:ext cx="69119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ES" altLang="en-US" sz="2400"/>
              <a:t>INSTRUMENTOS UTILIZADOS PARA OBSERVAR</a:t>
            </a:r>
          </a:p>
        </p:txBody>
      </p:sp>
    </p:spTree>
    <p:extLst>
      <p:ext uri="{BB962C8B-B14F-4D97-AF65-F5344CB8AC3E}">
        <p14:creationId xmlns:p14="http://schemas.microsoft.com/office/powerpoint/2010/main" val="2104509344"/>
      </p:ext>
    </p:extLst>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31860" y="461209"/>
            <a:ext cx="7715453" cy="591243"/>
          </a:xfrm>
        </p:spPr>
        <p:txBody>
          <a:bodyPr>
            <a:normAutofit fontScale="90000"/>
          </a:bodyPr>
          <a:lstStyle/>
          <a:p>
            <a:r>
              <a:rPr lang="es-ES" b="1" dirty="0" smtClean="0"/>
              <a:t>Etapa </a:t>
            </a:r>
            <a:r>
              <a:rPr lang="es-ES" b="1" dirty="0" err="1" smtClean="0"/>
              <a:t>premicroscopica</a:t>
            </a:r>
            <a:endParaRPr lang="en-US" b="1" dirty="0"/>
          </a:p>
        </p:txBody>
      </p:sp>
      <p:sp>
        <p:nvSpPr>
          <p:cNvPr id="3" name="Subtítulo 2"/>
          <p:cNvSpPr>
            <a:spLocks noGrp="1"/>
          </p:cNvSpPr>
          <p:nvPr>
            <p:ph type="subTitle" idx="1"/>
          </p:nvPr>
        </p:nvSpPr>
        <p:spPr>
          <a:xfrm>
            <a:off x="902984" y="1768887"/>
            <a:ext cx="7373203" cy="3959010"/>
          </a:xfrm>
        </p:spPr>
        <p:txBody>
          <a:bodyPr>
            <a:normAutofit/>
          </a:bodyPr>
          <a:lstStyle/>
          <a:p>
            <a:r>
              <a:rPr lang="es-ES" b="1" dirty="0" smtClean="0"/>
              <a:t>         EMPEDOCLES DE AGRIEGENTO: </a:t>
            </a:r>
          </a:p>
          <a:p>
            <a:r>
              <a:rPr lang="es-ES" b="1" dirty="0"/>
              <a:t> </a:t>
            </a:r>
            <a:r>
              <a:rPr lang="es-ES" b="1" dirty="0" smtClean="0"/>
              <a:t>           </a:t>
            </a:r>
            <a:r>
              <a:rPr lang="es-ES" dirty="0" smtClean="0"/>
              <a:t>Cuerpo  humano esta formado por 4 elementos.</a:t>
            </a:r>
          </a:p>
          <a:p>
            <a:endParaRPr lang="es-ES" dirty="0" smtClean="0"/>
          </a:p>
          <a:p>
            <a:endParaRPr lang="es-ES" b="1" dirty="0" smtClean="0"/>
          </a:p>
          <a:p>
            <a:r>
              <a:rPr lang="es-ES" b="1" dirty="0" smtClean="0"/>
              <a:t>                    HIPÓCRATES DE COS</a:t>
            </a:r>
            <a:r>
              <a:rPr lang="es-ES" dirty="0" smtClean="0"/>
              <a:t>: </a:t>
            </a:r>
          </a:p>
          <a:p>
            <a:r>
              <a:rPr lang="es-ES" dirty="0"/>
              <a:t> </a:t>
            </a:r>
            <a:r>
              <a:rPr lang="es-ES" dirty="0" smtClean="0"/>
              <a:t>                               Postuló la teoría de los humores H. negro, amarillo, sangre y bilis</a:t>
            </a:r>
          </a:p>
          <a:p>
            <a:endParaRPr lang="es-ES" b="1" dirty="0" smtClean="0"/>
          </a:p>
          <a:p>
            <a:r>
              <a:rPr lang="es-ES" b="1" dirty="0" smtClean="0"/>
              <a:t>                                                  VESALIO: 1543                                                                    </a:t>
            </a:r>
            <a:r>
              <a:rPr lang="es-ES" dirty="0" smtClean="0"/>
              <a:t>“                    De </a:t>
            </a:r>
            <a:r>
              <a:rPr lang="es-ES" dirty="0" err="1" smtClean="0"/>
              <a:t>humani</a:t>
            </a:r>
            <a:r>
              <a:rPr lang="es-ES" dirty="0" smtClean="0"/>
              <a:t> </a:t>
            </a:r>
            <a:r>
              <a:rPr lang="es-ES" dirty="0" err="1" smtClean="0"/>
              <a:t>corporis</a:t>
            </a:r>
            <a:r>
              <a:rPr lang="es-ES" dirty="0" smtClean="0"/>
              <a:t> fabrica </a:t>
            </a:r>
            <a:r>
              <a:rPr lang="es-ES" dirty="0" err="1" smtClean="0"/>
              <a:t>libri</a:t>
            </a:r>
            <a:r>
              <a:rPr lang="es-ES" dirty="0" smtClean="0"/>
              <a:t> </a:t>
            </a:r>
            <a:r>
              <a:rPr lang="es-ES" dirty="0" err="1" smtClean="0"/>
              <a:t>septem</a:t>
            </a:r>
            <a:r>
              <a:rPr lang="es-ES" dirty="0" smtClean="0"/>
              <a:t>”----- </a:t>
            </a:r>
            <a:r>
              <a:rPr lang="es-ES" dirty="0" err="1" smtClean="0"/>
              <a:t>Anatomia</a:t>
            </a:r>
            <a:endParaRPr lang="en-US"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712" y="1899224"/>
            <a:ext cx="913196" cy="997992"/>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712" y="3191018"/>
            <a:ext cx="923411" cy="1114748"/>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514497" y="4590759"/>
            <a:ext cx="923411" cy="986814"/>
          </a:xfrm>
          <a:prstGeom prst="rect">
            <a:avLst/>
          </a:prstGeom>
        </p:spPr>
      </p:pic>
    </p:spTree>
    <p:extLst>
      <p:ext uri="{BB962C8B-B14F-4D97-AF65-F5344CB8AC3E}">
        <p14:creationId xmlns:p14="http://schemas.microsoft.com/office/powerpoint/2010/main" val="2155956857"/>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p:txBody>
          <a:bodyPr>
            <a:normAutofit/>
          </a:bodyPr>
          <a:lstStyle/>
          <a:p>
            <a:r>
              <a:rPr lang="es-ES"/>
              <a:t>PARTE MECÁNICA QUE SE PUEDE DESMONTAR</a:t>
            </a:r>
          </a:p>
        </p:txBody>
      </p:sp>
      <p:pic>
        <p:nvPicPr>
          <p:cNvPr id="529412" name="Picture 4" descr="micro03"/>
          <p:cNvPicPr>
            <a:picLocks noChangeAspect="1" noChangeArrowheads="1"/>
          </p:cNvPicPr>
          <p:nvPr/>
        </p:nvPicPr>
        <p:blipFill>
          <a:blip r:embed="rId2" cstate="print"/>
          <a:srcRect/>
          <a:stretch>
            <a:fillRect/>
          </a:stretch>
        </p:blipFill>
        <p:spPr bwMode="auto">
          <a:xfrm>
            <a:off x="1981200" y="1738313"/>
            <a:ext cx="5334000" cy="4838700"/>
          </a:xfrm>
          <a:prstGeom prst="rect">
            <a:avLst/>
          </a:prstGeom>
          <a:noFill/>
        </p:spPr>
      </p:pic>
      <p:sp>
        <p:nvSpPr>
          <p:cNvPr id="529415" name="Text Box 7"/>
          <p:cNvSpPr txBox="1">
            <a:spLocks noChangeArrowheads="1"/>
          </p:cNvSpPr>
          <p:nvPr/>
        </p:nvSpPr>
        <p:spPr bwMode="auto">
          <a:xfrm>
            <a:off x="7543800" y="1981200"/>
            <a:ext cx="1295400" cy="336550"/>
          </a:xfrm>
          <a:prstGeom prst="rect">
            <a:avLst/>
          </a:prstGeom>
          <a:noFill/>
          <a:ln w="9525">
            <a:noFill/>
            <a:miter lim="800000"/>
            <a:headEnd/>
            <a:tailEnd/>
          </a:ln>
          <a:effectLst/>
        </p:spPr>
        <p:txBody>
          <a:bodyPr>
            <a:spAutoFit/>
          </a:bodyPr>
          <a:lstStyle/>
          <a:p>
            <a:pPr algn="ctr"/>
            <a:r>
              <a:rPr lang="es-ES" sz="1600"/>
              <a:t>Estativo</a:t>
            </a:r>
          </a:p>
        </p:txBody>
      </p:sp>
      <p:sp>
        <p:nvSpPr>
          <p:cNvPr id="529416" name="Text Box 8"/>
          <p:cNvSpPr txBox="1">
            <a:spLocks noChangeArrowheads="1"/>
          </p:cNvSpPr>
          <p:nvPr/>
        </p:nvSpPr>
        <p:spPr bwMode="auto">
          <a:xfrm>
            <a:off x="228600" y="4800600"/>
            <a:ext cx="1295400" cy="336550"/>
          </a:xfrm>
          <a:prstGeom prst="rect">
            <a:avLst/>
          </a:prstGeom>
          <a:noFill/>
          <a:ln w="9525">
            <a:noFill/>
            <a:miter lim="800000"/>
            <a:headEnd/>
            <a:tailEnd/>
          </a:ln>
          <a:effectLst/>
        </p:spPr>
        <p:txBody>
          <a:bodyPr>
            <a:spAutoFit/>
          </a:bodyPr>
          <a:lstStyle/>
          <a:p>
            <a:pPr algn="ctr"/>
            <a:r>
              <a:rPr lang="es-ES" sz="1600"/>
              <a:t>Oculares</a:t>
            </a:r>
          </a:p>
        </p:txBody>
      </p:sp>
      <p:sp>
        <p:nvSpPr>
          <p:cNvPr id="529417" name="Text Box 9"/>
          <p:cNvSpPr txBox="1">
            <a:spLocks noChangeArrowheads="1"/>
          </p:cNvSpPr>
          <p:nvPr/>
        </p:nvSpPr>
        <p:spPr bwMode="auto">
          <a:xfrm>
            <a:off x="304800" y="5562600"/>
            <a:ext cx="1295400" cy="336550"/>
          </a:xfrm>
          <a:prstGeom prst="rect">
            <a:avLst/>
          </a:prstGeom>
          <a:noFill/>
          <a:ln w="9525">
            <a:noFill/>
            <a:miter lim="800000"/>
            <a:headEnd/>
            <a:tailEnd/>
          </a:ln>
          <a:effectLst/>
        </p:spPr>
        <p:txBody>
          <a:bodyPr>
            <a:spAutoFit/>
          </a:bodyPr>
          <a:lstStyle/>
          <a:p>
            <a:pPr algn="ctr"/>
            <a:r>
              <a:rPr lang="es-ES" sz="1600"/>
              <a:t>Objetivos</a:t>
            </a:r>
          </a:p>
        </p:txBody>
      </p:sp>
      <p:sp>
        <p:nvSpPr>
          <p:cNvPr id="529419" name="Text Box 11"/>
          <p:cNvSpPr txBox="1">
            <a:spLocks noChangeArrowheads="1"/>
          </p:cNvSpPr>
          <p:nvPr/>
        </p:nvSpPr>
        <p:spPr bwMode="auto">
          <a:xfrm>
            <a:off x="304800" y="3733800"/>
            <a:ext cx="1295400" cy="336550"/>
          </a:xfrm>
          <a:prstGeom prst="rect">
            <a:avLst/>
          </a:prstGeom>
          <a:noFill/>
          <a:ln w="9525">
            <a:noFill/>
            <a:miter lim="800000"/>
            <a:headEnd/>
            <a:tailEnd/>
          </a:ln>
          <a:effectLst/>
        </p:spPr>
        <p:txBody>
          <a:bodyPr>
            <a:spAutoFit/>
          </a:bodyPr>
          <a:lstStyle/>
          <a:p>
            <a:pPr algn="ctr"/>
            <a:r>
              <a:rPr lang="es-ES" sz="1600"/>
              <a:t>Cabezal</a:t>
            </a:r>
          </a:p>
        </p:txBody>
      </p:sp>
      <p:sp>
        <p:nvSpPr>
          <p:cNvPr id="529420" name="Text Box 12"/>
          <p:cNvSpPr txBox="1">
            <a:spLocks noChangeArrowheads="1"/>
          </p:cNvSpPr>
          <p:nvPr/>
        </p:nvSpPr>
        <p:spPr bwMode="auto">
          <a:xfrm>
            <a:off x="7543800" y="3429000"/>
            <a:ext cx="1295400" cy="825500"/>
          </a:xfrm>
          <a:prstGeom prst="rect">
            <a:avLst/>
          </a:prstGeom>
          <a:noFill/>
          <a:ln w="9525">
            <a:noFill/>
            <a:miter lim="800000"/>
            <a:headEnd/>
            <a:tailEnd/>
          </a:ln>
          <a:effectLst/>
        </p:spPr>
        <p:txBody>
          <a:bodyPr>
            <a:spAutoFit/>
          </a:bodyPr>
          <a:lstStyle/>
          <a:p>
            <a:pPr algn="ctr"/>
            <a:r>
              <a:rPr lang="es-ES" sz="1600"/>
              <a:t>Tornillos de la platina</a:t>
            </a:r>
          </a:p>
        </p:txBody>
      </p:sp>
      <p:sp>
        <p:nvSpPr>
          <p:cNvPr id="529421" name="Line 13"/>
          <p:cNvSpPr>
            <a:spLocks noChangeShapeType="1"/>
          </p:cNvSpPr>
          <p:nvPr/>
        </p:nvSpPr>
        <p:spPr bwMode="auto">
          <a:xfrm>
            <a:off x="1524000" y="3962400"/>
            <a:ext cx="1143000" cy="228600"/>
          </a:xfrm>
          <a:prstGeom prst="line">
            <a:avLst/>
          </a:prstGeom>
          <a:noFill/>
          <a:ln w="25400">
            <a:solidFill>
              <a:srgbClr val="FF0000"/>
            </a:solidFill>
            <a:round/>
            <a:headEnd/>
            <a:tailEnd type="triangle" w="med" len="med"/>
          </a:ln>
          <a:effectLst/>
        </p:spPr>
        <p:txBody>
          <a:bodyPr/>
          <a:lstStyle/>
          <a:p>
            <a:endParaRPr lang="es-ES"/>
          </a:p>
        </p:txBody>
      </p:sp>
      <p:sp>
        <p:nvSpPr>
          <p:cNvPr id="529423" name="Line 15"/>
          <p:cNvSpPr>
            <a:spLocks noChangeShapeType="1"/>
          </p:cNvSpPr>
          <p:nvPr/>
        </p:nvSpPr>
        <p:spPr bwMode="auto">
          <a:xfrm>
            <a:off x="1447800" y="4953000"/>
            <a:ext cx="1219200" cy="152400"/>
          </a:xfrm>
          <a:prstGeom prst="line">
            <a:avLst/>
          </a:prstGeom>
          <a:noFill/>
          <a:ln w="25400">
            <a:solidFill>
              <a:srgbClr val="FF0000"/>
            </a:solidFill>
            <a:round/>
            <a:headEnd/>
            <a:tailEnd type="triangle" w="med" len="med"/>
          </a:ln>
          <a:effectLst/>
        </p:spPr>
        <p:txBody>
          <a:bodyPr/>
          <a:lstStyle/>
          <a:p>
            <a:endParaRPr lang="es-ES"/>
          </a:p>
        </p:txBody>
      </p:sp>
      <p:sp>
        <p:nvSpPr>
          <p:cNvPr id="529424" name="Line 16"/>
          <p:cNvSpPr>
            <a:spLocks noChangeShapeType="1"/>
          </p:cNvSpPr>
          <p:nvPr/>
        </p:nvSpPr>
        <p:spPr bwMode="auto">
          <a:xfrm>
            <a:off x="1600200" y="5715000"/>
            <a:ext cx="1371600" cy="152400"/>
          </a:xfrm>
          <a:prstGeom prst="line">
            <a:avLst/>
          </a:prstGeom>
          <a:noFill/>
          <a:ln w="25400">
            <a:solidFill>
              <a:srgbClr val="FF0000"/>
            </a:solidFill>
            <a:round/>
            <a:headEnd/>
            <a:tailEnd type="triangle" w="med" len="med"/>
          </a:ln>
          <a:effectLst/>
        </p:spPr>
        <p:txBody>
          <a:bodyPr/>
          <a:lstStyle/>
          <a:p>
            <a:endParaRPr lang="es-ES"/>
          </a:p>
        </p:txBody>
      </p:sp>
      <p:sp>
        <p:nvSpPr>
          <p:cNvPr id="529425" name="Line 17"/>
          <p:cNvSpPr>
            <a:spLocks noChangeShapeType="1"/>
          </p:cNvSpPr>
          <p:nvPr/>
        </p:nvSpPr>
        <p:spPr bwMode="auto">
          <a:xfrm flipH="1">
            <a:off x="6096000" y="2209800"/>
            <a:ext cx="1600200" cy="152400"/>
          </a:xfrm>
          <a:prstGeom prst="line">
            <a:avLst/>
          </a:prstGeom>
          <a:noFill/>
          <a:ln w="25400">
            <a:solidFill>
              <a:srgbClr val="FF0000"/>
            </a:solidFill>
            <a:round/>
            <a:headEnd/>
            <a:tailEnd type="triangle" w="med" len="med"/>
          </a:ln>
          <a:effectLst/>
        </p:spPr>
        <p:txBody>
          <a:bodyPr/>
          <a:lstStyle/>
          <a:p>
            <a:endParaRPr lang="es-ES"/>
          </a:p>
        </p:txBody>
      </p:sp>
      <p:sp>
        <p:nvSpPr>
          <p:cNvPr id="529426" name="Line 18"/>
          <p:cNvSpPr>
            <a:spLocks noChangeShapeType="1"/>
          </p:cNvSpPr>
          <p:nvPr/>
        </p:nvSpPr>
        <p:spPr bwMode="auto">
          <a:xfrm flipH="1">
            <a:off x="6019800" y="3886200"/>
            <a:ext cx="1447800" cy="457200"/>
          </a:xfrm>
          <a:prstGeom prst="line">
            <a:avLst/>
          </a:prstGeom>
          <a:noFill/>
          <a:ln w="25400">
            <a:solidFill>
              <a:srgbClr val="FF0000"/>
            </a:solidFill>
            <a:round/>
            <a:headEnd/>
            <a:tailEnd type="triangle" w="med" len="med"/>
          </a:ln>
          <a:effectLst/>
        </p:spPr>
        <p:txBody>
          <a:bodyPr/>
          <a:lstStyle/>
          <a:p>
            <a:endParaRPr lang="es-ES"/>
          </a:p>
        </p:txBody>
      </p:sp>
    </p:spTree>
    <p:extLst>
      <p:ext uri="{BB962C8B-B14F-4D97-AF65-F5344CB8AC3E}">
        <p14:creationId xmlns:p14="http://schemas.microsoft.com/office/powerpoint/2010/main" val="21924003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529410"/>
                                        </p:tgtEl>
                                        <p:attrNameLst>
                                          <p:attrName>style.visibility</p:attrName>
                                        </p:attrNameLst>
                                      </p:cBhvr>
                                      <p:to>
                                        <p:strVal val="visible"/>
                                      </p:to>
                                    </p:set>
                                    <p:animEffect transition="in" filter="blinds(horizontal)">
                                      <p:cBhvr>
                                        <p:cTn id="7" dur="500"/>
                                        <p:tgtEl>
                                          <p:spTgt spid="5294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29412"/>
                                        </p:tgtEl>
                                        <p:attrNameLst>
                                          <p:attrName>style.visibility</p:attrName>
                                        </p:attrNameLst>
                                      </p:cBhvr>
                                      <p:to>
                                        <p:strVal val="visible"/>
                                      </p:to>
                                    </p:set>
                                    <p:animEffect transition="in" filter="dissolve">
                                      <p:cBhvr>
                                        <p:cTn id="12" dur="500"/>
                                        <p:tgtEl>
                                          <p:spTgt spid="5294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29419"/>
                                        </p:tgtEl>
                                        <p:attrNameLst>
                                          <p:attrName>style.visibility</p:attrName>
                                        </p:attrNameLst>
                                      </p:cBhvr>
                                      <p:to>
                                        <p:strVal val="visible"/>
                                      </p:to>
                                    </p:set>
                                    <p:animEffect transition="in" filter="dissolve">
                                      <p:cBhvr>
                                        <p:cTn id="17" dur="500"/>
                                        <p:tgtEl>
                                          <p:spTgt spid="52941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29421"/>
                                        </p:tgtEl>
                                        <p:attrNameLst>
                                          <p:attrName>style.visibility</p:attrName>
                                        </p:attrNameLst>
                                      </p:cBhvr>
                                      <p:to>
                                        <p:strVal val="visible"/>
                                      </p:to>
                                    </p:set>
                                    <p:animEffect transition="in" filter="dissolve">
                                      <p:cBhvr>
                                        <p:cTn id="22" dur="500"/>
                                        <p:tgtEl>
                                          <p:spTgt spid="52942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29416"/>
                                        </p:tgtEl>
                                        <p:attrNameLst>
                                          <p:attrName>style.visibility</p:attrName>
                                        </p:attrNameLst>
                                      </p:cBhvr>
                                      <p:to>
                                        <p:strVal val="visible"/>
                                      </p:to>
                                    </p:set>
                                    <p:animEffect transition="in" filter="dissolve">
                                      <p:cBhvr>
                                        <p:cTn id="27" dur="500"/>
                                        <p:tgtEl>
                                          <p:spTgt spid="52941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29423"/>
                                        </p:tgtEl>
                                        <p:attrNameLst>
                                          <p:attrName>style.visibility</p:attrName>
                                        </p:attrNameLst>
                                      </p:cBhvr>
                                      <p:to>
                                        <p:strVal val="visible"/>
                                      </p:to>
                                    </p:set>
                                    <p:animEffect transition="in" filter="dissolve">
                                      <p:cBhvr>
                                        <p:cTn id="32" dur="500"/>
                                        <p:tgtEl>
                                          <p:spTgt spid="52942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29417"/>
                                        </p:tgtEl>
                                        <p:attrNameLst>
                                          <p:attrName>style.visibility</p:attrName>
                                        </p:attrNameLst>
                                      </p:cBhvr>
                                      <p:to>
                                        <p:strVal val="visible"/>
                                      </p:to>
                                    </p:set>
                                    <p:animEffect transition="in" filter="dissolve">
                                      <p:cBhvr>
                                        <p:cTn id="37" dur="500"/>
                                        <p:tgtEl>
                                          <p:spTgt spid="52941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29424"/>
                                        </p:tgtEl>
                                        <p:attrNameLst>
                                          <p:attrName>style.visibility</p:attrName>
                                        </p:attrNameLst>
                                      </p:cBhvr>
                                      <p:to>
                                        <p:strVal val="visible"/>
                                      </p:to>
                                    </p:set>
                                    <p:animEffect transition="in" filter="dissolve">
                                      <p:cBhvr>
                                        <p:cTn id="42" dur="500"/>
                                        <p:tgtEl>
                                          <p:spTgt spid="52942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29415"/>
                                        </p:tgtEl>
                                        <p:attrNameLst>
                                          <p:attrName>style.visibility</p:attrName>
                                        </p:attrNameLst>
                                      </p:cBhvr>
                                      <p:to>
                                        <p:strVal val="visible"/>
                                      </p:to>
                                    </p:set>
                                    <p:animEffect transition="in" filter="dissolve">
                                      <p:cBhvr>
                                        <p:cTn id="47" dur="500"/>
                                        <p:tgtEl>
                                          <p:spTgt spid="52941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29425"/>
                                        </p:tgtEl>
                                        <p:attrNameLst>
                                          <p:attrName>style.visibility</p:attrName>
                                        </p:attrNameLst>
                                      </p:cBhvr>
                                      <p:to>
                                        <p:strVal val="visible"/>
                                      </p:to>
                                    </p:set>
                                    <p:animEffect transition="in" filter="dissolve">
                                      <p:cBhvr>
                                        <p:cTn id="52" dur="500"/>
                                        <p:tgtEl>
                                          <p:spTgt spid="529425"/>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529420"/>
                                        </p:tgtEl>
                                        <p:attrNameLst>
                                          <p:attrName>style.visibility</p:attrName>
                                        </p:attrNameLst>
                                      </p:cBhvr>
                                      <p:to>
                                        <p:strVal val="visible"/>
                                      </p:to>
                                    </p:set>
                                    <p:animEffect transition="in" filter="dissolve">
                                      <p:cBhvr>
                                        <p:cTn id="57" dur="500"/>
                                        <p:tgtEl>
                                          <p:spTgt spid="529420"/>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529426"/>
                                        </p:tgtEl>
                                        <p:attrNameLst>
                                          <p:attrName>style.visibility</p:attrName>
                                        </p:attrNameLst>
                                      </p:cBhvr>
                                      <p:to>
                                        <p:strVal val="visible"/>
                                      </p:to>
                                    </p:set>
                                    <p:animEffect transition="in" filter="dissolve">
                                      <p:cBhvr>
                                        <p:cTn id="62" dur="500"/>
                                        <p:tgtEl>
                                          <p:spTgt spid="529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410" grpId="0" autoUpdateAnimBg="0"/>
      <p:bldP spid="529415" grpId="0" autoUpdateAnimBg="0"/>
      <p:bldP spid="529416" grpId="0" autoUpdateAnimBg="0"/>
      <p:bldP spid="529417" grpId="0" autoUpdateAnimBg="0"/>
      <p:bldP spid="529419" grpId="0" autoUpdateAnimBg="0"/>
      <p:bldP spid="529420" grpId="0" autoUpdateAnimBg="0"/>
      <p:bldP spid="529421" grpId="0" animBg="1"/>
      <p:bldP spid="529423" grpId="0" animBg="1"/>
      <p:bldP spid="529424" grpId="0" animBg="1"/>
      <p:bldP spid="529425" grpId="0" animBg="1"/>
      <p:bldP spid="529426"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p:txBody>
          <a:bodyPr/>
          <a:lstStyle/>
          <a:p>
            <a:r>
              <a:rPr lang="es-ES"/>
              <a:t>PLATINA</a:t>
            </a:r>
          </a:p>
        </p:txBody>
      </p:sp>
      <p:pic>
        <p:nvPicPr>
          <p:cNvPr id="555012" name="Picture 4" descr="micro05"/>
          <p:cNvPicPr>
            <a:picLocks noGrp="1" noChangeAspect="1" noChangeArrowheads="1"/>
          </p:cNvPicPr>
          <p:nvPr>
            <p:ph type="clipArt" sz="half" idx="1"/>
          </p:nvPr>
        </p:nvPicPr>
        <p:blipFill>
          <a:blip r:embed="rId2" cstate="print"/>
          <a:srcRect/>
          <a:stretch>
            <a:fillRect/>
          </a:stretch>
        </p:blipFill>
        <p:spPr>
          <a:xfrm>
            <a:off x="1295400" y="1981200"/>
            <a:ext cx="6477000" cy="3748088"/>
          </a:xfrm>
          <a:noFill/>
          <a:ln/>
        </p:spPr>
      </p:pic>
      <p:sp>
        <p:nvSpPr>
          <p:cNvPr id="555013" name="Text Box 5"/>
          <p:cNvSpPr txBox="1">
            <a:spLocks noChangeArrowheads="1"/>
          </p:cNvSpPr>
          <p:nvPr/>
        </p:nvSpPr>
        <p:spPr bwMode="auto">
          <a:xfrm>
            <a:off x="7848600" y="5181600"/>
            <a:ext cx="1066800" cy="336550"/>
          </a:xfrm>
          <a:prstGeom prst="rect">
            <a:avLst/>
          </a:prstGeom>
          <a:noFill/>
          <a:ln w="9525">
            <a:noFill/>
            <a:miter lim="800000"/>
            <a:headEnd/>
            <a:tailEnd/>
          </a:ln>
          <a:effectLst/>
        </p:spPr>
        <p:txBody>
          <a:bodyPr>
            <a:spAutoFit/>
          </a:bodyPr>
          <a:lstStyle/>
          <a:p>
            <a:pPr algn="ctr"/>
            <a:r>
              <a:rPr lang="es-ES" sz="1600"/>
              <a:t>Escala</a:t>
            </a:r>
          </a:p>
        </p:txBody>
      </p:sp>
      <p:sp>
        <p:nvSpPr>
          <p:cNvPr id="555014" name="Line 6"/>
          <p:cNvSpPr>
            <a:spLocks noChangeShapeType="1"/>
          </p:cNvSpPr>
          <p:nvPr/>
        </p:nvSpPr>
        <p:spPr bwMode="auto">
          <a:xfrm flipH="1" flipV="1">
            <a:off x="4572000" y="4343400"/>
            <a:ext cx="3276600" cy="1066800"/>
          </a:xfrm>
          <a:prstGeom prst="line">
            <a:avLst/>
          </a:prstGeom>
          <a:noFill/>
          <a:ln w="25400">
            <a:solidFill>
              <a:srgbClr val="FF0000"/>
            </a:solidFill>
            <a:round/>
            <a:headEnd/>
            <a:tailEnd type="triangle" w="med" len="med"/>
          </a:ln>
          <a:effectLst/>
        </p:spPr>
        <p:txBody>
          <a:bodyPr/>
          <a:lstStyle/>
          <a:p>
            <a:endParaRPr lang="es-ES"/>
          </a:p>
        </p:txBody>
      </p:sp>
      <p:sp>
        <p:nvSpPr>
          <p:cNvPr id="555015" name="Text Box 7"/>
          <p:cNvSpPr txBox="1">
            <a:spLocks noChangeArrowheads="1"/>
          </p:cNvSpPr>
          <p:nvPr/>
        </p:nvSpPr>
        <p:spPr bwMode="auto">
          <a:xfrm>
            <a:off x="7848600" y="2971800"/>
            <a:ext cx="1066800" cy="336550"/>
          </a:xfrm>
          <a:prstGeom prst="rect">
            <a:avLst/>
          </a:prstGeom>
          <a:noFill/>
          <a:ln w="9525">
            <a:noFill/>
            <a:miter lim="800000"/>
            <a:headEnd/>
            <a:tailEnd/>
          </a:ln>
          <a:effectLst/>
        </p:spPr>
        <p:txBody>
          <a:bodyPr>
            <a:spAutoFit/>
          </a:bodyPr>
          <a:lstStyle/>
          <a:p>
            <a:pPr algn="ctr"/>
            <a:r>
              <a:rPr lang="es-ES" sz="1600"/>
              <a:t>Pinza</a:t>
            </a:r>
          </a:p>
        </p:txBody>
      </p:sp>
      <p:sp>
        <p:nvSpPr>
          <p:cNvPr id="555016" name="Line 8"/>
          <p:cNvSpPr>
            <a:spLocks noChangeShapeType="1"/>
          </p:cNvSpPr>
          <p:nvPr/>
        </p:nvSpPr>
        <p:spPr bwMode="auto">
          <a:xfrm flipH="1">
            <a:off x="6858000" y="3200400"/>
            <a:ext cx="609600" cy="228600"/>
          </a:xfrm>
          <a:prstGeom prst="line">
            <a:avLst/>
          </a:prstGeom>
          <a:noFill/>
          <a:ln w="25400">
            <a:solidFill>
              <a:srgbClr val="FF0000"/>
            </a:solidFill>
            <a:round/>
            <a:headEnd/>
            <a:tailEnd type="triangle" w="med" len="med"/>
          </a:ln>
          <a:effectLst/>
        </p:spPr>
        <p:txBody>
          <a:bodyPr/>
          <a:lstStyle/>
          <a:p>
            <a:endParaRPr lang="es-ES"/>
          </a:p>
        </p:txBody>
      </p:sp>
    </p:spTree>
    <p:extLst>
      <p:ext uri="{BB962C8B-B14F-4D97-AF65-F5344CB8AC3E}">
        <p14:creationId xmlns:p14="http://schemas.microsoft.com/office/powerpoint/2010/main" val="10074228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555010"/>
                                        </p:tgtEl>
                                        <p:attrNameLst>
                                          <p:attrName>style.visibility</p:attrName>
                                        </p:attrNameLst>
                                      </p:cBhvr>
                                      <p:to>
                                        <p:strVal val="visible"/>
                                      </p:to>
                                    </p:set>
                                    <p:animEffect transition="in" filter="blinds(horizontal)">
                                      <p:cBhvr>
                                        <p:cTn id="7" dur="500"/>
                                        <p:tgtEl>
                                          <p:spTgt spid="5550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55012"/>
                                        </p:tgtEl>
                                        <p:attrNameLst>
                                          <p:attrName>style.visibility</p:attrName>
                                        </p:attrNameLst>
                                      </p:cBhvr>
                                      <p:to>
                                        <p:strVal val="visible"/>
                                      </p:to>
                                    </p:set>
                                    <p:animEffect transition="in" filter="dissolve">
                                      <p:cBhvr>
                                        <p:cTn id="12" dur="500"/>
                                        <p:tgtEl>
                                          <p:spTgt spid="5550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55013"/>
                                        </p:tgtEl>
                                        <p:attrNameLst>
                                          <p:attrName>style.visibility</p:attrName>
                                        </p:attrNameLst>
                                      </p:cBhvr>
                                      <p:to>
                                        <p:strVal val="visible"/>
                                      </p:to>
                                    </p:set>
                                    <p:animEffect transition="in" filter="dissolve">
                                      <p:cBhvr>
                                        <p:cTn id="17" dur="500"/>
                                        <p:tgtEl>
                                          <p:spTgt spid="5550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55014"/>
                                        </p:tgtEl>
                                        <p:attrNameLst>
                                          <p:attrName>style.visibility</p:attrName>
                                        </p:attrNameLst>
                                      </p:cBhvr>
                                      <p:to>
                                        <p:strVal val="visible"/>
                                      </p:to>
                                    </p:set>
                                    <p:animEffect transition="in" filter="dissolve">
                                      <p:cBhvr>
                                        <p:cTn id="22" dur="500"/>
                                        <p:tgtEl>
                                          <p:spTgt spid="55501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55015"/>
                                        </p:tgtEl>
                                        <p:attrNameLst>
                                          <p:attrName>style.visibility</p:attrName>
                                        </p:attrNameLst>
                                      </p:cBhvr>
                                      <p:to>
                                        <p:strVal val="visible"/>
                                      </p:to>
                                    </p:set>
                                    <p:animEffect transition="in" filter="dissolve">
                                      <p:cBhvr>
                                        <p:cTn id="27" dur="500"/>
                                        <p:tgtEl>
                                          <p:spTgt spid="55501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55016"/>
                                        </p:tgtEl>
                                        <p:attrNameLst>
                                          <p:attrName>style.visibility</p:attrName>
                                        </p:attrNameLst>
                                      </p:cBhvr>
                                      <p:to>
                                        <p:strVal val="visible"/>
                                      </p:to>
                                    </p:set>
                                    <p:animEffect transition="in" filter="dissolve">
                                      <p:cBhvr>
                                        <p:cTn id="32" dur="500"/>
                                        <p:tgtEl>
                                          <p:spTgt spid="555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010" grpId="0" autoUpdateAnimBg="0"/>
      <p:bldP spid="555013" grpId="0" autoUpdateAnimBg="0"/>
      <p:bldP spid="555014" grpId="0" animBg="1"/>
      <p:bldP spid="555015" grpId="0" autoUpdateAnimBg="0"/>
      <p:bldP spid="555016"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p:txBody>
          <a:bodyPr/>
          <a:lstStyle/>
          <a:p>
            <a:r>
              <a:rPr lang="es-ES"/>
              <a:t>SISTEMA DE AJUSTE (1)</a:t>
            </a:r>
          </a:p>
        </p:txBody>
      </p:sp>
      <p:pic>
        <p:nvPicPr>
          <p:cNvPr id="550915" name="Picture 3" descr="CH20-Obj"/>
          <p:cNvPicPr>
            <a:picLocks noGrp="1" noChangeAspect="1" noChangeArrowheads="1"/>
          </p:cNvPicPr>
          <p:nvPr>
            <p:ph type="clipArt" sz="half" idx="4294967295"/>
          </p:nvPr>
        </p:nvPicPr>
        <p:blipFill>
          <a:blip r:embed="rId2" cstate="print"/>
          <a:srcRect/>
          <a:stretch>
            <a:fillRect/>
          </a:stretch>
        </p:blipFill>
        <p:spPr>
          <a:xfrm>
            <a:off x="0" y="2001838"/>
            <a:ext cx="3098800" cy="4171950"/>
          </a:xfrm>
          <a:noFill/>
          <a:ln/>
        </p:spPr>
      </p:pic>
      <p:sp>
        <p:nvSpPr>
          <p:cNvPr id="550916" name="Text Box 4"/>
          <p:cNvSpPr txBox="1">
            <a:spLocks noChangeArrowheads="1"/>
          </p:cNvSpPr>
          <p:nvPr/>
        </p:nvSpPr>
        <p:spPr bwMode="auto">
          <a:xfrm>
            <a:off x="381000" y="2133600"/>
            <a:ext cx="1676400" cy="825500"/>
          </a:xfrm>
          <a:prstGeom prst="rect">
            <a:avLst/>
          </a:prstGeom>
          <a:noFill/>
          <a:ln w="9525">
            <a:noFill/>
            <a:miter lim="800000"/>
            <a:headEnd/>
            <a:tailEnd/>
          </a:ln>
          <a:effectLst/>
        </p:spPr>
        <p:txBody>
          <a:bodyPr>
            <a:spAutoFit/>
          </a:bodyPr>
          <a:lstStyle/>
          <a:p>
            <a:pPr algn="ctr"/>
            <a:r>
              <a:rPr lang="es-ES" sz="1600"/>
              <a:t>Anillo de ajuste de los oculares</a:t>
            </a:r>
          </a:p>
        </p:txBody>
      </p:sp>
      <p:sp>
        <p:nvSpPr>
          <p:cNvPr id="550917" name="Text Box 5"/>
          <p:cNvSpPr txBox="1">
            <a:spLocks noChangeArrowheads="1"/>
          </p:cNvSpPr>
          <p:nvPr/>
        </p:nvSpPr>
        <p:spPr bwMode="auto">
          <a:xfrm>
            <a:off x="6934200" y="3200400"/>
            <a:ext cx="1676400" cy="1069975"/>
          </a:xfrm>
          <a:prstGeom prst="rect">
            <a:avLst/>
          </a:prstGeom>
          <a:noFill/>
          <a:ln w="9525">
            <a:noFill/>
            <a:miter lim="800000"/>
            <a:headEnd/>
            <a:tailEnd/>
          </a:ln>
          <a:effectLst/>
        </p:spPr>
        <p:txBody>
          <a:bodyPr>
            <a:spAutoFit/>
          </a:bodyPr>
          <a:lstStyle/>
          <a:p>
            <a:pPr algn="ctr"/>
            <a:r>
              <a:rPr lang="es-ES" sz="1600"/>
              <a:t>Tornillo que permite mover el cabezal</a:t>
            </a:r>
          </a:p>
        </p:txBody>
      </p:sp>
      <p:sp>
        <p:nvSpPr>
          <p:cNvPr id="550918" name="Text Box 6"/>
          <p:cNvSpPr txBox="1">
            <a:spLocks noChangeArrowheads="1"/>
          </p:cNvSpPr>
          <p:nvPr/>
        </p:nvSpPr>
        <p:spPr bwMode="auto">
          <a:xfrm>
            <a:off x="7086600" y="5638800"/>
            <a:ext cx="1676400" cy="825500"/>
          </a:xfrm>
          <a:prstGeom prst="rect">
            <a:avLst/>
          </a:prstGeom>
          <a:noFill/>
          <a:ln w="9525">
            <a:noFill/>
            <a:miter lim="800000"/>
            <a:headEnd/>
            <a:tailEnd/>
          </a:ln>
          <a:effectLst/>
        </p:spPr>
        <p:txBody>
          <a:bodyPr>
            <a:spAutoFit/>
          </a:bodyPr>
          <a:lstStyle/>
          <a:p>
            <a:pPr algn="ctr"/>
            <a:r>
              <a:rPr lang="es-ES" sz="1600"/>
              <a:t>Tornillos reguladores de la platina</a:t>
            </a:r>
          </a:p>
        </p:txBody>
      </p:sp>
      <p:sp>
        <p:nvSpPr>
          <p:cNvPr id="550919" name="Line 7"/>
          <p:cNvSpPr>
            <a:spLocks noChangeShapeType="1"/>
          </p:cNvSpPr>
          <p:nvPr/>
        </p:nvSpPr>
        <p:spPr bwMode="auto">
          <a:xfrm>
            <a:off x="2057400" y="2667000"/>
            <a:ext cx="1676400" cy="152400"/>
          </a:xfrm>
          <a:prstGeom prst="line">
            <a:avLst/>
          </a:prstGeom>
          <a:noFill/>
          <a:ln w="25400">
            <a:solidFill>
              <a:srgbClr val="FF0000"/>
            </a:solidFill>
            <a:round/>
            <a:headEnd/>
            <a:tailEnd type="triangle" w="med" len="med"/>
          </a:ln>
          <a:effectLst/>
        </p:spPr>
        <p:txBody>
          <a:bodyPr/>
          <a:lstStyle/>
          <a:p>
            <a:endParaRPr lang="es-ES"/>
          </a:p>
        </p:txBody>
      </p:sp>
      <p:sp>
        <p:nvSpPr>
          <p:cNvPr id="550920" name="Line 8"/>
          <p:cNvSpPr>
            <a:spLocks noChangeShapeType="1"/>
          </p:cNvSpPr>
          <p:nvPr/>
        </p:nvSpPr>
        <p:spPr bwMode="auto">
          <a:xfrm flipH="1">
            <a:off x="5334000" y="3886200"/>
            <a:ext cx="1600200" cy="152400"/>
          </a:xfrm>
          <a:prstGeom prst="line">
            <a:avLst/>
          </a:prstGeom>
          <a:noFill/>
          <a:ln w="25400">
            <a:solidFill>
              <a:srgbClr val="FF0000"/>
            </a:solidFill>
            <a:round/>
            <a:headEnd/>
            <a:tailEnd type="triangle" w="med" len="med"/>
          </a:ln>
          <a:effectLst/>
        </p:spPr>
        <p:txBody>
          <a:bodyPr/>
          <a:lstStyle/>
          <a:p>
            <a:endParaRPr lang="es-ES"/>
          </a:p>
        </p:txBody>
      </p:sp>
      <p:sp>
        <p:nvSpPr>
          <p:cNvPr id="550921" name="Line 9"/>
          <p:cNvSpPr>
            <a:spLocks noChangeShapeType="1"/>
          </p:cNvSpPr>
          <p:nvPr/>
        </p:nvSpPr>
        <p:spPr bwMode="auto">
          <a:xfrm flipH="1" flipV="1">
            <a:off x="5562600" y="5943600"/>
            <a:ext cx="1524000" cy="152400"/>
          </a:xfrm>
          <a:prstGeom prst="line">
            <a:avLst/>
          </a:prstGeom>
          <a:noFill/>
          <a:ln w="25400">
            <a:solidFill>
              <a:srgbClr val="FF0000"/>
            </a:solidFill>
            <a:round/>
            <a:headEnd/>
            <a:tailEnd type="triangle" w="med" len="med"/>
          </a:ln>
          <a:effectLst/>
        </p:spPr>
        <p:txBody>
          <a:bodyPr/>
          <a:lstStyle/>
          <a:p>
            <a:endParaRPr lang="es-ES"/>
          </a:p>
        </p:txBody>
      </p:sp>
      <p:sp>
        <p:nvSpPr>
          <p:cNvPr id="550922" name="Text Box 10"/>
          <p:cNvSpPr txBox="1">
            <a:spLocks noChangeArrowheads="1"/>
          </p:cNvSpPr>
          <p:nvPr/>
        </p:nvSpPr>
        <p:spPr bwMode="auto">
          <a:xfrm>
            <a:off x="304800" y="4419600"/>
            <a:ext cx="1676400" cy="581025"/>
          </a:xfrm>
          <a:prstGeom prst="rect">
            <a:avLst/>
          </a:prstGeom>
          <a:noFill/>
          <a:ln w="9525">
            <a:noFill/>
            <a:miter lim="800000"/>
            <a:headEnd/>
            <a:tailEnd/>
          </a:ln>
          <a:effectLst/>
        </p:spPr>
        <p:txBody>
          <a:bodyPr>
            <a:spAutoFit/>
          </a:bodyPr>
          <a:lstStyle/>
          <a:p>
            <a:pPr algn="ctr"/>
            <a:r>
              <a:rPr lang="es-ES" sz="1600"/>
              <a:t>Tornillos del condensador</a:t>
            </a:r>
          </a:p>
        </p:txBody>
      </p:sp>
      <p:sp>
        <p:nvSpPr>
          <p:cNvPr id="550924" name="Text Box 12"/>
          <p:cNvSpPr txBox="1">
            <a:spLocks noChangeArrowheads="1"/>
          </p:cNvSpPr>
          <p:nvPr/>
        </p:nvSpPr>
        <p:spPr bwMode="auto">
          <a:xfrm>
            <a:off x="457200" y="5867400"/>
            <a:ext cx="1676400" cy="825500"/>
          </a:xfrm>
          <a:prstGeom prst="rect">
            <a:avLst/>
          </a:prstGeom>
          <a:noFill/>
          <a:ln w="9525">
            <a:noFill/>
            <a:miter lim="800000"/>
            <a:headEnd/>
            <a:tailEnd/>
          </a:ln>
          <a:effectLst/>
        </p:spPr>
        <p:txBody>
          <a:bodyPr>
            <a:spAutoFit/>
          </a:bodyPr>
          <a:lstStyle/>
          <a:p>
            <a:pPr algn="ctr"/>
            <a:r>
              <a:rPr lang="es-ES" sz="1600"/>
              <a:t>Palanca de cierre del diafragma</a:t>
            </a:r>
          </a:p>
        </p:txBody>
      </p:sp>
      <p:sp>
        <p:nvSpPr>
          <p:cNvPr id="550925" name="Line 13"/>
          <p:cNvSpPr>
            <a:spLocks noChangeShapeType="1"/>
          </p:cNvSpPr>
          <p:nvPr/>
        </p:nvSpPr>
        <p:spPr bwMode="auto">
          <a:xfrm>
            <a:off x="1981200" y="4876800"/>
            <a:ext cx="1905000" cy="685800"/>
          </a:xfrm>
          <a:prstGeom prst="line">
            <a:avLst/>
          </a:prstGeom>
          <a:noFill/>
          <a:ln w="25400">
            <a:solidFill>
              <a:srgbClr val="FF0000"/>
            </a:solidFill>
            <a:round/>
            <a:headEnd/>
            <a:tailEnd type="triangle" w="med" len="med"/>
          </a:ln>
          <a:effectLst/>
        </p:spPr>
        <p:txBody>
          <a:bodyPr/>
          <a:lstStyle/>
          <a:p>
            <a:endParaRPr lang="es-ES"/>
          </a:p>
        </p:txBody>
      </p:sp>
      <p:sp>
        <p:nvSpPr>
          <p:cNvPr id="550926" name="Line 14"/>
          <p:cNvSpPr>
            <a:spLocks noChangeShapeType="1"/>
          </p:cNvSpPr>
          <p:nvPr/>
        </p:nvSpPr>
        <p:spPr bwMode="auto">
          <a:xfrm flipV="1">
            <a:off x="1905000" y="5791200"/>
            <a:ext cx="2438400" cy="533400"/>
          </a:xfrm>
          <a:prstGeom prst="line">
            <a:avLst/>
          </a:prstGeom>
          <a:noFill/>
          <a:ln w="25400">
            <a:solidFill>
              <a:srgbClr val="FF0000"/>
            </a:solidFill>
            <a:round/>
            <a:headEnd/>
            <a:tailEnd type="triangle" w="med" len="med"/>
          </a:ln>
          <a:effectLst/>
        </p:spPr>
        <p:txBody>
          <a:bodyPr/>
          <a:lstStyle/>
          <a:p>
            <a:endParaRPr lang="es-ES"/>
          </a:p>
        </p:txBody>
      </p:sp>
    </p:spTree>
    <p:extLst>
      <p:ext uri="{BB962C8B-B14F-4D97-AF65-F5344CB8AC3E}">
        <p14:creationId xmlns:p14="http://schemas.microsoft.com/office/powerpoint/2010/main" val="13481425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550914"/>
                                        </p:tgtEl>
                                        <p:attrNameLst>
                                          <p:attrName>style.visibility</p:attrName>
                                        </p:attrNameLst>
                                      </p:cBhvr>
                                      <p:to>
                                        <p:strVal val="visible"/>
                                      </p:to>
                                    </p:set>
                                    <p:animEffect transition="in" filter="blinds(horizontal)">
                                      <p:cBhvr>
                                        <p:cTn id="7" dur="500"/>
                                        <p:tgtEl>
                                          <p:spTgt spid="5509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50915"/>
                                        </p:tgtEl>
                                        <p:attrNameLst>
                                          <p:attrName>style.visibility</p:attrName>
                                        </p:attrNameLst>
                                      </p:cBhvr>
                                      <p:to>
                                        <p:strVal val="visible"/>
                                      </p:to>
                                    </p:set>
                                    <p:animEffect transition="in" filter="dissolve">
                                      <p:cBhvr>
                                        <p:cTn id="12" dur="500"/>
                                        <p:tgtEl>
                                          <p:spTgt spid="5509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50916"/>
                                        </p:tgtEl>
                                        <p:attrNameLst>
                                          <p:attrName>style.visibility</p:attrName>
                                        </p:attrNameLst>
                                      </p:cBhvr>
                                      <p:to>
                                        <p:strVal val="visible"/>
                                      </p:to>
                                    </p:set>
                                    <p:animEffect transition="in" filter="dissolve">
                                      <p:cBhvr>
                                        <p:cTn id="17" dur="500"/>
                                        <p:tgtEl>
                                          <p:spTgt spid="55091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50919"/>
                                        </p:tgtEl>
                                        <p:attrNameLst>
                                          <p:attrName>style.visibility</p:attrName>
                                        </p:attrNameLst>
                                      </p:cBhvr>
                                      <p:to>
                                        <p:strVal val="visible"/>
                                      </p:to>
                                    </p:set>
                                    <p:animEffect transition="in" filter="dissolve">
                                      <p:cBhvr>
                                        <p:cTn id="22" dur="500"/>
                                        <p:tgtEl>
                                          <p:spTgt spid="55091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50917"/>
                                        </p:tgtEl>
                                        <p:attrNameLst>
                                          <p:attrName>style.visibility</p:attrName>
                                        </p:attrNameLst>
                                      </p:cBhvr>
                                      <p:to>
                                        <p:strVal val="visible"/>
                                      </p:to>
                                    </p:set>
                                    <p:animEffect transition="in" filter="dissolve">
                                      <p:cBhvr>
                                        <p:cTn id="27" dur="500"/>
                                        <p:tgtEl>
                                          <p:spTgt spid="55091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50920"/>
                                        </p:tgtEl>
                                        <p:attrNameLst>
                                          <p:attrName>style.visibility</p:attrName>
                                        </p:attrNameLst>
                                      </p:cBhvr>
                                      <p:to>
                                        <p:strVal val="visible"/>
                                      </p:to>
                                    </p:set>
                                    <p:animEffect transition="in" filter="dissolve">
                                      <p:cBhvr>
                                        <p:cTn id="32" dur="500"/>
                                        <p:tgtEl>
                                          <p:spTgt spid="55092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50918"/>
                                        </p:tgtEl>
                                        <p:attrNameLst>
                                          <p:attrName>style.visibility</p:attrName>
                                        </p:attrNameLst>
                                      </p:cBhvr>
                                      <p:to>
                                        <p:strVal val="visible"/>
                                      </p:to>
                                    </p:set>
                                    <p:animEffect transition="in" filter="dissolve">
                                      <p:cBhvr>
                                        <p:cTn id="37" dur="500"/>
                                        <p:tgtEl>
                                          <p:spTgt spid="55091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50921"/>
                                        </p:tgtEl>
                                        <p:attrNameLst>
                                          <p:attrName>style.visibility</p:attrName>
                                        </p:attrNameLst>
                                      </p:cBhvr>
                                      <p:to>
                                        <p:strVal val="visible"/>
                                      </p:to>
                                    </p:set>
                                    <p:animEffect transition="in" filter="dissolve">
                                      <p:cBhvr>
                                        <p:cTn id="42" dur="500"/>
                                        <p:tgtEl>
                                          <p:spTgt spid="55092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50922"/>
                                        </p:tgtEl>
                                        <p:attrNameLst>
                                          <p:attrName>style.visibility</p:attrName>
                                        </p:attrNameLst>
                                      </p:cBhvr>
                                      <p:to>
                                        <p:strVal val="visible"/>
                                      </p:to>
                                    </p:set>
                                    <p:animEffect transition="in" filter="dissolve">
                                      <p:cBhvr>
                                        <p:cTn id="47" dur="500"/>
                                        <p:tgtEl>
                                          <p:spTgt spid="550922"/>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50925"/>
                                        </p:tgtEl>
                                        <p:attrNameLst>
                                          <p:attrName>style.visibility</p:attrName>
                                        </p:attrNameLst>
                                      </p:cBhvr>
                                      <p:to>
                                        <p:strVal val="visible"/>
                                      </p:to>
                                    </p:set>
                                    <p:animEffect transition="in" filter="dissolve">
                                      <p:cBhvr>
                                        <p:cTn id="52" dur="500"/>
                                        <p:tgtEl>
                                          <p:spTgt spid="550925"/>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550924"/>
                                        </p:tgtEl>
                                        <p:attrNameLst>
                                          <p:attrName>style.visibility</p:attrName>
                                        </p:attrNameLst>
                                      </p:cBhvr>
                                      <p:to>
                                        <p:strVal val="visible"/>
                                      </p:to>
                                    </p:set>
                                    <p:animEffect transition="in" filter="dissolve">
                                      <p:cBhvr>
                                        <p:cTn id="57" dur="500"/>
                                        <p:tgtEl>
                                          <p:spTgt spid="550924"/>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550926"/>
                                        </p:tgtEl>
                                        <p:attrNameLst>
                                          <p:attrName>style.visibility</p:attrName>
                                        </p:attrNameLst>
                                      </p:cBhvr>
                                      <p:to>
                                        <p:strVal val="visible"/>
                                      </p:to>
                                    </p:set>
                                    <p:animEffect transition="in" filter="dissolve">
                                      <p:cBhvr>
                                        <p:cTn id="62" dur="500"/>
                                        <p:tgtEl>
                                          <p:spTgt spid="550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14" grpId="0" autoUpdateAnimBg="0"/>
      <p:bldP spid="550916" grpId="0" autoUpdateAnimBg="0"/>
      <p:bldP spid="550917" grpId="0" autoUpdateAnimBg="0"/>
      <p:bldP spid="550918" grpId="0" autoUpdateAnimBg="0"/>
      <p:bldP spid="550919" grpId="0" animBg="1"/>
      <p:bldP spid="550920" grpId="0" animBg="1"/>
      <p:bldP spid="550921" grpId="0" animBg="1"/>
      <p:bldP spid="550922" grpId="0" autoUpdateAnimBg="0"/>
      <p:bldP spid="550924" grpId="0" autoUpdateAnimBg="0"/>
      <p:bldP spid="550925" grpId="0" animBg="1"/>
      <p:bldP spid="550926"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p:txBody>
          <a:bodyPr/>
          <a:lstStyle/>
          <a:p>
            <a:r>
              <a:rPr lang="es-ES"/>
              <a:t>SISTEMA DE ENFOQUE</a:t>
            </a:r>
          </a:p>
        </p:txBody>
      </p:sp>
      <p:pic>
        <p:nvPicPr>
          <p:cNvPr id="552964" name="Picture 4" descr="micro04"/>
          <p:cNvPicPr>
            <a:picLocks noGrp="1" noChangeAspect="1" noChangeArrowheads="1"/>
          </p:cNvPicPr>
          <p:nvPr>
            <p:ph type="clipArt" sz="half" idx="4294967295"/>
          </p:nvPr>
        </p:nvPicPr>
        <p:blipFill>
          <a:blip r:embed="rId2" cstate="print"/>
          <a:srcRect/>
          <a:stretch>
            <a:fillRect/>
          </a:stretch>
        </p:blipFill>
        <p:spPr>
          <a:xfrm>
            <a:off x="190500" y="1337470"/>
            <a:ext cx="4876800" cy="4425950"/>
          </a:xfrm>
          <a:noFill/>
          <a:ln/>
        </p:spPr>
      </p:pic>
      <p:sp>
        <p:nvSpPr>
          <p:cNvPr id="552965" name="Text Box 5"/>
          <p:cNvSpPr txBox="1">
            <a:spLocks noChangeArrowheads="1"/>
          </p:cNvSpPr>
          <p:nvPr/>
        </p:nvSpPr>
        <p:spPr bwMode="auto">
          <a:xfrm>
            <a:off x="7162800" y="5105400"/>
            <a:ext cx="1676400" cy="581025"/>
          </a:xfrm>
          <a:prstGeom prst="rect">
            <a:avLst/>
          </a:prstGeom>
          <a:noFill/>
          <a:ln w="9525">
            <a:noFill/>
            <a:miter lim="800000"/>
            <a:headEnd/>
            <a:tailEnd/>
          </a:ln>
          <a:effectLst/>
        </p:spPr>
        <p:txBody>
          <a:bodyPr>
            <a:spAutoFit/>
          </a:bodyPr>
          <a:lstStyle/>
          <a:p>
            <a:pPr algn="ctr"/>
            <a:r>
              <a:rPr lang="es-ES" sz="1600"/>
              <a:t>Tornillo micrométrico</a:t>
            </a:r>
          </a:p>
        </p:txBody>
      </p:sp>
      <p:sp>
        <p:nvSpPr>
          <p:cNvPr id="552966" name="Text Box 6"/>
          <p:cNvSpPr txBox="1">
            <a:spLocks noChangeArrowheads="1"/>
          </p:cNvSpPr>
          <p:nvPr/>
        </p:nvSpPr>
        <p:spPr bwMode="auto">
          <a:xfrm>
            <a:off x="7010400" y="3124200"/>
            <a:ext cx="1828800" cy="581025"/>
          </a:xfrm>
          <a:prstGeom prst="rect">
            <a:avLst/>
          </a:prstGeom>
          <a:noFill/>
          <a:ln w="9525">
            <a:noFill/>
            <a:miter lim="800000"/>
            <a:headEnd/>
            <a:tailEnd/>
          </a:ln>
          <a:effectLst/>
        </p:spPr>
        <p:txBody>
          <a:bodyPr>
            <a:spAutoFit/>
          </a:bodyPr>
          <a:lstStyle/>
          <a:p>
            <a:pPr algn="ctr"/>
            <a:r>
              <a:rPr lang="es-ES" sz="1600"/>
              <a:t>Tornillo macrométrico</a:t>
            </a:r>
          </a:p>
        </p:txBody>
      </p:sp>
      <p:sp>
        <p:nvSpPr>
          <p:cNvPr id="552967" name="Line 7"/>
          <p:cNvSpPr>
            <a:spLocks noChangeShapeType="1"/>
          </p:cNvSpPr>
          <p:nvPr/>
        </p:nvSpPr>
        <p:spPr bwMode="auto">
          <a:xfrm flipH="1">
            <a:off x="2971800" y="5410200"/>
            <a:ext cx="4191000" cy="76200"/>
          </a:xfrm>
          <a:prstGeom prst="line">
            <a:avLst/>
          </a:prstGeom>
          <a:noFill/>
          <a:ln w="25400">
            <a:solidFill>
              <a:srgbClr val="FF0000"/>
            </a:solidFill>
            <a:round/>
            <a:headEnd/>
            <a:tailEnd type="triangle" w="med" len="med"/>
          </a:ln>
          <a:effectLst/>
        </p:spPr>
        <p:txBody>
          <a:bodyPr/>
          <a:lstStyle/>
          <a:p>
            <a:endParaRPr lang="es-ES"/>
          </a:p>
        </p:txBody>
      </p:sp>
      <p:sp>
        <p:nvSpPr>
          <p:cNvPr id="552968" name="Line 8"/>
          <p:cNvSpPr>
            <a:spLocks noChangeShapeType="1"/>
          </p:cNvSpPr>
          <p:nvPr/>
        </p:nvSpPr>
        <p:spPr bwMode="auto">
          <a:xfrm flipH="1">
            <a:off x="6096000" y="3505200"/>
            <a:ext cx="914400" cy="0"/>
          </a:xfrm>
          <a:prstGeom prst="line">
            <a:avLst/>
          </a:prstGeom>
          <a:noFill/>
          <a:ln w="25400">
            <a:solidFill>
              <a:srgbClr val="FF0000"/>
            </a:solidFill>
            <a:round/>
            <a:headEnd/>
            <a:tailEnd type="triangle" w="med" len="med"/>
          </a:ln>
          <a:effectLst/>
        </p:spPr>
        <p:txBody>
          <a:bodyPr/>
          <a:lstStyle/>
          <a:p>
            <a:endParaRPr lang="es-ES"/>
          </a:p>
        </p:txBody>
      </p:sp>
      <p:sp>
        <p:nvSpPr>
          <p:cNvPr id="552969" name="Text Box 9"/>
          <p:cNvSpPr txBox="1">
            <a:spLocks noChangeArrowheads="1"/>
          </p:cNvSpPr>
          <p:nvPr/>
        </p:nvSpPr>
        <p:spPr bwMode="auto">
          <a:xfrm>
            <a:off x="7696200" y="1905000"/>
            <a:ext cx="1066800" cy="336550"/>
          </a:xfrm>
          <a:prstGeom prst="rect">
            <a:avLst/>
          </a:prstGeom>
          <a:noFill/>
          <a:ln w="9525">
            <a:noFill/>
            <a:miter lim="800000"/>
            <a:headEnd/>
            <a:tailEnd/>
          </a:ln>
          <a:effectLst/>
        </p:spPr>
        <p:txBody>
          <a:bodyPr>
            <a:spAutoFit/>
          </a:bodyPr>
          <a:lstStyle/>
          <a:p>
            <a:pPr algn="ctr"/>
            <a:r>
              <a:rPr lang="es-ES" sz="1600"/>
              <a:t>Freno</a:t>
            </a:r>
          </a:p>
        </p:txBody>
      </p:sp>
      <p:sp>
        <p:nvSpPr>
          <p:cNvPr id="552971" name="Line 11"/>
          <p:cNvSpPr>
            <a:spLocks noChangeShapeType="1"/>
          </p:cNvSpPr>
          <p:nvPr/>
        </p:nvSpPr>
        <p:spPr bwMode="auto">
          <a:xfrm flipH="1">
            <a:off x="6172200" y="2057400"/>
            <a:ext cx="1600200" cy="533400"/>
          </a:xfrm>
          <a:prstGeom prst="line">
            <a:avLst/>
          </a:prstGeom>
          <a:noFill/>
          <a:ln w="25400">
            <a:solidFill>
              <a:srgbClr val="FF0000"/>
            </a:solidFill>
            <a:round/>
            <a:headEnd/>
            <a:tailEnd type="triangle" w="med" len="med"/>
          </a:ln>
          <a:effectLst/>
        </p:spPr>
        <p:txBody>
          <a:bodyPr/>
          <a:lstStyle/>
          <a:p>
            <a:endParaRPr lang="es-ES"/>
          </a:p>
        </p:txBody>
      </p:sp>
    </p:spTree>
    <p:extLst>
      <p:ext uri="{BB962C8B-B14F-4D97-AF65-F5344CB8AC3E}">
        <p14:creationId xmlns:p14="http://schemas.microsoft.com/office/powerpoint/2010/main" val="6338319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552962"/>
                                        </p:tgtEl>
                                        <p:attrNameLst>
                                          <p:attrName>style.visibility</p:attrName>
                                        </p:attrNameLst>
                                      </p:cBhvr>
                                      <p:to>
                                        <p:strVal val="visible"/>
                                      </p:to>
                                    </p:set>
                                    <p:animEffect transition="in" filter="blinds(horizontal)">
                                      <p:cBhvr>
                                        <p:cTn id="7" dur="500"/>
                                        <p:tgtEl>
                                          <p:spTgt spid="55296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52964"/>
                                        </p:tgtEl>
                                        <p:attrNameLst>
                                          <p:attrName>style.visibility</p:attrName>
                                        </p:attrNameLst>
                                      </p:cBhvr>
                                      <p:to>
                                        <p:strVal val="visible"/>
                                      </p:to>
                                    </p:set>
                                    <p:animEffect transition="in" filter="dissolve">
                                      <p:cBhvr>
                                        <p:cTn id="12" dur="500"/>
                                        <p:tgtEl>
                                          <p:spTgt spid="55296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52965"/>
                                        </p:tgtEl>
                                        <p:attrNameLst>
                                          <p:attrName>style.visibility</p:attrName>
                                        </p:attrNameLst>
                                      </p:cBhvr>
                                      <p:to>
                                        <p:strVal val="visible"/>
                                      </p:to>
                                    </p:set>
                                    <p:animEffect transition="in" filter="dissolve">
                                      <p:cBhvr>
                                        <p:cTn id="17" dur="500"/>
                                        <p:tgtEl>
                                          <p:spTgt spid="55296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52967"/>
                                        </p:tgtEl>
                                        <p:attrNameLst>
                                          <p:attrName>style.visibility</p:attrName>
                                        </p:attrNameLst>
                                      </p:cBhvr>
                                      <p:to>
                                        <p:strVal val="visible"/>
                                      </p:to>
                                    </p:set>
                                    <p:animEffect transition="in" filter="dissolve">
                                      <p:cBhvr>
                                        <p:cTn id="22" dur="500"/>
                                        <p:tgtEl>
                                          <p:spTgt spid="55296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52966"/>
                                        </p:tgtEl>
                                        <p:attrNameLst>
                                          <p:attrName>style.visibility</p:attrName>
                                        </p:attrNameLst>
                                      </p:cBhvr>
                                      <p:to>
                                        <p:strVal val="visible"/>
                                      </p:to>
                                    </p:set>
                                    <p:animEffect transition="in" filter="dissolve">
                                      <p:cBhvr>
                                        <p:cTn id="27" dur="500"/>
                                        <p:tgtEl>
                                          <p:spTgt spid="55296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52968"/>
                                        </p:tgtEl>
                                        <p:attrNameLst>
                                          <p:attrName>style.visibility</p:attrName>
                                        </p:attrNameLst>
                                      </p:cBhvr>
                                      <p:to>
                                        <p:strVal val="visible"/>
                                      </p:to>
                                    </p:set>
                                    <p:animEffect transition="in" filter="dissolve">
                                      <p:cBhvr>
                                        <p:cTn id="32" dur="500"/>
                                        <p:tgtEl>
                                          <p:spTgt spid="55296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52969"/>
                                        </p:tgtEl>
                                        <p:attrNameLst>
                                          <p:attrName>style.visibility</p:attrName>
                                        </p:attrNameLst>
                                      </p:cBhvr>
                                      <p:to>
                                        <p:strVal val="visible"/>
                                      </p:to>
                                    </p:set>
                                    <p:animEffect transition="in" filter="dissolve">
                                      <p:cBhvr>
                                        <p:cTn id="37" dur="500"/>
                                        <p:tgtEl>
                                          <p:spTgt spid="55296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52971"/>
                                        </p:tgtEl>
                                        <p:attrNameLst>
                                          <p:attrName>style.visibility</p:attrName>
                                        </p:attrNameLst>
                                      </p:cBhvr>
                                      <p:to>
                                        <p:strVal val="visible"/>
                                      </p:to>
                                    </p:set>
                                    <p:animEffect transition="in" filter="dissolve">
                                      <p:cBhvr>
                                        <p:cTn id="42" dur="500"/>
                                        <p:tgtEl>
                                          <p:spTgt spid="552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62" grpId="0" autoUpdateAnimBg="0"/>
      <p:bldP spid="552965" grpId="0" autoUpdateAnimBg="0"/>
      <p:bldP spid="552966" grpId="0" autoUpdateAnimBg="0"/>
      <p:bldP spid="552967" grpId="0" animBg="1"/>
      <p:bldP spid="552968" grpId="0" animBg="1"/>
      <p:bldP spid="552969" grpId="0" autoUpdateAnimBg="0"/>
      <p:bldP spid="552971"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p:txBody>
          <a:bodyPr/>
          <a:lstStyle/>
          <a:p>
            <a:r>
              <a:rPr lang="es-ES"/>
              <a:t>SISTEMA DE ILUMINACIÓN: FUENTE DE LUZ</a:t>
            </a:r>
          </a:p>
        </p:txBody>
      </p:sp>
      <p:pic>
        <p:nvPicPr>
          <p:cNvPr id="556040" name="Picture 8" descr="bk1101"/>
          <p:cNvPicPr>
            <a:picLocks noGrp="1" noChangeAspect="1" noChangeArrowheads="1"/>
          </p:cNvPicPr>
          <p:nvPr>
            <p:ph type="clipArt" sz="half" idx="1"/>
          </p:nvPr>
        </p:nvPicPr>
        <p:blipFill>
          <a:blip r:embed="rId2" cstate="print"/>
          <a:stretch>
            <a:fillRect/>
          </a:stretch>
        </p:blipFill>
        <p:spPr>
          <a:xfrm>
            <a:off x="1263650" y="2052637"/>
            <a:ext cx="2400300" cy="3838575"/>
          </a:xfrm>
          <a:noFill/>
          <a:ln/>
        </p:spPr>
      </p:pic>
      <p:sp>
        <p:nvSpPr>
          <p:cNvPr id="556038" name="Rectangle 6"/>
          <p:cNvSpPr>
            <a:spLocks noGrp="1" noChangeArrowheads="1"/>
          </p:cNvSpPr>
          <p:nvPr>
            <p:ph type="body" sz="half" idx="2"/>
          </p:nvPr>
        </p:nvSpPr>
        <p:spPr/>
        <p:txBody>
          <a:bodyPr/>
          <a:lstStyle/>
          <a:p>
            <a:r>
              <a:rPr lang="es-ES" sz="2800">
                <a:solidFill>
                  <a:srgbClr val="B73209"/>
                </a:solidFill>
              </a:rPr>
              <a:t>Suele ser una lámpara halógena de intensidad graduable</a:t>
            </a:r>
          </a:p>
          <a:p>
            <a:r>
              <a:rPr lang="es-ES" sz="2800">
                <a:solidFill>
                  <a:srgbClr val="0033CC"/>
                </a:solidFill>
              </a:rPr>
              <a:t>Se enciende y apaga con un interruptor</a:t>
            </a:r>
          </a:p>
          <a:p>
            <a:r>
              <a:rPr lang="es-ES" sz="2800">
                <a:solidFill>
                  <a:schemeClr val="folHlink"/>
                </a:solidFill>
              </a:rPr>
              <a:t>En el exterior puede tener un filtro</a:t>
            </a:r>
          </a:p>
        </p:txBody>
      </p:sp>
      <p:sp>
        <p:nvSpPr>
          <p:cNvPr id="556041" name="Text Box 9"/>
          <p:cNvSpPr txBox="1">
            <a:spLocks noChangeArrowheads="1"/>
          </p:cNvSpPr>
          <p:nvPr/>
        </p:nvSpPr>
        <p:spPr bwMode="auto">
          <a:xfrm>
            <a:off x="5410200" y="5791200"/>
            <a:ext cx="2667000" cy="581025"/>
          </a:xfrm>
          <a:prstGeom prst="rect">
            <a:avLst/>
          </a:prstGeom>
          <a:noFill/>
          <a:ln w="9525">
            <a:noFill/>
            <a:miter lim="800000"/>
            <a:headEnd/>
            <a:tailEnd/>
          </a:ln>
          <a:effectLst/>
        </p:spPr>
        <p:txBody>
          <a:bodyPr>
            <a:spAutoFit/>
          </a:bodyPr>
          <a:lstStyle/>
          <a:p>
            <a:pPr algn="ctr"/>
            <a:r>
              <a:rPr lang="es-ES" sz="1600"/>
              <a:t>Interruptor y graduación de la luz</a:t>
            </a:r>
          </a:p>
        </p:txBody>
      </p:sp>
      <p:sp>
        <p:nvSpPr>
          <p:cNvPr id="556042" name="Line 10"/>
          <p:cNvSpPr>
            <a:spLocks noChangeShapeType="1"/>
          </p:cNvSpPr>
          <p:nvPr/>
        </p:nvSpPr>
        <p:spPr bwMode="auto">
          <a:xfrm flipH="1" flipV="1">
            <a:off x="3352800" y="5638800"/>
            <a:ext cx="2133600" cy="609600"/>
          </a:xfrm>
          <a:prstGeom prst="line">
            <a:avLst/>
          </a:prstGeom>
          <a:noFill/>
          <a:ln w="25400">
            <a:solidFill>
              <a:srgbClr val="FF0000"/>
            </a:solidFill>
            <a:round/>
            <a:headEnd/>
            <a:tailEnd type="triangle" w="med" len="med"/>
          </a:ln>
          <a:effectLst/>
        </p:spPr>
        <p:txBody>
          <a:bodyPr/>
          <a:lstStyle/>
          <a:p>
            <a:endParaRPr lang="es-ES"/>
          </a:p>
        </p:txBody>
      </p:sp>
      <p:sp>
        <p:nvSpPr>
          <p:cNvPr id="556043" name="Text Box 11"/>
          <p:cNvSpPr txBox="1">
            <a:spLocks noChangeArrowheads="1"/>
          </p:cNvSpPr>
          <p:nvPr/>
        </p:nvSpPr>
        <p:spPr bwMode="auto">
          <a:xfrm>
            <a:off x="762000" y="6248400"/>
            <a:ext cx="1295400" cy="336550"/>
          </a:xfrm>
          <a:prstGeom prst="rect">
            <a:avLst/>
          </a:prstGeom>
          <a:noFill/>
          <a:ln w="9525">
            <a:noFill/>
            <a:miter lim="800000"/>
            <a:headEnd/>
            <a:tailEnd/>
          </a:ln>
          <a:effectLst/>
        </p:spPr>
        <p:txBody>
          <a:bodyPr>
            <a:spAutoFit/>
          </a:bodyPr>
          <a:lstStyle/>
          <a:p>
            <a:pPr algn="ctr"/>
            <a:r>
              <a:rPr lang="es-ES" sz="1600"/>
              <a:t>Lámpara</a:t>
            </a:r>
          </a:p>
        </p:txBody>
      </p:sp>
      <p:sp>
        <p:nvSpPr>
          <p:cNvPr id="556045" name="Line 13"/>
          <p:cNvSpPr>
            <a:spLocks noChangeShapeType="1"/>
          </p:cNvSpPr>
          <p:nvPr/>
        </p:nvSpPr>
        <p:spPr bwMode="auto">
          <a:xfrm flipV="1">
            <a:off x="2133600" y="5943600"/>
            <a:ext cx="0" cy="457200"/>
          </a:xfrm>
          <a:prstGeom prst="line">
            <a:avLst/>
          </a:prstGeom>
          <a:noFill/>
          <a:ln w="25400">
            <a:solidFill>
              <a:srgbClr val="FF0000"/>
            </a:solidFill>
            <a:round/>
            <a:headEnd/>
            <a:tailEnd type="triangle" w="med" len="med"/>
          </a:ln>
          <a:effectLst/>
        </p:spPr>
        <p:txBody>
          <a:bodyPr/>
          <a:lstStyle/>
          <a:p>
            <a:endParaRPr lang="es-ES"/>
          </a:p>
        </p:txBody>
      </p:sp>
      <p:sp>
        <p:nvSpPr>
          <p:cNvPr id="556046" name="Text Box 14"/>
          <p:cNvSpPr txBox="1">
            <a:spLocks noChangeArrowheads="1"/>
          </p:cNvSpPr>
          <p:nvPr/>
        </p:nvSpPr>
        <p:spPr bwMode="auto">
          <a:xfrm>
            <a:off x="0" y="4495800"/>
            <a:ext cx="1066800" cy="336550"/>
          </a:xfrm>
          <a:prstGeom prst="rect">
            <a:avLst/>
          </a:prstGeom>
          <a:noFill/>
          <a:ln w="9525">
            <a:noFill/>
            <a:miter lim="800000"/>
            <a:headEnd/>
            <a:tailEnd/>
          </a:ln>
          <a:effectLst/>
        </p:spPr>
        <p:txBody>
          <a:bodyPr>
            <a:spAutoFit/>
          </a:bodyPr>
          <a:lstStyle/>
          <a:p>
            <a:pPr algn="ctr"/>
            <a:r>
              <a:rPr lang="es-ES" sz="1600"/>
              <a:t>Filtro</a:t>
            </a:r>
          </a:p>
        </p:txBody>
      </p:sp>
      <p:sp>
        <p:nvSpPr>
          <p:cNvPr id="556047" name="Line 15"/>
          <p:cNvSpPr>
            <a:spLocks noChangeShapeType="1"/>
          </p:cNvSpPr>
          <p:nvPr/>
        </p:nvSpPr>
        <p:spPr bwMode="auto">
          <a:xfrm>
            <a:off x="1295400" y="4648200"/>
            <a:ext cx="838200" cy="228600"/>
          </a:xfrm>
          <a:prstGeom prst="line">
            <a:avLst/>
          </a:prstGeom>
          <a:noFill/>
          <a:ln w="25400">
            <a:solidFill>
              <a:srgbClr val="FF0000"/>
            </a:solidFill>
            <a:round/>
            <a:headEnd/>
            <a:tailEnd type="triangle" w="med" len="med"/>
          </a:ln>
          <a:effectLst/>
        </p:spPr>
        <p:txBody>
          <a:bodyPr/>
          <a:lstStyle/>
          <a:p>
            <a:endParaRPr lang="es-ES"/>
          </a:p>
        </p:txBody>
      </p:sp>
    </p:spTree>
    <p:extLst>
      <p:ext uri="{BB962C8B-B14F-4D97-AF65-F5344CB8AC3E}">
        <p14:creationId xmlns:p14="http://schemas.microsoft.com/office/powerpoint/2010/main" val="3513835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556034"/>
                                        </p:tgtEl>
                                        <p:attrNameLst>
                                          <p:attrName>style.visibility</p:attrName>
                                        </p:attrNameLst>
                                      </p:cBhvr>
                                      <p:to>
                                        <p:strVal val="visible"/>
                                      </p:to>
                                    </p:set>
                                    <p:animEffect transition="in" filter="blinds(horizontal)">
                                      <p:cBhvr>
                                        <p:cTn id="7" dur="500"/>
                                        <p:tgtEl>
                                          <p:spTgt spid="55603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56040"/>
                                        </p:tgtEl>
                                        <p:attrNameLst>
                                          <p:attrName>style.visibility</p:attrName>
                                        </p:attrNameLst>
                                      </p:cBhvr>
                                      <p:to>
                                        <p:strVal val="visible"/>
                                      </p:to>
                                    </p:set>
                                    <p:animEffect transition="in" filter="dissolve">
                                      <p:cBhvr>
                                        <p:cTn id="12" dur="500"/>
                                        <p:tgtEl>
                                          <p:spTgt spid="55604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56038">
                                            <p:txEl>
                                              <p:pRg st="0" end="0"/>
                                            </p:txEl>
                                          </p:spTgt>
                                        </p:tgtEl>
                                        <p:attrNameLst>
                                          <p:attrName>style.visibility</p:attrName>
                                        </p:attrNameLst>
                                      </p:cBhvr>
                                      <p:to>
                                        <p:strVal val="visible"/>
                                      </p:to>
                                    </p:set>
                                    <p:animEffect transition="in" filter="dissolve">
                                      <p:cBhvr>
                                        <p:cTn id="17" dur="500"/>
                                        <p:tgtEl>
                                          <p:spTgt spid="55603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56038">
                                            <p:txEl>
                                              <p:pRg st="1" end="1"/>
                                            </p:txEl>
                                          </p:spTgt>
                                        </p:tgtEl>
                                        <p:attrNameLst>
                                          <p:attrName>style.visibility</p:attrName>
                                        </p:attrNameLst>
                                      </p:cBhvr>
                                      <p:to>
                                        <p:strVal val="visible"/>
                                      </p:to>
                                    </p:set>
                                    <p:animEffect transition="in" filter="dissolve">
                                      <p:cBhvr>
                                        <p:cTn id="22" dur="500"/>
                                        <p:tgtEl>
                                          <p:spTgt spid="55603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56038">
                                            <p:txEl>
                                              <p:pRg st="2" end="2"/>
                                            </p:txEl>
                                          </p:spTgt>
                                        </p:tgtEl>
                                        <p:attrNameLst>
                                          <p:attrName>style.visibility</p:attrName>
                                        </p:attrNameLst>
                                      </p:cBhvr>
                                      <p:to>
                                        <p:strVal val="visible"/>
                                      </p:to>
                                    </p:set>
                                    <p:animEffect transition="in" filter="dissolve">
                                      <p:cBhvr>
                                        <p:cTn id="27" dur="500"/>
                                        <p:tgtEl>
                                          <p:spTgt spid="55603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56041"/>
                                        </p:tgtEl>
                                        <p:attrNameLst>
                                          <p:attrName>style.visibility</p:attrName>
                                        </p:attrNameLst>
                                      </p:cBhvr>
                                      <p:to>
                                        <p:strVal val="visible"/>
                                      </p:to>
                                    </p:set>
                                    <p:animEffect transition="in" filter="dissolve">
                                      <p:cBhvr>
                                        <p:cTn id="32" dur="500"/>
                                        <p:tgtEl>
                                          <p:spTgt spid="55604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56042"/>
                                        </p:tgtEl>
                                        <p:attrNameLst>
                                          <p:attrName>style.visibility</p:attrName>
                                        </p:attrNameLst>
                                      </p:cBhvr>
                                      <p:to>
                                        <p:strVal val="visible"/>
                                      </p:to>
                                    </p:set>
                                    <p:animEffect transition="in" filter="dissolve">
                                      <p:cBhvr>
                                        <p:cTn id="37" dur="500"/>
                                        <p:tgtEl>
                                          <p:spTgt spid="55604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56043"/>
                                        </p:tgtEl>
                                        <p:attrNameLst>
                                          <p:attrName>style.visibility</p:attrName>
                                        </p:attrNameLst>
                                      </p:cBhvr>
                                      <p:to>
                                        <p:strVal val="visible"/>
                                      </p:to>
                                    </p:set>
                                    <p:animEffect transition="in" filter="dissolve">
                                      <p:cBhvr>
                                        <p:cTn id="42" dur="500"/>
                                        <p:tgtEl>
                                          <p:spTgt spid="55604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56045"/>
                                        </p:tgtEl>
                                        <p:attrNameLst>
                                          <p:attrName>style.visibility</p:attrName>
                                        </p:attrNameLst>
                                      </p:cBhvr>
                                      <p:to>
                                        <p:strVal val="visible"/>
                                      </p:to>
                                    </p:set>
                                    <p:animEffect transition="in" filter="dissolve">
                                      <p:cBhvr>
                                        <p:cTn id="47" dur="500"/>
                                        <p:tgtEl>
                                          <p:spTgt spid="55604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56046"/>
                                        </p:tgtEl>
                                        <p:attrNameLst>
                                          <p:attrName>style.visibility</p:attrName>
                                        </p:attrNameLst>
                                      </p:cBhvr>
                                      <p:to>
                                        <p:strVal val="visible"/>
                                      </p:to>
                                    </p:set>
                                    <p:animEffect transition="in" filter="dissolve">
                                      <p:cBhvr>
                                        <p:cTn id="52" dur="500"/>
                                        <p:tgtEl>
                                          <p:spTgt spid="556046"/>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556047"/>
                                        </p:tgtEl>
                                        <p:attrNameLst>
                                          <p:attrName>style.visibility</p:attrName>
                                        </p:attrNameLst>
                                      </p:cBhvr>
                                      <p:to>
                                        <p:strVal val="visible"/>
                                      </p:to>
                                    </p:set>
                                    <p:animEffect transition="in" filter="dissolve">
                                      <p:cBhvr>
                                        <p:cTn id="57" dur="500"/>
                                        <p:tgtEl>
                                          <p:spTgt spid="556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34" grpId="0" autoUpdateAnimBg="0"/>
      <p:bldP spid="556038" grpId="0" build="p" autoUpdateAnimBg="0"/>
      <p:bldP spid="556041" grpId="0" autoUpdateAnimBg="0"/>
      <p:bldP spid="556042" grpId="0" animBg="1"/>
      <p:bldP spid="556043" grpId="0" autoUpdateAnimBg="0"/>
      <p:bldP spid="556045" grpId="0" animBg="1"/>
      <p:bldP spid="556046" grpId="0" autoUpdateAnimBg="0"/>
      <p:bldP spid="556047"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es-ES"/>
              <a:t>LENTES: OBJETIVOS</a:t>
            </a:r>
          </a:p>
        </p:txBody>
      </p:sp>
      <p:pic>
        <p:nvPicPr>
          <p:cNvPr id="565252" name="Picture 4" descr="homepage-microscopy_09"/>
          <p:cNvPicPr>
            <a:picLocks noGrp="1" noChangeAspect="1" noChangeArrowheads="1"/>
          </p:cNvPicPr>
          <p:nvPr>
            <p:ph type="clipArt" sz="half" idx="1"/>
          </p:nvPr>
        </p:nvPicPr>
        <p:blipFill>
          <a:blip r:embed="rId2" cstate="print"/>
          <a:stretch>
            <a:fillRect/>
          </a:stretch>
        </p:blipFill>
        <p:spPr>
          <a:xfrm>
            <a:off x="1363662" y="3014662"/>
            <a:ext cx="2200275" cy="1914525"/>
          </a:xfrm>
          <a:noFill/>
          <a:ln/>
        </p:spPr>
      </p:pic>
      <p:sp>
        <p:nvSpPr>
          <p:cNvPr id="565251" name="Rectangle 3"/>
          <p:cNvSpPr>
            <a:spLocks noGrp="1" noChangeArrowheads="1"/>
          </p:cNvSpPr>
          <p:nvPr>
            <p:ph type="body" sz="half" idx="2"/>
          </p:nvPr>
        </p:nvSpPr>
        <p:spPr/>
        <p:txBody>
          <a:bodyPr/>
          <a:lstStyle/>
          <a:p>
            <a:pPr>
              <a:lnSpc>
                <a:spcPct val="90000"/>
              </a:lnSpc>
            </a:pPr>
            <a:r>
              <a:rPr lang="es-ES" sz="2800">
                <a:solidFill>
                  <a:srgbClr val="0033CC"/>
                </a:solidFill>
              </a:rPr>
              <a:t>Están colocados en el revolver</a:t>
            </a:r>
          </a:p>
          <a:p>
            <a:pPr>
              <a:lnSpc>
                <a:spcPct val="90000"/>
              </a:lnSpc>
            </a:pPr>
            <a:r>
              <a:rPr lang="es-ES" sz="2800">
                <a:solidFill>
                  <a:srgbClr val="B73209"/>
                </a:solidFill>
              </a:rPr>
              <a:t>Tienen un sistema de amortiguación</a:t>
            </a:r>
          </a:p>
          <a:p>
            <a:pPr>
              <a:lnSpc>
                <a:spcPct val="90000"/>
              </a:lnSpc>
            </a:pPr>
            <a:r>
              <a:rPr lang="es-ES" sz="2800">
                <a:solidFill>
                  <a:srgbClr val="9933FF"/>
                </a:solidFill>
              </a:rPr>
              <a:t>Un anillo coloreado indica los aumentos</a:t>
            </a:r>
          </a:p>
          <a:p>
            <a:pPr>
              <a:lnSpc>
                <a:spcPct val="90000"/>
              </a:lnSpc>
            </a:pPr>
            <a:r>
              <a:rPr lang="es-ES" sz="2800">
                <a:solidFill>
                  <a:srgbClr val="008000"/>
                </a:solidFill>
              </a:rPr>
              <a:t>Son de 4, 10, 40 y 100 (inmersión) aumentos</a:t>
            </a:r>
          </a:p>
        </p:txBody>
      </p:sp>
    </p:spTree>
    <p:extLst>
      <p:ext uri="{BB962C8B-B14F-4D97-AF65-F5344CB8AC3E}">
        <p14:creationId xmlns:p14="http://schemas.microsoft.com/office/powerpoint/2010/main" val="36289557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565250"/>
                                        </p:tgtEl>
                                        <p:attrNameLst>
                                          <p:attrName>style.visibility</p:attrName>
                                        </p:attrNameLst>
                                      </p:cBhvr>
                                      <p:to>
                                        <p:strVal val="visible"/>
                                      </p:to>
                                    </p:set>
                                    <p:animEffect transition="in" filter="blinds(horizontal)">
                                      <p:cBhvr>
                                        <p:cTn id="7" dur="500"/>
                                        <p:tgtEl>
                                          <p:spTgt spid="56525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65252"/>
                                        </p:tgtEl>
                                        <p:attrNameLst>
                                          <p:attrName>style.visibility</p:attrName>
                                        </p:attrNameLst>
                                      </p:cBhvr>
                                      <p:to>
                                        <p:strVal val="visible"/>
                                      </p:to>
                                    </p:set>
                                    <p:animEffect transition="in" filter="dissolve">
                                      <p:cBhvr>
                                        <p:cTn id="12" dur="500"/>
                                        <p:tgtEl>
                                          <p:spTgt spid="56525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65251">
                                            <p:txEl>
                                              <p:pRg st="0" end="0"/>
                                            </p:txEl>
                                          </p:spTgt>
                                        </p:tgtEl>
                                        <p:attrNameLst>
                                          <p:attrName>style.visibility</p:attrName>
                                        </p:attrNameLst>
                                      </p:cBhvr>
                                      <p:to>
                                        <p:strVal val="visible"/>
                                      </p:to>
                                    </p:set>
                                    <p:animEffect transition="in" filter="strips(downLeft)">
                                      <p:cBhvr>
                                        <p:cTn id="17" dur="500"/>
                                        <p:tgtEl>
                                          <p:spTgt spid="56525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565251">
                                            <p:txEl>
                                              <p:pRg st="1" end="1"/>
                                            </p:txEl>
                                          </p:spTgt>
                                        </p:tgtEl>
                                        <p:attrNameLst>
                                          <p:attrName>style.visibility</p:attrName>
                                        </p:attrNameLst>
                                      </p:cBhvr>
                                      <p:to>
                                        <p:strVal val="visible"/>
                                      </p:to>
                                    </p:set>
                                    <p:animEffect transition="in" filter="strips(downLeft)">
                                      <p:cBhvr>
                                        <p:cTn id="22" dur="500"/>
                                        <p:tgtEl>
                                          <p:spTgt spid="56525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565251">
                                            <p:txEl>
                                              <p:pRg st="2" end="2"/>
                                            </p:txEl>
                                          </p:spTgt>
                                        </p:tgtEl>
                                        <p:attrNameLst>
                                          <p:attrName>style.visibility</p:attrName>
                                        </p:attrNameLst>
                                      </p:cBhvr>
                                      <p:to>
                                        <p:strVal val="visible"/>
                                      </p:to>
                                    </p:set>
                                    <p:animEffect transition="in" filter="strips(downLeft)">
                                      <p:cBhvr>
                                        <p:cTn id="27" dur="500"/>
                                        <p:tgtEl>
                                          <p:spTgt spid="56525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565251">
                                            <p:txEl>
                                              <p:pRg st="3" end="3"/>
                                            </p:txEl>
                                          </p:spTgt>
                                        </p:tgtEl>
                                        <p:attrNameLst>
                                          <p:attrName>style.visibility</p:attrName>
                                        </p:attrNameLst>
                                      </p:cBhvr>
                                      <p:to>
                                        <p:strVal val="visible"/>
                                      </p:to>
                                    </p:set>
                                    <p:animEffect transition="in" filter="strips(downLeft)">
                                      <p:cBhvr>
                                        <p:cTn id="32" dur="500"/>
                                        <p:tgtEl>
                                          <p:spTgt spid="5652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250" grpId="0" autoUpdateAnimBg="0"/>
      <p:bldP spid="56525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p:txBody>
          <a:bodyPr/>
          <a:lstStyle/>
          <a:p>
            <a:r>
              <a:rPr lang="es-ES"/>
              <a:t>OBJETIVOS</a:t>
            </a:r>
          </a:p>
        </p:txBody>
      </p:sp>
      <p:pic>
        <p:nvPicPr>
          <p:cNvPr id="566276" name="Picture 4" descr="CX31-Obj"/>
          <p:cNvPicPr>
            <a:picLocks noGrp="1" noChangeAspect="1" noChangeArrowheads="1"/>
          </p:cNvPicPr>
          <p:nvPr>
            <p:ph type="clipArt" sz="half" idx="2"/>
          </p:nvPr>
        </p:nvPicPr>
        <p:blipFill>
          <a:blip r:embed="rId2" cstate="print"/>
          <a:srcRect/>
          <a:stretch>
            <a:fillRect/>
          </a:stretch>
        </p:blipFill>
        <p:spPr>
          <a:xfrm>
            <a:off x="1828800" y="1752600"/>
            <a:ext cx="5029200" cy="4789488"/>
          </a:xfrm>
          <a:noFill/>
          <a:ln/>
        </p:spPr>
      </p:pic>
      <p:sp>
        <p:nvSpPr>
          <p:cNvPr id="566277" name="Text Box 5"/>
          <p:cNvSpPr txBox="1">
            <a:spLocks noChangeArrowheads="1"/>
          </p:cNvSpPr>
          <p:nvPr/>
        </p:nvSpPr>
        <p:spPr bwMode="auto">
          <a:xfrm>
            <a:off x="7467600" y="5257800"/>
            <a:ext cx="1066800" cy="630238"/>
          </a:xfrm>
          <a:prstGeom prst="rect">
            <a:avLst/>
          </a:prstGeom>
          <a:noFill/>
          <a:ln w="9525">
            <a:noFill/>
            <a:miter lim="800000"/>
            <a:headEnd/>
            <a:tailEnd/>
          </a:ln>
          <a:effectLst/>
        </p:spPr>
        <p:txBody>
          <a:bodyPr>
            <a:spAutoFit/>
          </a:bodyPr>
          <a:lstStyle/>
          <a:p>
            <a:pPr algn="ctr"/>
            <a:r>
              <a:rPr lang="es-ES" sz="1600">
                <a:solidFill>
                  <a:srgbClr val="0000FF"/>
                </a:solidFill>
              </a:rPr>
              <a:t>Azul</a:t>
            </a:r>
          </a:p>
          <a:p>
            <a:pPr algn="ctr"/>
            <a:r>
              <a:rPr lang="es-ES" sz="1600">
                <a:solidFill>
                  <a:srgbClr val="0000FF"/>
                </a:solidFill>
              </a:rPr>
              <a:t>40x</a:t>
            </a:r>
          </a:p>
        </p:txBody>
      </p:sp>
      <p:sp>
        <p:nvSpPr>
          <p:cNvPr id="566278" name="Line 6"/>
          <p:cNvSpPr>
            <a:spLocks noChangeShapeType="1"/>
          </p:cNvSpPr>
          <p:nvPr/>
        </p:nvSpPr>
        <p:spPr bwMode="auto">
          <a:xfrm flipV="1">
            <a:off x="1524000" y="2819400"/>
            <a:ext cx="2133600" cy="76200"/>
          </a:xfrm>
          <a:prstGeom prst="line">
            <a:avLst/>
          </a:prstGeom>
          <a:noFill/>
          <a:ln w="25400">
            <a:solidFill>
              <a:srgbClr val="FF0000"/>
            </a:solidFill>
            <a:round/>
            <a:headEnd/>
            <a:tailEnd type="triangle" w="med" len="med"/>
          </a:ln>
          <a:effectLst/>
        </p:spPr>
        <p:txBody>
          <a:bodyPr/>
          <a:lstStyle/>
          <a:p>
            <a:endParaRPr lang="es-ES"/>
          </a:p>
        </p:txBody>
      </p:sp>
      <p:sp>
        <p:nvSpPr>
          <p:cNvPr id="566281" name="Text Box 9"/>
          <p:cNvSpPr txBox="1">
            <a:spLocks noChangeArrowheads="1"/>
          </p:cNvSpPr>
          <p:nvPr/>
        </p:nvSpPr>
        <p:spPr bwMode="auto">
          <a:xfrm>
            <a:off x="7543800" y="3352800"/>
            <a:ext cx="1371600" cy="630238"/>
          </a:xfrm>
          <a:prstGeom prst="rect">
            <a:avLst/>
          </a:prstGeom>
          <a:noFill/>
          <a:ln w="9525">
            <a:noFill/>
            <a:miter lim="800000"/>
            <a:headEnd/>
            <a:tailEnd/>
          </a:ln>
          <a:effectLst/>
        </p:spPr>
        <p:txBody>
          <a:bodyPr>
            <a:spAutoFit/>
          </a:bodyPr>
          <a:lstStyle/>
          <a:p>
            <a:pPr algn="ctr"/>
            <a:r>
              <a:rPr lang="es-ES" sz="1600">
                <a:solidFill>
                  <a:srgbClr val="CDC800"/>
                </a:solidFill>
              </a:rPr>
              <a:t>Amarillo</a:t>
            </a:r>
          </a:p>
          <a:p>
            <a:pPr algn="ctr"/>
            <a:r>
              <a:rPr lang="es-ES" sz="1600">
                <a:solidFill>
                  <a:srgbClr val="CDC800"/>
                </a:solidFill>
              </a:rPr>
              <a:t>10x</a:t>
            </a:r>
          </a:p>
        </p:txBody>
      </p:sp>
      <p:sp>
        <p:nvSpPr>
          <p:cNvPr id="566282" name="Line 10"/>
          <p:cNvSpPr>
            <a:spLocks noChangeShapeType="1"/>
          </p:cNvSpPr>
          <p:nvPr/>
        </p:nvSpPr>
        <p:spPr bwMode="auto">
          <a:xfrm flipH="1">
            <a:off x="6248400" y="3581400"/>
            <a:ext cx="1295400" cy="914400"/>
          </a:xfrm>
          <a:prstGeom prst="line">
            <a:avLst/>
          </a:prstGeom>
          <a:noFill/>
          <a:ln w="25400">
            <a:solidFill>
              <a:srgbClr val="C5C856"/>
            </a:solidFill>
            <a:round/>
            <a:headEnd/>
            <a:tailEnd type="triangle" w="med" len="med"/>
          </a:ln>
          <a:effectLst/>
        </p:spPr>
        <p:txBody>
          <a:bodyPr/>
          <a:lstStyle/>
          <a:p>
            <a:endParaRPr lang="es-ES"/>
          </a:p>
        </p:txBody>
      </p:sp>
      <p:sp>
        <p:nvSpPr>
          <p:cNvPr id="566283" name="Text Box 11"/>
          <p:cNvSpPr txBox="1">
            <a:spLocks noChangeArrowheads="1"/>
          </p:cNvSpPr>
          <p:nvPr/>
        </p:nvSpPr>
        <p:spPr bwMode="auto">
          <a:xfrm>
            <a:off x="533400" y="2819400"/>
            <a:ext cx="1066800" cy="630238"/>
          </a:xfrm>
          <a:prstGeom prst="rect">
            <a:avLst/>
          </a:prstGeom>
          <a:noFill/>
          <a:ln w="9525">
            <a:noFill/>
            <a:miter lim="800000"/>
            <a:headEnd/>
            <a:tailEnd/>
          </a:ln>
          <a:effectLst/>
        </p:spPr>
        <p:txBody>
          <a:bodyPr>
            <a:spAutoFit/>
          </a:bodyPr>
          <a:lstStyle/>
          <a:p>
            <a:pPr algn="ctr"/>
            <a:r>
              <a:rPr lang="es-ES" sz="1600"/>
              <a:t>Rojo</a:t>
            </a:r>
          </a:p>
          <a:p>
            <a:pPr algn="ctr"/>
            <a:r>
              <a:rPr lang="es-ES" sz="1600"/>
              <a:t>4x</a:t>
            </a:r>
          </a:p>
        </p:txBody>
      </p:sp>
      <p:sp>
        <p:nvSpPr>
          <p:cNvPr id="566284" name="Line 12"/>
          <p:cNvSpPr>
            <a:spLocks noChangeShapeType="1"/>
          </p:cNvSpPr>
          <p:nvPr/>
        </p:nvSpPr>
        <p:spPr bwMode="auto">
          <a:xfrm flipH="1">
            <a:off x="5410200" y="5562600"/>
            <a:ext cx="2209800" cy="76200"/>
          </a:xfrm>
          <a:prstGeom prst="line">
            <a:avLst/>
          </a:prstGeom>
          <a:noFill/>
          <a:ln w="25400">
            <a:solidFill>
              <a:srgbClr val="0000FF"/>
            </a:solidFill>
            <a:round/>
            <a:headEnd/>
            <a:tailEnd type="triangle" w="med" len="med"/>
          </a:ln>
          <a:effectLst/>
        </p:spPr>
        <p:txBody>
          <a:bodyPr/>
          <a:lstStyle/>
          <a:p>
            <a:endParaRPr lang="es-ES"/>
          </a:p>
        </p:txBody>
      </p:sp>
      <p:sp>
        <p:nvSpPr>
          <p:cNvPr id="566285" name="Text Box 13"/>
          <p:cNvSpPr txBox="1">
            <a:spLocks noChangeArrowheads="1"/>
          </p:cNvSpPr>
          <p:nvPr/>
        </p:nvSpPr>
        <p:spPr bwMode="auto">
          <a:xfrm>
            <a:off x="228600" y="4953000"/>
            <a:ext cx="1066800" cy="630238"/>
          </a:xfrm>
          <a:prstGeom prst="rect">
            <a:avLst/>
          </a:prstGeom>
          <a:solidFill>
            <a:srgbClr val="333300"/>
          </a:solidFill>
          <a:ln w="9525">
            <a:noFill/>
            <a:miter lim="800000"/>
            <a:headEnd/>
            <a:tailEnd/>
          </a:ln>
          <a:effectLst/>
        </p:spPr>
        <p:txBody>
          <a:bodyPr>
            <a:spAutoFit/>
          </a:bodyPr>
          <a:lstStyle/>
          <a:p>
            <a:pPr algn="ctr"/>
            <a:r>
              <a:rPr lang="es-ES" sz="1600">
                <a:solidFill>
                  <a:schemeClr val="bg1"/>
                </a:solidFill>
              </a:rPr>
              <a:t>Blanco</a:t>
            </a:r>
          </a:p>
          <a:p>
            <a:pPr algn="ctr"/>
            <a:r>
              <a:rPr lang="es-ES" sz="1600">
                <a:solidFill>
                  <a:schemeClr val="bg1"/>
                </a:solidFill>
              </a:rPr>
              <a:t>100x</a:t>
            </a:r>
          </a:p>
        </p:txBody>
      </p:sp>
      <p:sp>
        <p:nvSpPr>
          <p:cNvPr id="566286" name="Line 14"/>
          <p:cNvSpPr>
            <a:spLocks noChangeShapeType="1"/>
          </p:cNvSpPr>
          <p:nvPr/>
        </p:nvSpPr>
        <p:spPr bwMode="auto">
          <a:xfrm flipV="1">
            <a:off x="1447800" y="4495800"/>
            <a:ext cx="914400" cy="762000"/>
          </a:xfrm>
          <a:prstGeom prst="line">
            <a:avLst/>
          </a:prstGeom>
          <a:noFill/>
          <a:ln w="25400">
            <a:solidFill>
              <a:schemeClr val="tx1"/>
            </a:solidFill>
            <a:round/>
            <a:headEnd/>
            <a:tailEnd type="triangle" w="med" len="med"/>
          </a:ln>
          <a:effectLst/>
        </p:spPr>
        <p:txBody>
          <a:bodyPr/>
          <a:lstStyle/>
          <a:p>
            <a:endParaRPr lang="es-ES"/>
          </a:p>
        </p:txBody>
      </p:sp>
      <p:sp>
        <p:nvSpPr>
          <p:cNvPr id="566296" name="Text Box 24"/>
          <p:cNvSpPr txBox="1">
            <a:spLocks noChangeArrowheads="1"/>
          </p:cNvSpPr>
          <p:nvPr/>
        </p:nvSpPr>
        <p:spPr bwMode="auto">
          <a:xfrm>
            <a:off x="0" y="6096000"/>
            <a:ext cx="1828800" cy="336550"/>
          </a:xfrm>
          <a:prstGeom prst="rect">
            <a:avLst/>
          </a:prstGeom>
          <a:noFill/>
          <a:ln w="9525">
            <a:noFill/>
            <a:miter lim="800000"/>
            <a:headEnd/>
            <a:tailEnd/>
          </a:ln>
          <a:effectLst/>
        </p:spPr>
        <p:txBody>
          <a:bodyPr>
            <a:spAutoFit/>
          </a:bodyPr>
          <a:lstStyle/>
          <a:p>
            <a:pPr algn="ctr"/>
            <a:r>
              <a:rPr lang="es-ES" sz="1600">
                <a:solidFill>
                  <a:srgbClr val="66FF33"/>
                </a:solidFill>
              </a:rPr>
              <a:t>Amortiguación</a:t>
            </a:r>
          </a:p>
        </p:txBody>
      </p:sp>
      <p:sp>
        <p:nvSpPr>
          <p:cNvPr id="566297" name="Line 25"/>
          <p:cNvSpPr>
            <a:spLocks noChangeShapeType="1"/>
          </p:cNvSpPr>
          <p:nvPr/>
        </p:nvSpPr>
        <p:spPr bwMode="auto">
          <a:xfrm>
            <a:off x="1905000" y="6248400"/>
            <a:ext cx="2667000" cy="0"/>
          </a:xfrm>
          <a:prstGeom prst="line">
            <a:avLst/>
          </a:prstGeom>
          <a:noFill/>
          <a:ln w="25400">
            <a:solidFill>
              <a:srgbClr val="00FF00"/>
            </a:solidFill>
            <a:round/>
            <a:headEnd/>
            <a:tailEnd type="triangle" w="med" len="med"/>
          </a:ln>
          <a:effectLst/>
        </p:spPr>
        <p:txBody>
          <a:bodyPr/>
          <a:lstStyle/>
          <a:p>
            <a:endParaRPr lang="es-ES"/>
          </a:p>
        </p:txBody>
      </p:sp>
      <p:sp>
        <p:nvSpPr>
          <p:cNvPr id="566298" name="Line 26"/>
          <p:cNvSpPr>
            <a:spLocks noChangeShapeType="1"/>
          </p:cNvSpPr>
          <p:nvPr/>
        </p:nvSpPr>
        <p:spPr bwMode="auto">
          <a:xfrm flipV="1">
            <a:off x="990600" y="5181600"/>
            <a:ext cx="990600" cy="914400"/>
          </a:xfrm>
          <a:prstGeom prst="line">
            <a:avLst/>
          </a:prstGeom>
          <a:noFill/>
          <a:ln w="25400">
            <a:solidFill>
              <a:srgbClr val="00FF00"/>
            </a:solidFill>
            <a:round/>
            <a:headEnd/>
            <a:tailEnd type="triangle" w="med" len="med"/>
          </a:ln>
          <a:effectLst/>
        </p:spPr>
        <p:txBody>
          <a:bodyPr/>
          <a:lstStyle/>
          <a:p>
            <a:endParaRPr lang="es-ES"/>
          </a:p>
        </p:txBody>
      </p:sp>
    </p:spTree>
    <p:extLst>
      <p:ext uri="{BB962C8B-B14F-4D97-AF65-F5344CB8AC3E}">
        <p14:creationId xmlns:p14="http://schemas.microsoft.com/office/powerpoint/2010/main" val="279812184"/>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p:txBody>
          <a:bodyPr/>
          <a:lstStyle/>
          <a:p>
            <a:r>
              <a:rPr lang="es-ES"/>
              <a:t>LENTES: OCULARES</a:t>
            </a:r>
          </a:p>
        </p:txBody>
      </p:sp>
      <p:pic>
        <p:nvPicPr>
          <p:cNvPr id="548868" name="Picture 4" descr="CH20-1"/>
          <p:cNvPicPr>
            <a:picLocks noGrp="1" noChangeAspect="1" noChangeArrowheads="1"/>
          </p:cNvPicPr>
          <p:nvPr>
            <p:ph type="clipArt" sz="half" idx="4294967295"/>
          </p:nvPr>
        </p:nvPicPr>
        <p:blipFill>
          <a:blip r:embed="rId2" cstate="print"/>
          <a:srcRect/>
          <a:stretch>
            <a:fillRect/>
          </a:stretch>
        </p:blipFill>
        <p:spPr>
          <a:xfrm>
            <a:off x="0" y="1828800"/>
            <a:ext cx="4545013" cy="4724400"/>
          </a:xfrm>
          <a:noFill/>
          <a:ln/>
        </p:spPr>
      </p:pic>
      <p:sp>
        <p:nvSpPr>
          <p:cNvPr id="548876" name="Text Box 12"/>
          <p:cNvSpPr txBox="1">
            <a:spLocks noChangeArrowheads="1"/>
          </p:cNvSpPr>
          <p:nvPr/>
        </p:nvSpPr>
        <p:spPr bwMode="auto">
          <a:xfrm>
            <a:off x="0" y="2895600"/>
            <a:ext cx="2590800" cy="581025"/>
          </a:xfrm>
          <a:prstGeom prst="rect">
            <a:avLst/>
          </a:prstGeom>
          <a:noFill/>
          <a:ln w="9525">
            <a:noFill/>
            <a:miter lim="800000"/>
            <a:headEnd/>
            <a:tailEnd/>
          </a:ln>
          <a:effectLst/>
        </p:spPr>
        <p:txBody>
          <a:bodyPr>
            <a:spAutoFit/>
          </a:bodyPr>
          <a:lstStyle/>
          <a:p>
            <a:pPr algn="ctr"/>
            <a:r>
              <a:rPr lang="es-ES" sz="1600"/>
              <a:t>Ajuste de la distancia interpupilar</a:t>
            </a:r>
          </a:p>
        </p:txBody>
      </p:sp>
      <p:sp>
        <p:nvSpPr>
          <p:cNvPr id="548879" name="Line 15"/>
          <p:cNvSpPr>
            <a:spLocks noChangeShapeType="1"/>
          </p:cNvSpPr>
          <p:nvPr/>
        </p:nvSpPr>
        <p:spPr bwMode="auto">
          <a:xfrm flipV="1">
            <a:off x="2209800" y="2895600"/>
            <a:ext cx="1905000" cy="152400"/>
          </a:xfrm>
          <a:prstGeom prst="line">
            <a:avLst/>
          </a:prstGeom>
          <a:noFill/>
          <a:ln w="25400">
            <a:solidFill>
              <a:srgbClr val="FF0000"/>
            </a:solidFill>
            <a:round/>
            <a:headEnd/>
            <a:tailEnd type="triangle" w="med" len="med"/>
          </a:ln>
          <a:effectLst/>
        </p:spPr>
        <p:txBody>
          <a:bodyPr/>
          <a:lstStyle/>
          <a:p>
            <a:endParaRPr lang="es-ES"/>
          </a:p>
        </p:txBody>
      </p:sp>
      <p:sp>
        <p:nvSpPr>
          <p:cNvPr id="548880" name="Text Box 16"/>
          <p:cNvSpPr txBox="1">
            <a:spLocks noChangeArrowheads="1"/>
          </p:cNvSpPr>
          <p:nvPr/>
        </p:nvSpPr>
        <p:spPr bwMode="auto">
          <a:xfrm>
            <a:off x="7391400" y="2667000"/>
            <a:ext cx="1371600" cy="336550"/>
          </a:xfrm>
          <a:prstGeom prst="rect">
            <a:avLst/>
          </a:prstGeom>
          <a:noFill/>
          <a:ln w="9525">
            <a:noFill/>
            <a:miter lim="800000"/>
            <a:headEnd/>
            <a:tailEnd/>
          </a:ln>
          <a:effectLst/>
        </p:spPr>
        <p:txBody>
          <a:bodyPr>
            <a:spAutoFit/>
          </a:bodyPr>
          <a:lstStyle/>
          <a:p>
            <a:pPr algn="ctr"/>
            <a:r>
              <a:rPr lang="es-ES" sz="1600"/>
              <a:t>Oculares</a:t>
            </a:r>
          </a:p>
        </p:txBody>
      </p:sp>
      <p:sp>
        <p:nvSpPr>
          <p:cNvPr id="548881" name="Line 17"/>
          <p:cNvSpPr>
            <a:spLocks noChangeShapeType="1"/>
          </p:cNvSpPr>
          <p:nvPr/>
        </p:nvSpPr>
        <p:spPr bwMode="auto">
          <a:xfrm flipH="1" flipV="1">
            <a:off x="4495800" y="2438400"/>
            <a:ext cx="2819400" cy="381000"/>
          </a:xfrm>
          <a:prstGeom prst="line">
            <a:avLst/>
          </a:prstGeom>
          <a:noFill/>
          <a:ln w="25400">
            <a:solidFill>
              <a:srgbClr val="FF0000"/>
            </a:solidFill>
            <a:round/>
            <a:headEnd/>
            <a:tailEnd type="triangle" w="med" len="med"/>
          </a:ln>
          <a:effectLst/>
        </p:spPr>
        <p:txBody>
          <a:bodyPr/>
          <a:lstStyle/>
          <a:p>
            <a:endParaRPr lang="es-ES"/>
          </a:p>
        </p:txBody>
      </p:sp>
    </p:spTree>
    <p:extLst>
      <p:ext uri="{BB962C8B-B14F-4D97-AF65-F5344CB8AC3E}">
        <p14:creationId xmlns:p14="http://schemas.microsoft.com/office/powerpoint/2010/main" val="39021424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548866"/>
                                        </p:tgtEl>
                                        <p:attrNameLst>
                                          <p:attrName>style.visibility</p:attrName>
                                        </p:attrNameLst>
                                      </p:cBhvr>
                                      <p:to>
                                        <p:strVal val="visible"/>
                                      </p:to>
                                    </p:set>
                                    <p:animEffect transition="in" filter="blinds(horizontal)">
                                      <p:cBhvr>
                                        <p:cTn id="7" dur="500"/>
                                        <p:tgtEl>
                                          <p:spTgt spid="54886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48868"/>
                                        </p:tgtEl>
                                        <p:attrNameLst>
                                          <p:attrName>style.visibility</p:attrName>
                                        </p:attrNameLst>
                                      </p:cBhvr>
                                      <p:to>
                                        <p:strVal val="visible"/>
                                      </p:to>
                                    </p:set>
                                    <p:animEffect transition="in" filter="dissolve">
                                      <p:cBhvr>
                                        <p:cTn id="12" dur="500"/>
                                        <p:tgtEl>
                                          <p:spTgt spid="54886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48880"/>
                                        </p:tgtEl>
                                        <p:attrNameLst>
                                          <p:attrName>style.visibility</p:attrName>
                                        </p:attrNameLst>
                                      </p:cBhvr>
                                      <p:to>
                                        <p:strVal val="visible"/>
                                      </p:to>
                                    </p:set>
                                    <p:animEffect transition="in" filter="dissolve">
                                      <p:cBhvr>
                                        <p:cTn id="17" dur="500"/>
                                        <p:tgtEl>
                                          <p:spTgt spid="54888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48881"/>
                                        </p:tgtEl>
                                        <p:attrNameLst>
                                          <p:attrName>style.visibility</p:attrName>
                                        </p:attrNameLst>
                                      </p:cBhvr>
                                      <p:to>
                                        <p:strVal val="visible"/>
                                      </p:to>
                                    </p:set>
                                    <p:animEffect transition="in" filter="dissolve">
                                      <p:cBhvr>
                                        <p:cTn id="22" dur="500"/>
                                        <p:tgtEl>
                                          <p:spTgt spid="54888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48876"/>
                                        </p:tgtEl>
                                        <p:attrNameLst>
                                          <p:attrName>style.visibility</p:attrName>
                                        </p:attrNameLst>
                                      </p:cBhvr>
                                      <p:to>
                                        <p:strVal val="visible"/>
                                      </p:to>
                                    </p:set>
                                    <p:animEffect transition="in" filter="dissolve">
                                      <p:cBhvr>
                                        <p:cTn id="27" dur="500"/>
                                        <p:tgtEl>
                                          <p:spTgt spid="54887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48879"/>
                                        </p:tgtEl>
                                        <p:attrNameLst>
                                          <p:attrName>style.visibility</p:attrName>
                                        </p:attrNameLst>
                                      </p:cBhvr>
                                      <p:to>
                                        <p:strVal val="visible"/>
                                      </p:to>
                                    </p:set>
                                    <p:animEffect transition="in" filter="dissolve">
                                      <p:cBhvr>
                                        <p:cTn id="32" dur="500"/>
                                        <p:tgtEl>
                                          <p:spTgt spid="548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66" grpId="0" autoUpdateAnimBg="0"/>
      <p:bldP spid="548876" grpId="0" autoUpdateAnimBg="0"/>
      <p:bldP spid="548879" grpId="0" animBg="1"/>
      <p:bldP spid="548880" grpId="0" autoUpdateAnimBg="0"/>
      <p:bldP spid="548881"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2178" name="Rectangle 2050"/>
          <p:cNvSpPr>
            <a:spLocks noGrp="1" noChangeArrowheads="1"/>
          </p:cNvSpPr>
          <p:nvPr>
            <p:ph type="title"/>
          </p:nvPr>
        </p:nvSpPr>
        <p:spPr/>
        <p:txBody>
          <a:bodyPr/>
          <a:lstStyle/>
          <a:p>
            <a:r>
              <a:rPr lang="es-ES"/>
              <a:t>TETRAOCULARES</a:t>
            </a:r>
          </a:p>
        </p:txBody>
      </p:sp>
      <p:pic>
        <p:nvPicPr>
          <p:cNvPr id="562189" name="Picture 2061" descr="support_education_scopes"/>
          <p:cNvPicPr>
            <a:picLocks noGrp="1" noChangeAspect="1" noChangeArrowheads="1"/>
          </p:cNvPicPr>
          <p:nvPr>
            <p:ph type="clipArt" sz="half" idx="1"/>
          </p:nvPr>
        </p:nvPicPr>
        <p:blipFill>
          <a:blip r:embed="rId2" cstate="print"/>
          <a:stretch>
            <a:fillRect/>
          </a:stretch>
        </p:blipFill>
        <p:spPr>
          <a:xfrm>
            <a:off x="714835" y="1885950"/>
            <a:ext cx="3497930" cy="4171950"/>
          </a:xfrm>
          <a:noFill/>
          <a:ln/>
        </p:spPr>
      </p:pic>
    </p:spTree>
    <p:extLst>
      <p:ext uri="{BB962C8B-B14F-4D97-AF65-F5344CB8AC3E}">
        <p14:creationId xmlns:p14="http://schemas.microsoft.com/office/powerpoint/2010/main" val="515014391"/>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2658" name="Rectangle 2"/>
          <p:cNvSpPr>
            <a:spLocks noGrp="1" noChangeArrowheads="1"/>
          </p:cNvSpPr>
          <p:nvPr>
            <p:ph type="title"/>
          </p:nvPr>
        </p:nvSpPr>
        <p:spPr/>
        <p:txBody>
          <a:bodyPr/>
          <a:lstStyle/>
          <a:p>
            <a:r>
              <a:rPr lang="es-ES"/>
              <a:t>MICROSCOPÍA DE CAMPO OSCURO</a:t>
            </a:r>
          </a:p>
        </p:txBody>
      </p:sp>
      <p:pic>
        <p:nvPicPr>
          <p:cNvPr id="582660" name="Picture 4" descr="coscuro2"/>
          <p:cNvPicPr>
            <a:picLocks noGrp="1" noChangeAspect="1" noChangeArrowheads="1"/>
          </p:cNvPicPr>
          <p:nvPr>
            <p:ph type="clipArt" sz="half" idx="1"/>
          </p:nvPr>
        </p:nvPicPr>
        <p:blipFill>
          <a:blip r:embed="rId2" cstate="print"/>
          <a:srcRect/>
          <a:stretch>
            <a:fillRect/>
          </a:stretch>
        </p:blipFill>
        <p:spPr>
          <a:xfrm>
            <a:off x="457200" y="2446158"/>
            <a:ext cx="4013200" cy="2994025"/>
          </a:xfrm>
          <a:noFill/>
          <a:ln/>
        </p:spPr>
      </p:pic>
      <p:pic>
        <p:nvPicPr>
          <p:cNvPr id="582659" name="Picture 3" descr="image001.jpg (7336 bytes)"/>
          <p:cNvPicPr>
            <a:picLocks noChangeAspect="1" noChangeArrowheads="1"/>
          </p:cNvPicPr>
          <p:nvPr/>
        </p:nvPicPr>
        <p:blipFill>
          <a:blip r:embed="rId3" cstate="print"/>
          <a:srcRect/>
          <a:stretch>
            <a:fillRect/>
          </a:stretch>
        </p:blipFill>
        <p:spPr bwMode="auto">
          <a:xfrm>
            <a:off x="5029200" y="2667000"/>
            <a:ext cx="3429000" cy="2514600"/>
          </a:xfrm>
          <a:prstGeom prst="rect">
            <a:avLst/>
          </a:prstGeom>
          <a:noFill/>
        </p:spPr>
      </p:pic>
      <p:sp>
        <p:nvSpPr>
          <p:cNvPr id="582661" name="Text Box 5"/>
          <p:cNvSpPr txBox="1">
            <a:spLocks noChangeArrowheads="1"/>
          </p:cNvSpPr>
          <p:nvPr/>
        </p:nvSpPr>
        <p:spPr bwMode="auto">
          <a:xfrm>
            <a:off x="4953000" y="5410200"/>
            <a:ext cx="3521075" cy="336550"/>
          </a:xfrm>
          <a:prstGeom prst="rect">
            <a:avLst/>
          </a:prstGeom>
          <a:noFill/>
          <a:ln w="9525">
            <a:noFill/>
            <a:miter lim="800000"/>
            <a:headEnd/>
            <a:tailEnd/>
          </a:ln>
          <a:effectLst/>
        </p:spPr>
        <p:txBody>
          <a:bodyPr>
            <a:spAutoFit/>
          </a:bodyPr>
          <a:lstStyle/>
          <a:p>
            <a:pPr algn="ctr"/>
            <a:r>
              <a:rPr lang="es-ES" sz="1600"/>
              <a:t>Treponema pallidum</a:t>
            </a:r>
          </a:p>
        </p:txBody>
      </p:sp>
    </p:spTree>
    <p:extLst>
      <p:ext uri="{BB962C8B-B14F-4D97-AF65-F5344CB8AC3E}">
        <p14:creationId xmlns:p14="http://schemas.microsoft.com/office/powerpoint/2010/main" val="427720318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ajal2.jpg"/>
          <p:cNvPicPr>
            <a:picLocks noChangeAspect="1"/>
          </p:cNvPicPr>
          <p:nvPr/>
        </p:nvPicPr>
        <p:blipFill>
          <a:blip r:embed="rId2"/>
          <a:stretch>
            <a:fillRect/>
          </a:stretch>
        </p:blipFill>
        <p:spPr>
          <a:xfrm>
            <a:off x="5572125" y="516845"/>
            <a:ext cx="3222625" cy="3929062"/>
          </a:xfrm>
          <a:prstGeom prst="rect">
            <a:avLst/>
          </a:prstGeom>
          <a:effectLst>
            <a:outerShdw blurRad="50800" dist="165100" dir="13500000" algn="br" rotWithShape="0">
              <a:schemeClr val="tx1">
                <a:alpha val="40000"/>
              </a:schemeClr>
            </a:outerShdw>
          </a:effectLst>
        </p:spPr>
      </p:pic>
      <p:sp>
        <p:nvSpPr>
          <p:cNvPr id="8" name="7 Marcador de contenido"/>
          <p:cNvSpPr>
            <a:spLocks noGrp="1"/>
          </p:cNvSpPr>
          <p:nvPr>
            <p:ph idx="1"/>
          </p:nvPr>
        </p:nvSpPr>
        <p:spPr>
          <a:xfrm>
            <a:off x="592818" y="1765074"/>
            <a:ext cx="3993696" cy="4171269"/>
          </a:xfrm>
        </p:spPr>
        <p:txBody>
          <a:bodyPr rtlCol="0">
            <a:normAutofit/>
          </a:bodyPr>
          <a:lstStyle/>
          <a:p>
            <a:pPr algn="just" eaLnBrk="1" fontAlgn="auto" hangingPunct="1">
              <a:spcAft>
                <a:spcPts val="0"/>
              </a:spcAft>
              <a:buFont typeface="Arial" panose="020B0604020202020204" pitchFamily="34" charset="0"/>
              <a:buNone/>
              <a:defRPr/>
            </a:pPr>
            <a:r>
              <a:rPr lang="es-ES" sz="3400" b="1" dirty="0">
                <a:latin typeface="Arial" pitchFamily="34" charset="0"/>
                <a:cs typeface="Arial" pitchFamily="34" charset="0"/>
              </a:rPr>
              <a:t>Segundo período</a:t>
            </a:r>
            <a:endParaRPr lang="es-ES" sz="3400" dirty="0">
              <a:latin typeface="Arial" pitchFamily="34" charset="0"/>
              <a:cs typeface="Arial" pitchFamily="34" charset="0"/>
            </a:endParaRPr>
          </a:p>
          <a:p>
            <a:pPr algn="just" eaLnBrk="1" fontAlgn="auto" hangingPunct="1">
              <a:spcAft>
                <a:spcPts val="0"/>
              </a:spcAft>
              <a:defRPr/>
            </a:pPr>
            <a:r>
              <a:rPr lang="es-ES" dirty="0">
                <a:latin typeface="Arial" pitchFamily="34" charset="0"/>
                <a:cs typeface="Arial" pitchFamily="34" charset="0"/>
              </a:rPr>
              <a:t>(Se inicia a mediados del siglo XVII hasta los últimos 25 años del siglo XIX.)</a:t>
            </a:r>
          </a:p>
          <a:p>
            <a:pPr algn="just" eaLnBrk="1" fontAlgn="auto" hangingPunct="1">
              <a:spcAft>
                <a:spcPts val="0"/>
              </a:spcAft>
              <a:defRPr/>
            </a:pPr>
            <a:r>
              <a:rPr lang="es-ES" dirty="0">
                <a:latin typeface="Arial" pitchFamily="34" charset="0"/>
                <a:cs typeface="Arial" pitchFamily="34" charset="0"/>
              </a:rPr>
              <a:t>Fueron creados los primeros microscopios ópticos.</a:t>
            </a:r>
          </a:p>
          <a:p>
            <a:pPr algn="just" eaLnBrk="1" fontAlgn="auto" hangingPunct="1">
              <a:spcAft>
                <a:spcPts val="0"/>
              </a:spcAft>
              <a:defRPr/>
            </a:pPr>
            <a:r>
              <a:rPr lang="es-ES" dirty="0">
                <a:latin typeface="Arial" pitchFamily="34" charset="0"/>
                <a:cs typeface="Arial" pitchFamily="34" charset="0"/>
              </a:rPr>
              <a:t>Este período culmina con la generalización más importante de la Biología La </a:t>
            </a:r>
            <a:r>
              <a:rPr lang="es-ES" b="1" dirty="0">
                <a:latin typeface="Arial" pitchFamily="34" charset="0"/>
                <a:cs typeface="Arial" pitchFamily="34" charset="0"/>
              </a:rPr>
              <a:t>Teoría celular</a:t>
            </a:r>
            <a:endParaRPr lang="es-ES" dirty="0"/>
          </a:p>
        </p:txBody>
      </p:sp>
      <p:pic>
        <p:nvPicPr>
          <p:cNvPr id="61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014" y="4445907"/>
            <a:ext cx="1379642" cy="2207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8073848"/>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p:txBody>
          <a:bodyPr/>
          <a:lstStyle/>
          <a:p>
            <a:r>
              <a:rPr lang="es-ES"/>
              <a:t>MICROSCOPÍA DE CONTRASTE DE FASES</a:t>
            </a:r>
          </a:p>
        </p:txBody>
      </p:sp>
      <p:pic>
        <p:nvPicPr>
          <p:cNvPr id="518151" name="Picture 7" descr="olympus1.jpg (5939 bytes)"/>
          <p:cNvPicPr>
            <a:picLocks noGrp="1" noChangeAspect="1" noChangeArrowheads="1"/>
          </p:cNvPicPr>
          <p:nvPr>
            <p:ph type="clipArt" sz="half" idx="1"/>
          </p:nvPr>
        </p:nvPicPr>
        <p:blipFill>
          <a:blip r:embed="rId2" cstate="print"/>
          <a:stretch>
            <a:fillRect/>
          </a:stretch>
        </p:blipFill>
        <p:spPr>
          <a:xfrm>
            <a:off x="1466850" y="3019425"/>
            <a:ext cx="1993900" cy="1905000"/>
          </a:xfrm>
          <a:noFill/>
          <a:ln/>
        </p:spPr>
      </p:pic>
      <p:pic>
        <p:nvPicPr>
          <p:cNvPr id="518152" name="Picture 8" descr="20X Phase-Contrast Image">
            <a:hlinkClick r:id="" action="ppaction://noaction"/>
          </p:cNvPr>
          <p:cNvPicPr>
            <a:picLocks noChangeAspect="1" noChangeArrowheads="1"/>
          </p:cNvPicPr>
          <p:nvPr/>
        </p:nvPicPr>
        <p:blipFill>
          <a:blip r:embed="rId3" cstate="print"/>
          <a:srcRect/>
          <a:stretch>
            <a:fillRect/>
          </a:stretch>
        </p:blipFill>
        <p:spPr bwMode="auto">
          <a:xfrm>
            <a:off x="4876800" y="2133600"/>
            <a:ext cx="3733800" cy="2238375"/>
          </a:xfrm>
          <a:prstGeom prst="rect">
            <a:avLst/>
          </a:prstGeom>
          <a:noFill/>
        </p:spPr>
      </p:pic>
      <p:sp>
        <p:nvSpPr>
          <p:cNvPr id="518153" name="Text Box 9"/>
          <p:cNvSpPr txBox="1">
            <a:spLocks noChangeArrowheads="1"/>
          </p:cNvSpPr>
          <p:nvPr/>
        </p:nvSpPr>
        <p:spPr bwMode="auto">
          <a:xfrm>
            <a:off x="4876800" y="5029200"/>
            <a:ext cx="3521075" cy="336550"/>
          </a:xfrm>
          <a:prstGeom prst="rect">
            <a:avLst/>
          </a:prstGeom>
          <a:noFill/>
          <a:ln w="9525">
            <a:noFill/>
            <a:miter lim="800000"/>
            <a:headEnd/>
            <a:tailEnd/>
          </a:ln>
          <a:effectLst/>
        </p:spPr>
        <p:txBody>
          <a:bodyPr>
            <a:spAutoFit/>
          </a:bodyPr>
          <a:lstStyle/>
          <a:p>
            <a:pPr algn="ctr"/>
            <a:r>
              <a:rPr lang="es-ES" sz="1600"/>
              <a:t>Células epiteliales 20 x</a:t>
            </a:r>
          </a:p>
        </p:txBody>
      </p:sp>
    </p:spTree>
    <p:extLst>
      <p:ext uri="{BB962C8B-B14F-4D97-AF65-F5344CB8AC3E}">
        <p14:creationId xmlns:p14="http://schemas.microsoft.com/office/powerpoint/2010/main" val="658242124"/>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p:txBody>
          <a:bodyPr/>
          <a:lstStyle/>
          <a:p>
            <a:r>
              <a:rPr lang="es-ES"/>
              <a:t>MICROSCOPIA DE FLUORESCENCIA</a:t>
            </a:r>
          </a:p>
        </p:txBody>
      </p:sp>
      <p:pic>
        <p:nvPicPr>
          <p:cNvPr id="524311" name="Picture 23" descr="20X Fluorescent Image">
            <a:hlinkClick r:id="rId2"/>
          </p:cNvPr>
          <p:cNvPicPr>
            <a:picLocks noGrp="1" noChangeAspect="1" noChangeArrowheads="1"/>
          </p:cNvPicPr>
          <p:nvPr>
            <p:ph type="clipArt" sz="half" idx="1"/>
          </p:nvPr>
        </p:nvPicPr>
        <p:blipFill>
          <a:blip r:embed="rId3" cstate="print"/>
          <a:stretch>
            <a:fillRect/>
          </a:stretch>
        </p:blipFill>
        <p:spPr>
          <a:xfrm>
            <a:off x="838200" y="2759075"/>
            <a:ext cx="3251200" cy="2425700"/>
          </a:xfrm>
          <a:ln/>
        </p:spPr>
      </p:pic>
      <p:sp>
        <p:nvSpPr>
          <p:cNvPr id="524299" name="Text Box 11"/>
          <p:cNvSpPr txBox="1">
            <a:spLocks noChangeArrowheads="1"/>
          </p:cNvSpPr>
          <p:nvPr/>
        </p:nvSpPr>
        <p:spPr bwMode="auto">
          <a:xfrm>
            <a:off x="838200" y="5715000"/>
            <a:ext cx="3521075" cy="336550"/>
          </a:xfrm>
          <a:prstGeom prst="rect">
            <a:avLst/>
          </a:prstGeom>
          <a:noFill/>
          <a:ln w="9525">
            <a:noFill/>
            <a:miter lim="800000"/>
            <a:headEnd/>
            <a:tailEnd/>
          </a:ln>
          <a:effectLst/>
        </p:spPr>
        <p:txBody>
          <a:bodyPr>
            <a:spAutoFit/>
          </a:bodyPr>
          <a:lstStyle/>
          <a:p>
            <a:pPr algn="ctr"/>
            <a:r>
              <a:rPr lang="es-ES" sz="1600"/>
              <a:t>Células epiteliales 200 x</a:t>
            </a:r>
          </a:p>
        </p:txBody>
      </p:sp>
      <p:pic>
        <p:nvPicPr>
          <p:cNvPr id="524313" name="Picture 25" descr="huge47"/>
          <p:cNvPicPr>
            <a:picLocks noChangeAspect="1" noChangeArrowheads="1"/>
          </p:cNvPicPr>
          <p:nvPr/>
        </p:nvPicPr>
        <p:blipFill>
          <a:blip r:embed="rId4" cstate="print"/>
          <a:srcRect/>
          <a:stretch>
            <a:fillRect/>
          </a:stretch>
        </p:blipFill>
        <p:spPr bwMode="auto">
          <a:xfrm>
            <a:off x="4953000" y="1828800"/>
            <a:ext cx="3371850" cy="4308475"/>
          </a:xfrm>
          <a:prstGeom prst="rect">
            <a:avLst/>
          </a:prstGeom>
          <a:noFill/>
        </p:spPr>
      </p:pic>
    </p:spTree>
    <p:extLst>
      <p:ext uri="{BB962C8B-B14F-4D97-AF65-F5344CB8AC3E}">
        <p14:creationId xmlns:p14="http://schemas.microsoft.com/office/powerpoint/2010/main" val="3173495545"/>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p:txBody>
          <a:bodyPr/>
          <a:lstStyle/>
          <a:p>
            <a:r>
              <a:rPr lang="es-ES"/>
              <a:t>PRIMER M.E. EN ESPAÑA (1949)</a:t>
            </a:r>
          </a:p>
        </p:txBody>
      </p:sp>
      <p:pic>
        <p:nvPicPr>
          <p:cNvPr id="507908" name="Picture 4" descr="Primer microscopio electrónico en España (IO)"/>
          <p:cNvPicPr>
            <a:picLocks noChangeAspect="1" noChangeArrowheads="1"/>
          </p:cNvPicPr>
          <p:nvPr/>
        </p:nvPicPr>
        <p:blipFill>
          <a:blip r:embed="rId2" cstate="print"/>
          <a:srcRect/>
          <a:stretch>
            <a:fillRect/>
          </a:stretch>
        </p:blipFill>
        <p:spPr bwMode="auto">
          <a:xfrm>
            <a:off x="2971800" y="1709468"/>
            <a:ext cx="2776538" cy="4724400"/>
          </a:xfrm>
          <a:prstGeom prst="rect">
            <a:avLst/>
          </a:prstGeom>
          <a:noFill/>
        </p:spPr>
      </p:pic>
    </p:spTree>
    <p:extLst>
      <p:ext uri="{BB962C8B-B14F-4D97-AF65-F5344CB8AC3E}">
        <p14:creationId xmlns:p14="http://schemas.microsoft.com/office/powerpoint/2010/main" val="3978664239"/>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1218" name="Rectangle 1026"/>
          <p:cNvSpPr>
            <a:spLocks noGrp="1" noChangeArrowheads="1"/>
          </p:cNvSpPr>
          <p:nvPr>
            <p:ph type="title"/>
          </p:nvPr>
        </p:nvSpPr>
        <p:spPr/>
        <p:txBody>
          <a:bodyPr/>
          <a:lstStyle/>
          <a:p>
            <a:r>
              <a:rPr lang="es-ES"/>
              <a:t>MICROSCOPIO ELECTRÓNICO</a:t>
            </a:r>
          </a:p>
        </p:txBody>
      </p:sp>
      <p:pic>
        <p:nvPicPr>
          <p:cNvPr id="521225" name="Picture 1033" descr="microele"/>
          <p:cNvPicPr>
            <a:picLocks noGrp="1" noChangeAspect="1" noChangeArrowheads="1"/>
          </p:cNvPicPr>
          <p:nvPr>
            <p:ph type="clipArt" sz="half" idx="1"/>
          </p:nvPr>
        </p:nvPicPr>
        <p:blipFill>
          <a:blip r:embed="rId2" cstate="print"/>
          <a:srcRect/>
          <a:stretch>
            <a:fillRect/>
          </a:stretch>
        </p:blipFill>
        <p:spPr>
          <a:xfrm>
            <a:off x="304800" y="2530475"/>
            <a:ext cx="4165600" cy="2779713"/>
          </a:xfrm>
          <a:noFill/>
          <a:ln/>
        </p:spPr>
      </p:pic>
      <p:pic>
        <p:nvPicPr>
          <p:cNvPr id="521228" name="Picture 1036" descr="microscopia-barrido"/>
          <p:cNvPicPr>
            <a:picLocks noChangeAspect="1" noChangeArrowheads="1"/>
          </p:cNvPicPr>
          <p:nvPr/>
        </p:nvPicPr>
        <p:blipFill>
          <a:blip r:embed="rId3" cstate="print"/>
          <a:srcRect/>
          <a:stretch>
            <a:fillRect/>
          </a:stretch>
        </p:blipFill>
        <p:spPr bwMode="auto">
          <a:xfrm>
            <a:off x="4800600" y="2514600"/>
            <a:ext cx="3657600" cy="2798763"/>
          </a:xfrm>
          <a:prstGeom prst="rect">
            <a:avLst/>
          </a:prstGeom>
          <a:noFill/>
        </p:spPr>
      </p:pic>
    </p:spTree>
    <p:extLst>
      <p:ext uri="{BB962C8B-B14F-4D97-AF65-F5344CB8AC3E}">
        <p14:creationId xmlns:p14="http://schemas.microsoft.com/office/powerpoint/2010/main" val="1393840901"/>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p:txBody>
          <a:bodyPr>
            <a:normAutofit/>
          </a:bodyPr>
          <a:lstStyle/>
          <a:p>
            <a:r>
              <a:rPr lang="es-ES"/>
              <a:t>MICROSCOPIO ELECTRÓNICO DE BARRIDO</a:t>
            </a:r>
          </a:p>
        </p:txBody>
      </p:sp>
      <p:pic>
        <p:nvPicPr>
          <p:cNvPr id="500743" name="Picture 7" descr="ss-550"/>
          <p:cNvPicPr>
            <a:picLocks noChangeAspect="1" noChangeArrowheads="1"/>
          </p:cNvPicPr>
          <p:nvPr/>
        </p:nvPicPr>
        <p:blipFill>
          <a:blip r:embed="rId2" cstate="print"/>
          <a:srcRect/>
          <a:stretch>
            <a:fillRect/>
          </a:stretch>
        </p:blipFill>
        <p:spPr bwMode="auto">
          <a:xfrm>
            <a:off x="1752600" y="1752600"/>
            <a:ext cx="5638800" cy="4718050"/>
          </a:xfrm>
          <a:prstGeom prst="rect">
            <a:avLst/>
          </a:prstGeom>
          <a:noFill/>
        </p:spPr>
      </p:pic>
    </p:spTree>
    <p:extLst>
      <p:ext uri="{BB962C8B-B14F-4D97-AF65-F5344CB8AC3E}">
        <p14:creationId xmlns:p14="http://schemas.microsoft.com/office/powerpoint/2010/main" val="172902967"/>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p:txBody>
          <a:bodyPr/>
          <a:lstStyle/>
          <a:p>
            <a:r>
              <a:rPr lang="es-ES"/>
              <a:t>M.E. DE TRASMISIÓN</a:t>
            </a:r>
          </a:p>
        </p:txBody>
      </p:sp>
      <p:pic>
        <p:nvPicPr>
          <p:cNvPr id="525318" name="Picture 6" descr="bacilo"/>
          <p:cNvPicPr>
            <a:picLocks noChangeAspect="1" noChangeArrowheads="1"/>
          </p:cNvPicPr>
          <p:nvPr/>
        </p:nvPicPr>
        <p:blipFill>
          <a:blip r:embed="rId2" cstate="print"/>
          <a:srcRect/>
          <a:stretch>
            <a:fillRect/>
          </a:stretch>
        </p:blipFill>
        <p:spPr bwMode="auto">
          <a:xfrm>
            <a:off x="2590800" y="1676400"/>
            <a:ext cx="3692525" cy="4435475"/>
          </a:xfrm>
          <a:prstGeom prst="rect">
            <a:avLst/>
          </a:prstGeom>
          <a:noFill/>
        </p:spPr>
      </p:pic>
      <p:sp>
        <p:nvSpPr>
          <p:cNvPr id="525321" name="Text Box 9"/>
          <p:cNvSpPr txBox="1">
            <a:spLocks noChangeArrowheads="1"/>
          </p:cNvSpPr>
          <p:nvPr/>
        </p:nvSpPr>
        <p:spPr bwMode="auto">
          <a:xfrm>
            <a:off x="2667000" y="6248400"/>
            <a:ext cx="3521075" cy="336550"/>
          </a:xfrm>
          <a:prstGeom prst="rect">
            <a:avLst/>
          </a:prstGeom>
          <a:noFill/>
          <a:ln w="9525">
            <a:noFill/>
            <a:miter lim="800000"/>
            <a:headEnd/>
            <a:tailEnd/>
          </a:ln>
          <a:effectLst/>
        </p:spPr>
        <p:txBody>
          <a:bodyPr>
            <a:spAutoFit/>
          </a:bodyPr>
          <a:lstStyle/>
          <a:p>
            <a:pPr algn="ctr"/>
            <a:r>
              <a:rPr lang="es-ES" sz="1600"/>
              <a:t>Bacilos en división</a:t>
            </a:r>
          </a:p>
        </p:txBody>
      </p:sp>
    </p:spTree>
    <p:extLst>
      <p:ext uri="{BB962C8B-B14F-4D97-AF65-F5344CB8AC3E}">
        <p14:creationId xmlns:p14="http://schemas.microsoft.com/office/powerpoint/2010/main" val="1200745197"/>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p:txBody>
          <a:bodyPr/>
          <a:lstStyle/>
          <a:p>
            <a:r>
              <a:rPr lang="es-ES"/>
              <a:t>M.E DE BARRIDO</a:t>
            </a:r>
          </a:p>
        </p:txBody>
      </p:sp>
      <p:pic>
        <p:nvPicPr>
          <p:cNvPr id="526342" name="Picture 6" descr="bloodcell"/>
          <p:cNvPicPr>
            <a:picLocks noChangeAspect="1" noChangeArrowheads="1"/>
          </p:cNvPicPr>
          <p:nvPr/>
        </p:nvPicPr>
        <p:blipFill>
          <a:blip r:embed="rId2" cstate="print"/>
          <a:srcRect/>
          <a:stretch>
            <a:fillRect/>
          </a:stretch>
        </p:blipFill>
        <p:spPr bwMode="auto">
          <a:xfrm>
            <a:off x="2209800" y="1676400"/>
            <a:ext cx="4648200" cy="4568825"/>
          </a:xfrm>
          <a:prstGeom prst="rect">
            <a:avLst/>
          </a:prstGeom>
          <a:noFill/>
        </p:spPr>
      </p:pic>
      <p:sp>
        <p:nvSpPr>
          <p:cNvPr id="526344" name="Text Box 8"/>
          <p:cNvSpPr txBox="1">
            <a:spLocks noChangeArrowheads="1"/>
          </p:cNvSpPr>
          <p:nvPr/>
        </p:nvSpPr>
        <p:spPr bwMode="auto">
          <a:xfrm>
            <a:off x="2743200" y="6324600"/>
            <a:ext cx="3521075" cy="336550"/>
          </a:xfrm>
          <a:prstGeom prst="rect">
            <a:avLst/>
          </a:prstGeom>
          <a:noFill/>
          <a:ln w="9525">
            <a:noFill/>
            <a:miter lim="800000"/>
            <a:headEnd/>
            <a:tailEnd/>
          </a:ln>
          <a:effectLst/>
        </p:spPr>
        <p:txBody>
          <a:bodyPr>
            <a:spAutoFit/>
          </a:bodyPr>
          <a:lstStyle/>
          <a:p>
            <a:pPr algn="ctr"/>
            <a:r>
              <a:rPr lang="es-ES" sz="1600"/>
              <a:t>Glóbulo rojo</a:t>
            </a:r>
          </a:p>
        </p:txBody>
      </p:sp>
    </p:spTree>
    <p:extLst>
      <p:ext uri="{BB962C8B-B14F-4D97-AF65-F5344CB8AC3E}">
        <p14:creationId xmlns:p14="http://schemas.microsoft.com/office/powerpoint/2010/main" val="1940329529"/>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p:txBody>
          <a:bodyPr/>
          <a:lstStyle/>
          <a:p>
            <a:r>
              <a:rPr lang="es-ES"/>
              <a:t>M.E. DE BARRIDO</a:t>
            </a:r>
          </a:p>
        </p:txBody>
      </p:sp>
      <p:pic>
        <p:nvPicPr>
          <p:cNvPr id="527366" name="Picture 6" descr="globlancocell"/>
          <p:cNvPicPr>
            <a:picLocks noChangeAspect="1" noChangeArrowheads="1"/>
          </p:cNvPicPr>
          <p:nvPr/>
        </p:nvPicPr>
        <p:blipFill>
          <a:blip r:embed="rId2" cstate="print"/>
          <a:srcRect/>
          <a:stretch>
            <a:fillRect/>
          </a:stretch>
        </p:blipFill>
        <p:spPr bwMode="auto">
          <a:xfrm>
            <a:off x="2438400" y="1752600"/>
            <a:ext cx="4495800" cy="4381500"/>
          </a:xfrm>
          <a:prstGeom prst="rect">
            <a:avLst/>
          </a:prstGeom>
          <a:noFill/>
        </p:spPr>
      </p:pic>
      <p:sp>
        <p:nvSpPr>
          <p:cNvPr id="527368" name="Text Box 8"/>
          <p:cNvSpPr txBox="1">
            <a:spLocks noChangeArrowheads="1"/>
          </p:cNvSpPr>
          <p:nvPr/>
        </p:nvSpPr>
        <p:spPr bwMode="auto">
          <a:xfrm>
            <a:off x="2743200" y="6324600"/>
            <a:ext cx="3521075" cy="336550"/>
          </a:xfrm>
          <a:prstGeom prst="rect">
            <a:avLst/>
          </a:prstGeom>
          <a:noFill/>
          <a:ln w="9525">
            <a:noFill/>
            <a:miter lim="800000"/>
            <a:headEnd/>
            <a:tailEnd/>
          </a:ln>
          <a:effectLst/>
        </p:spPr>
        <p:txBody>
          <a:bodyPr>
            <a:spAutoFit/>
          </a:bodyPr>
          <a:lstStyle/>
          <a:p>
            <a:pPr algn="ctr"/>
            <a:r>
              <a:rPr lang="es-ES" sz="1600"/>
              <a:t>Glóbulo blanco</a:t>
            </a:r>
          </a:p>
        </p:txBody>
      </p:sp>
    </p:spTree>
    <p:extLst>
      <p:ext uri="{BB962C8B-B14F-4D97-AF65-F5344CB8AC3E}">
        <p14:creationId xmlns:p14="http://schemas.microsoft.com/office/powerpoint/2010/main" val="2467238082"/>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p:txBody>
          <a:bodyPr/>
          <a:lstStyle/>
          <a:p>
            <a:r>
              <a:rPr lang="es-ES"/>
              <a:t>TIPOS DE MICROSCOPIOS</a:t>
            </a:r>
          </a:p>
        </p:txBody>
      </p:sp>
      <p:sp>
        <p:nvSpPr>
          <p:cNvPr id="578565" name="Text Box 5"/>
          <p:cNvSpPr txBox="1">
            <a:spLocks noChangeArrowheads="1"/>
          </p:cNvSpPr>
          <p:nvPr/>
        </p:nvSpPr>
        <p:spPr bwMode="auto">
          <a:xfrm>
            <a:off x="228600" y="3810000"/>
            <a:ext cx="1860550" cy="696913"/>
          </a:xfrm>
          <a:prstGeom prst="rect">
            <a:avLst/>
          </a:prstGeom>
          <a:noFill/>
          <a:ln w="9525">
            <a:noFill/>
            <a:miter lim="800000"/>
            <a:headEnd/>
            <a:tailEnd/>
          </a:ln>
          <a:effectLst/>
        </p:spPr>
        <p:txBody>
          <a:bodyPr>
            <a:spAutoFit/>
          </a:bodyPr>
          <a:lstStyle/>
          <a:p>
            <a:r>
              <a:rPr lang="es-ES" sz="1800">
                <a:solidFill>
                  <a:schemeClr val="tx1"/>
                </a:solidFill>
              </a:rPr>
              <a:t>Tipos de</a:t>
            </a:r>
          </a:p>
          <a:p>
            <a:r>
              <a:rPr lang="es-ES" sz="1800">
                <a:solidFill>
                  <a:schemeClr val="tx1"/>
                </a:solidFill>
              </a:rPr>
              <a:t>microscopios</a:t>
            </a:r>
          </a:p>
        </p:txBody>
      </p:sp>
      <p:sp>
        <p:nvSpPr>
          <p:cNvPr id="578566" name="AutoShape 6"/>
          <p:cNvSpPr>
            <a:spLocks/>
          </p:cNvSpPr>
          <p:nvPr/>
        </p:nvSpPr>
        <p:spPr bwMode="auto">
          <a:xfrm>
            <a:off x="1981200" y="2438400"/>
            <a:ext cx="228600" cy="3505200"/>
          </a:xfrm>
          <a:prstGeom prst="leftBrace">
            <a:avLst>
              <a:gd name="adj1" fmla="val 127778"/>
              <a:gd name="adj2" fmla="val 50000"/>
            </a:avLst>
          </a:prstGeom>
          <a:noFill/>
          <a:ln w="9525">
            <a:solidFill>
              <a:schemeClr val="tx1"/>
            </a:solidFill>
            <a:round/>
            <a:headEnd/>
            <a:tailEnd/>
          </a:ln>
          <a:effectLst/>
        </p:spPr>
        <p:txBody>
          <a:bodyPr wrap="none" anchor="ctr"/>
          <a:lstStyle/>
          <a:p>
            <a:endParaRPr lang="es-ES"/>
          </a:p>
        </p:txBody>
      </p:sp>
      <p:sp>
        <p:nvSpPr>
          <p:cNvPr id="578568" name="Text Box 8"/>
          <p:cNvSpPr txBox="1">
            <a:spLocks noChangeArrowheads="1"/>
          </p:cNvSpPr>
          <p:nvPr/>
        </p:nvSpPr>
        <p:spPr bwMode="auto">
          <a:xfrm>
            <a:off x="2209800" y="2438400"/>
            <a:ext cx="1860550" cy="696913"/>
          </a:xfrm>
          <a:prstGeom prst="rect">
            <a:avLst/>
          </a:prstGeom>
          <a:noFill/>
          <a:ln w="9525">
            <a:noFill/>
            <a:miter lim="800000"/>
            <a:headEnd/>
            <a:tailEnd/>
          </a:ln>
          <a:effectLst/>
        </p:spPr>
        <p:txBody>
          <a:bodyPr>
            <a:spAutoFit/>
          </a:bodyPr>
          <a:lstStyle/>
          <a:p>
            <a:r>
              <a:rPr lang="es-ES" sz="1800">
                <a:solidFill>
                  <a:schemeClr val="folHlink"/>
                </a:solidFill>
              </a:rPr>
              <a:t>Microscopio</a:t>
            </a:r>
          </a:p>
          <a:p>
            <a:r>
              <a:rPr lang="es-ES" sz="1800">
                <a:solidFill>
                  <a:schemeClr val="folHlink"/>
                </a:solidFill>
              </a:rPr>
              <a:t>óptico</a:t>
            </a:r>
          </a:p>
        </p:txBody>
      </p:sp>
      <p:sp>
        <p:nvSpPr>
          <p:cNvPr id="578569" name="Text Box 9"/>
          <p:cNvSpPr txBox="1">
            <a:spLocks noChangeArrowheads="1"/>
          </p:cNvSpPr>
          <p:nvPr/>
        </p:nvSpPr>
        <p:spPr bwMode="auto">
          <a:xfrm>
            <a:off x="2362200" y="5257800"/>
            <a:ext cx="1860550" cy="696913"/>
          </a:xfrm>
          <a:prstGeom prst="rect">
            <a:avLst/>
          </a:prstGeom>
          <a:noFill/>
          <a:ln w="9525">
            <a:noFill/>
            <a:miter lim="800000"/>
            <a:headEnd/>
            <a:tailEnd/>
          </a:ln>
          <a:effectLst/>
        </p:spPr>
        <p:txBody>
          <a:bodyPr>
            <a:spAutoFit/>
          </a:bodyPr>
          <a:lstStyle/>
          <a:p>
            <a:r>
              <a:rPr lang="es-ES" sz="1800">
                <a:solidFill>
                  <a:schemeClr val="folHlink"/>
                </a:solidFill>
              </a:rPr>
              <a:t>Microscopio</a:t>
            </a:r>
          </a:p>
          <a:p>
            <a:r>
              <a:rPr lang="es-ES" sz="1800">
                <a:solidFill>
                  <a:schemeClr val="folHlink"/>
                </a:solidFill>
              </a:rPr>
              <a:t>electrónico</a:t>
            </a:r>
          </a:p>
        </p:txBody>
      </p:sp>
      <p:sp>
        <p:nvSpPr>
          <p:cNvPr id="578570" name="Text Box 10"/>
          <p:cNvSpPr txBox="1">
            <a:spLocks noChangeArrowheads="1"/>
          </p:cNvSpPr>
          <p:nvPr/>
        </p:nvSpPr>
        <p:spPr bwMode="auto">
          <a:xfrm>
            <a:off x="4267200" y="1752600"/>
            <a:ext cx="1981200" cy="696913"/>
          </a:xfrm>
          <a:prstGeom prst="rect">
            <a:avLst/>
          </a:prstGeom>
          <a:noFill/>
          <a:ln w="9525">
            <a:noFill/>
            <a:miter lim="800000"/>
            <a:headEnd/>
            <a:tailEnd/>
          </a:ln>
          <a:effectLst/>
        </p:spPr>
        <p:txBody>
          <a:bodyPr>
            <a:spAutoFit/>
          </a:bodyPr>
          <a:lstStyle/>
          <a:p>
            <a:r>
              <a:rPr lang="es-ES" sz="1800">
                <a:solidFill>
                  <a:srgbClr val="CC3300"/>
                </a:solidFill>
              </a:rPr>
              <a:t>Microscopio</a:t>
            </a:r>
          </a:p>
          <a:p>
            <a:r>
              <a:rPr lang="es-ES" sz="1800">
                <a:solidFill>
                  <a:srgbClr val="CC3300"/>
                </a:solidFill>
              </a:rPr>
              <a:t>Óptico Simple</a:t>
            </a:r>
          </a:p>
        </p:txBody>
      </p:sp>
      <p:sp>
        <p:nvSpPr>
          <p:cNvPr id="578571" name="Text Box 11"/>
          <p:cNvSpPr txBox="1">
            <a:spLocks noChangeArrowheads="1"/>
          </p:cNvSpPr>
          <p:nvPr/>
        </p:nvSpPr>
        <p:spPr bwMode="auto">
          <a:xfrm>
            <a:off x="4267200" y="2819400"/>
            <a:ext cx="1828800" cy="1027113"/>
          </a:xfrm>
          <a:prstGeom prst="rect">
            <a:avLst/>
          </a:prstGeom>
          <a:noFill/>
          <a:ln w="9525">
            <a:noFill/>
            <a:miter lim="800000"/>
            <a:headEnd/>
            <a:tailEnd/>
          </a:ln>
          <a:effectLst/>
        </p:spPr>
        <p:txBody>
          <a:bodyPr>
            <a:spAutoFit/>
          </a:bodyPr>
          <a:lstStyle/>
          <a:p>
            <a:r>
              <a:rPr lang="es-ES" sz="1800">
                <a:solidFill>
                  <a:srgbClr val="CC3300"/>
                </a:solidFill>
              </a:rPr>
              <a:t>Microscopio</a:t>
            </a:r>
          </a:p>
          <a:p>
            <a:r>
              <a:rPr lang="es-ES" sz="1800">
                <a:solidFill>
                  <a:srgbClr val="CC3300"/>
                </a:solidFill>
              </a:rPr>
              <a:t>Óptico</a:t>
            </a:r>
          </a:p>
          <a:p>
            <a:r>
              <a:rPr lang="es-ES" sz="1800">
                <a:solidFill>
                  <a:srgbClr val="CC3300"/>
                </a:solidFill>
              </a:rPr>
              <a:t>Compuesto</a:t>
            </a:r>
          </a:p>
        </p:txBody>
      </p:sp>
      <p:sp>
        <p:nvSpPr>
          <p:cNvPr id="578572" name="Text Box 12"/>
          <p:cNvSpPr txBox="1">
            <a:spLocks noChangeArrowheads="1"/>
          </p:cNvSpPr>
          <p:nvPr/>
        </p:nvSpPr>
        <p:spPr bwMode="auto">
          <a:xfrm>
            <a:off x="6324600" y="2667000"/>
            <a:ext cx="2819400" cy="1357313"/>
          </a:xfrm>
          <a:prstGeom prst="rect">
            <a:avLst/>
          </a:prstGeom>
          <a:noFill/>
          <a:ln w="9525">
            <a:noFill/>
            <a:miter lim="800000"/>
            <a:headEnd/>
            <a:tailEnd/>
          </a:ln>
          <a:effectLst/>
        </p:spPr>
        <p:txBody>
          <a:bodyPr>
            <a:spAutoFit/>
          </a:bodyPr>
          <a:lstStyle/>
          <a:p>
            <a:r>
              <a:rPr lang="es-ES" sz="1800">
                <a:solidFill>
                  <a:srgbClr val="0000FF"/>
                </a:solidFill>
              </a:rPr>
              <a:t>M.O. Normal</a:t>
            </a:r>
          </a:p>
          <a:p>
            <a:r>
              <a:rPr lang="es-ES" sz="1800">
                <a:solidFill>
                  <a:srgbClr val="0000FF"/>
                </a:solidFill>
              </a:rPr>
              <a:t>Campo oscuro</a:t>
            </a:r>
          </a:p>
          <a:p>
            <a:r>
              <a:rPr lang="es-ES" sz="1800">
                <a:solidFill>
                  <a:srgbClr val="0000FF"/>
                </a:solidFill>
              </a:rPr>
              <a:t>Contraste de fases</a:t>
            </a:r>
          </a:p>
          <a:p>
            <a:r>
              <a:rPr lang="es-ES" sz="1800">
                <a:solidFill>
                  <a:srgbClr val="0000FF"/>
                </a:solidFill>
              </a:rPr>
              <a:t>Fluorescencia</a:t>
            </a:r>
          </a:p>
        </p:txBody>
      </p:sp>
      <p:sp>
        <p:nvSpPr>
          <p:cNvPr id="578575" name="Text Box 15"/>
          <p:cNvSpPr txBox="1">
            <a:spLocks noChangeArrowheads="1"/>
          </p:cNvSpPr>
          <p:nvPr/>
        </p:nvSpPr>
        <p:spPr bwMode="auto">
          <a:xfrm>
            <a:off x="4343400" y="4876800"/>
            <a:ext cx="3581400" cy="1357313"/>
          </a:xfrm>
          <a:prstGeom prst="rect">
            <a:avLst/>
          </a:prstGeom>
          <a:noFill/>
          <a:ln w="9525">
            <a:noFill/>
            <a:miter lim="800000"/>
            <a:headEnd/>
            <a:tailEnd/>
          </a:ln>
          <a:effectLst/>
        </p:spPr>
        <p:txBody>
          <a:bodyPr>
            <a:spAutoFit/>
          </a:bodyPr>
          <a:lstStyle/>
          <a:p>
            <a:r>
              <a:rPr lang="es-ES" sz="1800">
                <a:solidFill>
                  <a:srgbClr val="0000FF"/>
                </a:solidFill>
              </a:rPr>
              <a:t>Transmisión</a:t>
            </a:r>
          </a:p>
          <a:p>
            <a:r>
              <a:rPr lang="es-ES" sz="1800">
                <a:solidFill>
                  <a:srgbClr val="0000FF"/>
                </a:solidFill>
              </a:rPr>
              <a:t>Barrido</a:t>
            </a:r>
          </a:p>
          <a:p>
            <a:r>
              <a:rPr lang="es-ES" sz="1800">
                <a:solidFill>
                  <a:srgbClr val="0000FF"/>
                </a:solidFill>
              </a:rPr>
              <a:t>Digital</a:t>
            </a:r>
          </a:p>
          <a:p>
            <a:r>
              <a:rPr lang="es-ES" sz="1800">
                <a:solidFill>
                  <a:srgbClr val="0000FF"/>
                </a:solidFill>
              </a:rPr>
              <a:t>Efecto túnel o cuántico</a:t>
            </a:r>
          </a:p>
        </p:txBody>
      </p:sp>
      <p:sp>
        <p:nvSpPr>
          <p:cNvPr id="578576" name="AutoShape 16"/>
          <p:cNvSpPr>
            <a:spLocks/>
          </p:cNvSpPr>
          <p:nvPr/>
        </p:nvSpPr>
        <p:spPr bwMode="auto">
          <a:xfrm>
            <a:off x="3962400" y="1752600"/>
            <a:ext cx="228600" cy="2057400"/>
          </a:xfrm>
          <a:prstGeom prst="leftBrace">
            <a:avLst>
              <a:gd name="adj1" fmla="val 75000"/>
              <a:gd name="adj2" fmla="val 50000"/>
            </a:avLst>
          </a:prstGeom>
          <a:noFill/>
          <a:ln w="9525">
            <a:solidFill>
              <a:schemeClr val="tx1"/>
            </a:solidFill>
            <a:round/>
            <a:headEnd/>
            <a:tailEnd/>
          </a:ln>
          <a:effectLst/>
        </p:spPr>
        <p:txBody>
          <a:bodyPr wrap="none" anchor="ctr"/>
          <a:lstStyle/>
          <a:p>
            <a:endParaRPr lang="es-ES"/>
          </a:p>
        </p:txBody>
      </p:sp>
      <p:sp>
        <p:nvSpPr>
          <p:cNvPr id="578577" name="AutoShape 17"/>
          <p:cNvSpPr>
            <a:spLocks/>
          </p:cNvSpPr>
          <p:nvPr/>
        </p:nvSpPr>
        <p:spPr bwMode="auto">
          <a:xfrm>
            <a:off x="6096000" y="2667000"/>
            <a:ext cx="76200" cy="1371600"/>
          </a:xfrm>
          <a:prstGeom prst="leftBrace">
            <a:avLst>
              <a:gd name="adj1" fmla="val 150000"/>
              <a:gd name="adj2" fmla="val 50000"/>
            </a:avLst>
          </a:prstGeom>
          <a:noFill/>
          <a:ln w="9525">
            <a:solidFill>
              <a:schemeClr val="tx1"/>
            </a:solidFill>
            <a:round/>
            <a:headEnd/>
            <a:tailEnd/>
          </a:ln>
          <a:effectLst/>
        </p:spPr>
        <p:txBody>
          <a:bodyPr wrap="none" anchor="ctr"/>
          <a:lstStyle/>
          <a:p>
            <a:endParaRPr lang="es-ES"/>
          </a:p>
        </p:txBody>
      </p:sp>
      <p:sp>
        <p:nvSpPr>
          <p:cNvPr id="578578" name="Line 18"/>
          <p:cNvSpPr>
            <a:spLocks noChangeShapeType="1"/>
          </p:cNvSpPr>
          <p:nvPr/>
        </p:nvSpPr>
        <p:spPr bwMode="auto">
          <a:xfrm>
            <a:off x="6324600" y="2133600"/>
            <a:ext cx="762000" cy="0"/>
          </a:xfrm>
          <a:prstGeom prst="line">
            <a:avLst/>
          </a:prstGeom>
          <a:noFill/>
          <a:ln w="9525">
            <a:solidFill>
              <a:schemeClr val="tx1"/>
            </a:solidFill>
            <a:round/>
            <a:headEnd/>
            <a:tailEnd type="triangle" w="med" len="med"/>
          </a:ln>
          <a:effectLst/>
        </p:spPr>
        <p:txBody>
          <a:bodyPr/>
          <a:lstStyle/>
          <a:p>
            <a:endParaRPr lang="es-ES"/>
          </a:p>
        </p:txBody>
      </p:sp>
      <p:sp>
        <p:nvSpPr>
          <p:cNvPr id="578580" name="Text Box 20"/>
          <p:cNvSpPr txBox="1">
            <a:spLocks noChangeArrowheads="1"/>
          </p:cNvSpPr>
          <p:nvPr/>
        </p:nvSpPr>
        <p:spPr bwMode="auto">
          <a:xfrm>
            <a:off x="7239000" y="1981200"/>
            <a:ext cx="838200" cy="366713"/>
          </a:xfrm>
          <a:prstGeom prst="rect">
            <a:avLst/>
          </a:prstGeom>
          <a:noFill/>
          <a:ln w="9525">
            <a:noFill/>
            <a:miter lim="800000"/>
            <a:headEnd/>
            <a:tailEnd/>
          </a:ln>
          <a:effectLst/>
        </p:spPr>
        <p:txBody>
          <a:bodyPr>
            <a:spAutoFit/>
          </a:bodyPr>
          <a:lstStyle/>
          <a:p>
            <a:r>
              <a:rPr lang="es-ES" sz="1800">
                <a:solidFill>
                  <a:srgbClr val="0000FF"/>
                </a:solidFill>
              </a:rPr>
              <a:t>Lupa</a:t>
            </a:r>
          </a:p>
        </p:txBody>
      </p:sp>
      <p:sp>
        <p:nvSpPr>
          <p:cNvPr id="578581" name="AutoShape 21"/>
          <p:cNvSpPr>
            <a:spLocks/>
          </p:cNvSpPr>
          <p:nvPr/>
        </p:nvSpPr>
        <p:spPr bwMode="auto">
          <a:xfrm>
            <a:off x="4114800" y="4953000"/>
            <a:ext cx="76200" cy="1371600"/>
          </a:xfrm>
          <a:prstGeom prst="leftBrace">
            <a:avLst>
              <a:gd name="adj1" fmla="val 150000"/>
              <a:gd name="adj2" fmla="val 50000"/>
            </a:avLst>
          </a:prstGeom>
          <a:noFill/>
          <a:ln w="9525">
            <a:solidFill>
              <a:schemeClr val="tx1"/>
            </a:solidFill>
            <a:round/>
            <a:headEnd/>
            <a:tailEnd/>
          </a:ln>
          <a:effectLst/>
        </p:spPr>
        <p:txBody>
          <a:bodyPr wrap="none" anchor="ctr"/>
          <a:lstStyle/>
          <a:p>
            <a:endParaRPr lang="es-ES"/>
          </a:p>
        </p:txBody>
      </p:sp>
    </p:spTree>
    <p:extLst>
      <p:ext uri="{BB962C8B-B14F-4D97-AF65-F5344CB8AC3E}">
        <p14:creationId xmlns:p14="http://schemas.microsoft.com/office/powerpoint/2010/main" val="14892012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578562"/>
                                        </p:tgtEl>
                                        <p:attrNameLst>
                                          <p:attrName>style.visibility</p:attrName>
                                        </p:attrNameLst>
                                      </p:cBhvr>
                                      <p:to>
                                        <p:strVal val="visible"/>
                                      </p:to>
                                    </p:set>
                                    <p:animEffect transition="in" filter="blinds(horizontal)">
                                      <p:cBhvr>
                                        <p:cTn id="7" dur="500"/>
                                        <p:tgtEl>
                                          <p:spTgt spid="57856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78565"/>
                                        </p:tgtEl>
                                        <p:attrNameLst>
                                          <p:attrName>style.visibility</p:attrName>
                                        </p:attrNameLst>
                                      </p:cBhvr>
                                      <p:to>
                                        <p:strVal val="visible"/>
                                      </p:to>
                                    </p:set>
                                    <p:animEffect transition="in" filter="dissolve">
                                      <p:cBhvr>
                                        <p:cTn id="12" dur="500"/>
                                        <p:tgtEl>
                                          <p:spTgt spid="57856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78566"/>
                                        </p:tgtEl>
                                        <p:attrNameLst>
                                          <p:attrName>style.visibility</p:attrName>
                                        </p:attrNameLst>
                                      </p:cBhvr>
                                      <p:to>
                                        <p:strVal val="visible"/>
                                      </p:to>
                                    </p:set>
                                    <p:animEffect transition="in" filter="dissolve">
                                      <p:cBhvr>
                                        <p:cTn id="17" dur="500"/>
                                        <p:tgtEl>
                                          <p:spTgt spid="57856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78568"/>
                                        </p:tgtEl>
                                        <p:attrNameLst>
                                          <p:attrName>style.visibility</p:attrName>
                                        </p:attrNameLst>
                                      </p:cBhvr>
                                      <p:to>
                                        <p:strVal val="visible"/>
                                      </p:to>
                                    </p:set>
                                    <p:animEffect transition="in" filter="dissolve">
                                      <p:cBhvr>
                                        <p:cTn id="22" dur="500"/>
                                        <p:tgtEl>
                                          <p:spTgt spid="57856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78569"/>
                                        </p:tgtEl>
                                        <p:attrNameLst>
                                          <p:attrName>style.visibility</p:attrName>
                                        </p:attrNameLst>
                                      </p:cBhvr>
                                      <p:to>
                                        <p:strVal val="visible"/>
                                      </p:to>
                                    </p:set>
                                    <p:animEffect transition="in" filter="dissolve">
                                      <p:cBhvr>
                                        <p:cTn id="27" dur="500"/>
                                        <p:tgtEl>
                                          <p:spTgt spid="57856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78576"/>
                                        </p:tgtEl>
                                        <p:attrNameLst>
                                          <p:attrName>style.visibility</p:attrName>
                                        </p:attrNameLst>
                                      </p:cBhvr>
                                      <p:to>
                                        <p:strVal val="visible"/>
                                      </p:to>
                                    </p:set>
                                    <p:animEffect transition="in" filter="dissolve">
                                      <p:cBhvr>
                                        <p:cTn id="32" dur="500"/>
                                        <p:tgtEl>
                                          <p:spTgt spid="57857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78570"/>
                                        </p:tgtEl>
                                        <p:attrNameLst>
                                          <p:attrName>style.visibility</p:attrName>
                                        </p:attrNameLst>
                                      </p:cBhvr>
                                      <p:to>
                                        <p:strVal val="visible"/>
                                      </p:to>
                                    </p:set>
                                    <p:animEffect transition="in" filter="dissolve">
                                      <p:cBhvr>
                                        <p:cTn id="37" dur="500"/>
                                        <p:tgtEl>
                                          <p:spTgt spid="57857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78571"/>
                                        </p:tgtEl>
                                        <p:attrNameLst>
                                          <p:attrName>style.visibility</p:attrName>
                                        </p:attrNameLst>
                                      </p:cBhvr>
                                      <p:to>
                                        <p:strVal val="visible"/>
                                      </p:to>
                                    </p:set>
                                    <p:animEffect transition="in" filter="dissolve">
                                      <p:cBhvr>
                                        <p:cTn id="42" dur="500"/>
                                        <p:tgtEl>
                                          <p:spTgt spid="57857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78578"/>
                                        </p:tgtEl>
                                        <p:attrNameLst>
                                          <p:attrName>style.visibility</p:attrName>
                                        </p:attrNameLst>
                                      </p:cBhvr>
                                      <p:to>
                                        <p:strVal val="visible"/>
                                      </p:to>
                                    </p:set>
                                    <p:animEffect transition="in" filter="dissolve">
                                      <p:cBhvr>
                                        <p:cTn id="47" dur="500"/>
                                        <p:tgtEl>
                                          <p:spTgt spid="578578"/>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78580"/>
                                        </p:tgtEl>
                                        <p:attrNameLst>
                                          <p:attrName>style.visibility</p:attrName>
                                        </p:attrNameLst>
                                      </p:cBhvr>
                                      <p:to>
                                        <p:strVal val="visible"/>
                                      </p:to>
                                    </p:set>
                                    <p:animEffect transition="in" filter="dissolve">
                                      <p:cBhvr>
                                        <p:cTn id="52" dur="500"/>
                                        <p:tgtEl>
                                          <p:spTgt spid="578580"/>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578577"/>
                                        </p:tgtEl>
                                        <p:attrNameLst>
                                          <p:attrName>style.visibility</p:attrName>
                                        </p:attrNameLst>
                                      </p:cBhvr>
                                      <p:to>
                                        <p:strVal val="visible"/>
                                      </p:to>
                                    </p:set>
                                    <p:animEffect transition="in" filter="dissolve">
                                      <p:cBhvr>
                                        <p:cTn id="57" dur="500"/>
                                        <p:tgtEl>
                                          <p:spTgt spid="578577"/>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578572"/>
                                        </p:tgtEl>
                                        <p:attrNameLst>
                                          <p:attrName>style.visibility</p:attrName>
                                        </p:attrNameLst>
                                      </p:cBhvr>
                                      <p:to>
                                        <p:strVal val="visible"/>
                                      </p:to>
                                    </p:set>
                                    <p:animEffect transition="in" filter="dissolve">
                                      <p:cBhvr>
                                        <p:cTn id="62" dur="500"/>
                                        <p:tgtEl>
                                          <p:spTgt spid="578572"/>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578581"/>
                                        </p:tgtEl>
                                        <p:attrNameLst>
                                          <p:attrName>style.visibility</p:attrName>
                                        </p:attrNameLst>
                                      </p:cBhvr>
                                      <p:to>
                                        <p:strVal val="visible"/>
                                      </p:to>
                                    </p:set>
                                    <p:animEffect transition="in" filter="dissolve">
                                      <p:cBhvr>
                                        <p:cTn id="67" dur="500"/>
                                        <p:tgtEl>
                                          <p:spTgt spid="578581"/>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578575"/>
                                        </p:tgtEl>
                                        <p:attrNameLst>
                                          <p:attrName>style.visibility</p:attrName>
                                        </p:attrNameLst>
                                      </p:cBhvr>
                                      <p:to>
                                        <p:strVal val="visible"/>
                                      </p:to>
                                    </p:set>
                                    <p:animEffect transition="in" filter="dissolve">
                                      <p:cBhvr>
                                        <p:cTn id="72" dur="500"/>
                                        <p:tgtEl>
                                          <p:spTgt spid="578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62" grpId="0" autoUpdateAnimBg="0"/>
      <p:bldP spid="578565" grpId="0" autoUpdateAnimBg="0"/>
      <p:bldP spid="578566" grpId="0" animBg="1"/>
      <p:bldP spid="578568" grpId="0" autoUpdateAnimBg="0"/>
      <p:bldP spid="578569" grpId="0" autoUpdateAnimBg="0"/>
      <p:bldP spid="578570" grpId="0" autoUpdateAnimBg="0"/>
      <p:bldP spid="578571" grpId="0" autoUpdateAnimBg="0"/>
      <p:bldP spid="578572" grpId="0" autoUpdateAnimBg="0"/>
      <p:bldP spid="578575" grpId="0" autoUpdateAnimBg="0"/>
      <p:bldP spid="578576" grpId="0" animBg="1"/>
      <p:bldP spid="578577" grpId="0" animBg="1"/>
      <p:bldP spid="578578" grpId="0" animBg="1"/>
      <p:bldP spid="578580" grpId="0" autoUpdateAnimBg="0"/>
      <p:bldP spid="578581"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p:txBody>
          <a:bodyPr/>
          <a:lstStyle/>
          <a:p>
            <a:r>
              <a:rPr lang="es-ES"/>
              <a:t>MATERIAL NECESARIO: PORTAS Y CUBRES</a:t>
            </a:r>
          </a:p>
        </p:txBody>
      </p:sp>
      <p:pic>
        <p:nvPicPr>
          <p:cNvPr id="571397" name="Picture 5" descr="1000812"/>
          <p:cNvPicPr>
            <a:picLocks noGrp="1" noChangeAspect="1" noChangeArrowheads="1"/>
          </p:cNvPicPr>
          <p:nvPr>
            <p:ph type="clipArt" sz="half" idx="1"/>
          </p:nvPr>
        </p:nvPicPr>
        <p:blipFill>
          <a:blip r:embed="rId2" cstate="print"/>
          <a:stretch>
            <a:fillRect/>
          </a:stretch>
        </p:blipFill>
        <p:spPr>
          <a:xfrm>
            <a:off x="1511300" y="3295650"/>
            <a:ext cx="1905000" cy="1352550"/>
          </a:xfrm>
          <a:noFill/>
          <a:ln/>
        </p:spPr>
      </p:pic>
      <p:pic>
        <p:nvPicPr>
          <p:cNvPr id="571398" name="Picture 6" descr="6633002"/>
          <p:cNvPicPr>
            <a:picLocks noChangeAspect="1" noChangeArrowheads="1"/>
          </p:cNvPicPr>
          <p:nvPr/>
        </p:nvPicPr>
        <p:blipFill>
          <a:blip r:embed="rId3" cstate="print"/>
          <a:srcRect/>
          <a:stretch>
            <a:fillRect/>
          </a:stretch>
        </p:blipFill>
        <p:spPr bwMode="auto">
          <a:xfrm>
            <a:off x="4724400" y="2590800"/>
            <a:ext cx="3886200" cy="2757488"/>
          </a:xfrm>
          <a:prstGeom prst="rect">
            <a:avLst/>
          </a:prstGeom>
          <a:noFill/>
        </p:spPr>
      </p:pic>
    </p:spTree>
    <p:extLst>
      <p:ext uri="{BB962C8B-B14F-4D97-AF65-F5344CB8AC3E}">
        <p14:creationId xmlns:p14="http://schemas.microsoft.com/office/powerpoint/2010/main" val="36523073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71397"/>
                                        </p:tgtEl>
                                        <p:attrNameLst>
                                          <p:attrName>style.visibility</p:attrName>
                                        </p:attrNameLst>
                                      </p:cBhvr>
                                      <p:to>
                                        <p:strVal val="visible"/>
                                      </p:to>
                                    </p:set>
                                    <p:animEffect transition="in" filter="strips(downLeft)">
                                      <p:cBhvr>
                                        <p:cTn id="7" dur="500"/>
                                        <p:tgtEl>
                                          <p:spTgt spid="57139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9" fill="hold" nodeType="clickEffect">
                                  <p:stCondLst>
                                    <p:cond delay="0"/>
                                  </p:stCondLst>
                                  <p:childTnLst>
                                    <p:set>
                                      <p:cBhvr>
                                        <p:cTn id="11" dur="1" fill="hold">
                                          <p:stCondLst>
                                            <p:cond delay="0"/>
                                          </p:stCondLst>
                                        </p:cTn>
                                        <p:tgtEl>
                                          <p:spTgt spid="571398"/>
                                        </p:tgtEl>
                                        <p:attrNameLst>
                                          <p:attrName>style.visibility</p:attrName>
                                        </p:attrNameLst>
                                      </p:cBhvr>
                                      <p:to>
                                        <p:strVal val="visible"/>
                                      </p:to>
                                    </p:set>
                                    <p:animEffect transition="in" filter="strips(upLeft)">
                                      <p:cBhvr>
                                        <p:cTn id="12" dur="500"/>
                                        <p:tgtEl>
                                          <p:spTgt spid="571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5107" y="506981"/>
            <a:ext cx="8210550" cy="729267"/>
          </a:xfrm>
        </p:spPr>
        <p:txBody>
          <a:bodyPr/>
          <a:lstStyle/>
          <a:p>
            <a:pPr algn="ctr"/>
            <a:r>
              <a:rPr lang="es-ES" b="1" dirty="0" smtClean="0"/>
              <a:t>Etapa microscópica</a:t>
            </a:r>
            <a:endParaRPr lang="en-US" b="1" dirty="0"/>
          </a:p>
        </p:txBody>
      </p:sp>
      <p:graphicFrame>
        <p:nvGraphicFramePr>
          <p:cNvPr id="6" name="Diagrama 5"/>
          <p:cNvGraphicFramePr/>
          <p:nvPr>
            <p:extLst>
              <p:ext uri="{D42A27DB-BD31-4B8C-83A1-F6EECF244321}">
                <p14:modId xmlns:p14="http://schemas.microsoft.com/office/powerpoint/2010/main" val="2098878113"/>
              </p:ext>
            </p:extLst>
          </p:nvPr>
        </p:nvGraphicFramePr>
        <p:xfrm>
          <a:off x="1638300" y="3467384"/>
          <a:ext cx="6707414" cy="2730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a 6"/>
          <p:cNvGraphicFramePr/>
          <p:nvPr>
            <p:extLst>
              <p:ext uri="{D42A27DB-BD31-4B8C-83A1-F6EECF244321}">
                <p14:modId xmlns:p14="http://schemas.microsoft.com/office/powerpoint/2010/main" val="3071591040"/>
              </p:ext>
            </p:extLst>
          </p:nvPr>
        </p:nvGraphicFramePr>
        <p:xfrm>
          <a:off x="1638301" y="1236248"/>
          <a:ext cx="6707413" cy="258354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09932411"/>
      </p:ext>
    </p:extLst>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p:txBody>
          <a:bodyPr/>
          <a:lstStyle/>
          <a:p>
            <a:r>
              <a:rPr lang="es-ES"/>
              <a:t>ACEITE DE INMERSIÓN</a:t>
            </a:r>
          </a:p>
        </p:txBody>
      </p:sp>
      <p:sp>
        <p:nvSpPr>
          <p:cNvPr id="572438" name="Rectangle 22"/>
          <p:cNvSpPr>
            <a:spLocks noGrp="1" noChangeArrowheads="1"/>
          </p:cNvSpPr>
          <p:nvPr>
            <p:ph type="body" sz="half" idx="1"/>
          </p:nvPr>
        </p:nvSpPr>
        <p:spPr>
          <a:xfrm>
            <a:off x="1370013" y="1855611"/>
            <a:ext cx="3579812" cy="4114800"/>
          </a:xfrm>
        </p:spPr>
        <p:txBody>
          <a:bodyPr>
            <a:normAutofit lnSpcReduction="10000"/>
          </a:bodyPr>
          <a:lstStyle/>
          <a:p>
            <a:pPr>
              <a:lnSpc>
                <a:spcPct val="90000"/>
              </a:lnSpc>
            </a:pPr>
            <a:r>
              <a:rPr lang="es-ES" sz="2800">
                <a:solidFill>
                  <a:srgbClr val="333300"/>
                </a:solidFill>
              </a:rPr>
              <a:t>Hoy no son de madera de cedro, sino sintéticos</a:t>
            </a:r>
          </a:p>
          <a:p>
            <a:pPr>
              <a:lnSpc>
                <a:spcPct val="90000"/>
              </a:lnSpc>
            </a:pPr>
            <a:r>
              <a:rPr lang="es-ES" sz="2800">
                <a:solidFill>
                  <a:srgbClr val="C80000"/>
                </a:solidFill>
              </a:rPr>
              <a:t>Los hay de baja, media y alta viscosidad</a:t>
            </a:r>
          </a:p>
          <a:p>
            <a:pPr>
              <a:lnSpc>
                <a:spcPct val="90000"/>
              </a:lnSpc>
            </a:pPr>
            <a:r>
              <a:rPr lang="es-ES" sz="2800">
                <a:solidFill>
                  <a:srgbClr val="8103FF"/>
                </a:solidFill>
              </a:rPr>
              <a:t>Su empleo es imprescindible con el objetivo de inmersión (100x)</a:t>
            </a:r>
          </a:p>
        </p:txBody>
      </p:sp>
      <p:graphicFrame>
        <p:nvGraphicFramePr>
          <p:cNvPr id="572440" name="Object 24"/>
          <p:cNvGraphicFramePr>
            <a:graphicFrameLocks noGrp="1" noChangeAspect="1"/>
          </p:cNvGraphicFramePr>
          <p:nvPr>
            <p:ph type="clipArt" sz="half" idx="2"/>
          </p:nvPr>
        </p:nvGraphicFramePr>
        <p:xfrm>
          <a:off x="4622800" y="2432050"/>
          <a:ext cx="4013200" cy="3079750"/>
        </p:xfrm>
        <a:graphic>
          <a:graphicData uri="http://schemas.openxmlformats.org/presentationml/2006/ole">
            <mc:AlternateContent xmlns:mc="http://schemas.openxmlformats.org/markup-compatibility/2006">
              <mc:Choice xmlns:v="urn:schemas-microsoft-com:vml" Requires="v">
                <p:oleObj spid="_x0000_s60519" name="Imagen de mapa de bits" r:id="rId3" imgW="3809524" imgH="2924583" progId="PBrush">
                  <p:embed/>
                </p:oleObj>
              </mc:Choice>
              <mc:Fallback>
                <p:oleObj name="Imagen de mapa de bits" r:id="rId3" imgW="3809524" imgH="2924583" progId="PBrush">
                  <p:embed/>
                  <p:pic>
                    <p:nvPicPr>
                      <p:cNvPr id="572440" name="Object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2800" y="2432050"/>
                        <a:ext cx="4013200" cy="307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465745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572418"/>
                                        </p:tgtEl>
                                        <p:attrNameLst>
                                          <p:attrName>style.visibility</p:attrName>
                                        </p:attrNameLst>
                                      </p:cBhvr>
                                      <p:to>
                                        <p:strVal val="visible"/>
                                      </p:to>
                                    </p:set>
                                    <p:animEffect transition="in" filter="blinds(horizontal)">
                                      <p:cBhvr>
                                        <p:cTn id="7" dur="500"/>
                                        <p:tgtEl>
                                          <p:spTgt spid="5724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72440"/>
                                        </p:tgtEl>
                                        <p:attrNameLst>
                                          <p:attrName>style.visibility</p:attrName>
                                        </p:attrNameLst>
                                      </p:cBhvr>
                                      <p:to>
                                        <p:strVal val="visible"/>
                                      </p:to>
                                    </p:set>
                                    <p:animEffect transition="in" filter="dissolve">
                                      <p:cBhvr>
                                        <p:cTn id="12" dur="500"/>
                                        <p:tgtEl>
                                          <p:spTgt spid="57244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72438">
                                            <p:txEl>
                                              <p:pRg st="0" end="0"/>
                                            </p:txEl>
                                          </p:spTgt>
                                        </p:tgtEl>
                                        <p:attrNameLst>
                                          <p:attrName>style.visibility</p:attrName>
                                        </p:attrNameLst>
                                      </p:cBhvr>
                                      <p:to>
                                        <p:strVal val="visible"/>
                                      </p:to>
                                    </p:set>
                                    <p:animEffect transition="in" filter="strips(downLeft)">
                                      <p:cBhvr>
                                        <p:cTn id="17" dur="500"/>
                                        <p:tgtEl>
                                          <p:spTgt spid="57243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572438">
                                            <p:txEl>
                                              <p:pRg st="1" end="1"/>
                                            </p:txEl>
                                          </p:spTgt>
                                        </p:tgtEl>
                                        <p:attrNameLst>
                                          <p:attrName>style.visibility</p:attrName>
                                        </p:attrNameLst>
                                      </p:cBhvr>
                                      <p:to>
                                        <p:strVal val="visible"/>
                                      </p:to>
                                    </p:set>
                                    <p:animEffect transition="in" filter="strips(downLeft)">
                                      <p:cBhvr>
                                        <p:cTn id="22" dur="500"/>
                                        <p:tgtEl>
                                          <p:spTgt spid="57243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572438">
                                            <p:txEl>
                                              <p:pRg st="2" end="2"/>
                                            </p:txEl>
                                          </p:spTgt>
                                        </p:tgtEl>
                                        <p:attrNameLst>
                                          <p:attrName>style.visibility</p:attrName>
                                        </p:attrNameLst>
                                      </p:cBhvr>
                                      <p:to>
                                        <p:strVal val="visible"/>
                                      </p:to>
                                    </p:set>
                                    <p:animEffect transition="in" filter="strips(downLeft)">
                                      <p:cBhvr>
                                        <p:cTn id="27" dur="500"/>
                                        <p:tgtEl>
                                          <p:spTgt spid="5724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18" grpId="0" autoUpdateAnimBg="0"/>
      <p:bldP spid="572438"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p:txBody>
          <a:bodyPr/>
          <a:lstStyle/>
          <a:p>
            <a:r>
              <a:rPr lang="es-ES"/>
              <a:t>MANEJO DEL MICROSCOPIO</a:t>
            </a:r>
          </a:p>
        </p:txBody>
      </p:sp>
      <p:sp>
        <p:nvSpPr>
          <p:cNvPr id="574467" name="Rectangle 3"/>
          <p:cNvSpPr>
            <a:spLocks noGrp="1" noChangeArrowheads="1"/>
          </p:cNvSpPr>
          <p:nvPr>
            <p:ph sz="half" idx="1"/>
          </p:nvPr>
        </p:nvSpPr>
        <p:spPr>
          <a:solidFill>
            <a:srgbClr val="CEFDBB">
              <a:alpha val="50000"/>
            </a:srgbClr>
          </a:solidFill>
        </p:spPr>
        <p:txBody>
          <a:bodyPr/>
          <a:lstStyle/>
          <a:p>
            <a:r>
              <a:rPr lang="es-ES">
                <a:solidFill>
                  <a:srgbClr val="8103FF"/>
                </a:solidFill>
              </a:rPr>
              <a:t>No poner la preparación al revés</a:t>
            </a:r>
          </a:p>
          <a:p>
            <a:r>
              <a:rPr lang="es-ES"/>
              <a:t>Regular la luz a intensidad media</a:t>
            </a:r>
          </a:p>
          <a:p>
            <a:r>
              <a:rPr lang="es-ES">
                <a:solidFill>
                  <a:srgbClr val="C80000"/>
                </a:solidFill>
              </a:rPr>
              <a:t>Ajustar condensador y diafragma al medio</a:t>
            </a:r>
          </a:p>
          <a:p>
            <a:r>
              <a:rPr lang="es-ES">
                <a:solidFill>
                  <a:srgbClr val="0000FF"/>
                </a:solidFill>
              </a:rPr>
              <a:t>Empezar por poco aumento</a:t>
            </a:r>
          </a:p>
          <a:p>
            <a:endParaRPr lang="es-ES">
              <a:solidFill>
                <a:srgbClr val="0000FF"/>
              </a:solidFill>
            </a:endParaRPr>
          </a:p>
        </p:txBody>
      </p:sp>
      <p:sp>
        <p:nvSpPr>
          <p:cNvPr id="574468" name="Rectangle 4"/>
          <p:cNvSpPr>
            <a:spLocks noGrp="1" noChangeArrowheads="1"/>
          </p:cNvSpPr>
          <p:nvPr>
            <p:ph sz="half" idx="2"/>
          </p:nvPr>
        </p:nvSpPr>
        <p:spPr>
          <a:solidFill>
            <a:srgbClr val="66FFFF">
              <a:alpha val="50000"/>
            </a:srgbClr>
          </a:solidFill>
        </p:spPr>
        <p:txBody>
          <a:bodyPr/>
          <a:lstStyle/>
          <a:p>
            <a:r>
              <a:rPr lang="es-ES">
                <a:solidFill>
                  <a:srgbClr val="FF5050"/>
                </a:solidFill>
              </a:rPr>
              <a:t>Mirando por fuera subir la platina</a:t>
            </a:r>
          </a:p>
          <a:p>
            <a:r>
              <a:rPr lang="es-ES">
                <a:solidFill>
                  <a:srgbClr val="006666"/>
                </a:solidFill>
              </a:rPr>
              <a:t>Enfocar y ajustar</a:t>
            </a:r>
          </a:p>
          <a:p>
            <a:r>
              <a:rPr lang="es-ES">
                <a:solidFill>
                  <a:srgbClr val="FF0000"/>
                </a:solidFill>
              </a:rPr>
              <a:t>Pasar al siguiente aumento y enfocar</a:t>
            </a:r>
          </a:p>
          <a:p>
            <a:r>
              <a:rPr lang="es-ES">
                <a:solidFill>
                  <a:srgbClr val="9933FF"/>
                </a:solidFill>
              </a:rPr>
              <a:t>Al acabar retirar la preparación</a:t>
            </a:r>
          </a:p>
          <a:p>
            <a:r>
              <a:rPr lang="es-ES">
                <a:solidFill>
                  <a:srgbClr val="990033"/>
                </a:solidFill>
              </a:rPr>
              <a:t>Apagar la luz</a:t>
            </a:r>
          </a:p>
          <a:p>
            <a:endParaRPr lang="es-ES">
              <a:solidFill>
                <a:schemeClr val="bg1"/>
              </a:solidFill>
            </a:endParaRPr>
          </a:p>
        </p:txBody>
      </p:sp>
    </p:spTree>
    <p:extLst>
      <p:ext uri="{BB962C8B-B14F-4D97-AF65-F5344CB8AC3E}">
        <p14:creationId xmlns:p14="http://schemas.microsoft.com/office/powerpoint/2010/main" val="664031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574466"/>
                                        </p:tgtEl>
                                        <p:attrNameLst>
                                          <p:attrName>style.visibility</p:attrName>
                                        </p:attrNameLst>
                                      </p:cBhvr>
                                      <p:to>
                                        <p:strVal val="visible"/>
                                      </p:to>
                                    </p:set>
                                    <p:animEffect transition="in" filter="blinds(horizontal)">
                                      <p:cBhvr>
                                        <p:cTn id="7" dur="500"/>
                                        <p:tgtEl>
                                          <p:spTgt spid="57446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74467">
                                            <p:txEl>
                                              <p:pRg st="0" end="0"/>
                                            </p:txEl>
                                          </p:spTgt>
                                        </p:tgtEl>
                                        <p:attrNameLst>
                                          <p:attrName>style.visibility</p:attrName>
                                        </p:attrNameLst>
                                      </p:cBhvr>
                                      <p:to>
                                        <p:strVal val="visible"/>
                                      </p:to>
                                    </p:set>
                                    <p:animEffect transition="in" filter="dissolve">
                                      <p:cBhvr>
                                        <p:cTn id="12" dur="500"/>
                                        <p:tgtEl>
                                          <p:spTgt spid="5744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74467">
                                            <p:txEl>
                                              <p:pRg st="1" end="1"/>
                                            </p:txEl>
                                          </p:spTgt>
                                        </p:tgtEl>
                                        <p:attrNameLst>
                                          <p:attrName>style.visibility</p:attrName>
                                        </p:attrNameLst>
                                      </p:cBhvr>
                                      <p:to>
                                        <p:strVal val="visible"/>
                                      </p:to>
                                    </p:set>
                                    <p:animEffect transition="in" filter="dissolve">
                                      <p:cBhvr>
                                        <p:cTn id="17" dur="500"/>
                                        <p:tgtEl>
                                          <p:spTgt spid="57446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74467">
                                            <p:txEl>
                                              <p:pRg st="2" end="2"/>
                                            </p:txEl>
                                          </p:spTgt>
                                        </p:tgtEl>
                                        <p:attrNameLst>
                                          <p:attrName>style.visibility</p:attrName>
                                        </p:attrNameLst>
                                      </p:cBhvr>
                                      <p:to>
                                        <p:strVal val="visible"/>
                                      </p:to>
                                    </p:set>
                                    <p:animEffect transition="in" filter="dissolve">
                                      <p:cBhvr>
                                        <p:cTn id="22" dur="500"/>
                                        <p:tgtEl>
                                          <p:spTgt spid="57446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74467">
                                            <p:txEl>
                                              <p:pRg st="3" end="3"/>
                                            </p:txEl>
                                          </p:spTgt>
                                        </p:tgtEl>
                                        <p:attrNameLst>
                                          <p:attrName>style.visibility</p:attrName>
                                        </p:attrNameLst>
                                      </p:cBhvr>
                                      <p:to>
                                        <p:strVal val="visible"/>
                                      </p:to>
                                    </p:set>
                                    <p:animEffect transition="in" filter="dissolve">
                                      <p:cBhvr>
                                        <p:cTn id="27" dur="500"/>
                                        <p:tgtEl>
                                          <p:spTgt spid="57446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74468">
                                            <p:txEl>
                                              <p:pRg st="0" end="0"/>
                                            </p:txEl>
                                          </p:spTgt>
                                        </p:tgtEl>
                                        <p:attrNameLst>
                                          <p:attrName>style.visibility</p:attrName>
                                        </p:attrNameLst>
                                      </p:cBhvr>
                                      <p:to>
                                        <p:strVal val="visible"/>
                                      </p:to>
                                    </p:set>
                                    <p:animEffect transition="in" filter="dissolve">
                                      <p:cBhvr>
                                        <p:cTn id="32" dur="500"/>
                                        <p:tgtEl>
                                          <p:spTgt spid="57446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74468">
                                            <p:txEl>
                                              <p:pRg st="1" end="1"/>
                                            </p:txEl>
                                          </p:spTgt>
                                        </p:tgtEl>
                                        <p:attrNameLst>
                                          <p:attrName>style.visibility</p:attrName>
                                        </p:attrNameLst>
                                      </p:cBhvr>
                                      <p:to>
                                        <p:strVal val="visible"/>
                                      </p:to>
                                    </p:set>
                                    <p:animEffect transition="in" filter="dissolve">
                                      <p:cBhvr>
                                        <p:cTn id="37" dur="500"/>
                                        <p:tgtEl>
                                          <p:spTgt spid="57446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74468">
                                            <p:txEl>
                                              <p:pRg st="2" end="2"/>
                                            </p:txEl>
                                          </p:spTgt>
                                        </p:tgtEl>
                                        <p:attrNameLst>
                                          <p:attrName>style.visibility</p:attrName>
                                        </p:attrNameLst>
                                      </p:cBhvr>
                                      <p:to>
                                        <p:strVal val="visible"/>
                                      </p:to>
                                    </p:set>
                                    <p:animEffect transition="in" filter="dissolve">
                                      <p:cBhvr>
                                        <p:cTn id="42" dur="500"/>
                                        <p:tgtEl>
                                          <p:spTgt spid="57446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74468">
                                            <p:txEl>
                                              <p:pRg st="3" end="3"/>
                                            </p:txEl>
                                          </p:spTgt>
                                        </p:tgtEl>
                                        <p:attrNameLst>
                                          <p:attrName>style.visibility</p:attrName>
                                        </p:attrNameLst>
                                      </p:cBhvr>
                                      <p:to>
                                        <p:strVal val="visible"/>
                                      </p:to>
                                    </p:set>
                                    <p:animEffect transition="in" filter="dissolve">
                                      <p:cBhvr>
                                        <p:cTn id="47" dur="500"/>
                                        <p:tgtEl>
                                          <p:spTgt spid="574468">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74468">
                                            <p:txEl>
                                              <p:pRg st="4" end="4"/>
                                            </p:txEl>
                                          </p:spTgt>
                                        </p:tgtEl>
                                        <p:attrNameLst>
                                          <p:attrName>style.visibility</p:attrName>
                                        </p:attrNameLst>
                                      </p:cBhvr>
                                      <p:to>
                                        <p:strVal val="visible"/>
                                      </p:to>
                                    </p:set>
                                    <p:animEffect transition="in" filter="dissolve">
                                      <p:cBhvr>
                                        <p:cTn id="52" dur="500"/>
                                        <p:tgtEl>
                                          <p:spTgt spid="57446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66" grpId="0" autoUpdateAnimBg="0"/>
      <p:bldP spid="574467" grpId="0" build="p" autoUpdateAnimBg="0"/>
      <p:bldP spid="574468"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a:t>TECNICAS DE COLORACION</a:t>
            </a:r>
          </a:p>
        </p:txBody>
      </p:sp>
      <p:sp>
        <p:nvSpPr>
          <p:cNvPr id="6" name="5 Marcador de contenido"/>
          <p:cNvSpPr>
            <a:spLocks noGrp="1"/>
          </p:cNvSpPr>
          <p:nvPr>
            <p:ph idx="1"/>
          </p:nvPr>
        </p:nvSpPr>
        <p:spPr/>
        <p:txBody>
          <a:bodyPr>
            <a:normAutofit/>
          </a:bodyPr>
          <a:lstStyle/>
          <a:p>
            <a:r>
              <a:rPr lang="es-ES"/>
              <a:t>Sudán III y IV, Sudán negro B: (tinción de grasas)</a:t>
            </a:r>
          </a:p>
          <a:p>
            <a:r>
              <a:rPr lang="es-ES"/>
              <a:t>Reacción de </a:t>
            </a:r>
            <a:r>
              <a:rPr lang="es-ES" err="1"/>
              <a:t>Schiff</a:t>
            </a:r>
            <a:r>
              <a:rPr lang="es-ES"/>
              <a:t> del </a:t>
            </a:r>
            <a:r>
              <a:rPr lang="es-ES" err="1"/>
              <a:t>acd</a:t>
            </a:r>
            <a:r>
              <a:rPr lang="es-ES"/>
              <a:t>. </a:t>
            </a:r>
            <a:r>
              <a:rPr lang="es-ES" err="1"/>
              <a:t>Peryodíco</a:t>
            </a:r>
            <a:r>
              <a:rPr lang="es-ES"/>
              <a:t> (PAS): proteoglicanos, glucógeno.</a:t>
            </a:r>
          </a:p>
          <a:p>
            <a:r>
              <a:rPr lang="es-ES"/>
              <a:t>Reacción de </a:t>
            </a:r>
            <a:r>
              <a:rPr lang="es-ES" err="1"/>
              <a:t>Feulgen</a:t>
            </a:r>
            <a:r>
              <a:rPr lang="es-ES"/>
              <a:t>: ADN.</a:t>
            </a:r>
          </a:p>
          <a:p>
            <a:r>
              <a:rPr lang="es-ES" err="1"/>
              <a:t>Mallory</a:t>
            </a:r>
            <a:r>
              <a:rPr lang="es-ES"/>
              <a:t> </a:t>
            </a:r>
            <a:r>
              <a:rPr lang="es-ES" err="1"/>
              <a:t>Weis</a:t>
            </a:r>
            <a:r>
              <a:rPr lang="es-ES"/>
              <a:t>: Tejido conectivo.</a:t>
            </a:r>
          </a:p>
          <a:p>
            <a:r>
              <a:rPr lang="es-ES"/>
              <a:t>Método de </a:t>
            </a:r>
            <a:r>
              <a:rPr lang="es-ES" err="1"/>
              <a:t>Masson</a:t>
            </a:r>
            <a:r>
              <a:rPr lang="es-ES"/>
              <a:t>: tejido conectivo (verde).</a:t>
            </a:r>
          </a:p>
          <a:p>
            <a:r>
              <a:rPr lang="es-ES"/>
              <a:t>Hematoxilina-Eosina</a:t>
            </a:r>
          </a:p>
          <a:p>
            <a:r>
              <a:rPr lang="es-ES" err="1"/>
              <a:t>Zhiell</a:t>
            </a:r>
            <a:r>
              <a:rPr lang="es-ES"/>
              <a:t> </a:t>
            </a:r>
            <a:r>
              <a:rPr lang="es-ES" err="1"/>
              <a:t>Nilsen</a:t>
            </a:r>
            <a:endParaRPr lang="es-ES"/>
          </a:p>
          <a:p>
            <a:r>
              <a:rPr lang="es-ES"/>
              <a:t>Azul de metileno</a:t>
            </a:r>
          </a:p>
          <a:p>
            <a:r>
              <a:rPr lang="es-ES"/>
              <a:t>Coloración de Wright</a:t>
            </a:r>
          </a:p>
          <a:p>
            <a:r>
              <a:rPr lang="es-ES"/>
              <a:t>Reacción de Cajal  (sales de plata): tejido nervioso.</a:t>
            </a:r>
          </a:p>
        </p:txBody>
      </p:sp>
    </p:spTree>
    <p:extLst>
      <p:ext uri="{BB962C8B-B14F-4D97-AF65-F5344CB8AC3E}">
        <p14:creationId xmlns:p14="http://schemas.microsoft.com/office/powerpoint/2010/main" val="3779507734"/>
      </p:ext>
    </p:extLst>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84" name="Group 2064"/>
          <p:cNvGrpSpPr>
            <a:grpSpLocks/>
          </p:cNvGrpSpPr>
          <p:nvPr/>
        </p:nvGrpSpPr>
        <p:grpSpPr bwMode="auto">
          <a:xfrm>
            <a:off x="1889125" y="329973"/>
            <a:ext cx="5554663" cy="5827712"/>
            <a:chOff x="1190" y="217"/>
            <a:chExt cx="3499" cy="3671"/>
          </a:xfrm>
        </p:grpSpPr>
        <p:pic>
          <p:nvPicPr>
            <p:cNvPr id="7170" name="Picture 20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2" y="1071"/>
              <a:ext cx="3453" cy="2808"/>
            </a:xfrm>
            <a:prstGeom prst="rect">
              <a:avLst/>
            </a:prstGeom>
            <a:noFill/>
            <a:extLst>
              <a:ext uri="{909E8E84-426E-40DD-AFC4-6F175D3DCCD1}">
                <a14:hiddenFill xmlns:a14="http://schemas.microsoft.com/office/drawing/2010/main">
                  <a:solidFill>
                    <a:srgbClr val="FFFFFF"/>
                  </a:solidFill>
                </a14:hiddenFill>
              </a:ext>
            </a:extLst>
          </p:spPr>
        </p:pic>
        <p:sp>
          <p:nvSpPr>
            <p:cNvPr id="7171" name="Rectangle 2051"/>
            <p:cNvSpPr>
              <a:spLocks noChangeArrowheads="1"/>
            </p:cNvSpPr>
            <p:nvPr/>
          </p:nvSpPr>
          <p:spPr bwMode="auto">
            <a:xfrm>
              <a:off x="1490" y="1551"/>
              <a:ext cx="1104" cy="24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2" name="Rectangle 2052"/>
            <p:cNvSpPr>
              <a:spLocks noChangeArrowheads="1"/>
            </p:cNvSpPr>
            <p:nvPr/>
          </p:nvSpPr>
          <p:spPr bwMode="auto">
            <a:xfrm>
              <a:off x="1634" y="2607"/>
              <a:ext cx="624" cy="144"/>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3" name="Rectangle 2053"/>
            <p:cNvSpPr>
              <a:spLocks noChangeArrowheads="1"/>
            </p:cNvSpPr>
            <p:nvPr/>
          </p:nvSpPr>
          <p:spPr bwMode="auto">
            <a:xfrm>
              <a:off x="1250" y="3663"/>
              <a:ext cx="1440" cy="19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4" name="Rectangle 2054"/>
            <p:cNvSpPr>
              <a:spLocks noChangeArrowheads="1"/>
            </p:cNvSpPr>
            <p:nvPr/>
          </p:nvSpPr>
          <p:spPr bwMode="auto">
            <a:xfrm>
              <a:off x="3410" y="2271"/>
              <a:ext cx="1152" cy="28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7" name="Text Box 2057"/>
            <p:cNvSpPr txBox="1">
              <a:spLocks noChangeArrowheads="1"/>
            </p:cNvSpPr>
            <p:nvPr/>
          </p:nvSpPr>
          <p:spPr bwMode="auto">
            <a:xfrm>
              <a:off x="1358" y="217"/>
              <a:ext cx="2852" cy="566"/>
            </a:xfrm>
            <a:prstGeom prst="rect">
              <a:avLst/>
            </a:prstGeom>
            <a:solidFill>
              <a:srgbClr val="CCCCFF">
                <a:alpha val="30000"/>
              </a:srgbClr>
            </a:solidFill>
            <a:ln w="76200" cmpd="tri">
              <a:solidFill>
                <a:srgbClr val="3D007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n-US"/>
                <a:t>Tinción de células para</a:t>
              </a:r>
            </a:p>
            <a:p>
              <a:pPr algn="ctr"/>
              <a:r>
                <a:rPr lang="es-ES_tradnl" altLang="en-US"/>
                <a:t> la observación microscópica</a:t>
              </a:r>
              <a:endParaRPr lang="es-ES" altLang="en-US"/>
            </a:p>
          </p:txBody>
        </p:sp>
        <p:sp>
          <p:nvSpPr>
            <p:cNvPr id="7178" name="Text Box 2058"/>
            <p:cNvSpPr txBox="1">
              <a:spLocks noChangeArrowheads="1"/>
            </p:cNvSpPr>
            <p:nvPr/>
          </p:nvSpPr>
          <p:spPr bwMode="auto">
            <a:xfrm>
              <a:off x="1190" y="1495"/>
              <a:ext cx="1584" cy="326"/>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n-US" sz="1400"/>
                <a:t>Extensión de una fina capa </a:t>
              </a:r>
            </a:p>
            <a:p>
              <a:r>
                <a:rPr lang="es-ES_tradnl" altLang="en-US" sz="1400"/>
                <a:t>de células sobre el porta</a:t>
              </a:r>
              <a:endParaRPr lang="es-ES" altLang="en-US" sz="1400"/>
            </a:p>
          </p:txBody>
        </p:sp>
        <p:sp>
          <p:nvSpPr>
            <p:cNvPr id="7179" name="Text Box 2059"/>
            <p:cNvSpPr txBox="1">
              <a:spLocks noChangeArrowheads="1"/>
            </p:cNvSpPr>
            <p:nvPr/>
          </p:nvSpPr>
          <p:spPr bwMode="auto">
            <a:xfrm>
              <a:off x="1382" y="2551"/>
              <a:ext cx="867" cy="192"/>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n-US" sz="1400"/>
                <a:t>Secado al aire</a:t>
              </a:r>
              <a:endParaRPr lang="es-ES" altLang="en-US" sz="1400"/>
            </a:p>
          </p:txBody>
        </p:sp>
        <p:sp>
          <p:nvSpPr>
            <p:cNvPr id="7180" name="Text Box 2060"/>
            <p:cNvSpPr txBox="1">
              <a:spLocks noChangeArrowheads="1"/>
            </p:cNvSpPr>
            <p:nvPr/>
          </p:nvSpPr>
          <p:spPr bwMode="auto">
            <a:xfrm>
              <a:off x="1202" y="3692"/>
              <a:ext cx="1814" cy="192"/>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_tradnl" altLang="en-US" sz="1400"/>
                <a:t>Fijación por flameado del porta</a:t>
              </a:r>
              <a:endParaRPr lang="es-ES" altLang="en-US" sz="1400"/>
            </a:p>
          </p:txBody>
        </p:sp>
        <p:sp>
          <p:nvSpPr>
            <p:cNvPr id="7181" name="Text Box 2061"/>
            <p:cNvSpPr txBox="1">
              <a:spLocks noChangeArrowheads="1"/>
            </p:cNvSpPr>
            <p:nvPr/>
          </p:nvSpPr>
          <p:spPr bwMode="auto">
            <a:xfrm>
              <a:off x="3334" y="2263"/>
              <a:ext cx="1250" cy="326"/>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n-US" sz="1400"/>
                <a:t>Adición del colorante</a:t>
              </a:r>
            </a:p>
            <a:p>
              <a:r>
                <a:rPr lang="es-ES_tradnl" altLang="en-US" sz="1400"/>
                <a:t>lavado y secado</a:t>
              </a:r>
              <a:endParaRPr lang="es-ES" altLang="en-US" sz="1400"/>
            </a:p>
          </p:txBody>
        </p:sp>
        <p:sp>
          <p:nvSpPr>
            <p:cNvPr id="7182" name="Text Box 2062"/>
            <p:cNvSpPr txBox="1">
              <a:spLocks noChangeArrowheads="1"/>
            </p:cNvSpPr>
            <p:nvPr/>
          </p:nvSpPr>
          <p:spPr bwMode="auto">
            <a:xfrm>
              <a:off x="3016" y="3294"/>
              <a:ext cx="1673" cy="594"/>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n-US" sz="1400"/>
                <a:t>Se coloca una gota de aceite </a:t>
              </a:r>
            </a:p>
            <a:p>
              <a:r>
                <a:rPr lang="es-ES_tradnl" altLang="en-US" sz="1400"/>
                <a:t>de inmersión sobre el porta y</a:t>
              </a:r>
            </a:p>
            <a:p>
              <a:r>
                <a:rPr lang="es-ES_tradnl" altLang="en-US" sz="1400"/>
                <a:t>se observa con el objetivo de</a:t>
              </a:r>
            </a:p>
            <a:p>
              <a:r>
                <a:rPr lang="es-ES_tradnl" altLang="en-US" sz="1400"/>
                <a:t>100X</a:t>
              </a:r>
              <a:endParaRPr lang="es-ES" altLang="en-US" sz="1400"/>
            </a:p>
          </p:txBody>
        </p:sp>
        <p:sp>
          <p:nvSpPr>
            <p:cNvPr id="7183" name="Line 2063"/>
            <p:cNvSpPr>
              <a:spLocks noChangeShapeType="1"/>
            </p:cNvSpPr>
            <p:nvPr/>
          </p:nvSpPr>
          <p:spPr bwMode="auto">
            <a:xfrm>
              <a:off x="3605" y="3294"/>
              <a:ext cx="681"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2818227104"/>
      </p:ext>
    </p:extLst>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92" name="Group 8"/>
          <p:cNvGrpSpPr>
            <a:grpSpLocks/>
          </p:cNvGrpSpPr>
          <p:nvPr/>
        </p:nvGrpSpPr>
        <p:grpSpPr bwMode="auto">
          <a:xfrm>
            <a:off x="1042988" y="44450"/>
            <a:ext cx="7507287" cy="6416675"/>
            <a:chOff x="657" y="28"/>
            <a:chExt cx="4729" cy="4042"/>
          </a:xfrm>
        </p:grpSpPr>
        <p:sp>
          <p:nvSpPr>
            <p:cNvPr id="8197" name="Text Box 5"/>
            <p:cNvSpPr txBox="1">
              <a:spLocks noChangeArrowheads="1"/>
            </p:cNvSpPr>
            <p:nvPr/>
          </p:nvSpPr>
          <p:spPr bwMode="auto">
            <a:xfrm>
              <a:off x="849" y="28"/>
              <a:ext cx="1677" cy="336"/>
            </a:xfrm>
            <a:prstGeom prst="rect">
              <a:avLst/>
            </a:prstGeom>
            <a:solidFill>
              <a:schemeClr val="hlink"/>
            </a:solidFill>
            <a:ln w="76200" cmpd="tri">
              <a:solidFill>
                <a:srgbClr val="3D007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n-US"/>
                <a:t>Tinción de Gram</a:t>
              </a:r>
              <a:endParaRPr lang="es-ES" altLang="en-US"/>
            </a:p>
          </p:txBody>
        </p:sp>
        <p:grpSp>
          <p:nvGrpSpPr>
            <p:cNvPr id="8196" name="Group 4"/>
            <p:cNvGrpSpPr>
              <a:grpSpLocks/>
            </p:cNvGrpSpPr>
            <p:nvPr/>
          </p:nvGrpSpPr>
          <p:grpSpPr bwMode="auto">
            <a:xfrm>
              <a:off x="945" y="460"/>
              <a:ext cx="2206" cy="3610"/>
              <a:chOff x="1680" y="576"/>
              <a:chExt cx="2206" cy="361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0" y="576"/>
                <a:ext cx="2165" cy="1691"/>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0" y="2400"/>
                <a:ext cx="2206" cy="1786"/>
              </a:xfrm>
              <a:prstGeom prst="rect">
                <a:avLst/>
              </a:prstGeom>
              <a:noFill/>
              <a:extLst>
                <a:ext uri="{909E8E84-426E-40DD-AFC4-6F175D3DCCD1}">
                  <a14:hiddenFill xmlns:a14="http://schemas.microsoft.com/office/drawing/2010/main">
                    <a:solidFill>
                      <a:srgbClr val="FFFFFF"/>
                    </a:solidFill>
                  </a14:hiddenFill>
                </a:ext>
              </a:extLst>
            </p:spPr>
          </p:pic>
        </p:grpSp>
        <p:sp>
          <p:nvSpPr>
            <p:cNvPr id="8199" name="Rectangle 7"/>
            <p:cNvSpPr>
              <a:spLocks noChangeArrowheads="1"/>
            </p:cNvSpPr>
            <p:nvPr/>
          </p:nvSpPr>
          <p:spPr bwMode="auto">
            <a:xfrm>
              <a:off x="2145" y="460"/>
              <a:ext cx="1008" cy="36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206" name="Group 14"/>
            <p:cNvGrpSpPr>
              <a:grpSpLocks/>
            </p:cNvGrpSpPr>
            <p:nvPr/>
          </p:nvGrpSpPr>
          <p:grpSpPr bwMode="auto">
            <a:xfrm>
              <a:off x="657" y="460"/>
              <a:ext cx="624" cy="3360"/>
              <a:chOff x="1392" y="576"/>
              <a:chExt cx="624" cy="3360"/>
            </a:xfrm>
          </p:grpSpPr>
          <p:sp>
            <p:nvSpPr>
              <p:cNvPr id="8198" name="Rectangle 6"/>
              <p:cNvSpPr>
                <a:spLocks noChangeArrowheads="1"/>
              </p:cNvSpPr>
              <p:nvPr/>
            </p:nvSpPr>
            <p:spPr bwMode="auto">
              <a:xfrm>
                <a:off x="1680" y="576"/>
                <a:ext cx="336" cy="336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8200" name="Text Box 8"/>
              <p:cNvSpPr txBox="1">
                <a:spLocks noChangeArrowheads="1"/>
              </p:cNvSpPr>
              <p:nvPr/>
            </p:nvSpPr>
            <p:spPr bwMode="auto">
              <a:xfrm>
                <a:off x="1392" y="768"/>
                <a:ext cx="482" cy="198"/>
              </a:xfrm>
              <a:prstGeom prst="rect">
                <a:avLst/>
              </a:prstGeom>
              <a:solidFill>
                <a:srgbClr val="CCCCFF"/>
              </a:solidFill>
              <a:ln w="9525">
                <a:solidFill>
                  <a:srgbClr val="3D007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n-US" sz="1400"/>
                  <a:t>Paso 1</a:t>
                </a:r>
                <a:endParaRPr lang="es-ES" altLang="en-US" sz="1400"/>
              </a:p>
            </p:txBody>
          </p:sp>
          <p:sp>
            <p:nvSpPr>
              <p:cNvPr id="8201" name="Text Box 9"/>
              <p:cNvSpPr txBox="1">
                <a:spLocks noChangeArrowheads="1"/>
              </p:cNvSpPr>
              <p:nvPr/>
            </p:nvSpPr>
            <p:spPr bwMode="auto">
              <a:xfrm>
                <a:off x="1392" y="1632"/>
                <a:ext cx="482" cy="198"/>
              </a:xfrm>
              <a:prstGeom prst="rect">
                <a:avLst/>
              </a:prstGeom>
              <a:solidFill>
                <a:srgbClr val="CCCCFF"/>
              </a:solidFill>
              <a:ln w="9525">
                <a:solidFill>
                  <a:srgbClr val="3D007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n-US" sz="1400"/>
                  <a:t>Paso 2</a:t>
                </a:r>
                <a:endParaRPr lang="es-ES" altLang="en-US" sz="1400"/>
              </a:p>
            </p:txBody>
          </p:sp>
          <p:sp>
            <p:nvSpPr>
              <p:cNvPr id="8202" name="Text Box 10"/>
              <p:cNvSpPr txBox="1">
                <a:spLocks noChangeArrowheads="1"/>
              </p:cNvSpPr>
              <p:nvPr/>
            </p:nvSpPr>
            <p:spPr bwMode="auto">
              <a:xfrm>
                <a:off x="1392" y="2544"/>
                <a:ext cx="482" cy="198"/>
              </a:xfrm>
              <a:prstGeom prst="rect">
                <a:avLst/>
              </a:prstGeom>
              <a:solidFill>
                <a:srgbClr val="CCCCFF"/>
              </a:solidFill>
              <a:ln w="9525">
                <a:solidFill>
                  <a:srgbClr val="3D007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n-US" sz="1400"/>
                  <a:t>Paso 3</a:t>
                </a:r>
                <a:endParaRPr lang="es-ES" altLang="en-US" sz="1400"/>
              </a:p>
            </p:txBody>
          </p:sp>
          <p:sp>
            <p:nvSpPr>
              <p:cNvPr id="8205" name="Text Box 13"/>
              <p:cNvSpPr txBox="1">
                <a:spLocks noChangeArrowheads="1"/>
              </p:cNvSpPr>
              <p:nvPr/>
            </p:nvSpPr>
            <p:spPr bwMode="auto">
              <a:xfrm>
                <a:off x="1392" y="3696"/>
                <a:ext cx="482" cy="198"/>
              </a:xfrm>
              <a:prstGeom prst="rect">
                <a:avLst/>
              </a:prstGeom>
              <a:solidFill>
                <a:srgbClr val="CCCCFF"/>
              </a:solidFill>
              <a:ln w="9525">
                <a:solidFill>
                  <a:srgbClr val="3D007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n-US" sz="1400"/>
                  <a:t>Paso 4</a:t>
                </a:r>
                <a:endParaRPr lang="es-ES" altLang="en-US" sz="1400"/>
              </a:p>
            </p:txBody>
          </p:sp>
        </p:grpSp>
        <p:sp>
          <p:nvSpPr>
            <p:cNvPr id="8208" name="Text Box 16"/>
            <p:cNvSpPr txBox="1">
              <a:spLocks noChangeArrowheads="1"/>
            </p:cNvSpPr>
            <p:nvPr/>
          </p:nvSpPr>
          <p:spPr bwMode="auto">
            <a:xfrm>
              <a:off x="2145" y="460"/>
              <a:ext cx="1152" cy="678"/>
            </a:xfrm>
            <a:prstGeom prst="rect">
              <a:avLst/>
            </a:prstGeom>
            <a:solidFill>
              <a:srgbClr val="CCCCFF"/>
            </a:solidFill>
            <a:ln w="9525">
              <a:solidFill>
                <a:srgbClr val="3D007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n-US" sz="1400" u="sng"/>
                <a:t>Tinción del frotis</a:t>
              </a:r>
            </a:p>
            <a:p>
              <a:r>
                <a:rPr lang="es-ES_tradnl" altLang="en-US" sz="1000"/>
                <a:t>Previamente fijado al calor,</a:t>
              </a:r>
            </a:p>
            <a:p>
              <a:r>
                <a:rPr lang="es-ES_tradnl" altLang="en-US" sz="1000"/>
                <a:t>con </a:t>
              </a:r>
              <a:r>
                <a:rPr lang="es-ES_tradnl" altLang="en-US" sz="1000">
                  <a:solidFill>
                    <a:srgbClr val="6600CC"/>
                  </a:solidFill>
                </a:rPr>
                <a:t>cristal violeta</a:t>
              </a:r>
            </a:p>
            <a:p>
              <a:r>
                <a:rPr lang="es-ES_tradnl" altLang="en-US" sz="1000"/>
                <a:t>Durante 1 minuto. </a:t>
              </a:r>
            </a:p>
            <a:p>
              <a:r>
                <a:rPr lang="es-ES_tradnl" altLang="en-US" sz="1000"/>
                <a:t>Todas las células se tiñen </a:t>
              </a:r>
            </a:p>
            <a:p>
              <a:r>
                <a:rPr lang="es-ES_tradnl" altLang="en-US" sz="1000"/>
                <a:t>de color </a:t>
              </a:r>
              <a:r>
                <a:rPr lang="es-ES_tradnl" altLang="en-US" sz="1000">
                  <a:solidFill>
                    <a:srgbClr val="6600CC"/>
                  </a:solidFill>
                </a:rPr>
                <a:t>azul-violeta</a:t>
              </a:r>
              <a:r>
                <a:rPr lang="es-ES_tradnl" altLang="en-US" sz="1000"/>
                <a:t>.</a:t>
              </a:r>
              <a:endParaRPr lang="es-ES" altLang="en-US" sz="1000"/>
            </a:p>
          </p:txBody>
        </p:sp>
        <p:sp>
          <p:nvSpPr>
            <p:cNvPr id="8214" name="Text Box 22"/>
            <p:cNvSpPr txBox="1">
              <a:spLocks noChangeArrowheads="1"/>
            </p:cNvSpPr>
            <p:nvPr/>
          </p:nvSpPr>
          <p:spPr bwMode="auto">
            <a:xfrm>
              <a:off x="2145" y="1483"/>
              <a:ext cx="1081" cy="544"/>
            </a:xfrm>
            <a:prstGeom prst="rect">
              <a:avLst/>
            </a:prstGeom>
            <a:solidFill>
              <a:srgbClr val="CCCCFF"/>
            </a:solidFill>
            <a:ln w="9525">
              <a:solidFill>
                <a:srgbClr val="3D007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n-US" sz="1000"/>
                <a:t>Añadir Lugol, </a:t>
              </a:r>
            </a:p>
            <a:p>
              <a:r>
                <a:rPr lang="es-ES_tradnl" altLang="en-US" sz="1000"/>
                <a:t>dejar actuar 2 minutos</a:t>
              </a:r>
            </a:p>
            <a:p>
              <a:endParaRPr lang="es-ES_tradnl" altLang="en-US" sz="1000"/>
            </a:p>
            <a:p>
              <a:r>
                <a:rPr lang="es-ES_tradnl" altLang="en-US" sz="1000"/>
                <a:t>Todas las células siguen </a:t>
              </a:r>
            </a:p>
            <a:p>
              <a:r>
                <a:rPr lang="es-ES_tradnl" altLang="en-US" sz="1000"/>
                <a:t>de color </a:t>
              </a:r>
              <a:r>
                <a:rPr lang="es-ES_tradnl" altLang="en-US" sz="1000">
                  <a:solidFill>
                    <a:srgbClr val="6600CC"/>
                  </a:solidFill>
                </a:rPr>
                <a:t>azul-violeta</a:t>
              </a:r>
              <a:r>
                <a:rPr lang="es-ES_tradnl" altLang="en-US" sz="1000"/>
                <a:t>.</a:t>
              </a:r>
              <a:endParaRPr lang="es-ES" altLang="en-US" sz="1000"/>
            </a:p>
          </p:txBody>
        </p:sp>
        <p:sp>
          <p:nvSpPr>
            <p:cNvPr id="8217" name="Text Box 25"/>
            <p:cNvSpPr txBox="1">
              <a:spLocks noChangeArrowheads="1"/>
            </p:cNvSpPr>
            <p:nvPr/>
          </p:nvSpPr>
          <p:spPr bwMode="auto">
            <a:xfrm>
              <a:off x="2097" y="2264"/>
              <a:ext cx="1294" cy="582"/>
            </a:xfrm>
            <a:prstGeom prst="rect">
              <a:avLst/>
            </a:prstGeom>
            <a:solidFill>
              <a:srgbClr val="CCCCFF"/>
            </a:solidFill>
            <a:ln w="9525">
              <a:solidFill>
                <a:srgbClr val="3D007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n-US" sz="1400" u="sng"/>
                <a:t>Decolorar con alcohol</a:t>
              </a:r>
            </a:p>
            <a:p>
              <a:r>
                <a:rPr lang="es-ES_tradnl" altLang="en-US" sz="1000"/>
                <a:t>Las células Gram + </a:t>
              </a:r>
            </a:p>
            <a:p>
              <a:r>
                <a:rPr lang="es-ES_tradnl" altLang="en-US" sz="1000"/>
                <a:t>siguen de color </a:t>
              </a:r>
              <a:r>
                <a:rPr lang="es-ES_tradnl" altLang="en-US" sz="1000">
                  <a:solidFill>
                    <a:srgbClr val="6600CC"/>
                  </a:solidFill>
                </a:rPr>
                <a:t>azul-violeta</a:t>
              </a:r>
              <a:r>
                <a:rPr lang="es-ES_tradnl" altLang="en-US" sz="1000"/>
                <a:t>.</a:t>
              </a:r>
            </a:p>
            <a:p>
              <a:r>
                <a:rPr lang="es-ES_tradnl" altLang="en-US" sz="1000"/>
                <a:t>Las Gram negativas </a:t>
              </a:r>
            </a:p>
            <a:p>
              <a:r>
                <a:rPr lang="es-ES_tradnl" altLang="en-US" sz="1000"/>
                <a:t>se decoloran.</a:t>
              </a:r>
              <a:endParaRPr lang="es-ES" altLang="en-US" sz="1000"/>
            </a:p>
          </p:txBody>
        </p:sp>
        <p:sp>
          <p:nvSpPr>
            <p:cNvPr id="8221" name="Text Box 29"/>
            <p:cNvSpPr txBox="1">
              <a:spLocks noChangeArrowheads="1"/>
            </p:cNvSpPr>
            <p:nvPr/>
          </p:nvSpPr>
          <p:spPr bwMode="auto">
            <a:xfrm>
              <a:off x="2147" y="3058"/>
              <a:ext cx="1212" cy="908"/>
            </a:xfrm>
            <a:prstGeom prst="rect">
              <a:avLst/>
            </a:prstGeom>
            <a:solidFill>
              <a:srgbClr val="CCCCFF"/>
            </a:solidFill>
            <a:ln w="9525">
              <a:solidFill>
                <a:srgbClr val="3D007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n-US" sz="1400" u="sng"/>
                <a:t>Tinción de contraste</a:t>
              </a:r>
            </a:p>
            <a:p>
              <a:r>
                <a:rPr lang="es-ES_tradnl" altLang="en-US" sz="1000"/>
                <a:t>Con </a:t>
              </a:r>
              <a:r>
                <a:rPr lang="es-ES_tradnl" altLang="en-US" sz="1000">
                  <a:solidFill>
                    <a:srgbClr val="FF3300"/>
                  </a:solidFill>
                </a:rPr>
                <a:t>safranina</a:t>
              </a:r>
              <a:r>
                <a:rPr lang="es-ES_tradnl" altLang="en-US" sz="1000"/>
                <a:t> 2 minutos.</a:t>
              </a:r>
            </a:p>
            <a:p>
              <a:endParaRPr lang="es-ES_tradnl" altLang="en-US" sz="1000"/>
            </a:p>
            <a:p>
              <a:r>
                <a:rPr lang="es-ES_tradnl" altLang="en-US" sz="1000"/>
                <a:t>Las células G+ </a:t>
              </a:r>
            </a:p>
            <a:p>
              <a:r>
                <a:rPr lang="es-ES_tradnl" altLang="en-US" sz="1000"/>
                <a:t>se ven </a:t>
              </a:r>
              <a:r>
                <a:rPr lang="es-ES_tradnl" altLang="en-US" sz="1000">
                  <a:solidFill>
                    <a:srgbClr val="6600CC"/>
                  </a:solidFill>
                </a:rPr>
                <a:t>azul-violeta.</a:t>
              </a:r>
            </a:p>
            <a:p>
              <a:endParaRPr lang="es-ES_tradnl" altLang="en-US" sz="1000">
                <a:solidFill>
                  <a:srgbClr val="6600CC"/>
                </a:solidFill>
              </a:endParaRPr>
            </a:p>
            <a:p>
              <a:r>
                <a:rPr lang="es-ES_tradnl" altLang="en-US" sz="1000"/>
                <a:t>Las G- </a:t>
              </a:r>
              <a:r>
                <a:rPr lang="es-ES_tradnl" altLang="en-US" sz="1000">
                  <a:solidFill>
                    <a:srgbClr val="FF3300"/>
                  </a:solidFill>
                </a:rPr>
                <a:t>rosas o rojas</a:t>
              </a:r>
              <a:r>
                <a:rPr lang="es-ES_tradnl" altLang="en-US" sz="1000"/>
                <a:t>.</a:t>
              </a:r>
            </a:p>
            <a:p>
              <a:endParaRPr lang="es-ES_tradnl" altLang="en-US" sz="1400" u="sng"/>
            </a:p>
          </p:txBody>
        </p:sp>
        <p:pic>
          <p:nvPicPr>
            <p:cNvPr id="16387" name="Picture 3" descr="g-p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 y="391"/>
              <a:ext cx="1735" cy="1202"/>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5" descr="g-n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1" y="2523"/>
              <a:ext cx="1735" cy="1202"/>
            </a:xfrm>
            <a:prstGeom prst="rect">
              <a:avLst/>
            </a:prstGeom>
            <a:noFill/>
            <a:extLst>
              <a:ext uri="{909E8E84-426E-40DD-AFC4-6F175D3DCCD1}">
                <a14:hiddenFill xmlns:a14="http://schemas.microsoft.com/office/drawing/2010/main">
                  <a:solidFill>
                    <a:srgbClr val="FFFFFF"/>
                  </a:solidFill>
                </a14:hiddenFill>
              </a:ext>
            </a:extLst>
          </p:spPr>
        </p:pic>
        <p:sp>
          <p:nvSpPr>
            <p:cNvPr id="16390" name="Text Box 6"/>
            <p:cNvSpPr txBox="1">
              <a:spLocks noChangeArrowheads="1"/>
            </p:cNvSpPr>
            <p:nvPr/>
          </p:nvSpPr>
          <p:spPr bwMode="auto">
            <a:xfrm>
              <a:off x="4138" y="1673"/>
              <a:ext cx="7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n-US">
                  <a:solidFill>
                    <a:srgbClr val="4400A8"/>
                  </a:solidFill>
                </a:rPr>
                <a:t>Gram +</a:t>
              </a:r>
            </a:p>
          </p:txBody>
        </p:sp>
        <p:sp>
          <p:nvSpPr>
            <p:cNvPr id="16391" name="Text Box 7"/>
            <p:cNvSpPr txBox="1">
              <a:spLocks noChangeArrowheads="1"/>
            </p:cNvSpPr>
            <p:nvPr/>
          </p:nvSpPr>
          <p:spPr bwMode="auto">
            <a:xfrm>
              <a:off x="4322" y="3777"/>
              <a:ext cx="73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n-US">
                  <a:solidFill>
                    <a:srgbClr val="C00000"/>
                  </a:solidFill>
                </a:rPr>
                <a:t>Gram -</a:t>
              </a:r>
            </a:p>
          </p:txBody>
        </p:sp>
      </p:grpSp>
    </p:spTree>
    <p:extLst>
      <p:ext uri="{BB962C8B-B14F-4D97-AF65-F5344CB8AC3E}">
        <p14:creationId xmlns:p14="http://schemas.microsoft.com/office/powerpoint/2010/main" val="1407700920"/>
      </p:ext>
    </p:extLst>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620688"/>
            <a:ext cx="8534400" cy="758952"/>
          </a:xfrm>
        </p:spPr>
        <p:txBody>
          <a:bodyPr>
            <a:normAutofit fontScale="90000"/>
          </a:bodyPr>
          <a:lstStyle/>
          <a:p>
            <a:r>
              <a:rPr lang="es-ES"/>
              <a:t/>
            </a:r>
            <a:br>
              <a:rPr lang="es-ES"/>
            </a:br>
            <a:r>
              <a:rPr lang="es-ES"/>
              <a:t/>
            </a:r>
            <a:br>
              <a:rPr lang="es-ES"/>
            </a:br>
            <a:r>
              <a:rPr lang="es-ES"/>
              <a:t/>
            </a:r>
            <a:br>
              <a:rPr lang="es-ES"/>
            </a:br>
            <a:r>
              <a:rPr lang="es-ES"/>
              <a:t/>
            </a:r>
            <a:br>
              <a:rPr lang="es-ES"/>
            </a:br>
            <a:r>
              <a:rPr lang="es-ES"/>
              <a:t/>
            </a:r>
            <a:br>
              <a:rPr lang="es-ES"/>
            </a:br>
            <a:r>
              <a:rPr lang="es-ES"/>
              <a:t/>
            </a:r>
            <a:br>
              <a:rPr lang="es-ES"/>
            </a:br>
            <a:r>
              <a:rPr lang="es-ES" sz="3700"/>
              <a:t>Hematoxilina-Eosina</a:t>
            </a:r>
            <a:br>
              <a:rPr lang="es-ES" sz="3700"/>
            </a:br>
            <a:endParaRPr lang="es-ES" sz="3700"/>
          </a:p>
        </p:txBody>
      </p:sp>
      <p:pic>
        <p:nvPicPr>
          <p:cNvPr id="3" name="Imagen 2"/>
          <p:cNvPicPr>
            <a:picLocks noChangeAspect="1"/>
          </p:cNvPicPr>
          <p:nvPr/>
        </p:nvPicPr>
        <p:blipFill>
          <a:blip r:embed="rId2"/>
          <a:stretch>
            <a:fillRect/>
          </a:stretch>
        </p:blipFill>
        <p:spPr>
          <a:xfrm>
            <a:off x="570443" y="1379640"/>
            <a:ext cx="8260976" cy="4404891"/>
          </a:xfrm>
          <a:prstGeom prst="rect">
            <a:avLst/>
          </a:prstGeom>
        </p:spPr>
      </p:pic>
    </p:spTree>
    <p:extLst>
      <p:ext uri="{BB962C8B-B14F-4D97-AF65-F5344CB8AC3E}">
        <p14:creationId xmlns:p14="http://schemas.microsoft.com/office/powerpoint/2010/main" val="2664165260"/>
      </p:ext>
    </p:extLst>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21" y="18882"/>
            <a:ext cx="8964488" cy="6858000"/>
          </a:xfrm>
          <a:prstGeom prst="rect">
            <a:avLst/>
          </a:prstGeom>
        </p:spPr>
      </p:pic>
    </p:spTree>
    <p:extLst>
      <p:ext uri="{BB962C8B-B14F-4D97-AF65-F5344CB8AC3E}">
        <p14:creationId xmlns:p14="http://schemas.microsoft.com/office/powerpoint/2010/main" val="152323415"/>
      </p:ext>
    </p:extLst>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 sz="5400">
                <a:solidFill>
                  <a:schemeClr val="tx1"/>
                </a:solidFill>
              </a:rPr>
              <a:t>CITOLOGIA</a:t>
            </a:r>
          </a:p>
        </p:txBody>
      </p:sp>
      <p:sp>
        <p:nvSpPr>
          <p:cNvPr id="5" name="4 Marcador de contenido"/>
          <p:cNvSpPr>
            <a:spLocks noGrp="1"/>
          </p:cNvSpPr>
          <p:nvPr>
            <p:ph idx="1"/>
          </p:nvPr>
        </p:nvSpPr>
        <p:spPr/>
        <p:txBody>
          <a:bodyPr>
            <a:normAutofit/>
          </a:bodyPr>
          <a:lstStyle/>
          <a:p>
            <a:r>
              <a:rPr lang="es-ES"/>
              <a:t>1.590: microscopio</a:t>
            </a:r>
          </a:p>
          <a:p>
            <a:r>
              <a:rPr lang="es-ES"/>
              <a:t>1.660 Marcelo Malpighi: fundador de la histología.</a:t>
            </a:r>
          </a:p>
          <a:p>
            <a:r>
              <a:rPr lang="es-ES"/>
              <a:t>1.665: </a:t>
            </a:r>
            <a:r>
              <a:rPr lang="es-ES" err="1"/>
              <a:t>Hooke</a:t>
            </a:r>
            <a:r>
              <a:rPr lang="es-ES"/>
              <a:t>        </a:t>
            </a:r>
            <a:r>
              <a:rPr lang="es-ES" err="1"/>
              <a:t>tj</a:t>
            </a:r>
            <a:r>
              <a:rPr lang="es-ES"/>
              <a:t>. vegetal compuesto por cámaras (células)/ Protoplasma.</a:t>
            </a:r>
          </a:p>
          <a:p>
            <a:r>
              <a:rPr lang="es-ES"/>
              <a:t>1.830: núcleo (microscopios compuestos)</a:t>
            </a:r>
          </a:p>
          <a:p>
            <a:r>
              <a:rPr lang="es-ES"/>
              <a:t>Teoría celular: 1.838  </a:t>
            </a:r>
            <a:r>
              <a:rPr lang="es-ES" err="1"/>
              <a:t>Schleiden</a:t>
            </a:r>
            <a:r>
              <a:rPr lang="es-ES"/>
              <a:t> (reino vegetal)</a:t>
            </a:r>
          </a:p>
          <a:p>
            <a:pPr>
              <a:buNone/>
            </a:pPr>
            <a:r>
              <a:rPr lang="es-ES"/>
              <a:t>			         1.839 </a:t>
            </a:r>
            <a:r>
              <a:rPr lang="es-ES" err="1"/>
              <a:t>Schwann</a:t>
            </a:r>
            <a:r>
              <a:rPr lang="es-ES"/>
              <a:t> (reino animal)</a:t>
            </a:r>
          </a:p>
        </p:txBody>
      </p:sp>
      <p:cxnSp>
        <p:nvCxnSpPr>
          <p:cNvPr id="7" name="6 Conector recto de flecha"/>
          <p:cNvCxnSpPr/>
          <p:nvPr/>
        </p:nvCxnSpPr>
        <p:spPr>
          <a:xfrm>
            <a:off x="2786050" y="4143380"/>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media-cache-ak0.pinimg.com/236x/80/e0/6f/80e06f1e56414d15e155de199eb71a8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2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6 Imagen" descr="http://1.bp.blogspot.com/_kN86DVmR3fY/TLmya_8avZI/AAAAAAAAAE0/3GkKPUisglI/s1600/RESE%C3%91A+HISTORICA+TEORIA+CELUL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4950"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467544" y="1916832"/>
            <a:ext cx="1440160" cy="261610"/>
          </a:xfrm>
          <a:prstGeom prst="rect">
            <a:avLst/>
          </a:prstGeom>
          <a:noFill/>
        </p:spPr>
        <p:txBody>
          <a:bodyPr wrap="square" rtlCol="0">
            <a:spAutoFit/>
          </a:bodyPr>
          <a:lstStyle/>
          <a:p>
            <a:r>
              <a:rPr lang="es-EC" sz="1100" err="1"/>
              <a:t>Altman</a:t>
            </a:r>
            <a:r>
              <a:rPr lang="es-EC" sz="1100"/>
              <a:t> y </a:t>
            </a:r>
            <a:r>
              <a:rPr lang="es-EC" sz="1100" err="1"/>
              <a:t>Hertwig</a:t>
            </a:r>
            <a:endParaRPr lang="es-EC" sz="1100"/>
          </a:p>
        </p:txBody>
      </p:sp>
    </p:spTree>
    <p:extLst>
      <p:ext uri="{BB962C8B-B14F-4D97-AF65-F5344CB8AC3E}">
        <p14:creationId xmlns:p14="http://schemas.microsoft.com/office/powerpoint/2010/main" val="3022927154"/>
      </p:ext>
    </p:extLst>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1752" y="785794"/>
            <a:ext cx="8503920" cy="5313254"/>
          </a:xfrm>
        </p:spPr>
        <p:txBody>
          <a:bodyPr/>
          <a:lstStyle/>
          <a:p>
            <a:r>
              <a:rPr lang="es-ES"/>
              <a:t>TEORIA CELULAR:  Reconocimiento de que la célula es el elemento fundamental del organismo, a la que se trasladan todos los procesos vitales. Las células se forman por división de otras células y el proceso se origina en el núcleo.</a:t>
            </a:r>
          </a:p>
          <a:p>
            <a:r>
              <a:rPr lang="es-ES"/>
              <a:t>“Toda células se origina en otra célula”</a:t>
            </a:r>
          </a:p>
          <a:p>
            <a:r>
              <a:rPr lang="es-ES"/>
              <a:t>Célula           tejido           órganos            sistemas</a:t>
            </a:r>
          </a:p>
          <a:p>
            <a:r>
              <a:rPr lang="es-ES"/>
              <a:t>Histología: explica la interrelaciones entre las células, los tejidos y la estructura y la composición molecular de los órganos.</a:t>
            </a:r>
          </a:p>
        </p:txBody>
      </p:sp>
      <p:sp>
        <p:nvSpPr>
          <p:cNvPr id="4" name="3 Flecha derecha"/>
          <p:cNvSpPr/>
          <p:nvPr/>
        </p:nvSpPr>
        <p:spPr>
          <a:xfrm>
            <a:off x="1835696" y="3645024"/>
            <a:ext cx="500066"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Flecha derecha"/>
          <p:cNvSpPr/>
          <p:nvPr/>
        </p:nvSpPr>
        <p:spPr>
          <a:xfrm>
            <a:off x="3563888" y="3573016"/>
            <a:ext cx="500066"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Flecha derecha"/>
          <p:cNvSpPr/>
          <p:nvPr/>
        </p:nvSpPr>
        <p:spPr>
          <a:xfrm>
            <a:off x="5724128" y="3645024"/>
            <a:ext cx="500066"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a:t>Juan y </a:t>
            </a:r>
            <a:r>
              <a:rPr lang="es-EC" err="1"/>
              <a:t>Sacarias</a:t>
            </a:r>
            <a:r>
              <a:rPr lang="es-EC"/>
              <a:t> Hansen (1590 )</a:t>
            </a: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910556"/>
            <a:ext cx="6096000" cy="4181475"/>
          </a:xfrm>
        </p:spPr>
      </p:pic>
    </p:spTree>
    <p:extLst>
      <p:ext uri="{BB962C8B-B14F-4D97-AF65-F5344CB8AC3E}">
        <p14:creationId xmlns:p14="http://schemas.microsoft.com/office/powerpoint/2010/main" val="4288882368"/>
      </p:ext>
    </p:extLst>
  </p:cSld>
  <p:clrMapOvr>
    <a:masterClrMapping/>
  </p:clrMapOvr>
  <p:transition spd="slow">
    <p:push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solidFill>
                  <a:schemeClr val="tx1"/>
                </a:solidFill>
              </a:rPr>
              <a:t>Forma y tamaño de las células</a:t>
            </a:r>
          </a:p>
        </p:txBody>
      </p:sp>
      <p:sp>
        <p:nvSpPr>
          <p:cNvPr id="3" name="2 Marcador de contenido"/>
          <p:cNvSpPr>
            <a:spLocks noGrp="1"/>
          </p:cNvSpPr>
          <p:nvPr>
            <p:ph idx="1"/>
          </p:nvPr>
        </p:nvSpPr>
        <p:spPr/>
        <p:txBody>
          <a:bodyPr/>
          <a:lstStyle/>
          <a:p>
            <a:r>
              <a:rPr lang="es-ES" b="1"/>
              <a:t>Forma: </a:t>
            </a:r>
            <a:r>
              <a:rPr lang="es-ES"/>
              <a:t>Está condicionado por varios factores:</a:t>
            </a:r>
          </a:p>
          <a:p>
            <a:pPr>
              <a:buNone/>
            </a:pPr>
            <a:r>
              <a:rPr lang="es-ES"/>
              <a:t>		       - Relación entre forma y función</a:t>
            </a:r>
          </a:p>
          <a:p>
            <a:pPr>
              <a:buNone/>
            </a:pPr>
            <a:r>
              <a:rPr lang="es-ES"/>
              <a:t>		       - Medio líquido (esféricas)</a:t>
            </a:r>
          </a:p>
          <a:p>
            <a:pPr>
              <a:buNone/>
            </a:pPr>
            <a:r>
              <a:rPr lang="es-ES"/>
              <a:t>		       - En masas compactas, afectadas por la presión (poliédricas)</a:t>
            </a:r>
          </a:p>
          <a:p>
            <a:pPr>
              <a:buNone/>
            </a:pPr>
            <a:r>
              <a:rPr lang="es-ES"/>
              <a:t>		       - Forma no constante  	</a:t>
            </a:r>
          </a:p>
          <a:p>
            <a:pPr>
              <a:buNone/>
            </a:pPr>
            <a:r>
              <a:rPr lang="es-ES" b="1"/>
              <a:t>Tamaño: </a:t>
            </a:r>
            <a:r>
              <a:rPr lang="es-ES"/>
              <a:t>Variable (10-60</a:t>
            </a:r>
            <a:r>
              <a:rPr lang="es-ES">
                <a:latin typeface="Harlow Solid Italic" pitchFamily="82" charset="0"/>
              </a:rPr>
              <a:t>um</a:t>
            </a:r>
            <a:r>
              <a:rPr lang="es-ES"/>
              <a:t>) No existe relación entre el tamaño de un animal y el tamaño de las células que lo componen.</a:t>
            </a:r>
          </a:p>
          <a:p>
            <a:pPr>
              <a:buNone/>
            </a:pPr>
            <a:endParaRPr lang="es-ES">
              <a:latin typeface="Harlow Solid Italic" pitchFamily="82" charset="0"/>
            </a:endParaRPr>
          </a:p>
        </p:txBody>
      </p:sp>
    </p:spTree>
    <p:extLst>
      <p:ext uri="{BB962C8B-B14F-4D97-AF65-F5344CB8AC3E}">
        <p14:creationId xmlns:p14="http://schemas.microsoft.com/office/powerpoint/2010/main" val="1196646565"/>
      </p:ext>
    </p:extLst>
  </p:cSld>
  <p:clrMapOvr>
    <a:masterClrMapping/>
  </p:clrMapOvr>
  <p:transition spd="slow">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ChangeArrowheads="1"/>
          </p:cNvSpPr>
          <p:nvPr/>
        </p:nvSpPr>
        <p:spPr bwMode="auto">
          <a:xfrm>
            <a:off x="0" y="0"/>
            <a:ext cx="9086850" cy="1143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a:solidFill>
                  <a:schemeClr val="bg2"/>
                </a:solidFill>
              </a:rPr>
              <a:t>Tamaño de las células</a:t>
            </a:r>
          </a:p>
        </p:txBody>
      </p:sp>
      <p:sp>
        <p:nvSpPr>
          <p:cNvPr id="83971" name="3 Rectángulo redondeado"/>
          <p:cNvSpPr>
            <a:spLocks noChangeArrowheads="1"/>
          </p:cNvSpPr>
          <p:nvPr/>
        </p:nvSpPr>
        <p:spPr bwMode="auto">
          <a:xfrm>
            <a:off x="1071563" y="1428750"/>
            <a:ext cx="2857500" cy="500063"/>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a:lstStyle/>
          <a:p>
            <a:pPr>
              <a:defRPr/>
            </a:pPr>
            <a:r>
              <a:rPr lang="es-EC" sz="2000" b="1"/>
              <a:t>MACROSCÓPICAS</a:t>
            </a:r>
          </a:p>
        </p:txBody>
      </p:sp>
      <p:sp>
        <p:nvSpPr>
          <p:cNvPr id="83972" name="4 Rectángulo redondeado"/>
          <p:cNvSpPr>
            <a:spLocks noChangeArrowheads="1"/>
          </p:cNvSpPr>
          <p:nvPr/>
        </p:nvSpPr>
        <p:spPr bwMode="auto">
          <a:xfrm>
            <a:off x="4714875" y="1428750"/>
            <a:ext cx="2857500" cy="500063"/>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a:lstStyle/>
          <a:p>
            <a:pPr>
              <a:defRPr/>
            </a:pPr>
            <a:r>
              <a:rPr lang="es-EC" sz="2000" b="1"/>
              <a:t>MICROSCÓPICAS</a:t>
            </a:r>
          </a:p>
        </p:txBody>
      </p:sp>
      <p:sp>
        <p:nvSpPr>
          <p:cNvPr id="19461" name="5 CuadroTexto"/>
          <p:cNvSpPr txBox="1">
            <a:spLocks noChangeArrowheads="1"/>
          </p:cNvSpPr>
          <p:nvPr/>
        </p:nvSpPr>
        <p:spPr bwMode="auto">
          <a:xfrm>
            <a:off x="357188" y="2286000"/>
            <a:ext cx="8286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altLang="es-EC" sz="2000"/>
              <a:t>Las unidades más comunes corresponden a dimensiones lineales muy pequeñas</a:t>
            </a:r>
          </a:p>
        </p:txBody>
      </p:sp>
      <p:sp>
        <p:nvSpPr>
          <p:cNvPr id="83974" name="6 Rectángulo redondeado"/>
          <p:cNvSpPr>
            <a:spLocks noChangeArrowheads="1"/>
          </p:cNvSpPr>
          <p:nvPr/>
        </p:nvSpPr>
        <p:spPr bwMode="auto">
          <a:xfrm>
            <a:off x="606425" y="3500438"/>
            <a:ext cx="3071813" cy="1357312"/>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lstStyle/>
          <a:p>
            <a:pPr>
              <a:defRPr/>
            </a:pPr>
            <a:r>
              <a:rPr lang="es-EC"/>
              <a:t>Micrómetro: -6</a:t>
            </a:r>
          </a:p>
          <a:p>
            <a:pPr>
              <a:defRPr/>
            </a:pPr>
            <a:r>
              <a:rPr lang="es-EC"/>
              <a:t>Nanómetro: -9</a:t>
            </a:r>
          </a:p>
          <a:p>
            <a:pPr>
              <a:defRPr/>
            </a:pPr>
            <a:r>
              <a:rPr lang="es-EC"/>
              <a:t>Angstrom: decima de nanómetro</a:t>
            </a:r>
          </a:p>
        </p:txBody>
      </p:sp>
      <p:sp>
        <p:nvSpPr>
          <p:cNvPr id="19463" name="7 Flecha derecha"/>
          <p:cNvSpPr>
            <a:spLocks noChangeArrowheads="1"/>
          </p:cNvSpPr>
          <p:nvPr/>
        </p:nvSpPr>
        <p:spPr bwMode="auto">
          <a:xfrm>
            <a:off x="3824288" y="4071938"/>
            <a:ext cx="1357312" cy="571500"/>
          </a:xfrm>
          <a:prstGeom prst="rightArrow">
            <a:avLst>
              <a:gd name="adj1" fmla="val 50000"/>
              <a:gd name="adj2" fmla="val 49996"/>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C" altLang="es-EC"/>
          </a:p>
        </p:txBody>
      </p:sp>
      <p:sp>
        <p:nvSpPr>
          <p:cNvPr id="83976" name="8 Rectángulo"/>
          <p:cNvSpPr>
            <a:spLocks noChangeArrowheads="1"/>
          </p:cNvSpPr>
          <p:nvPr/>
        </p:nvSpPr>
        <p:spPr bwMode="auto">
          <a:xfrm>
            <a:off x="5314950" y="3071813"/>
            <a:ext cx="3071813" cy="25717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a:defRPr/>
            </a:pPr>
            <a:r>
              <a:rPr lang="es-EC"/>
              <a:t>Bacterias: 1 a 5 </a:t>
            </a:r>
            <a:r>
              <a:rPr lang="es-EC" err="1"/>
              <a:t>nm</a:t>
            </a:r>
            <a:endParaRPr lang="es-EC"/>
          </a:p>
          <a:p>
            <a:pPr>
              <a:defRPr/>
            </a:pPr>
            <a:r>
              <a:rPr lang="es-EC"/>
              <a:t>C. Eucariotas: 10 a 100 </a:t>
            </a:r>
            <a:r>
              <a:rPr lang="es-EC" err="1"/>
              <a:t>nm</a:t>
            </a:r>
            <a:endParaRPr lang="es-EC"/>
          </a:p>
          <a:p>
            <a:pPr>
              <a:defRPr/>
            </a:pPr>
            <a:r>
              <a:rPr lang="es-EC"/>
              <a:t>Ribosomas, </a:t>
            </a:r>
            <a:r>
              <a:rPr lang="es-EC" err="1"/>
              <a:t>microtúbulos</a:t>
            </a:r>
            <a:r>
              <a:rPr lang="es-EC"/>
              <a:t> y </a:t>
            </a:r>
            <a:r>
              <a:rPr lang="es-EC" err="1"/>
              <a:t>micofilamentos</a:t>
            </a:r>
            <a:r>
              <a:rPr lang="es-EC"/>
              <a:t>: 5 y 25 </a:t>
            </a:r>
            <a:r>
              <a:rPr lang="es-EC" err="1"/>
              <a:t>nm</a:t>
            </a:r>
            <a:endParaRPr lang="es-EC"/>
          </a:p>
          <a:p>
            <a:pPr>
              <a:defRPr/>
            </a:pPr>
            <a:r>
              <a:rPr lang="es-EC" err="1"/>
              <a:t>Nucleo</a:t>
            </a:r>
            <a:r>
              <a:rPr lang="es-EC"/>
              <a:t>: 10 </a:t>
            </a:r>
            <a:r>
              <a:rPr lang="es-EC" err="1"/>
              <a:t>Um</a:t>
            </a:r>
            <a:endParaRPr lang="es-EC"/>
          </a:p>
          <a:p>
            <a:pPr>
              <a:defRPr/>
            </a:pPr>
            <a:r>
              <a:rPr lang="es-EC"/>
              <a:t>Mitocondrias: 2 </a:t>
            </a:r>
            <a:r>
              <a:rPr lang="es-EC" err="1"/>
              <a:t>Um</a:t>
            </a:r>
            <a:endParaRPr lang="es-EC"/>
          </a:p>
        </p:txBody>
      </p:sp>
    </p:spTree>
    <p:extLst>
      <p:ext uri="{BB962C8B-B14F-4D97-AF65-F5344CB8AC3E}">
        <p14:creationId xmlns:p14="http://schemas.microsoft.com/office/powerpoint/2010/main" val="2437768960"/>
      </p:ext>
    </p:extLst>
  </p:cSld>
  <p:clrMapOvr>
    <a:masterClrMapping/>
  </p:clrMapOvr>
  <p:transition spd="slow">
    <p:push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3.- Características generales de la célula"/>
          <p:cNvPicPr>
            <a:picLocks noChangeAspect="1" noChangeArrowheads="1"/>
          </p:cNvPicPr>
          <p:nvPr/>
        </p:nvPicPr>
        <p:blipFill>
          <a:blip r:embed="rId2">
            <a:extLst>
              <a:ext uri="{28A0092B-C50C-407E-A947-70E740481C1C}">
                <a14:useLocalDpi xmlns:a14="http://schemas.microsoft.com/office/drawing/2010/main" val="0"/>
              </a:ext>
            </a:extLst>
          </a:blip>
          <a:srcRect l="8368" t="34390" r="11925" b="10536"/>
          <a:stretch>
            <a:fillRect/>
          </a:stretch>
        </p:blipFill>
        <p:spPr bwMode="auto">
          <a:xfrm>
            <a:off x="-789" y="59582"/>
            <a:ext cx="8785225"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6894881"/>
      </p:ext>
    </p:extLst>
  </p:cSld>
  <p:clrMapOvr>
    <a:masterClrMapping/>
  </p:clrMapOvr>
  <p:transition spd="slow">
    <p:push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ChangeArrowheads="1"/>
          </p:cNvSpPr>
          <p:nvPr/>
        </p:nvSpPr>
        <p:spPr bwMode="auto">
          <a:xfrm>
            <a:off x="0" y="0"/>
            <a:ext cx="9086850" cy="1143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a:solidFill>
                  <a:schemeClr val="bg2"/>
                </a:solidFill>
              </a:rPr>
              <a:t>Formas de las células</a:t>
            </a:r>
          </a:p>
        </p:txBody>
      </p:sp>
      <p:sp>
        <p:nvSpPr>
          <p:cNvPr id="23555" name="5 CuadroTexto"/>
          <p:cNvSpPr txBox="1">
            <a:spLocks noChangeArrowheads="1"/>
          </p:cNvSpPr>
          <p:nvPr/>
        </p:nvSpPr>
        <p:spPr bwMode="auto">
          <a:xfrm>
            <a:off x="357188" y="1643063"/>
            <a:ext cx="8286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altLang="es-EC" sz="2000"/>
              <a:t>Es variada y depende de la tensión superficial  y la viscosidad del protoplasma, acción mecánica de las c. vecinas, consistencia de la membrana y de la función celular.</a:t>
            </a:r>
          </a:p>
        </p:txBody>
      </p:sp>
      <p:sp>
        <p:nvSpPr>
          <p:cNvPr id="23556" name="6 Rectángulo redondeado"/>
          <p:cNvSpPr>
            <a:spLocks noChangeArrowheads="1"/>
          </p:cNvSpPr>
          <p:nvPr/>
        </p:nvSpPr>
        <p:spPr bwMode="auto">
          <a:xfrm>
            <a:off x="357188" y="2911475"/>
            <a:ext cx="2714625" cy="3571875"/>
          </a:xfrm>
          <a:prstGeom prst="roundRect">
            <a:avLst>
              <a:gd name="adj" fmla="val 16667"/>
            </a:avLst>
          </a:prstGeom>
          <a:solidFill>
            <a:schemeClr val="accent1"/>
          </a:solidFill>
          <a:ln w="9525" algn="ctr">
            <a:solidFill>
              <a:schemeClr val="tx1"/>
            </a:solidFill>
            <a:round/>
            <a:headEnd/>
            <a:tailEnd/>
          </a:ln>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buFontTx/>
              <a:buAutoNum type="arabicPeriod"/>
            </a:pPr>
            <a:r>
              <a:rPr lang="es-EC" altLang="es-EC"/>
              <a:t>Eféricas</a:t>
            </a:r>
          </a:p>
          <a:p>
            <a:pPr algn="just" eaLnBrk="1" hangingPunct="1">
              <a:buFontTx/>
              <a:buAutoNum type="arabicPeriod"/>
            </a:pPr>
            <a:r>
              <a:rPr lang="es-EC" altLang="es-EC"/>
              <a:t>Fusiformes</a:t>
            </a:r>
          </a:p>
          <a:p>
            <a:pPr algn="just" eaLnBrk="1" hangingPunct="1">
              <a:buFontTx/>
              <a:buAutoNum type="arabicPeriod"/>
            </a:pPr>
            <a:r>
              <a:rPr lang="es-EC" altLang="es-EC"/>
              <a:t>Cilíndricas</a:t>
            </a:r>
          </a:p>
          <a:p>
            <a:pPr algn="just" eaLnBrk="1" hangingPunct="1">
              <a:buFontTx/>
              <a:buAutoNum type="arabicPeriod"/>
            </a:pPr>
            <a:r>
              <a:rPr lang="es-EC" altLang="es-EC"/>
              <a:t>Estrelladas</a:t>
            </a:r>
          </a:p>
          <a:p>
            <a:pPr algn="just" eaLnBrk="1" hangingPunct="1">
              <a:buFontTx/>
              <a:buAutoNum type="arabicPeriod"/>
            </a:pPr>
            <a:r>
              <a:rPr lang="es-EC" altLang="es-EC"/>
              <a:t>Planas</a:t>
            </a:r>
          </a:p>
          <a:p>
            <a:pPr algn="just" eaLnBrk="1" hangingPunct="1">
              <a:buFontTx/>
              <a:buAutoNum type="arabicPeriod"/>
            </a:pPr>
            <a:r>
              <a:rPr lang="es-EC" altLang="es-EC"/>
              <a:t>Cubicas</a:t>
            </a:r>
          </a:p>
          <a:p>
            <a:pPr algn="just" eaLnBrk="1" hangingPunct="1">
              <a:buFontTx/>
              <a:buAutoNum type="arabicPeriod"/>
            </a:pPr>
            <a:r>
              <a:rPr lang="es-EC" altLang="es-EC"/>
              <a:t>Poligonales</a:t>
            </a:r>
          </a:p>
          <a:p>
            <a:pPr algn="just" eaLnBrk="1" hangingPunct="1">
              <a:buFontTx/>
              <a:buAutoNum type="arabicPeriod"/>
            </a:pPr>
            <a:r>
              <a:rPr lang="es-EC" altLang="es-EC"/>
              <a:t>Filiformes</a:t>
            </a:r>
          </a:p>
          <a:p>
            <a:pPr algn="just" eaLnBrk="1" hangingPunct="1">
              <a:buFontTx/>
              <a:buAutoNum type="arabicPeriod"/>
            </a:pPr>
            <a:r>
              <a:rPr lang="es-EC" altLang="es-EC"/>
              <a:t>Ovaladas</a:t>
            </a:r>
          </a:p>
          <a:p>
            <a:pPr algn="just" eaLnBrk="1" hangingPunct="1">
              <a:buFontTx/>
              <a:buAutoNum type="arabicPeriod"/>
            </a:pPr>
            <a:r>
              <a:rPr lang="es-EC" altLang="es-EC"/>
              <a:t>Esfera o bastones</a:t>
            </a:r>
          </a:p>
          <a:p>
            <a:pPr algn="just" eaLnBrk="1" hangingPunct="1">
              <a:buFontTx/>
              <a:buAutoNum type="arabicPeriod"/>
            </a:pPr>
            <a:r>
              <a:rPr lang="es-EC" altLang="es-EC"/>
              <a:t>Poliédricas</a:t>
            </a:r>
          </a:p>
          <a:p>
            <a:pPr algn="just" eaLnBrk="1" hangingPunct="1">
              <a:buFontTx/>
              <a:buAutoNum type="arabicPeriod"/>
            </a:pPr>
            <a:r>
              <a:rPr lang="es-EC" altLang="es-EC"/>
              <a:t>Proteiformes </a:t>
            </a:r>
          </a:p>
        </p:txBody>
      </p:sp>
      <p:sp>
        <p:nvSpPr>
          <p:cNvPr id="23557" name="10 Rectángulo redondeado"/>
          <p:cNvSpPr>
            <a:spLocks noChangeArrowheads="1"/>
          </p:cNvSpPr>
          <p:nvPr/>
        </p:nvSpPr>
        <p:spPr bwMode="auto">
          <a:xfrm>
            <a:off x="2844800" y="2840038"/>
            <a:ext cx="3311525" cy="3714750"/>
          </a:xfrm>
          <a:prstGeom prst="roundRect">
            <a:avLst>
              <a:gd name="adj" fmla="val 16667"/>
            </a:avLst>
          </a:prstGeom>
          <a:solidFill>
            <a:schemeClr val="accent1"/>
          </a:solidFill>
          <a:ln w="9525" algn="ctr">
            <a:solidFill>
              <a:schemeClr val="tx1"/>
            </a:solidFill>
            <a:round/>
            <a:headEnd/>
            <a:tailEnd/>
          </a:ln>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buFontTx/>
              <a:buAutoNum type="arabicPeriod"/>
            </a:pPr>
            <a:r>
              <a:rPr lang="es-EC" altLang="es-EC"/>
              <a:t>Óvulos</a:t>
            </a:r>
          </a:p>
          <a:p>
            <a:pPr algn="just" eaLnBrk="1" hangingPunct="1">
              <a:buFontTx/>
              <a:buAutoNum type="arabicPeriod"/>
            </a:pPr>
            <a:r>
              <a:rPr lang="es-EC" altLang="es-EC"/>
              <a:t>M. liso</a:t>
            </a:r>
          </a:p>
          <a:p>
            <a:pPr algn="just" eaLnBrk="1" hangingPunct="1">
              <a:buFontTx/>
              <a:buAutoNum type="arabicPeriod"/>
            </a:pPr>
            <a:r>
              <a:rPr lang="es-EC" altLang="es-EC"/>
              <a:t>M. estriado</a:t>
            </a:r>
          </a:p>
          <a:p>
            <a:pPr algn="just" eaLnBrk="1" hangingPunct="1">
              <a:buFontTx/>
              <a:buAutoNum type="arabicPeriod"/>
            </a:pPr>
            <a:r>
              <a:rPr lang="es-EC" altLang="es-EC"/>
              <a:t>Neuronas</a:t>
            </a:r>
          </a:p>
          <a:p>
            <a:pPr algn="just" eaLnBrk="1" hangingPunct="1">
              <a:buFontTx/>
              <a:buAutoNum type="arabicPeriod"/>
            </a:pPr>
            <a:r>
              <a:rPr lang="es-EC" altLang="es-EC"/>
              <a:t>Mucosa bucal</a:t>
            </a:r>
          </a:p>
          <a:p>
            <a:pPr algn="just" eaLnBrk="1" hangingPunct="1">
              <a:buFontTx/>
              <a:buAutoNum type="arabicPeriod"/>
            </a:pPr>
            <a:r>
              <a:rPr lang="es-EC" altLang="es-EC"/>
              <a:t>Folículo de la tiroides</a:t>
            </a:r>
          </a:p>
          <a:p>
            <a:pPr algn="just" eaLnBrk="1" hangingPunct="1">
              <a:buFontTx/>
              <a:buAutoNum type="arabicPeriod"/>
            </a:pPr>
            <a:r>
              <a:rPr lang="es-EC" altLang="es-EC"/>
              <a:t>Hígado </a:t>
            </a:r>
          </a:p>
          <a:p>
            <a:pPr algn="just" eaLnBrk="1" hangingPunct="1">
              <a:buFontTx/>
              <a:buAutoNum type="arabicPeriod"/>
            </a:pPr>
            <a:r>
              <a:rPr lang="es-EC" altLang="es-EC"/>
              <a:t>Espermatozoide</a:t>
            </a:r>
          </a:p>
          <a:p>
            <a:pPr algn="just" eaLnBrk="1" hangingPunct="1">
              <a:buFontTx/>
              <a:buAutoNum type="arabicPeriod"/>
            </a:pPr>
            <a:r>
              <a:rPr lang="es-EC" altLang="es-EC"/>
              <a:t>Glóbulos rojos</a:t>
            </a:r>
          </a:p>
          <a:p>
            <a:pPr algn="just" eaLnBrk="1" hangingPunct="1">
              <a:buFontTx/>
              <a:buAutoNum type="arabicPeriod"/>
            </a:pPr>
            <a:r>
              <a:rPr lang="es-EC" altLang="es-EC"/>
              <a:t>Bacterias</a:t>
            </a:r>
          </a:p>
          <a:p>
            <a:pPr algn="just" eaLnBrk="1" hangingPunct="1">
              <a:buFontTx/>
              <a:buAutoNum type="arabicPeriod"/>
            </a:pPr>
            <a:r>
              <a:rPr lang="es-EC" altLang="es-EC"/>
              <a:t>Vegetales</a:t>
            </a:r>
          </a:p>
          <a:p>
            <a:pPr algn="just" eaLnBrk="1" hangingPunct="1">
              <a:buFontTx/>
              <a:buAutoNum type="arabicPeriod"/>
            </a:pPr>
            <a:r>
              <a:rPr lang="es-EC" altLang="es-EC"/>
              <a:t>Glóbulos blancos</a:t>
            </a:r>
          </a:p>
        </p:txBody>
      </p:sp>
      <p:pic>
        <p:nvPicPr>
          <p:cNvPr id="23558" name="Picture 2" descr="http://1.bp.blogspot.com/_wUJZ9Oh_PPY/TKEEP2GwKgI/AAAAAAAAACI/oyfDE4YmNxA/s1600/formas+celula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2887286"/>
            <a:ext cx="316865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2112419"/>
      </p:ext>
    </p:extLst>
  </p:cSld>
  <p:clrMapOvr>
    <a:masterClrMapping/>
  </p:clrMapOvr>
  <p:transition spd="slow">
    <p:push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0825" y="333375"/>
            <a:ext cx="8569325" cy="1922463"/>
          </a:xfrm>
        </p:spPr>
        <p:txBody>
          <a:bodyPr/>
          <a:lstStyle/>
          <a:p>
            <a:pPr algn="ctr">
              <a:defRPr/>
            </a:pPr>
            <a:r>
              <a:rPr lang="es-CR" sz="4800">
                <a:solidFill>
                  <a:schemeClr val="tx1"/>
                </a:solidFill>
                <a:latin typeface="Algerian" pitchFamily="82" charset="0"/>
              </a:rPr>
              <a:t>Propiedades físicas y fisiológicas de la célula</a:t>
            </a:r>
          </a:p>
        </p:txBody>
      </p:sp>
      <p:pic>
        <p:nvPicPr>
          <p:cNvPr id="38915" name="Picture 2" descr="http://www.educando.edu.do/UserFiles/P0001/Image/CR_Imagen/articles-95677_imagen_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4088" y="2708275"/>
            <a:ext cx="4049024" cy="2716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3219650"/>
      </p:ext>
    </p:extLst>
  </p:cSld>
  <p:clrMapOvr>
    <a:masterClrMapping/>
  </p:clrMapOvr>
  <p:transition spd="slow">
    <p:push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4331" y="0"/>
            <a:ext cx="8229600" cy="1166812"/>
          </a:xfrm>
        </p:spPr>
        <p:txBody>
          <a:bodyPr>
            <a:normAutofit/>
          </a:bodyPr>
          <a:lstStyle/>
          <a:p>
            <a:pPr>
              <a:defRPr/>
            </a:pPr>
            <a:r>
              <a:rPr lang="es-CR">
                <a:latin typeface="Rockwell" pitchFamily="18" charset="0"/>
              </a:rPr>
              <a:t>LA CONDUCTIVIDAD</a:t>
            </a:r>
          </a:p>
        </p:txBody>
      </p:sp>
      <p:sp>
        <p:nvSpPr>
          <p:cNvPr id="62468" name="2 Marcador de contenido"/>
          <p:cNvSpPr>
            <a:spLocks noGrp="1"/>
          </p:cNvSpPr>
          <p:nvPr>
            <p:ph idx="1"/>
          </p:nvPr>
        </p:nvSpPr>
        <p:spPr>
          <a:xfrm>
            <a:off x="228600" y="1214438"/>
            <a:ext cx="8501063" cy="2971800"/>
          </a:xfrm>
        </p:spPr>
        <p:txBody>
          <a:bodyPr/>
          <a:lstStyle/>
          <a:p>
            <a:pPr algn="just">
              <a:defRPr/>
            </a:pPr>
            <a:r>
              <a:rPr lang="es-CR" altLang="en-US" sz="2400" b="1"/>
              <a:t>Conduce electricidad por mecanismos muy específicos y controlados, la célula expulsa o deja entrar iones con carga eléctrica así establece una diferencia de voltaje desde su interior hacia el exterior, este desequilibrio se corrige solo  ya que la célula puede mantener el potencial o controlar el retorno al equilibrio.</a:t>
            </a:r>
          </a:p>
        </p:txBody>
      </p:sp>
      <p:pic>
        <p:nvPicPr>
          <p:cNvPr id="15362" name="Picture 2" descr="http://ricardi.webcindario.com/img/eletro1.gif"/>
          <p:cNvPicPr>
            <a:picLocks noChangeAspect="1" noChangeArrowheads="1"/>
          </p:cNvPicPr>
          <p:nvPr/>
        </p:nvPicPr>
        <p:blipFill>
          <a:blip r:embed="rId2" cstate="print"/>
          <a:srcRect/>
          <a:stretch>
            <a:fillRect/>
          </a:stretch>
        </p:blipFill>
        <p:spPr bwMode="auto">
          <a:xfrm>
            <a:off x="2231947" y="3805324"/>
            <a:ext cx="4428285" cy="264801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539297040"/>
      </p:ext>
    </p:extLst>
  </p:cSld>
  <p:clrMapOvr>
    <a:masterClrMapping/>
  </p:clrMapOvr>
  <p:transition spd="slow">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63" y="-214312"/>
            <a:ext cx="8229600" cy="1143000"/>
          </a:xfrm>
        </p:spPr>
        <p:txBody>
          <a:bodyPr/>
          <a:lstStyle/>
          <a:p>
            <a:pPr algn="ctr">
              <a:defRPr/>
            </a:pPr>
            <a:r>
              <a:rPr lang="es-CR">
                <a:latin typeface="Rockwell" pitchFamily="18" charset="0"/>
              </a:rPr>
              <a:t>IRRITABILIDAD</a:t>
            </a:r>
          </a:p>
        </p:txBody>
      </p:sp>
      <p:sp>
        <p:nvSpPr>
          <p:cNvPr id="3" name="2 Marcador de contenido"/>
          <p:cNvSpPr>
            <a:spLocks noGrp="1"/>
          </p:cNvSpPr>
          <p:nvPr>
            <p:ph idx="1"/>
          </p:nvPr>
        </p:nvSpPr>
        <p:spPr>
          <a:xfrm>
            <a:off x="500063" y="928688"/>
            <a:ext cx="8229600" cy="2543175"/>
          </a:xfrm>
        </p:spPr>
        <p:txBody>
          <a:bodyPr>
            <a:normAutofit/>
          </a:bodyPr>
          <a:lstStyle/>
          <a:p>
            <a:pPr algn="just">
              <a:defRPr/>
            </a:pPr>
            <a:r>
              <a:rPr lang="es-CR" sz="2800" b="1">
                <a:latin typeface="Rockwell" pitchFamily="18" charset="0"/>
              </a:rPr>
              <a:t>Capacidad para reaccionar  ante diferentes estímulos  pueden ser físicos, químicos o mecánicos, virtud de toda célula viva ya que entra en acción bajo la  provocación de los estímulos exteriores.</a:t>
            </a:r>
          </a:p>
        </p:txBody>
      </p:sp>
      <p:pic>
        <p:nvPicPr>
          <p:cNvPr id="40964" name="Picture 2" descr="http://personales.ya.com/geopal/biologia_2b/unidades/imagenes/tema3/com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352800"/>
            <a:ext cx="6408738"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0433057"/>
      </p:ext>
    </p:extLst>
  </p:cSld>
  <p:clrMapOvr>
    <a:masterClrMapping/>
  </p:clrMapOvr>
  <p:transition spd="slow">
    <p:push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8288"/>
            <a:ext cx="8229600" cy="1089025"/>
          </a:xfrm>
        </p:spPr>
        <p:txBody>
          <a:bodyPr/>
          <a:lstStyle/>
          <a:p>
            <a:pPr algn="ctr">
              <a:defRPr/>
            </a:pPr>
            <a:r>
              <a:rPr lang="es-CR">
                <a:latin typeface="Rockwell" pitchFamily="18" charset="0"/>
              </a:rPr>
              <a:t>ELASTICIDAD</a:t>
            </a:r>
          </a:p>
        </p:txBody>
      </p:sp>
      <p:sp>
        <p:nvSpPr>
          <p:cNvPr id="3" name="2 Marcador de contenido"/>
          <p:cNvSpPr>
            <a:spLocks noGrp="1"/>
          </p:cNvSpPr>
          <p:nvPr>
            <p:ph idx="1"/>
          </p:nvPr>
        </p:nvSpPr>
        <p:spPr>
          <a:xfrm>
            <a:off x="107950" y="1214438"/>
            <a:ext cx="8640763" cy="2857500"/>
          </a:xfrm>
        </p:spPr>
        <p:txBody>
          <a:bodyPr/>
          <a:lstStyle/>
          <a:p>
            <a:pPr algn="just">
              <a:defRPr/>
            </a:pPr>
            <a:r>
              <a:rPr lang="es-EC" sz="2800" b="1"/>
              <a:t>Es la contracción rápida o lenta que experimenta la célula en presencia de un estimulo que puede producirse  en el medio en el que vive cambiando su apariencia y su forma  como un medio de protección.</a:t>
            </a:r>
            <a:endParaRPr lang="es-CR" sz="2800" b="1"/>
          </a:p>
          <a:p>
            <a:pPr>
              <a:defRPr/>
            </a:pPr>
            <a:endParaRPr lang="es-CR" sz="2000"/>
          </a:p>
        </p:txBody>
      </p:sp>
      <p:pic>
        <p:nvPicPr>
          <p:cNvPr id="41988" name="Picture 2" descr="http://4.bp.blogspot.com/-P187w4AmmMg/UTTkc1x9hcI/AAAAAAAAGt0/I4c-Q-o6UfI/s1600/celulas-musculares-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716338"/>
            <a:ext cx="3357562"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4" descr="http://www.telmeds.org/wp-content/uploads/2009/08/cellmu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088" y="3716338"/>
            <a:ext cx="2924175"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1347318"/>
      </p:ext>
    </p:extLst>
  </p:cSld>
  <p:clrMapOvr>
    <a:masterClrMapping/>
  </p:clrMapOvr>
  <p:transition spd="slow">
    <p:push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0306" y="0"/>
            <a:ext cx="8472488" cy="1089025"/>
          </a:xfrm>
        </p:spPr>
        <p:txBody>
          <a:bodyPr>
            <a:normAutofit/>
          </a:bodyPr>
          <a:lstStyle/>
          <a:p>
            <a:pPr>
              <a:defRPr/>
            </a:pPr>
            <a:r>
              <a:rPr lang="es-CR">
                <a:latin typeface="Rockwell" pitchFamily="18" charset="0"/>
              </a:rPr>
              <a:t>ABSORCIÓN O ASIMILACIÓN</a:t>
            </a:r>
          </a:p>
        </p:txBody>
      </p:sp>
      <p:sp>
        <p:nvSpPr>
          <p:cNvPr id="65540" name="2 Marcador de contenido"/>
          <p:cNvSpPr>
            <a:spLocks noGrp="1"/>
          </p:cNvSpPr>
          <p:nvPr>
            <p:ph idx="1"/>
          </p:nvPr>
        </p:nvSpPr>
        <p:spPr>
          <a:xfrm>
            <a:off x="500063" y="1357313"/>
            <a:ext cx="8229600" cy="2286000"/>
          </a:xfrm>
        </p:spPr>
        <p:txBody>
          <a:bodyPr/>
          <a:lstStyle/>
          <a:p>
            <a:pPr algn="just">
              <a:defRPr/>
            </a:pPr>
            <a:r>
              <a:rPr lang="es-CR" altLang="en-US" sz="2400" b="1">
                <a:latin typeface="Rockwell" pitchFamily="18" charset="0"/>
              </a:rPr>
              <a:t>Son capaces de fabricar o sintetizar sus propios alimentos a partir de compuestos inorgánicos. </a:t>
            </a:r>
          </a:p>
          <a:p>
            <a:pPr algn="just">
              <a:defRPr/>
            </a:pPr>
            <a:r>
              <a:rPr lang="es-CR" altLang="en-US" sz="2400" b="1">
                <a:latin typeface="Rockwell" pitchFamily="18" charset="0"/>
              </a:rPr>
              <a:t>Otras en cambio tienen que incorporar alimentos orgánicos  que ya han sido fabricados por otros organismos. </a:t>
            </a:r>
          </a:p>
        </p:txBody>
      </p:sp>
      <p:pic>
        <p:nvPicPr>
          <p:cNvPr id="43012" name="Picture 2" descr="http://www.educando.edu.do/UserFiles/P0001/Image/CR_Imagen/articles-95677_imagen_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563" y="3357563"/>
            <a:ext cx="466725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2 Rectángulo"/>
          <p:cNvSpPr>
            <a:spLocks noChangeArrowheads="1"/>
          </p:cNvSpPr>
          <p:nvPr/>
        </p:nvSpPr>
        <p:spPr bwMode="auto">
          <a:xfrm>
            <a:off x="5508625" y="6119813"/>
            <a:ext cx="2659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C" altLang="es-EC"/>
              <a:t>procesos de endocitosis</a:t>
            </a:r>
          </a:p>
        </p:txBody>
      </p:sp>
    </p:spTree>
    <p:extLst>
      <p:ext uri="{BB962C8B-B14F-4D97-AF65-F5344CB8AC3E}">
        <p14:creationId xmlns:p14="http://schemas.microsoft.com/office/powerpoint/2010/main" val="1952269394"/>
      </p:ext>
    </p:extLst>
  </p:cSld>
  <p:clrMapOvr>
    <a:masterClrMapping/>
  </p:clrMapOvr>
  <p:transition spd="slow">
    <p:push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defRPr/>
            </a:pPr>
            <a:r>
              <a:rPr lang="es-CR">
                <a:latin typeface="Rockwell" pitchFamily="18" charset="0"/>
              </a:rPr>
              <a:t>EXCRECIÓN</a:t>
            </a:r>
          </a:p>
        </p:txBody>
      </p:sp>
      <p:sp>
        <p:nvSpPr>
          <p:cNvPr id="3" name="2 Marcador de contenido"/>
          <p:cNvSpPr>
            <a:spLocks noGrp="1"/>
          </p:cNvSpPr>
          <p:nvPr>
            <p:ph idx="1"/>
          </p:nvPr>
        </p:nvSpPr>
        <p:spPr>
          <a:xfrm>
            <a:off x="442913" y="1311275"/>
            <a:ext cx="8243887" cy="1965325"/>
          </a:xfrm>
        </p:spPr>
        <p:txBody>
          <a:bodyPr>
            <a:normAutofit/>
          </a:bodyPr>
          <a:lstStyle/>
          <a:p>
            <a:pPr algn="just">
              <a:defRPr/>
            </a:pPr>
            <a:r>
              <a:rPr lang="es-CR" sz="2800" b="1">
                <a:latin typeface="Rockwell" pitchFamily="18" charset="0"/>
              </a:rPr>
              <a:t>Corresponde a la eliminación de sustancias de desecho expulsa a través de su membrana celular las sustancias que no le son útiles así como los metabolismos tóxicos. </a:t>
            </a:r>
          </a:p>
        </p:txBody>
      </p:sp>
      <p:pic>
        <p:nvPicPr>
          <p:cNvPr id="46084" name="Picture 2" descr="http://biojuandelucena2011.wikispaces.com/file/view/exocitosi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650" y="2844800"/>
            <a:ext cx="7102475" cy="368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372621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596900" y="-26988"/>
            <a:ext cx="8229600" cy="671513"/>
          </a:xfrm>
        </p:spPr>
        <p:txBody>
          <a:bodyPr/>
          <a:lstStyle/>
          <a:p>
            <a:r>
              <a:rPr lang="es-MX" altLang="es-EC"/>
              <a:t>Galileo Galilei (1609)</a:t>
            </a:r>
            <a:endParaRPr lang="es-ES" altLang="es-EC"/>
          </a:p>
        </p:txBody>
      </p:sp>
      <p:pic>
        <p:nvPicPr>
          <p:cNvPr id="103427" name="Picture 3" descr="Galil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 y="836613"/>
            <a:ext cx="2724150" cy="3455987"/>
          </a:xfrm>
          <a:prstGeom prst="rect">
            <a:avLst/>
          </a:prstGeom>
          <a:noFill/>
          <a:extLst>
            <a:ext uri="{909E8E84-426E-40DD-AFC4-6F175D3DCCD1}">
              <a14:hiddenFill xmlns:a14="http://schemas.microsoft.com/office/drawing/2010/main">
                <a:solidFill>
                  <a:srgbClr val="FFFFFF"/>
                </a:solidFill>
              </a14:hiddenFill>
            </a:ext>
          </a:extLst>
        </p:spPr>
      </p:pic>
      <p:pic>
        <p:nvPicPr>
          <p:cNvPr id="103428" name="Picture 4" descr="galileo lu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563" y="836613"/>
            <a:ext cx="3113087" cy="4508500"/>
          </a:xfrm>
          <a:prstGeom prst="rect">
            <a:avLst/>
          </a:prstGeom>
          <a:noFill/>
          <a:extLst>
            <a:ext uri="{909E8E84-426E-40DD-AFC4-6F175D3DCCD1}">
              <a14:hiddenFill xmlns:a14="http://schemas.microsoft.com/office/drawing/2010/main">
                <a:solidFill>
                  <a:srgbClr val="FFFFFF"/>
                </a:solidFill>
              </a14:hiddenFill>
            </a:ext>
          </a:extLst>
        </p:spPr>
      </p:pic>
      <p:sp>
        <p:nvSpPr>
          <p:cNvPr id="103430" name="Text Box 6"/>
          <p:cNvSpPr txBox="1">
            <a:spLocks noChangeArrowheads="1"/>
          </p:cNvSpPr>
          <p:nvPr/>
        </p:nvSpPr>
        <p:spPr bwMode="auto">
          <a:xfrm>
            <a:off x="2976563" y="3902075"/>
            <a:ext cx="3124200"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s-MX" altLang="es-EC" sz="2400" b="1">
                <a:latin typeface="Arial" panose="020B0604020202020204" pitchFamily="34" charset="0"/>
              </a:rPr>
              <a:t>Montañas y Cráteres lunares</a:t>
            </a:r>
            <a:endParaRPr lang="es-ES" altLang="es-EC" sz="2400" b="1">
              <a:latin typeface="Arial" panose="020B0604020202020204" pitchFamily="34" charset="0"/>
            </a:endParaRPr>
          </a:p>
        </p:txBody>
      </p:sp>
      <p:pic>
        <p:nvPicPr>
          <p:cNvPr id="103432" name="Picture 8" descr="galileo manchas solar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701" y="837685"/>
            <a:ext cx="3009900" cy="4357688"/>
          </a:xfrm>
          <a:prstGeom prst="rect">
            <a:avLst/>
          </a:prstGeom>
          <a:noFill/>
          <a:extLst>
            <a:ext uri="{909E8E84-426E-40DD-AFC4-6F175D3DCCD1}">
              <a14:hiddenFill xmlns:a14="http://schemas.microsoft.com/office/drawing/2010/main">
                <a:solidFill>
                  <a:srgbClr val="FFFFFF"/>
                </a:solidFill>
              </a14:hiddenFill>
            </a:ext>
          </a:extLst>
        </p:spPr>
      </p:pic>
      <p:sp>
        <p:nvSpPr>
          <p:cNvPr id="103433" name="Text Box 9"/>
          <p:cNvSpPr txBox="1">
            <a:spLocks noChangeArrowheads="1"/>
          </p:cNvSpPr>
          <p:nvPr/>
        </p:nvSpPr>
        <p:spPr bwMode="auto">
          <a:xfrm>
            <a:off x="6100763" y="4916488"/>
            <a:ext cx="31242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s-MX" altLang="es-EC" sz="2400" b="1">
                <a:latin typeface="Arial" panose="020B0604020202020204" pitchFamily="34" charset="0"/>
              </a:rPr>
              <a:t>Manchas solares</a:t>
            </a:r>
            <a:endParaRPr lang="es-ES" altLang="es-EC" sz="2400" b="1">
              <a:latin typeface="Arial" panose="020B0604020202020204" pitchFamily="34" charset="0"/>
            </a:endParaRPr>
          </a:p>
        </p:txBody>
      </p:sp>
      <p:pic>
        <p:nvPicPr>
          <p:cNvPr id="103434" name="Picture 10" descr="galileo telescopi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8913" y="3916452"/>
            <a:ext cx="1917650" cy="2769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013369"/>
      </p:ext>
    </p:extLst>
  </p:cSld>
  <p:clrMapOvr>
    <a:masterClrMapping/>
  </p:clrMapOvr>
  <p:transition spd="slow">
    <p:push di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1481" y="24867"/>
            <a:ext cx="8229600" cy="946150"/>
          </a:xfrm>
        </p:spPr>
        <p:txBody>
          <a:bodyPr>
            <a:normAutofit/>
          </a:bodyPr>
          <a:lstStyle/>
          <a:p>
            <a:pPr>
              <a:defRPr/>
            </a:pPr>
            <a:r>
              <a:rPr lang="es-CR">
                <a:latin typeface="Rockwell" pitchFamily="18" charset="0"/>
              </a:rPr>
              <a:t>RESPIRACIÓN</a:t>
            </a:r>
          </a:p>
        </p:txBody>
      </p:sp>
      <p:sp>
        <p:nvSpPr>
          <p:cNvPr id="68612" name="2 Marcador de contenido"/>
          <p:cNvSpPr>
            <a:spLocks noGrp="1"/>
          </p:cNvSpPr>
          <p:nvPr>
            <p:ph idx="1"/>
          </p:nvPr>
        </p:nvSpPr>
        <p:spPr>
          <a:xfrm>
            <a:off x="442913" y="1128713"/>
            <a:ext cx="8229600" cy="2071687"/>
          </a:xfrm>
        </p:spPr>
        <p:txBody>
          <a:bodyPr/>
          <a:lstStyle/>
          <a:p>
            <a:pPr algn="just">
              <a:defRPr/>
            </a:pPr>
            <a:r>
              <a:rPr lang="es-CR" altLang="en-US" sz="2800" b="1"/>
              <a:t>Mecanismo mediante el cual las células obtienen oxigeno del exterior y oxidan nutrientes de los alimentos para que liberen energía.</a:t>
            </a:r>
          </a:p>
        </p:txBody>
      </p:sp>
      <p:pic>
        <p:nvPicPr>
          <p:cNvPr id="47108" name="Picture 2" descr="https://mahara.org/artefact/file/download.php?file=162380&amp;view=46056&amp;maxwidth=1000&amp;maxheight=7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2" y="2924944"/>
            <a:ext cx="7500937"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3882877"/>
      </p:ext>
    </p:extLst>
  </p:cSld>
  <p:clrMapOvr>
    <a:masterClrMapping/>
  </p:clrMapOvr>
  <p:transition spd="slow">
    <p:push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313" y="0"/>
            <a:ext cx="8472487" cy="1143000"/>
          </a:xfrm>
        </p:spPr>
        <p:txBody>
          <a:bodyPr>
            <a:normAutofit/>
          </a:bodyPr>
          <a:lstStyle/>
          <a:p>
            <a:pPr algn="ctr">
              <a:defRPr/>
            </a:pPr>
            <a:r>
              <a:rPr lang="es-CR" sz="3200">
                <a:latin typeface="Rockwell" pitchFamily="18" charset="0"/>
              </a:rPr>
              <a:t>CRECIMIENTO Y REPRODUCCIÓN</a:t>
            </a:r>
          </a:p>
        </p:txBody>
      </p:sp>
      <p:sp>
        <p:nvSpPr>
          <p:cNvPr id="3" name="2 Marcador de contenido"/>
          <p:cNvSpPr>
            <a:spLocks noGrp="1"/>
          </p:cNvSpPr>
          <p:nvPr>
            <p:ph idx="1"/>
          </p:nvPr>
        </p:nvSpPr>
        <p:spPr>
          <a:xfrm>
            <a:off x="454025" y="1143000"/>
            <a:ext cx="8229600" cy="2143125"/>
          </a:xfrm>
        </p:spPr>
        <p:txBody>
          <a:bodyPr>
            <a:normAutofit/>
          </a:bodyPr>
          <a:lstStyle/>
          <a:p>
            <a:pPr algn="just">
              <a:defRPr/>
            </a:pPr>
            <a:r>
              <a:rPr lang="es-CR" sz="2400" b="1">
                <a:latin typeface="Rockwell" pitchFamily="18" charset="0"/>
              </a:rPr>
              <a:t>Las células se reproducen y de  esta manera pueden cumplir con su ciclo y funciones especificas, permite a la célula alcanzar un determinado tamaño pero si este tiende a incrementarse de manera anormal la célula procede a dividirse y multiplicarse.</a:t>
            </a:r>
          </a:p>
        </p:txBody>
      </p:sp>
      <p:pic>
        <p:nvPicPr>
          <p:cNvPr id="48132" name="Picture 2" descr="http://biologia.laguia2000.com/wp-content/uploads/2010/11/CREC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165" y="3262759"/>
            <a:ext cx="6596781" cy="3331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055161"/>
      </p:ext>
    </p:extLst>
  </p:cSld>
  <p:clrMapOvr>
    <a:masterClrMapping/>
  </p:clrMapOvr>
  <p:transition spd="slow">
    <p:push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pie de página"/>
          <p:cNvSpPr>
            <a:spLocks noGrp="1"/>
          </p:cNvSpPr>
          <p:nvPr>
            <p:ph type="ftr" sz="quarter" idx="11"/>
          </p:nvPr>
        </p:nvSpPr>
        <p:spPr/>
        <p:txBody>
          <a:bodyPr/>
          <a:lstStyle/>
          <a:p>
            <a:pPr>
              <a:defRPr/>
            </a:pPr>
            <a:r>
              <a:rPr lang="es-ES" dirty="0"/>
              <a:t>Tema 2: Mitosis y meiosis</a:t>
            </a:r>
          </a:p>
        </p:txBody>
      </p:sp>
      <p:sp>
        <p:nvSpPr>
          <p:cNvPr id="7" name="3 Marcador de número de diapositiva"/>
          <p:cNvSpPr>
            <a:spLocks noGrp="1"/>
          </p:cNvSpPr>
          <p:nvPr>
            <p:ph type="sldNum" sz="quarter" idx="12"/>
          </p:nvPr>
        </p:nvSpPr>
        <p:spPr/>
        <p:txBody>
          <a:bodyPr/>
          <a:lstStyle/>
          <a:p>
            <a:pPr>
              <a:defRPr/>
            </a:pPr>
            <a:fld id="{0C54EB42-93CC-4214-885E-737BAC762429}" type="slidenum">
              <a:rPr lang="es-ES" dirty="0"/>
              <a:pPr>
                <a:defRPr/>
              </a:pPr>
              <a:t>72</a:t>
            </a:fld>
            <a:endParaRPr lang="es-ES" dirty="0"/>
          </a:p>
        </p:txBody>
      </p:sp>
      <p:graphicFrame>
        <p:nvGraphicFramePr>
          <p:cNvPr id="4098" name="Object 2"/>
          <p:cNvGraphicFramePr>
            <a:graphicFrameLocks noChangeAspect="1"/>
          </p:cNvGraphicFramePr>
          <p:nvPr/>
        </p:nvGraphicFramePr>
        <p:xfrm>
          <a:off x="3779838" y="1989138"/>
          <a:ext cx="2481262" cy="1731962"/>
        </p:xfrm>
        <a:graphic>
          <a:graphicData uri="http://schemas.openxmlformats.org/presentationml/2006/ole">
            <mc:AlternateContent xmlns:mc="http://schemas.openxmlformats.org/markup-compatibility/2006">
              <mc:Choice xmlns:v="urn:schemas-microsoft-com:vml" Requires="v">
                <p:oleObj spid="_x0000_s156877" name="CorelPhotoPaint.Image.8" r:id="rId4" imgW="2785642" imgH="1944463" progId="">
                  <p:embed/>
                </p:oleObj>
              </mc:Choice>
              <mc:Fallback>
                <p:oleObj name="CorelPhotoPaint.Image.8" r:id="rId4" imgW="2785642" imgH="1944463" progId="">
                  <p:embed/>
                  <p:pic>
                    <p:nvPicPr>
                      <p:cNvPr id="409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838" y="1989138"/>
                        <a:ext cx="2481262" cy="173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56796" dir="1593903" algn="ctr" rotWithShape="0">
                                <a:schemeClr val="bg1"/>
                              </a:outerShdw>
                            </a:effectLst>
                          </a14:hiddenEffects>
                        </a:ext>
                      </a:extLst>
                    </p:spPr>
                  </p:pic>
                </p:oleObj>
              </mc:Fallback>
            </mc:AlternateContent>
          </a:graphicData>
        </a:graphic>
      </p:graphicFrame>
      <p:sp>
        <p:nvSpPr>
          <p:cNvPr id="4102" name="Text Box 3"/>
          <p:cNvSpPr txBox="1">
            <a:spLocks noChangeArrowheads="1"/>
          </p:cNvSpPr>
          <p:nvPr/>
        </p:nvSpPr>
        <p:spPr bwMode="auto">
          <a:xfrm>
            <a:off x="2857500" y="285750"/>
            <a:ext cx="3143250" cy="701675"/>
          </a:xfrm>
          <a:prstGeom prst="rect">
            <a:avLst/>
          </a:prstGeom>
          <a:noFill/>
          <a:ln w="38100">
            <a:noFill/>
            <a:miter lim="800000"/>
            <a:headEnd type="none" w="sm" len="sm"/>
            <a:tailEnd type="none" w="sm" len="sm"/>
          </a:ln>
        </p:spPr>
        <p:txBody>
          <a:bodyPr wrap="none">
            <a:spAutoFit/>
          </a:bodyPr>
          <a:lstStyle/>
          <a:p>
            <a:r>
              <a:rPr lang="en-US" sz="4000" b="0" dirty="0">
                <a:solidFill>
                  <a:srgbClr val="FF8D3E"/>
                </a:solidFill>
              </a:rPr>
              <a:t>Ciclo </a:t>
            </a:r>
            <a:r>
              <a:rPr lang="en-US" sz="4000" b="0" dirty="0" err="1">
                <a:solidFill>
                  <a:srgbClr val="FF8D3E"/>
                </a:solidFill>
              </a:rPr>
              <a:t>celular</a:t>
            </a:r>
          </a:p>
        </p:txBody>
      </p:sp>
      <p:pic>
        <p:nvPicPr>
          <p:cNvPr id="4103" name="Picture 4" descr="c12x4cycle-stages"/>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763713" y="908050"/>
            <a:ext cx="5572125" cy="4048125"/>
          </a:xfrm>
          <a:prstGeom prst="rect">
            <a:avLst/>
          </a:prstGeom>
          <a:noFill/>
          <a:ln w="9525">
            <a:noFill/>
            <a:miter lim="800000"/>
            <a:headEnd/>
            <a:tailEnd/>
          </a:ln>
        </p:spPr>
      </p:pic>
      <p:graphicFrame>
        <p:nvGraphicFramePr>
          <p:cNvPr id="4099" name="Object 5"/>
          <p:cNvGraphicFramePr>
            <a:graphicFrameLocks noChangeAspect="1"/>
          </p:cNvGraphicFramePr>
          <p:nvPr/>
        </p:nvGraphicFramePr>
        <p:xfrm>
          <a:off x="4500563" y="4572000"/>
          <a:ext cx="3157537" cy="1787525"/>
        </p:xfrm>
        <a:graphic>
          <a:graphicData uri="http://schemas.openxmlformats.org/presentationml/2006/ole">
            <mc:AlternateContent xmlns:mc="http://schemas.openxmlformats.org/markup-compatibility/2006">
              <mc:Choice xmlns:v="urn:schemas-microsoft-com:vml" Requires="v">
                <p:oleObj spid="_x0000_s156878" name="CorelPhotoPaint.Image.8" r:id="rId7" imgW="2852692" imgH="1615306" progId="">
                  <p:embed/>
                </p:oleObj>
              </mc:Choice>
              <mc:Fallback>
                <p:oleObj name="CorelPhotoPaint.Image.8" r:id="rId7" imgW="2852692" imgH="1615306" progId="">
                  <p:embed/>
                  <p:pic>
                    <p:nvPicPr>
                      <p:cNvPr id="4099"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0563" y="4572000"/>
                        <a:ext cx="3157537" cy="1787525"/>
                      </a:xfrm>
                      <a:prstGeom prst="rect">
                        <a:avLst/>
                      </a:prstGeom>
                      <a:noFill/>
                      <a:ln w="952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6796" dir="1593903" algn="ctr" rotWithShape="0">
                                <a:schemeClr val="bg1"/>
                              </a:outerShdw>
                            </a:effectLst>
                          </a14:hiddenEffects>
                        </a:ext>
                      </a:extLst>
                    </p:spPr>
                  </p:pic>
                </p:oleObj>
              </mc:Fallback>
            </mc:AlternateContent>
          </a:graphicData>
        </a:graphic>
      </p:graphicFrame>
    </p:spTree>
  </p:cSld>
  <p:clrMapOvr>
    <a:masterClrMapping/>
  </p:clrMapOvr>
  <p:transition spd="slow">
    <p:push dir="u"/>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solidFill>
                  <a:schemeClr val="tx1"/>
                </a:solidFill>
              </a:rPr>
              <a:t>CICLO CELULAR</a:t>
            </a:r>
          </a:p>
        </p:txBody>
      </p:sp>
      <p:sp>
        <p:nvSpPr>
          <p:cNvPr id="3" name="2 Marcador de contenido"/>
          <p:cNvSpPr>
            <a:spLocks noGrp="1"/>
          </p:cNvSpPr>
          <p:nvPr>
            <p:ph idx="1"/>
          </p:nvPr>
        </p:nvSpPr>
        <p:spPr/>
        <p:txBody>
          <a:bodyPr/>
          <a:lstStyle/>
          <a:p>
            <a:r>
              <a:rPr lang="es-ES" dirty="0"/>
              <a:t>Consta de 2 fases principales: mitosis e interfase y  3 fases adicionales que son subdivisiones de la interfase: G1, S, G2.</a:t>
            </a:r>
          </a:p>
          <a:p>
            <a:r>
              <a:rPr lang="es-ES" dirty="0"/>
              <a:t>La mitosis dura aproximadamente 1 hora e incluye: cariocinesis (división del núcleo en 2) y citocinesis (división de la célula en 2 células hijas)</a:t>
            </a:r>
          </a:p>
          <a:p>
            <a:r>
              <a:rPr lang="es-ES" dirty="0"/>
              <a:t>G1: es un período de crecimiento celular, no hay síntesis de DNA, dura pocas horas en células de división rápida y toda la vida en células que no se dividen.  </a:t>
            </a:r>
          </a:p>
        </p:txBody>
      </p:sp>
    </p:spTree>
  </p:cSld>
  <p:clrMapOvr>
    <a:masterClrMapping/>
  </p:clrMapOvr>
  <p:transition spd="slow">
    <p:push dir="u"/>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solidFill>
                  <a:schemeClr val="tx1"/>
                </a:solidFill>
              </a:rPr>
              <a:t>CICLO CELULAR</a:t>
            </a:r>
            <a:endParaRPr lang="es-ES" dirty="0"/>
          </a:p>
        </p:txBody>
      </p:sp>
      <p:sp>
        <p:nvSpPr>
          <p:cNvPr id="3" name="2 Marcador de contenido"/>
          <p:cNvSpPr>
            <a:spLocks noGrp="1"/>
          </p:cNvSpPr>
          <p:nvPr>
            <p:ph idx="1"/>
          </p:nvPr>
        </p:nvSpPr>
        <p:spPr/>
        <p:txBody>
          <a:bodyPr/>
          <a:lstStyle/>
          <a:p>
            <a:r>
              <a:rPr lang="es-ES" b="1" dirty="0"/>
              <a:t>S: </a:t>
            </a:r>
            <a:r>
              <a:rPr lang="es-ES" dirty="0"/>
              <a:t>fase de síntesis de DNA, dura 7 horas, se duplica la cantidad de DNA con la formación de nuevas cromátides que serán visibles en la profase.</a:t>
            </a:r>
          </a:p>
          <a:p>
            <a:r>
              <a:rPr lang="es-ES" b="1" dirty="0"/>
              <a:t>G2:  </a:t>
            </a:r>
            <a:r>
              <a:rPr lang="es-ES" dirty="0"/>
              <a:t>Dura 1 hora,  las células tienen una dotación doble de DNA y están en reposo antes de entrar a la división celular.</a:t>
            </a:r>
          </a:p>
          <a:p>
            <a:r>
              <a:rPr lang="es-ES" b="1" dirty="0"/>
              <a:t>M: </a:t>
            </a:r>
            <a:r>
              <a:rPr lang="es-ES" dirty="0"/>
              <a:t>están en mitosis, se compone de 4 estadios.</a:t>
            </a:r>
          </a:p>
          <a:p>
            <a:r>
              <a:rPr lang="es-ES" b="1" dirty="0"/>
              <a:t>G0: </a:t>
            </a:r>
            <a:r>
              <a:rPr lang="es-ES" dirty="0"/>
              <a:t>Las células que no se están dividiendo son células que están fuera de ciclo.</a:t>
            </a:r>
          </a:p>
        </p:txBody>
      </p:sp>
    </p:spTree>
  </p:cSld>
  <p:clrMapOvr>
    <a:masterClrMapping/>
  </p:clrMapOvr>
  <p:transition spd="slow">
    <p:push dir="u"/>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solidFill>
                  <a:schemeClr val="tx1"/>
                </a:solidFill>
              </a:rPr>
              <a:t>MITOSIS</a:t>
            </a:r>
          </a:p>
        </p:txBody>
      </p:sp>
      <p:sp>
        <p:nvSpPr>
          <p:cNvPr id="3" name="2 Marcador de contenido"/>
          <p:cNvSpPr>
            <a:spLocks noGrp="1"/>
          </p:cNvSpPr>
          <p:nvPr>
            <p:ph idx="1"/>
          </p:nvPr>
        </p:nvSpPr>
        <p:spPr/>
        <p:txBody>
          <a:bodyPr/>
          <a:lstStyle/>
          <a:p>
            <a:r>
              <a:rPr lang="es-ES" dirty="0"/>
              <a:t>Es el proceso de división celular que produce 2 células hijas con el mismo número de cromosomas (n) y de contenido de DNA que la célula original.</a:t>
            </a:r>
          </a:p>
          <a:p>
            <a:r>
              <a:rPr lang="es-ES" dirty="0"/>
              <a:t>La mitosis ocurre después de la fase S y se divide en 4 fases.</a:t>
            </a:r>
          </a:p>
          <a:p>
            <a:r>
              <a:rPr lang="es-ES" dirty="0"/>
              <a:t>La célula madre origina 2 células hijas, con el fin de mantener la población de células madres.</a:t>
            </a:r>
          </a:p>
        </p:txBody>
      </p:sp>
    </p:spTree>
  </p:cSld>
  <p:clrMapOvr>
    <a:masterClrMapping/>
  </p:clrMapOvr>
  <p:transition spd="slow">
    <p:push dir="u"/>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pie de página"/>
          <p:cNvSpPr>
            <a:spLocks noGrp="1"/>
          </p:cNvSpPr>
          <p:nvPr>
            <p:ph type="ftr" sz="quarter" idx="11"/>
          </p:nvPr>
        </p:nvSpPr>
        <p:spPr/>
        <p:txBody>
          <a:bodyPr/>
          <a:lstStyle/>
          <a:p>
            <a:pPr>
              <a:defRPr/>
            </a:pPr>
            <a:r>
              <a:rPr lang="es-ES" dirty="0">
                <a:effectLst>
                  <a:outerShdw blurRad="38100" dist="38100" dir="2700000" algn="tl">
                    <a:srgbClr val="000000">
                      <a:alpha val="43137"/>
                    </a:srgbClr>
                  </a:outerShdw>
                </a:effectLst>
              </a:rPr>
              <a:t>Tema 2: Mitosis y meiosis</a:t>
            </a:r>
          </a:p>
        </p:txBody>
      </p:sp>
      <p:sp>
        <p:nvSpPr>
          <p:cNvPr id="8" name="3 Marcador de número de diapositiva"/>
          <p:cNvSpPr>
            <a:spLocks noGrp="1"/>
          </p:cNvSpPr>
          <p:nvPr>
            <p:ph type="sldNum" sz="quarter" idx="12"/>
          </p:nvPr>
        </p:nvSpPr>
        <p:spPr/>
        <p:txBody>
          <a:bodyPr/>
          <a:lstStyle/>
          <a:p>
            <a:pPr>
              <a:defRPr/>
            </a:pPr>
            <a:fld id="{7EE1BEEE-7644-4249-B806-3380CD04A4B0}" type="slidenum">
              <a:rPr lang="es-ES" dirty="0">
                <a:effectLst>
                  <a:outerShdw blurRad="38100" dist="38100" dir="2700000" algn="tl">
                    <a:srgbClr val="000000">
                      <a:alpha val="43137"/>
                    </a:srgbClr>
                  </a:outerShdw>
                </a:effectLst>
              </a:rPr>
              <a:pPr>
                <a:defRPr/>
              </a:pPr>
              <a:t>76</a:t>
            </a:fld>
            <a:endParaRPr lang="es-ES" dirty="0">
              <a:effectLst>
                <a:outerShdw blurRad="38100" dist="38100" dir="2700000" algn="tl">
                  <a:srgbClr val="000000">
                    <a:alpha val="43137"/>
                  </a:srgbClr>
                </a:outerShdw>
              </a:effectLst>
            </a:endParaRPr>
          </a:p>
        </p:txBody>
      </p:sp>
      <p:sp>
        <p:nvSpPr>
          <p:cNvPr id="84995" name="Rectangle 3"/>
          <p:cNvSpPr>
            <a:spLocks noChangeArrowheads="1"/>
          </p:cNvSpPr>
          <p:nvPr/>
        </p:nvSpPr>
        <p:spPr bwMode="auto">
          <a:xfrm>
            <a:off x="685800" y="220663"/>
            <a:ext cx="7721600" cy="708025"/>
          </a:xfrm>
          <a:prstGeom prst="rect">
            <a:avLst/>
          </a:prstGeom>
          <a:noFill/>
          <a:ln w="9525">
            <a:noFill/>
            <a:miter lim="800000"/>
            <a:headEnd/>
            <a:tailEnd/>
          </a:ln>
          <a:effectLst>
            <a:outerShdw dist="56796" dir="1593903" algn="ctr" rotWithShape="0">
              <a:schemeClr val="bg1"/>
            </a:outerShdw>
          </a:effectLst>
        </p:spPr>
        <p:txBody>
          <a:bodyPr lIns="92075" tIns="46038" rIns="92075" bIns="46038">
            <a:spAutoFit/>
          </a:bodyPr>
          <a:lstStyle/>
          <a:p>
            <a:pPr eaLnBrk="0" hangingPunct="0">
              <a:defRPr/>
            </a:pPr>
            <a:r>
              <a:rPr lang="es-ES_tradnl" sz="4000" dirty="0">
                <a:solidFill>
                  <a:srgbClr val="FF8D3E"/>
                </a:solidFill>
                <a:effectLst>
                  <a:outerShdw blurRad="38100" dist="38100" dir="2700000" algn="tl">
                    <a:srgbClr val="000000"/>
                  </a:outerShdw>
                </a:effectLst>
              </a:rPr>
              <a:t>Mitosis</a:t>
            </a:r>
          </a:p>
        </p:txBody>
      </p:sp>
      <p:pic>
        <p:nvPicPr>
          <p:cNvPr id="27653" name="Picture 4" descr="mitosis"/>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1219200" y="1096963"/>
            <a:ext cx="7456488" cy="5108575"/>
          </a:xfrm>
          <a:prstGeom prst="rect">
            <a:avLst/>
          </a:prstGeom>
          <a:noFill/>
          <a:ln w="9525">
            <a:noFill/>
            <a:miter lim="800000"/>
            <a:headEnd/>
            <a:tailEnd/>
          </a:ln>
        </p:spPr>
      </p:pic>
      <p:sp>
        <p:nvSpPr>
          <p:cNvPr id="27654" name="Text Box 5"/>
          <p:cNvSpPr txBox="1">
            <a:spLocks noChangeArrowheads="1"/>
          </p:cNvSpPr>
          <p:nvPr/>
        </p:nvSpPr>
        <p:spPr bwMode="auto">
          <a:xfrm>
            <a:off x="1331913" y="6472238"/>
            <a:ext cx="6799262" cy="457200"/>
          </a:xfrm>
          <a:prstGeom prst="rect">
            <a:avLst/>
          </a:prstGeom>
          <a:noFill/>
          <a:ln w="38100">
            <a:noFill/>
            <a:miter lim="800000"/>
            <a:headEnd type="none" w="sm" len="sm"/>
            <a:tailEnd type="none" w="sm" len="sm"/>
          </a:ln>
        </p:spPr>
        <p:txBody>
          <a:bodyPr>
            <a:spAutoFit/>
          </a:bodyPr>
          <a:lstStyle/>
          <a:p>
            <a:pPr eaLnBrk="0" hangingPunct="0">
              <a:spcBef>
                <a:spcPts val="500"/>
              </a:spcBef>
              <a:spcAft>
                <a:spcPts val="500"/>
              </a:spcAft>
            </a:pPr>
            <a:r>
              <a:rPr lang="es-ES_tradnl" dirty="0">
                <a:solidFill>
                  <a:srgbClr val="FF8D3E"/>
                </a:solidFill>
              </a:rPr>
              <a:t>Etapas de la mitosis  </a:t>
            </a:r>
          </a:p>
        </p:txBody>
      </p:sp>
      <p:sp>
        <p:nvSpPr>
          <p:cNvPr id="84998" name="Text Box 6"/>
          <p:cNvSpPr txBox="1">
            <a:spLocks noChangeArrowheads="1"/>
          </p:cNvSpPr>
          <p:nvPr/>
        </p:nvSpPr>
        <p:spPr bwMode="auto">
          <a:xfrm>
            <a:off x="1044575" y="3767138"/>
            <a:ext cx="7775575" cy="895350"/>
          </a:xfrm>
          <a:prstGeom prst="rect">
            <a:avLst/>
          </a:prstGeom>
          <a:noFill/>
          <a:ln w="38100">
            <a:noFill/>
            <a:miter lim="800000"/>
            <a:headEnd type="none" w="sm" len="sm"/>
            <a:tailEnd type="none" w="sm" len="sm"/>
          </a:ln>
          <a:effectLst/>
        </p:spPr>
        <p:txBody>
          <a:bodyPr>
            <a:spAutoFit/>
          </a:bodyPr>
          <a:lstStyle/>
          <a:p>
            <a:pPr eaLnBrk="0" hangingPunct="0">
              <a:spcBef>
                <a:spcPts val="500"/>
              </a:spcBef>
              <a:spcAft>
                <a:spcPts val="500"/>
              </a:spcAft>
              <a:defRPr/>
            </a:pPr>
            <a:r>
              <a:rPr lang="es-ES_tradnl" b="0" dirty="0">
                <a:solidFill>
                  <a:srgbClr val="FF8D3E"/>
                </a:solidFill>
                <a:effectLst>
                  <a:outerShdw blurRad="38100" dist="38100" dir="2700000" algn="tl">
                    <a:srgbClr val="000000">
                      <a:alpha val="43137"/>
                    </a:srgbClr>
                  </a:outerShdw>
                </a:effectLst>
              </a:rPr>
              <a:t>Interfase               Profase                  Metafase</a:t>
            </a:r>
          </a:p>
          <a:p>
            <a:pPr>
              <a:defRPr/>
            </a:pPr>
            <a:endParaRPr lang="es-ES_tradnl">
              <a:solidFill>
                <a:srgbClr val="FF8D3E"/>
              </a:solidFill>
              <a:effectLst>
                <a:outerShdw blurRad="38100" dist="38100" dir="2700000" algn="tl">
                  <a:srgbClr val="000000">
                    <a:alpha val="43137"/>
                  </a:srgbClr>
                </a:outerShdw>
              </a:effectLst>
            </a:endParaRPr>
          </a:p>
        </p:txBody>
      </p:sp>
      <p:sp>
        <p:nvSpPr>
          <p:cNvPr id="84999" name="Text Box 7"/>
          <p:cNvSpPr txBox="1">
            <a:spLocks noChangeArrowheads="1"/>
          </p:cNvSpPr>
          <p:nvPr/>
        </p:nvSpPr>
        <p:spPr bwMode="auto">
          <a:xfrm>
            <a:off x="900113" y="5995988"/>
            <a:ext cx="7775575" cy="457200"/>
          </a:xfrm>
          <a:prstGeom prst="rect">
            <a:avLst/>
          </a:prstGeom>
          <a:noFill/>
          <a:ln w="38100">
            <a:noFill/>
            <a:miter lim="800000"/>
            <a:headEnd type="none" w="sm" len="sm"/>
            <a:tailEnd type="none" w="sm" len="sm"/>
          </a:ln>
          <a:effectLst/>
        </p:spPr>
        <p:txBody>
          <a:bodyPr>
            <a:spAutoFit/>
          </a:bodyPr>
          <a:lstStyle/>
          <a:p>
            <a:pPr eaLnBrk="0" hangingPunct="0">
              <a:spcBef>
                <a:spcPts val="500"/>
              </a:spcBef>
              <a:spcAft>
                <a:spcPts val="500"/>
              </a:spcAft>
              <a:defRPr/>
            </a:pPr>
            <a:r>
              <a:rPr lang="es-ES_tradnl" b="0" dirty="0">
                <a:solidFill>
                  <a:srgbClr val="FF8D3E"/>
                </a:solidFill>
                <a:effectLst>
                  <a:outerShdw blurRad="38100" dist="38100" dir="2700000" algn="tl">
                    <a:srgbClr val="000000">
                      <a:alpha val="43137"/>
                    </a:srgbClr>
                  </a:outerShdw>
                </a:effectLst>
              </a:rPr>
              <a:t>Anafase                       Telofase</a:t>
            </a:r>
            <a:endParaRPr lang="es-ES_tradnl" dirty="0">
              <a:solidFill>
                <a:srgbClr val="FF8D3E"/>
              </a:solidFill>
              <a:effectLst>
                <a:outerShdw blurRad="38100" dist="38100" dir="2700000" algn="tl">
                  <a:srgbClr val="000000">
                    <a:alpha val="43137"/>
                  </a:srgbClr>
                </a:outerShdw>
              </a:effectLst>
            </a:endParaRPr>
          </a:p>
        </p:txBody>
      </p:sp>
    </p:spTree>
  </p:cSld>
  <p:clrMapOvr>
    <a:masterClrMapping/>
  </p:clrMapOvr>
  <p:transition spd="slow">
    <p:push di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solidFill>
                  <a:schemeClr val="tx1"/>
                </a:solidFill>
              </a:rPr>
              <a:t>MITOSIS</a:t>
            </a:r>
          </a:p>
        </p:txBody>
      </p:sp>
      <p:sp>
        <p:nvSpPr>
          <p:cNvPr id="3" name="2 Marcador de contenido"/>
          <p:cNvSpPr>
            <a:spLocks noGrp="1"/>
          </p:cNvSpPr>
          <p:nvPr>
            <p:ph sz="half" idx="1"/>
          </p:nvPr>
        </p:nvSpPr>
        <p:spPr/>
        <p:txBody>
          <a:bodyPr/>
          <a:lstStyle/>
          <a:p>
            <a:r>
              <a:rPr lang="es-ES" b="1" dirty="0"/>
              <a:t>Profase: </a:t>
            </a:r>
            <a:r>
              <a:rPr lang="es-ES" dirty="0"/>
              <a:t>Se hacen visibles los cromosomas, desaparece el </a:t>
            </a:r>
            <a:r>
              <a:rPr lang="es-ES" dirty="0" err="1"/>
              <a:t>nucleólo</a:t>
            </a:r>
            <a:r>
              <a:rPr lang="es-ES" dirty="0"/>
              <a:t>, se replican los centriolos y se desintegra el envoltorio nuclear.</a:t>
            </a:r>
          </a:p>
          <a:p>
            <a:endParaRPr lang="es-ES" b="1"/>
          </a:p>
          <a:p>
            <a:endParaRPr lang="es-ES" b="1"/>
          </a:p>
        </p:txBody>
      </p:sp>
      <p:pic>
        <p:nvPicPr>
          <p:cNvPr id="243717" name="Picture 5"/>
          <p:cNvPicPr>
            <a:picLocks noGrp="1" noChangeAspect="1" noChangeArrowheads="1"/>
          </p:cNvPicPr>
          <p:nvPr>
            <p:ph sz="half" idx="2"/>
          </p:nvPr>
        </p:nvPicPr>
        <p:blipFill>
          <a:blip r:embed="rId2" cstate="print"/>
          <a:srcRect/>
          <a:stretch>
            <a:fillRect/>
          </a:stretch>
        </p:blipFill>
        <p:spPr bwMode="auto">
          <a:xfrm>
            <a:off x="5072066" y="2071678"/>
            <a:ext cx="3357586" cy="3214710"/>
          </a:xfrm>
          <a:prstGeom prst="rect">
            <a:avLst/>
          </a:prstGeom>
          <a:noFill/>
          <a:ln w="9525">
            <a:noFill/>
            <a:miter lim="800000"/>
            <a:headEnd/>
            <a:tailEnd/>
          </a:ln>
          <a:effectLst/>
        </p:spPr>
      </p:pic>
    </p:spTree>
  </p:cSld>
  <p:clrMapOvr>
    <a:masterClrMapping/>
  </p:clrMapOvr>
  <p:transition spd="slow">
    <p:push dir="u"/>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solidFill>
                  <a:schemeClr val="tx1"/>
                </a:solidFill>
              </a:rPr>
              <a:t>MITOSIS</a:t>
            </a:r>
          </a:p>
        </p:txBody>
      </p:sp>
      <p:sp>
        <p:nvSpPr>
          <p:cNvPr id="3" name="2 Marcador de contenido"/>
          <p:cNvSpPr>
            <a:spLocks noGrp="1"/>
          </p:cNvSpPr>
          <p:nvPr>
            <p:ph sz="half" idx="1"/>
          </p:nvPr>
        </p:nvSpPr>
        <p:spPr/>
        <p:txBody>
          <a:bodyPr/>
          <a:lstStyle/>
          <a:p>
            <a:r>
              <a:rPr lang="es-ES" b="1" dirty="0"/>
              <a:t>Metafase: </a:t>
            </a:r>
            <a:r>
              <a:rPr lang="es-ES" dirty="0"/>
              <a:t>se organiza el huso mitótico formado por microtúbulos alrededor de los centriolos ubicados en los polos opuestos de la célula. Los cromosomas se ubican en la línea ecuatorial.</a:t>
            </a:r>
            <a:endParaRPr lang="es-ES" b="1" dirty="0"/>
          </a:p>
        </p:txBody>
      </p:sp>
      <p:pic>
        <p:nvPicPr>
          <p:cNvPr id="5" name="Picture 2" descr="C:\Documents and Settings\Roberto\Mis documentos\Trabajos U\METAFASE.bmp"/>
          <p:cNvPicPr>
            <a:picLocks noGrp="1" noChangeAspect="1" noChangeArrowheads="1"/>
          </p:cNvPicPr>
          <p:nvPr>
            <p:ph sz="half" idx="2"/>
          </p:nvPr>
        </p:nvPicPr>
        <p:blipFill>
          <a:blip r:embed="rId2" cstate="print"/>
          <a:srcRect/>
          <a:stretch>
            <a:fillRect/>
          </a:stretch>
        </p:blipFill>
        <p:spPr bwMode="auto">
          <a:xfrm>
            <a:off x="4786314" y="1857364"/>
            <a:ext cx="4000528" cy="4071966"/>
          </a:xfrm>
          <a:prstGeom prst="rect">
            <a:avLst/>
          </a:prstGeom>
          <a:noFill/>
        </p:spPr>
      </p:pic>
    </p:spTree>
  </p:cSld>
  <p:clrMapOvr>
    <a:masterClrMapping/>
  </p:clrMapOvr>
  <p:transition spd="slow">
    <p:push dir="u"/>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solidFill>
                  <a:schemeClr val="tx1"/>
                </a:solidFill>
              </a:rPr>
              <a:t>MITOSIS</a:t>
            </a:r>
            <a:endParaRPr lang="es-ES" dirty="0"/>
          </a:p>
        </p:txBody>
      </p:sp>
      <p:sp>
        <p:nvSpPr>
          <p:cNvPr id="3" name="2 Marcador de contenido"/>
          <p:cNvSpPr>
            <a:spLocks noGrp="1"/>
          </p:cNvSpPr>
          <p:nvPr>
            <p:ph sz="half" idx="1"/>
          </p:nvPr>
        </p:nvSpPr>
        <p:spPr/>
        <p:txBody>
          <a:bodyPr>
            <a:normAutofit/>
          </a:bodyPr>
          <a:lstStyle/>
          <a:p>
            <a:r>
              <a:rPr lang="es-ES" sz="2800" b="1" dirty="0"/>
              <a:t>Anafase: </a:t>
            </a:r>
            <a:r>
              <a:rPr lang="es-ES" sz="2800" dirty="0"/>
              <a:t>se separan las cromátides, que son atraídas hacia los polos  por el huso acromático fijados en los centrómeros.</a:t>
            </a:r>
            <a:endParaRPr lang="es-ES" sz="2800" b="1" dirty="0"/>
          </a:p>
        </p:txBody>
      </p:sp>
      <p:pic>
        <p:nvPicPr>
          <p:cNvPr id="245762" name="Picture 2"/>
          <p:cNvPicPr>
            <a:picLocks noGrp="1" noChangeAspect="1" noChangeArrowheads="1"/>
          </p:cNvPicPr>
          <p:nvPr>
            <p:ph sz="half" idx="2"/>
          </p:nvPr>
        </p:nvPicPr>
        <p:blipFill>
          <a:blip r:embed="rId2" cstate="print"/>
          <a:stretch>
            <a:fillRect/>
          </a:stretch>
        </p:blipFill>
        <p:spPr bwMode="auto">
          <a:xfrm>
            <a:off x="5757862" y="3344069"/>
            <a:ext cx="1628775" cy="1314450"/>
          </a:xfrm>
          <a:prstGeom prst="rect">
            <a:avLst/>
          </a:prstGeom>
          <a:noFill/>
          <a:ln w="9525">
            <a:noFill/>
            <a:miter lim="800000"/>
            <a:headEnd/>
            <a:tailEnd/>
          </a:ln>
          <a:effectLst/>
        </p:spPr>
      </p:pic>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536853369"/>
              </p:ext>
            </p:extLst>
          </p:nvPr>
        </p:nvGraphicFramePr>
        <p:xfrm>
          <a:off x="440141" y="1358806"/>
          <a:ext cx="8198892" cy="4131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3464825" y="3674091"/>
            <a:ext cx="2149523" cy="1384995"/>
          </a:xfrm>
          <a:prstGeom prst="rect">
            <a:avLst/>
          </a:prstGeom>
          <a:noFill/>
        </p:spPr>
        <p:txBody>
          <a:bodyPr wrap="square" rtlCol="0">
            <a:spAutoFit/>
          </a:bodyPr>
          <a:lstStyle/>
          <a:p>
            <a:r>
              <a:rPr lang="es-ES" sz="1200" b="1" dirty="0">
                <a:latin typeface="+mj-lt"/>
              </a:rPr>
              <a:t>ROBERT BROWN </a:t>
            </a:r>
            <a:r>
              <a:rPr lang="es-ES" sz="1200" dirty="0">
                <a:latin typeface="+mj-lt"/>
              </a:rPr>
              <a:t>1831.- Núcleo</a:t>
            </a:r>
          </a:p>
          <a:p>
            <a:r>
              <a:rPr lang="es-ES" sz="1200" b="1" dirty="0">
                <a:latin typeface="+mj-lt"/>
              </a:rPr>
              <a:t>PURKINGE</a:t>
            </a:r>
            <a:r>
              <a:rPr lang="es-ES" sz="1200" dirty="0">
                <a:latin typeface="+mj-lt"/>
              </a:rPr>
              <a:t>: investigó la estructura neuronal</a:t>
            </a:r>
          </a:p>
          <a:p>
            <a:r>
              <a:rPr lang="es-ES" sz="1200" b="1" dirty="0">
                <a:latin typeface="+mj-lt"/>
              </a:rPr>
              <a:t>VIRCHOW</a:t>
            </a:r>
            <a:r>
              <a:rPr lang="es-ES" sz="1200" dirty="0">
                <a:latin typeface="+mj-lt"/>
              </a:rPr>
              <a:t>: </a:t>
            </a:r>
            <a:r>
              <a:rPr lang="es-ES" sz="1200" dirty="0" err="1">
                <a:latin typeface="+mj-lt"/>
              </a:rPr>
              <a:t>Ommis</a:t>
            </a:r>
            <a:r>
              <a:rPr lang="es-ES" sz="1200" dirty="0">
                <a:latin typeface="+mj-lt"/>
              </a:rPr>
              <a:t> </a:t>
            </a:r>
            <a:r>
              <a:rPr lang="es-ES" sz="1200" dirty="0" err="1">
                <a:latin typeface="+mj-lt"/>
              </a:rPr>
              <a:t>cellula</a:t>
            </a:r>
            <a:r>
              <a:rPr lang="es-ES" sz="1200" dirty="0">
                <a:latin typeface="+mj-lt"/>
              </a:rPr>
              <a:t> e </a:t>
            </a:r>
            <a:r>
              <a:rPr lang="es-ES" sz="1200" dirty="0" err="1">
                <a:latin typeface="+mj-lt"/>
              </a:rPr>
              <a:t>cellula</a:t>
            </a:r>
            <a:r>
              <a:rPr lang="es-ES" sz="1200" dirty="0">
                <a:latin typeface="+mj-lt"/>
              </a:rPr>
              <a:t>. El músculo y  el hueso están formados por </a:t>
            </a:r>
            <a:r>
              <a:rPr lang="es-ES" sz="1200" dirty="0" smtClean="0">
                <a:latin typeface="+mj-lt"/>
              </a:rPr>
              <a:t>células. Padre de la </a:t>
            </a:r>
            <a:r>
              <a:rPr lang="es-ES" sz="1200" dirty="0" err="1" smtClean="0">
                <a:latin typeface="+mj-lt"/>
              </a:rPr>
              <a:t>Histologia</a:t>
            </a:r>
            <a:r>
              <a:rPr lang="es-ES" sz="1200" dirty="0" smtClean="0">
                <a:latin typeface="+mj-lt"/>
              </a:rPr>
              <a:t>.</a:t>
            </a:r>
            <a:endParaRPr lang="en-US" sz="1200" dirty="0">
              <a:latin typeface="+mj-lt"/>
            </a:endParaRPr>
          </a:p>
        </p:txBody>
      </p:sp>
      <p:sp>
        <p:nvSpPr>
          <p:cNvPr id="2" name="CuadroTexto 1"/>
          <p:cNvSpPr txBox="1"/>
          <p:nvPr/>
        </p:nvSpPr>
        <p:spPr>
          <a:xfrm>
            <a:off x="6183086" y="3674091"/>
            <a:ext cx="2177143" cy="1477328"/>
          </a:xfrm>
          <a:prstGeom prst="rect">
            <a:avLst/>
          </a:prstGeom>
          <a:noFill/>
        </p:spPr>
        <p:txBody>
          <a:bodyPr wrap="square" rtlCol="0">
            <a:spAutoFit/>
          </a:bodyPr>
          <a:lstStyle/>
          <a:p>
            <a:r>
              <a:rPr lang="es-ES" dirty="0" smtClean="0"/>
              <a:t>1883 Jacobson propuso el uso de ácido crómico.</a:t>
            </a:r>
          </a:p>
          <a:p>
            <a:r>
              <a:rPr lang="es-ES" dirty="0" smtClean="0"/>
              <a:t>1893 </a:t>
            </a:r>
            <a:r>
              <a:rPr lang="es-ES" dirty="0" err="1" smtClean="0"/>
              <a:t>Blum</a:t>
            </a:r>
            <a:r>
              <a:rPr lang="es-ES" dirty="0" smtClean="0"/>
              <a:t> estudia al formaldehido.</a:t>
            </a:r>
            <a:endParaRPr lang="en-US" dirty="0"/>
          </a:p>
        </p:txBody>
      </p:sp>
    </p:spTree>
    <p:extLst>
      <p:ext uri="{BB962C8B-B14F-4D97-AF65-F5344CB8AC3E}">
        <p14:creationId xmlns:p14="http://schemas.microsoft.com/office/powerpoint/2010/main" val="2593144356"/>
      </p:ext>
    </p:extLst>
  </p:cSld>
  <p:clrMapOvr>
    <a:masterClrMapping/>
  </p:clrMapOvr>
  <p:transition spd="slow">
    <p:push dir="u"/>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solidFill>
                  <a:schemeClr val="tx1"/>
                </a:solidFill>
              </a:rPr>
              <a:t>MITOSIS</a:t>
            </a:r>
            <a:endParaRPr lang="es-ES" dirty="0"/>
          </a:p>
        </p:txBody>
      </p:sp>
      <p:sp>
        <p:nvSpPr>
          <p:cNvPr id="3" name="2 Marcador de contenido"/>
          <p:cNvSpPr>
            <a:spLocks noGrp="1"/>
          </p:cNvSpPr>
          <p:nvPr>
            <p:ph sz="half" idx="1"/>
          </p:nvPr>
        </p:nvSpPr>
        <p:spPr/>
        <p:txBody>
          <a:bodyPr/>
          <a:lstStyle/>
          <a:p>
            <a:r>
              <a:rPr lang="es-ES" b="1" dirty="0"/>
              <a:t>Telofase: </a:t>
            </a:r>
            <a:r>
              <a:rPr lang="es-ES" dirty="0"/>
              <a:t>reconstitución de un envoltorio nuclear alrededor de los cromosomas en cada polo, reaparecen los nucléolos, el citoplasma se divide para formar dos células hijas, cada una contiene copias idénticas del DNA duplicado.</a:t>
            </a:r>
            <a:endParaRPr lang="es-ES" b="1" dirty="0"/>
          </a:p>
        </p:txBody>
      </p:sp>
      <p:pic>
        <p:nvPicPr>
          <p:cNvPr id="5" name="Picture 3" descr="C:\Documents and Settings\Roberto\Mis documentos\Trabajos U\CITOCINESIS.bmp"/>
          <p:cNvPicPr>
            <a:picLocks noGrp="1" noChangeAspect="1" noChangeArrowheads="1"/>
          </p:cNvPicPr>
          <p:nvPr>
            <p:ph sz="half" idx="2"/>
          </p:nvPr>
        </p:nvPicPr>
        <p:blipFill>
          <a:blip r:embed="rId2" cstate="print"/>
          <a:srcRect/>
          <a:stretch>
            <a:fillRect/>
          </a:stretch>
        </p:blipFill>
        <p:spPr bwMode="auto">
          <a:xfrm>
            <a:off x="4643438" y="1428736"/>
            <a:ext cx="4214842" cy="2428892"/>
          </a:xfrm>
          <a:prstGeom prst="rect">
            <a:avLst/>
          </a:prstGeom>
          <a:noFill/>
        </p:spPr>
      </p:pic>
      <p:pic>
        <p:nvPicPr>
          <p:cNvPr id="6" name="Picture 2" descr="C:\Documents and Settings\Roberto\Mis documentos\Trabajos U\CITOCINESIS..bmp"/>
          <p:cNvPicPr>
            <a:picLocks noChangeAspect="1" noChangeArrowheads="1"/>
          </p:cNvPicPr>
          <p:nvPr/>
        </p:nvPicPr>
        <p:blipFill>
          <a:blip r:embed="rId3" cstate="print"/>
          <a:srcRect/>
          <a:stretch>
            <a:fillRect/>
          </a:stretch>
        </p:blipFill>
        <p:spPr bwMode="auto">
          <a:xfrm>
            <a:off x="4643438" y="4000504"/>
            <a:ext cx="4214842" cy="2428892"/>
          </a:xfrm>
          <a:prstGeom prst="rect">
            <a:avLst/>
          </a:prstGeom>
          <a:noFill/>
        </p:spPr>
      </p:pic>
    </p:spTree>
  </p:cSld>
  <p:clrMapOvr>
    <a:masterClrMapping/>
  </p:clrMapOvr>
  <p:transition spd="slow">
    <p:push dir="u"/>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Roberto\Mis documentos\Trabajos U\mitosis_animacion.gif"/>
          <p:cNvPicPr>
            <a:picLocks noChangeAspect="1" noChangeArrowheads="1" noCrop="1"/>
          </p:cNvPicPr>
          <p:nvPr/>
        </p:nvPicPr>
        <p:blipFill>
          <a:blip r:embed="rId2" cstate="print"/>
          <a:srcRect/>
          <a:stretch>
            <a:fillRect/>
          </a:stretch>
        </p:blipFill>
        <p:spPr bwMode="auto">
          <a:xfrm>
            <a:off x="0" y="-24"/>
            <a:ext cx="9215470" cy="6919253"/>
          </a:xfrm>
          <a:prstGeom prst="rect">
            <a:avLst/>
          </a:prstGeom>
          <a:noFill/>
        </p:spPr>
      </p:pic>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p:txBody>
          <a:bodyPr/>
          <a:lstStyle/>
          <a:p>
            <a:r>
              <a:rPr lang="es-ES"/>
              <a:t>EL NOMBRE</a:t>
            </a:r>
          </a:p>
        </p:txBody>
      </p:sp>
      <p:pic>
        <p:nvPicPr>
          <p:cNvPr id="482318" name="Picture 14" descr="usph_01"/>
          <p:cNvPicPr>
            <a:picLocks noGrp="1" noChangeAspect="1" noChangeArrowheads="1"/>
          </p:cNvPicPr>
          <p:nvPr>
            <p:ph type="clipArt" sz="half" idx="1"/>
          </p:nvPr>
        </p:nvPicPr>
        <p:blipFill>
          <a:blip r:embed="rId2" cstate="print"/>
          <a:stretch>
            <a:fillRect/>
          </a:stretch>
        </p:blipFill>
        <p:spPr>
          <a:xfrm>
            <a:off x="1168400" y="1995487"/>
            <a:ext cx="2590800" cy="3952875"/>
          </a:xfrm>
          <a:noFill/>
          <a:ln/>
        </p:spPr>
      </p:pic>
      <p:sp>
        <p:nvSpPr>
          <p:cNvPr id="482308" name="Rectangle 4"/>
          <p:cNvSpPr>
            <a:spLocks noGrp="1" noChangeArrowheads="1"/>
          </p:cNvSpPr>
          <p:nvPr>
            <p:ph type="body" sz="half" idx="2"/>
          </p:nvPr>
        </p:nvSpPr>
        <p:spPr/>
        <p:txBody>
          <a:bodyPr/>
          <a:lstStyle/>
          <a:p>
            <a:pPr>
              <a:lnSpc>
                <a:spcPct val="90000"/>
              </a:lnSpc>
            </a:pPr>
            <a:r>
              <a:rPr lang="es-ES">
                <a:solidFill>
                  <a:srgbClr val="B73209"/>
                </a:solidFill>
              </a:rPr>
              <a:t>La palabra microscopio fue utilizada por primera vez por los componentes de la "</a:t>
            </a:r>
            <a:r>
              <a:rPr lang="es-ES" err="1">
                <a:solidFill>
                  <a:srgbClr val="B73209"/>
                </a:solidFill>
              </a:rPr>
              <a:t>Accademia</a:t>
            </a:r>
            <a:r>
              <a:rPr lang="es-ES">
                <a:solidFill>
                  <a:srgbClr val="B73209"/>
                </a:solidFill>
              </a:rPr>
              <a:t> </a:t>
            </a:r>
            <a:r>
              <a:rPr lang="es-ES" err="1">
                <a:solidFill>
                  <a:srgbClr val="B73209"/>
                </a:solidFill>
              </a:rPr>
              <a:t>dei</a:t>
            </a:r>
            <a:r>
              <a:rPr lang="es-ES">
                <a:solidFill>
                  <a:srgbClr val="B73209"/>
                </a:solidFill>
              </a:rPr>
              <a:t> </a:t>
            </a:r>
            <a:r>
              <a:rPr lang="es-ES" err="1">
                <a:solidFill>
                  <a:srgbClr val="B73209"/>
                </a:solidFill>
              </a:rPr>
              <a:t>Lincei</a:t>
            </a:r>
            <a:r>
              <a:rPr lang="es-ES">
                <a:solidFill>
                  <a:srgbClr val="B73209"/>
                </a:solidFill>
              </a:rPr>
              <a:t>“</a:t>
            </a:r>
          </a:p>
          <a:p>
            <a:pPr>
              <a:lnSpc>
                <a:spcPct val="90000"/>
              </a:lnSpc>
            </a:pPr>
            <a:r>
              <a:rPr lang="es-ES">
                <a:solidFill>
                  <a:srgbClr val="060FBA"/>
                </a:solidFill>
              </a:rPr>
              <a:t>Micro=pequeño</a:t>
            </a:r>
          </a:p>
          <a:p>
            <a:pPr>
              <a:lnSpc>
                <a:spcPct val="90000"/>
              </a:lnSpc>
            </a:pPr>
            <a:r>
              <a:rPr lang="es-ES" err="1">
                <a:solidFill>
                  <a:srgbClr val="060FBA"/>
                </a:solidFill>
              </a:rPr>
              <a:t>Scophein</a:t>
            </a:r>
            <a:r>
              <a:rPr lang="es-ES">
                <a:solidFill>
                  <a:srgbClr val="060FBA"/>
                </a:solidFill>
              </a:rPr>
              <a:t>=ver</a:t>
            </a:r>
          </a:p>
        </p:txBody>
      </p:sp>
    </p:spTree>
    <p:extLst>
      <p:ext uri="{BB962C8B-B14F-4D97-AF65-F5344CB8AC3E}">
        <p14:creationId xmlns:p14="http://schemas.microsoft.com/office/powerpoint/2010/main" val="2485084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482306"/>
                                        </p:tgtEl>
                                        <p:attrNameLst>
                                          <p:attrName>style.visibility</p:attrName>
                                        </p:attrNameLst>
                                      </p:cBhvr>
                                      <p:to>
                                        <p:strVal val="visible"/>
                                      </p:to>
                                    </p:set>
                                    <p:animEffect transition="in" filter="blinds(horizontal)">
                                      <p:cBhvr>
                                        <p:cTn id="7" dur="500"/>
                                        <p:tgtEl>
                                          <p:spTgt spid="482306"/>
                                        </p:tgtEl>
                                      </p:cBhvr>
                                    </p:animEffect>
                                  </p:childTnLst>
                                </p:cTn>
                              </p:par>
                              <p:par>
                                <p:cTn id="8" presetID="1" presetClass="entr" presetSubtype="0" fill="hold" grpId="0" nodeType="withEffect">
                                  <p:stCondLst>
                                    <p:cond delay="0"/>
                                  </p:stCondLst>
                                  <p:childTnLst>
                                    <p:set>
                                      <p:cBhvr>
                                        <p:cTn id="9" dur="1" fill="hold">
                                          <p:stCondLst>
                                            <p:cond delay="499"/>
                                          </p:stCondLst>
                                        </p:cTn>
                                        <p:tgtEl>
                                          <p:spTgt spid="482308">
                                            <p:txEl>
                                              <p:pRg st="0" end="0"/>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482308">
                                            <p:txEl>
                                              <p:pRg st="1" end="1"/>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499"/>
                                          </p:stCondLst>
                                        </p:cTn>
                                        <p:tgtEl>
                                          <p:spTgt spid="48230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06" grpId="0" autoUpdateAnimBg="0"/>
      <p:bldP spid="482308" grpId="0" build="p" autoUpdateAnimBg="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TotalTime>
  <Words>2477</Words>
  <Application>Microsoft Office PowerPoint</Application>
  <PresentationFormat>Presentación en pantalla (4:3)</PresentationFormat>
  <Paragraphs>407</Paragraphs>
  <Slides>81</Slides>
  <Notes>7</Notes>
  <HiddenSlides>0</HiddenSlides>
  <MMClips>0</MMClips>
  <ScaleCrop>false</ScaleCrop>
  <HeadingPairs>
    <vt:vector size="8" baseType="variant">
      <vt:variant>
        <vt:lpstr>Fuentes usadas</vt:lpstr>
      </vt:variant>
      <vt:variant>
        <vt:i4>10</vt:i4>
      </vt:variant>
      <vt:variant>
        <vt:lpstr>Tema</vt:lpstr>
      </vt:variant>
      <vt:variant>
        <vt:i4>1</vt:i4>
      </vt:variant>
      <vt:variant>
        <vt:lpstr>Servidores OLE incrustados</vt:lpstr>
      </vt:variant>
      <vt:variant>
        <vt:i4>2</vt:i4>
      </vt:variant>
      <vt:variant>
        <vt:lpstr>Títulos de diapositiva</vt:lpstr>
      </vt:variant>
      <vt:variant>
        <vt:i4>81</vt:i4>
      </vt:variant>
    </vt:vector>
  </HeadingPairs>
  <TitlesOfParts>
    <vt:vector size="94" baseType="lpstr">
      <vt:lpstr>Algerian</vt:lpstr>
      <vt:lpstr>Arial</vt:lpstr>
      <vt:lpstr>Calibri</vt:lpstr>
      <vt:lpstr>Calibri Light</vt:lpstr>
      <vt:lpstr>Comic Sans MS</vt:lpstr>
      <vt:lpstr>Harlow Solid Italic</vt:lpstr>
      <vt:lpstr>Monotype Sorts</vt:lpstr>
      <vt:lpstr>Rockwell</vt:lpstr>
      <vt:lpstr>Times New Roman</vt:lpstr>
      <vt:lpstr>Wingdings</vt:lpstr>
      <vt:lpstr>Tema de Office</vt:lpstr>
      <vt:lpstr>Imagen de mapa de bits</vt:lpstr>
      <vt:lpstr>CorelPhotoPaint.Image.8</vt:lpstr>
      <vt:lpstr>Presentación de PowerPoint</vt:lpstr>
      <vt:lpstr>HISTORIA  DE  LA  HISTOLOGÍA </vt:lpstr>
      <vt:lpstr>Etapa premicroscopica</vt:lpstr>
      <vt:lpstr>Presentación de PowerPoint</vt:lpstr>
      <vt:lpstr>Etapa microscópica</vt:lpstr>
      <vt:lpstr>Juan y Sacarias Hansen (1590 )</vt:lpstr>
      <vt:lpstr>Galileo Galilei (1609)</vt:lpstr>
      <vt:lpstr>Presentación de PowerPoint</vt:lpstr>
      <vt:lpstr>EL NOMBRE</vt:lpstr>
      <vt:lpstr>CARACTERÍSTICAS DEL MICROSCOPIO DE LEEUWENHOEK</vt:lpstr>
      <vt:lpstr>MICROSCOPIOS DEL SIGLO XVIII</vt:lpstr>
      <vt:lpstr>Presentación de PowerPoint</vt:lpstr>
      <vt:lpstr>EVOLUCIÓN DEL MICROSCOPIO </vt:lpstr>
      <vt:lpstr>CALR ZEISS</vt:lpstr>
      <vt:lpstr>Presentación de PowerPoint</vt:lpstr>
      <vt:lpstr>Presentación de PowerPoint</vt:lpstr>
      <vt:lpstr>MICROSCOPIO ÓPTICO COMPUESTO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PARÁMETROS ÓPTICOS</vt:lpstr>
      <vt:lpstr>AUMENTO</vt:lpstr>
      <vt:lpstr>PODER DE RESOLUCIÓN</vt:lpstr>
      <vt:lpstr>Presentación de PowerPoint</vt:lpstr>
      <vt:lpstr>PARTE MECÁNICA QUE SE PUEDE DESMONTAR</vt:lpstr>
      <vt:lpstr>PLATINA</vt:lpstr>
      <vt:lpstr>SISTEMA DE AJUSTE (1)</vt:lpstr>
      <vt:lpstr>SISTEMA DE ENFOQUE</vt:lpstr>
      <vt:lpstr>SISTEMA DE ILUMINACIÓN: FUENTE DE LUZ</vt:lpstr>
      <vt:lpstr>LENTES: OBJETIVOS</vt:lpstr>
      <vt:lpstr>OBJETIVOS</vt:lpstr>
      <vt:lpstr>LENTES: OCULARES</vt:lpstr>
      <vt:lpstr>TETRAOCULARES</vt:lpstr>
      <vt:lpstr>MICROSCOPÍA DE CAMPO OSCURO</vt:lpstr>
      <vt:lpstr>MICROSCOPÍA DE CONTRASTE DE FASES</vt:lpstr>
      <vt:lpstr>MICROSCOPIA DE FLUORESCENCIA</vt:lpstr>
      <vt:lpstr>PRIMER M.E. EN ESPAÑA (1949)</vt:lpstr>
      <vt:lpstr>MICROSCOPIO ELECTRÓNICO</vt:lpstr>
      <vt:lpstr>MICROSCOPIO ELECTRÓNICO DE BARRIDO</vt:lpstr>
      <vt:lpstr>M.E. DE TRASMISIÓN</vt:lpstr>
      <vt:lpstr>M.E DE BARRIDO</vt:lpstr>
      <vt:lpstr>M.E. DE BARRIDO</vt:lpstr>
      <vt:lpstr>TIPOS DE MICROSCOPIOS</vt:lpstr>
      <vt:lpstr>MATERIAL NECESARIO: PORTAS Y CUBRES</vt:lpstr>
      <vt:lpstr>ACEITE DE INMERSIÓN</vt:lpstr>
      <vt:lpstr>MANEJO DEL MICROSCOPIO</vt:lpstr>
      <vt:lpstr>TECNICAS DE COLORACION</vt:lpstr>
      <vt:lpstr>Presentación de PowerPoint</vt:lpstr>
      <vt:lpstr>Presentación de PowerPoint</vt:lpstr>
      <vt:lpstr>      Hematoxilina-Eosina </vt:lpstr>
      <vt:lpstr>Presentación de PowerPoint</vt:lpstr>
      <vt:lpstr>CITOLOGIA</vt:lpstr>
      <vt:lpstr>Presentación de PowerPoint</vt:lpstr>
      <vt:lpstr>Presentación de PowerPoint</vt:lpstr>
      <vt:lpstr>Forma y tamaño de las células</vt:lpstr>
      <vt:lpstr>Presentación de PowerPoint</vt:lpstr>
      <vt:lpstr>Presentación de PowerPoint</vt:lpstr>
      <vt:lpstr>Presentación de PowerPoint</vt:lpstr>
      <vt:lpstr>Propiedades físicas y fisiológicas de la célula</vt:lpstr>
      <vt:lpstr>LA CONDUCTIVIDAD</vt:lpstr>
      <vt:lpstr>IRRITABILIDAD</vt:lpstr>
      <vt:lpstr>ELASTICIDAD</vt:lpstr>
      <vt:lpstr>ABSORCIÓN O ASIMILACIÓN</vt:lpstr>
      <vt:lpstr>EXCRECIÓN</vt:lpstr>
      <vt:lpstr>RESPIRACIÓN</vt:lpstr>
      <vt:lpstr>CRECIMIENTO Y REPRODUCCIÓN</vt:lpstr>
      <vt:lpstr>Presentación de PowerPoint</vt:lpstr>
      <vt:lpstr>CICLO CELULAR</vt:lpstr>
      <vt:lpstr>CICLO CELULAR</vt:lpstr>
      <vt:lpstr>MITOSIS</vt:lpstr>
      <vt:lpstr>Presentación de PowerPoint</vt:lpstr>
      <vt:lpstr>MITOSIS</vt:lpstr>
      <vt:lpstr>MITOSIS</vt:lpstr>
      <vt:lpstr>MITOSIS</vt:lpstr>
      <vt:lpstr>MITOSIS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HISTOLOGIA</dc:title>
  <dc:creator>PERSONAL</dc:creator>
  <cp:lastModifiedBy>USUARIO</cp:lastModifiedBy>
  <cp:revision>55</cp:revision>
  <dcterms:created xsi:type="dcterms:W3CDTF">2010-11-08T04:31:40Z</dcterms:created>
  <dcterms:modified xsi:type="dcterms:W3CDTF">2022-05-05T14:40:52Z</dcterms:modified>
</cp:coreProperties>
</file>