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lgerian" panose="04020705040A02060702" pitchFamily="8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ream Avenu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026D1-4181-4ED0-83EE-A2C915B756E1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9A460-74CE-406C-A4EA-5A4D1B90D5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1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9A460-74CE-406C-A4EA-5A4D1B90D5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1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9A460-74CE-406C-A4EA-5A4D1B90D5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5.png"/><Relationship Id="rId18" Type="http://schemas.openxmlformats.org/officeDocument/2006/relationships/image" Target="../media/image28.svg"/><Relationship Id="rId3" Type="http://schemas.openxmlformats.org/officeDocument/2006/relationships/image" Target="../media/image15.png"/><Relationship Id="rId21" Type="http://schemas.openxmlformats.org/officeDocument/2006/relationships/image" Target="../media/image31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24" Type="http://schemas.openxmlformats.org/officeDocument/2006/relationships/image" Target="../media/image34.jpe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23" Type="http://schemas.openxmlformats.org/officeDocument/2006/relationships/image" Target="../media/image33.jpeg"/><Relationship Id="rId10" Type="http://schemas.openxmlformats.org/officeDocument/2006/relationships/image" Target="../media/image22.svg"/><Relationship Id="rId19" Type="http://schemas.openxmlformats.org/officeDocument/2006/relationships/image" Target="../media/image29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6.svg"/><Relationship Id="rId22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svg"/><Relationship Id="rId3" Type="http://schemas.openxmlformats.org/officeDocument/2006/relationships/image" Target="../media/image4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44.svg"/><Relationship Id="rId5" Type="http://schemas.openxmlformats.org/officeDocument/2006/relationships/image" Target="../media/image12.svg"/><Relationship Id="rId15" Type="http://schemas.openxmlformats.org/officeDocument/2006/relationships/image" Target="../media/image46.jpeg"/><Relationship Id="rId10" Type="http://schemas.openxmlformats.org/officeDocument/2006/relationships/image" Target="../media/image43.png"/><Relationship Id="rId4" Type="http://schemas.openxmlformats.org/officeDocument/2006/relationships/image" Target="../media/image11.png"/><Relationship Id="rId9" Type="http://schemas.openxmlformats.org/officeDocument/2006/relationships/image" Target="../media/image2.svg"/><Relationship Id="rId1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5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14154" y="7632522"/>
            <a:ext cx="4091579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47345" y="2596691"/>
            <a:ext cx="10793310" cy="50936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4246350" y="6569616"/>
            <a:ext cx="5821182" cy="27963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36779">
            <a:off x="15465208" y="7140552"/>
            <a:ext cx="2791090" cy="34672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56014" y="5057175"/>
            <a:ext cx="2773875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115287" y="-1906332"/>
            <a:ext cx="4357213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90600" y="3546115"/>
            <a:ext cx="16268700" cy="1913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s-EC" sz="9600" b="1" dirty="0">
                <a:solidFill>
                  <a:srgbClr val="7030A0"/>
                </a:solidFill>
                <a:latin typeface="Algerian" panose="04020705040A02060702" pitchFamily="82" charset="0"/>
              </a:rPr>
              <a:t>S</a:t>
            </a:r>
            <a:r>
              <a:rPr lang="en-US" sz="9600" b="1" dirty="0">
                <a:solidFill>
                  <a:srgbClr val="7030A0"/>
                </a:solidFill>
                <a:latin typeface="Algerian" panose="04020705040A02060702" pitchFamily="82" charset="0"/>
              </a:rPr>
              <a:t>ILOGISMOS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55188">
            <a:off x="-410288" y="43162"/>
            <a:ext cx="7374003" cy="1354581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4E0F43B2-5F90-36C0-3C78-73B89F68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61" y="7689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 err="1"/>
              <a:t>Alisson</a:t>
            </a:r>
            <a:r>
              <a:rPr lang="es-EC" dirty="0"/>
              <a:t> Cabezas </a:t>
            </a:r>
            <a:br>
              <a:rPr lang="es-EC" dirty="0"/>
            </a:br>
            <a:r>
              <a:rPr lang="es-EC" dirty="0"/>
              <a:t>Docente: </a:t>
            </a:r>
            <a:r>
              <a:rPr lang="es-EC" dirty="0" err="1"/>
              <a:t>Mgs</a:t>
            </a:r>
            <a:r>
              <a:rPr lang="es-EC" dirty="0"/>
              <a:t>. Mary Zabala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548186" y="923177"/>
            <a:ext cx="2262647" cy="33570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34998" y="6182720"/>
            <a:ext cx="3321947" cy="32777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096649" y="983144"/>
            <a:ext cx="3321947" cy="32777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800000">
            <a:off x="9015812" y="1366926"/>
            <a:ext cx="2163279" cy="5612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710782">
            <a:off x="8708561" y="7124765"/>
            <a:ext cx="1986687" cy="504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02866" y="805467"/>
            <a:ext cx="2843235" cy="14243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143999" y="5838944"/>
            <a:ext cx="3949355" cy="14243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39352" y="7524490"/>
            <a:ext cx="5821182" cy="27963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837519" y="8229744"/>
            <a:ext cx="1836330" cy="15967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3715996">
            <a:off x="-692732" y="-28669"/>
            <a:ext cx="3442864" cy="278708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209790" y="-2574976"/>
            <a:ext cx="4142528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8759908" y="8922641"/>
            <a:ext cx="4357213" cy="4114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1002541" y="1098032"/>
            <a:ext cx="231775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5400" b="1" dirty="0">
                <a:solidFill>
                  <a:srgbClr val="FF0000"/>
                </a:solidFill>
                <a:latin typeface="Algerian" panose="04020705040A02060702" pitchFamily="82" charset="0"/>
              </a:rPr>
              <a:t>QUÉ ES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67765" y="6185407"/>
            <a:ext cx="394935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s-EC" sz="5400" b="1" dirty="0">
                <a:solidFill>
                  <a:srgbClr val="FF0000"/>
                </a:solidFill>
                <a:latin typeface="Algerian" panose="04020705040A02060702" pitchFamily="82" charset="0"/>
              </a:rPr>
              <a:t>ELEMENTOS</a:t>
            </a:r>
            <a:r>
              <a:rPr lang="es-EC" sz="4200" dirty="0">
                <a:solidFill>
                  <a:srgbClr val="000000"/>
                </a:solidFill>
                <a:latin typeface="Dream Avenue"/>
              </a:rPr>
              <a:t> </a:t>
            </a:r>
            <a:endParaRPr lang="en-US" sz="4200" dirty="0">
              <a:solidFill>
                <a:srgbClr val="000000"/>
              </a:solidFill>
              <a:latin typeface="Dream Avenue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566946" y="1803616"/>
            <a:ext cx="7414685" cy="2476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una forma de razonamiento deductivo, esta consta de dos premisas y una conclusión.</a:t>
            </a:r>
          </a:p>
          <a:p>
            <a:pPr>
              <a:lnSpc>
                <a:spcPts val="5040"/>
              </a:lnSpc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 creada por Aristóteles en su obra recopilada  El </a:t>
            </a:r>
            <a:r>
              <a:rPr lang="es-EC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Organon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4660812C-3368-99C8-4EA9-A312642C1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959" y="4836253"/>
            <a:ext cx="7596234" cy="411479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ANTECEDENTES: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Poseen 2 premisas 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Mayor: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podemos encontrar en el termino mayor y se representan con la letra P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Menor: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podemos encontrar en el termino menor y se le representan con la letra S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Conclusión: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Establece relación entre los términos S y P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ristóteles - Wikipedia, la enciclopedia libre">
            <a:extLst>
              <a:ext uri="{FF2B5EF4-FFF2-40B4-BE49-F238E27FC236}">
                <a16:creationId xmlns:a16="http://schemas.microsoft.com/office/drawing/2014/main" id="{E793893F-6689-F9B8-035A-94CD84BA5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324" y="1157622"/>
            <a:ext cx="2782595" cy="292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Los Silogismos o Analogías - Fundación Sonría">
            <a:extLst>
              <a:ext uri="{FF2B5EF4-FFF2-40B4-BE49-F238E27FC236}">
                <a16:creationId xmlns:a16="http://schemas.microsoft.com/office/drawing/2014/main" id="{7494A776-85D7-0E54-1464-85384418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774" y="6301769"/>
            <a:ext cx="2902050" cy="2960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52655" y="7450829"/>
            <a:ext cx="5762710" cy="56723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44774" y="-888946"/>
            <a:ext cx="6028845" cy="27102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744774" y="-332160"/>
            <a:ext cx="1836330" cy="159671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85800" y="563965"/>
            <a:ext cx="7414685" cy="1063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s-EC" sz="5400" b="1" dirty="0">
                <a:solidFill>
                  <a:srgbClr val="0070C0"/>
                </a:solidFill>
                <a:latin typeface="Algerian" panose="04020705040A02060702" pitchFamily="82" charset="0"/>
              </a:rPr>
              <a:t>T</a:t>
            </a:r>
            <a:r>
              <a:rPr lang="en-US" sz="5400" b="1" dirty="0">
                <a:solidFill>
                  <a:srgbClr val="0070C0"/>
                </a:solidFill>
                <a:latin typeface="Algerian" panose="04020705040A02060702" pitchFamily="82" charset="0"/>
              </a:rPr>
              <a:t>ÉRMINOS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253045"/>
            <a:ext cx="7414685" cy="491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Término Mayor: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el predicado de la conclusión y se encuentra en la premisa mayor y se le representa con la letra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>
              <a:lnSpc>
                <a:spcPct val="150000"/>
              </a:lnSpc>
            </a:pP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Término Menor: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el sujeto de la conclusión y se encuentra en la premisa menor y se le representa con la letra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>
              <a:lnSpc>
                <a:spcPct val="150000"/>
              </a:lnSpc>
            </a:pP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Término Medio: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la palabra que se repite tanto en la premisa mayor como en la menor y se le representa con la letra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 la conclusión no debe estar el término medio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74AFEB7E-49A7-FC7E-1FB7-A130BE5C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4449" y="2325927"/>
            <a:ext cx="7772400" cy="1362075"/>
          </a:xfrm>
        </p:spPr>
        <p:txBody>
          <a:bodyPr>
            <a:noAutofit/>
          </a:bodyPr>
          <a:lstStyle/>
          <a:p>
            <a:r>
              <a:rPr lang="es-EC" sz="5400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ESTRUCTURA DE LOS SILOGISMOS 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F4B4E017-591F-C0DA-E76C-20F238C7F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4617" y="4182368"/>
            <a:ext cx="7772400" cy="5304532"/>
          </a:xfrm>
        </p:spPr>
        <p:txBody>
          <a:bodyPr>
            <a:normAutofit/>
          </a:bodyPr>
          <a:lstStyle/>
          <a:p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Mayor= 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 P</a:t>
            </a:r>
          </a:p>
          <a:p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Menor= 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S-M</a:t>
            </a:r>
          </a:p>
          <a:p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Conclusión=        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S-P</a:t>
            </a:r>
          </a:p>
          <a:p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EJEMPLOS </a:t>
            </a: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planetas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400" dirty="0" err="1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redondos</a:t>
            </a:r>
            <a:endParaRPr lang="en-US" sz="2400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              P             </a:t>
            </a:r>
          </a:p>
          <a:p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Jupiter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un </a:t>
            </a:r>
            <a:r>
              <a:rPr lang="en-US" sz="2400" dirty="0" err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planeta</a:t>
            </a:r>
            <a:r>
              <a:rPr lang="en-US" sz="24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               M</a:t>
            </a:r>
          </a:p>
          <a:p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Jupiter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400" dirty="0" err="1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redondo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             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4600" y="3353984"/>
            <a:ext cx="8709552" cy="2258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</a:t>
            </a:r>
          </a:p>
          <a:p>
            <a:pPr>
              <a:lnSpc>
                <a:spcPts val="448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M-P</a:t>
            </a:r>
          </a:p>
          <a:p>
            <a:pPr>
              <a:lnSpc>
                <a:spcPts val="448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S-M</a:t>
            </a:r>
          </a:p>
          <a:p>
            <a:pPr>
              <a:lnSpc>
                <a:spcPts val="448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S-P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6042" y="-2642262"/>
            <a:ext cx="414252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9906" y="-1273286"/>
            <a:ext cx="435721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4236202" y="6228510"/>
            <a:ext cx="5821182" cy="27963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14109" y="2841514"/>
            <a:ext cx="435721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390362" y="8351893"/>
            <a:ext cx="4091579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79926" y="-2057400"/>
            <a:ext cx="4091579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35969" y="8814462"/>
            <a:ext cx="49149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57609" y="-3086100"/>
            <a:ext cx="491490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66039">
            <a:off x="-1121132" y="3555023"/>
            <a:ext cx="2773875" cy="4114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789224" y="1605888"/>
            <a:ext cx="9383976" cy="1063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s-EC" sz="6399" b="1" dirty="0">
                <a:solidFill>
                  <a:srgbClr val="FF00FF"/>
                </a:solidFill>
                <a:latin typeface="Algerian" panose="04020705040A02060702" pitchFamily="82" charset="0"/>
              </a:rPr>
              <a:t>F</a:t>
            </a:r>
            <a:r>
              <a:rPr lang="en-US" sz="6399" b="1" dirty="0">
                <a:solidFill>
                  <a:srgbClr val="FF00FF"/>
                </a:solidFill>
                <a:latin typeface="Algerian" panose="04020705040A02060702" pitchFamily="82" charset="0"/>
              </a:rPr>
              <a:t>IGURAS DEL SILOGISMO 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985D5039-FC95-8BB6-7146-EDCA67C4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962" y="877200"/>
            <a:ext cx="8229600" cy="7362407"/>
          </a:xfrm>
        </p:spPr>
        <p:txBody>
          <a:bodyPr>
            <a:normAutofit/>
          </a:bodyPr>
          <a:lstStyle/>
          <a:p>
            <a:pPr algn="l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EJEMPLOS: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Mayor: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los </a:t>
            </a:r>
            <a:r>
              <a:rPr lang="es-EC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vehículos nuevos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s-EC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cómodos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                      p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Menor: </a:t>
            </a:r>
            <a:r>
              <a:rPr lang="es-EC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 Ferrari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</a:t>
            </a:r>
            <a:r>
              <a:rPr lang="es-EC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vehículo nuevo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                     M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Conclusión: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 Ferrari </a:t>
            </a:r>
            <a:r>
              <a:rPr lang="es-EC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 cómodo </a:t>
            </a:r>
            <a:br>
              <a:rPr lang="es-EC" dirty="0"/>
            </a:b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S         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errari - Wikipedia, la enciclopedia libre">
            <a:extLst>
              <a:ext uri="{FF2B5EF4-FFF2-40B4-BE49-F238E27FC236}">
                <a16:creationId xmlns:a16="http://schemas.microsoft.com/office/drawing/2014/main" id="{6E973FC3-8D07-E6D2-BC9F-046044D7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367" y="5328246"/>
            <a:ext cx="3380815" cy="2258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68FB1E6-64FE-81EC-3364-799531EEC661}"/>
              </a:ext>
            </a:extLst>
          </p:cNvPr>
          <p:cNvSpPr txBox="1"/>
          <p:nvPr/>
        </p:nvSpPr>
        <p:spPr>
          <a:xfrm>
            <a:off x="2115991" y="6804814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Mayor: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las </a:t>
            </a:r>
            <a:r>
              <a:rPr lang="es-EC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madres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s-EC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cariñosas</a:t>
            </a:r>
          </a:p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M                  P</a:t>
            </a:r>
          </a:p>
          <a:p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Menor: </a:t>
            </a:r>
            <a:r>
              <a:rPr lang="es-EC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s-EC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madre</a:t>
            </a:r>
          </a:p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          M</a:t>
            </a:r>
          </a:p>
          <a:p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Conclusión: </a:t>
            </a:r>
            <a:r>
              <a:rPr lang="es-EC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s-EC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cariñosa </a:t>
            </a:r>
          </a:p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            P</a:t>
            </a:r>
          </a:p>
        </p:txBody>
      </p:sp>
      <p:pic>
        <p:nvPicPr>
          <p:cNvPr id="2052" name="Picture 4" descr="Pensamientos que tienen las madres al terminar el día&quot;, la carga mental de  las mamás">
            <a:extLst>
              <a:ext uri="{FF2B5EF4-FFF2-40B4-BE49-F238E27FC236}">
                <a16:creationId xmlns:a16="http://schemas.microsoft.com/office/drawing/2014/main" id="{E44DAA56-3274-EE4D-6847-621C088FF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75" y="7499332"/>
            <a:ext cx="4016054" cy="267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0"/>
          <p:cNvSpPr txBox="1"/>
          <p:nvPr/>
        </p:nvSpPr>
        <p:spPr>
          <a:xfrm>
            <a:off x="1921842" y="2747292"/>
            <a:ext cx="8709552" cy="6275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P-M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S-M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S-P</a:t>
            </a:r>
          </a:p>
          <a:p>
            <a:pPr>
              <a:lnSpc>
                <a:spcPts val="4480"/>
              </a:lnSpc>
            </a:pPr>
            <a:endParaRPr lang="es-EC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EJEMPLOS: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Mayor: </a:t>
            </a:r>
            <a:r>
              <a:rPr lang="es-EC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Todos los policías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usan </a:t>
            </a:r>
            <a:r>
              <a:rPr lang="es-EC" sz="240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uniforme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P                         M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Menor: </a:t>
            </a:r>
            <a:r>
              <a:rPr lang="es-EC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 papá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 </a:t>
            </a:r>
            <a:r>
              <a:rPr lang="es-EC" sz="240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uniforme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S                 M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Conclusión: </a:t>
            </a:r>
            <a:r>
              <a:rPr lang="es-EC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 papá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C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policía 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S                P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-845273" y="1212661"/>
            <a:ext cx="8709552" cy="98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s-EC" sz="4000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F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IGURA 2 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92175">
            <a:off x="-662020" y="7549072"/>
            <a:ext cx="2017591" cy="299291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853531">
            <a:off x="16510688" y="-816169"/>
            <a:ext cx="2017591" cy="299291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155500">
            <a:off x="913047" y="8556191"/>
            <a:ext cx="2017591" cy="2992919"/>
          </a:xfrm>
          <a:prstGeom prst="rect">
            <a:avLst/>
          </a:prstGeom>
        </p:spPr>
      </p:pic>
      <p:pic>
        <p:nvPicPr>
          <p:cNvPr id="3074" name="Picture 2" descr="8 ideas de Policias | dibujos de policias, policía, fiesta temática de  policía">
            <a:extLst>
              <a:ext uri="{FF2B5EF4-FFF2-40B4-BE49-F238E27FC236}">
                <a16:creationId xmlns:a16="http://schemas.microsoft.com/office/drawing/2014/main" id="{B85B8AEB-304B-3774-E2B8-A5A01601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15101"/>
            <a:ext cx="3091813" cy="30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ítulo 34">
            <a:extLst>
              <a:ext uri="{FF2B5EF4-FFF2-40B4-BE49-F238E27FC236}">
                <a16:creationId xmlns:a16="http://schemas.microsoft.com/office/drawing/2014/main" id="{3F17A932-0673-EFE1-D97D-0A2589DE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0" y="298639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Mayor: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los </a:t>
            </a:r>
            <a:r>
              <a:rPr lang="es-EC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Mexicanos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comen </a:t>
            </a:r>
            <a:r>
              <a:rPr lang="es-EC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picante </a:t>
            </a:r>
            <a:br>
              <a:rPr lang="es-EC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Menor: </a:t>
            </a:r>
            <a:r>
              <a:rPr lang="es-EC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Rodolfo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gusta el </a:t>
            </a:r>
            <a:r>
              <a:rPr lang="es-EC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picante 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Conclusión: </a:t>
            </a:r>
            <a:r>
              <a:rPr lang="es-EC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Rodolfo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s-EC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Mexicano  </a:t>
            </a:r>
            <a:endParaRPr lang="en-US" sz="24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Personaje De Dibujos Animados Mexicano Ilustración del Vector - Ilustración  de guitarra, gente: 86420594">
            <a:extLst>
              <a:ext uri="{FF2B5EF4-FFF2-40B4-BE49-F238E27FC236}">
                <a16:creationId xmlns:a16="http://schemas.microsoft.com/office/drawing/2014/main" id="{36E1BD4C-F0FC-40A5-C5EB-EDCAEAA6D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5135137"/>
            <a:ext cx="3486787" cy="34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67188">
            <a:off x="-661559" y="390352"/>
            <a:ext cx="5540230" cy="101772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42279" y="-824916"/>
            <a:ext cx="2625353" cy="2688665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-133325" y="1478490"/>
            <a:ext cx="7414685" cy="98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s-EC" sz="4000" b="1" dirty="0">
                <a:solidFill>
                  <a:srgbClr val="3333FF"/>
                </a:solidFill>
                <a:latin typeface="Algerian" panose="04020705040A02060702" pitchFamily="82" charset="0"/>
              </a:rPr>
              <a:t>F</a:t>
            </a:r>
            <a:r>
              <a:rPr lang="en-US" sz="4000" b="1" dirty="0">
                <a:solidFill>
                  <a:srgbClr val="3333FF"/>
                </a:solidFill>
                <a:latin typeface="Algerian" panose="04020705040A02060702" pitchFamily="82" charset="0"/>
              </a:rPr>
              <a:t>IGURA 3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2000" y="2907929"/>
            <a:ext cx="7414685" cy="6275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</a:t>
            </a:r>
          </a:p>
          <a:p>
            <a:pPr>
              <a:lnSpc>
                <a:spcPts val="448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M-S</a:t>
            </a:r>
          </a:p>
          <a:p>
            <a:pPr>
              <a:lnSpc>
                <a:spcPts val="448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S-P</a:t>
            </a:r>
          </a:p>
          <a:p>
            <a:pPr>
              <a:lnSpc>
                <a:spcPts val="4480"/>
              </a:lnSpc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48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EJEMPLOS:</a:t>
            </a:r>
          </a:p>
          <a:p>
            <a:pPr>
              <a:lnSpc>
                <a:spcPts val="448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Mayor: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filósofos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nacieron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Grecia </a:t>
            </a:r>
          </a:p>
          <a:p>
            <a:pPr>
              <a:lnSpc>
                <a:spcPts val="448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M           P</a:t>
            </a:r>
          </a:p>
          <a:p>
            <a:pPr>
              <a:lnSpc>
                <a:spcPts val="448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filósofo</a:t>
            </a:r>
            <a:r>
              <a:rPr lang="en-US" sz="240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Platón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448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M       S</a:t>
            </a:r>
          </a:p>
          <a:p>
            <a:pPr>
              <a:lnSpc>
                <a:spcPts val="448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Platón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nació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Grecia </a:t>
            </a:r>
          </a:p>
          <a:p>
            <a:pPr>
              <a:lnSpc>
                <a:spcPts val="448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       P              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437727">
            <a:off x="13632734" y="8864538"/>
            <a:ext cx="5540230" cy="1017723"/>
          </a:xfrm>
          <a:prstGeom prst="rect">
            <a:avLst/>
          </a:prstGeom>
        </p:spPr>
      </p:pic>
      <p:pic>
        <p:nvPicPr>
          <p:cNvPr id="4098" name="Picture 2" descr="Platón - Wikipedia, la enciclopedia libre">
            <a:extLst>
              <a:ext uri="{FF2B5EF4-FFF2-40B4-BE49-F238E27FC236}">
                <a16:creationId xmlns:a16="http://schemas.microsoft.com/office/drawing/2014/main" id="{E259632F-5224-1F05-9B64-C0F1EC61E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07" y="6460405"/>
            <a:ext cx="2423585" cy="36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ítulo 41">
            <a:extLst>
              <a:ext uri="{FF2B5EF4-FFF2-40B4-BE49-F238E27FC236}">
                <a16:creationId xmlns:a16="http://schemas.microsoft.com/office/drawing/2014/main" id="{07FE7039-C694-BA7E-6A4A-3D961B26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0" y="296966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mayor: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Algunos riobambeños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gusta </a:t>
            </a:r>
            <a:r>
              <a:rPr lang="es-EC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tomar 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M                    P</a:t>
            </a:r>
            <a:b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menor: </a:t>
            </a:r>
            <a:r>
              <a:rPr lang="es-EC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Algunos riobambeños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s-EC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fiesteros 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                       S</a:t>
            </a:r>
            <a:b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Conclusión: </a:t>
            </a:r>
            <a:r>
              <a:rPr lang="es-EC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Algunos fiesteros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s-EC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gusta tomar 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                       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Fiesteros | Vector Premium">
            <a:extLst>
              <a:ext uri="{FF2B5EF4-FFF2-40B4-BE49-F238E27FC236}">
                <a16:creationId xmlns:a16="http://schemas.microsoft.com/office/drawing/2014/main" id="{03F42681-46B5-C4BA-F3C0-C28F0CA8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941" y="5574861"/>
            <a:ext cx="4189338" cy="31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07172" y="-2237243"/>
            <a:ext cx="4914900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830550" y="8518680"/>
            <a:ext cx="4914900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48130" y="8599410"/>
            <a:ext cx="3804272" cy="337518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0" y="1988435"/>
            <a:ext cx="7414685" cy="98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s-EC" sz="4000" b="1" dirty="0">
                <a:solidFill>
                  <a:srgbClr val="00B050"/>
                </a:solidFill>
                <a:latin typeface="Algerian" panose="04020705040A02060702" pitchFamily="82" charset="0"/>
              </a:rPr>
              <a:t>F</a:t>
            </a:r>
            <a:r>
              <a:rPr lang="en-US" sz="4000" b="1" dirty="0">
                <a:solidFill>
                  <a:srgbClr val="00B050"/>
                </a:solidFill>
                <a:latin typeface="Algerian" panose="04020705040A02060702" pitchFamily="82" charset="0"/>
              </a:rPr>
              <a:t>IGURA 4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2849" y="3266604"/>
            <a:ext cx="7414685" cy="6275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P-M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M-S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S-P </a:t>
            </a:r>
          </a:p>
          <a:p>
            <a:pPr>
              <a:lnSpc>
                <a:spcPts val="4480"/>
              </a:lnSpc>
            </a:pPr>
            <a:endParaRPr lang="es-EC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EJEMPLOS: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Mayor: </a:t>
            </a:r>
            <a:r>
              <a:rPr lang="es-EC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Algunas arañas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s-EC" sz="240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venenosas   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P                          M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menor: 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Todos los </a:t>
            </a:r>
            <a:r>
              <a:rPr lang="es-EC" sz="240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venenos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nos pueden matar 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M              S</a:t>
            </a:r>
          </a:p>
          <a:p>
            <a:pPr>
              <a:lnSpc>
                <a:spcPts val="4480"/>
              </a:lnSpc>
            </a:pP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  <a:r>
              <a:rPr lang="es-EC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Nos pueden matar </a:t>
            </a:r>
            <a:r>
              <a:rPr lang="es-EC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algunas arañas </a:t>
            </a:r>
          </a:p>
          <a:p>
            <a:pPr>
              <a:lnSpc>
                <a:spcPts val="4480"/>
              </a:lnSpc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s-EC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                       P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79849" y="-1867433"/>
            <a:ext cx="3804272" cy="33751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541AB53-217E-9B9E-E9A4-212AF7DFC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6259470"/>
            <a:ext cx="2977306" cy="2977306"/>
          </a:xfrm>
          <a:prstGeom prst="rect">
            <a:avLst/>
          </a:prstGeom>
        </p:spPr>
      </p:pic>
      <p:sp>
        <p:nvSpPr>
          <p:cNvPr id="19" name="Título 18">
            <a:extLst>
              <a:ext uri="{FF2B5EF4-FFF2-40B4-BE49-F238E27FC236}">
                <a16:creationId xmlns:a16="http://schemas.microsoft.com/office/drawing/2014/main" id="{D1660BC3-68E7-0859-6959-2CF9659D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304853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Mayor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Todas las frutas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s-EC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saludables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P                    M</a:t>
            </a:r>
            <a:b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Menor: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C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saludable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s-EC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manzana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M               S</a:t>
            </a:r>
            <a:b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Conclusión: </a:t>
            </a:r>
            <a:r>
              <a:rPr lang="es-EC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manzana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una </a:t>
            </a:r>
            <a:r>
              <a:rPr lang="es-EC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fruta </a:t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S                   P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omer las semillas de las manzanas no es buena idea (aunque son peores las  de los albaricoques) | El HuffPost Life">
            <a:extLst>
              <a:ext uri="{FF2B5EF4-FFF2-40B4-BE49-F238E27FC236}">
                <a16:creationId xmlns:a16="http://schemas.microsoft.com/office/drawing/2014/main" id="{DE559455-7F4C-0E2D-EC1D-27318BFD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700" y="5143500"/>
            <a:ext cx="4953000" cy="353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516</Words>
  <Application>Microsoft Office PowerPoint</Application>
  <PresentationFormat>Personalizado</PresentationFormat>
  <Paragraphs>77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Times New Roman</vt:lpstr>
      <vt:lpstr>Dream Avenue</vt:lpstr>
      <vt:lpstr>Arial</vt:lpstr>
      <vt:lpstr>Calibri</vt:lpstr>
      <vt:lpstr>Algerian</vt:lpstr>
      <vt:lpstr>Office Theme</vt:lpstr>
      <vt:lpstr>Alisson Cabezas  Docente: Mgs. Mary Zabala </vt:lpstr>
      <vt:lpstr>ANTECEDENTES: Poseen 2 premisas  Premisa Mayor: La podemos encontrar en el termino mayor y se representan con la letra P Premisa Menor: La podemos encontrar en el termino menor y se le representan con la letra S Conclusión: Establece relación entre los términos S y P </vt:lpstr>
      <vt:lpstr>ESTRUCTURA DE LOS SILOGISMOS </vt:lpstr>
      <vt:lpstr>EJEMPLOS:  Premisa Mayor: Todos los vehículos nuevos son cómodos                                                        M                       p Premisa Menor: Mi Ferrari es un vehículo nuevo                                      S                       M Conclusión: Mi Ferrari es cómodo                                S         P</vt:lpstr>
      <vt:lpstr>Premisa Mayor: Todos los Mexicanos comen picante   Premisa Menor: Rodolfo le gusta el picante   Conclusión: Rodolfo es Mexicano  </vt:lpstr>
      <vt:lpstr>Premisa mayor:  Algunos riobambeños les gusta tomar                                            M                    P  Premisa menor: Algunos riobambeños son fiesteros                                                M                        S  Conclusión: Algunos fiesteros les gusta tomar                                    S                         P</vt:lpstr>
      <vt:lpstr>Premisa Mayor: Todas las frutas son saludables                                         P                    M  Premisa Menor: Es saludable la manzana                                       M               S  Conclusión: La manzana es una fruta                                 S                   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moda Formas abstractas rosa</dc:title>
  <dc:creator>Lenovo</dc:creator>
  <cp:lastModifiedBy>Lenovo</cp:lastModifiedBy>
  <cp:revision>3</cp:revision>
  <dcterms:created xsi:type="dcterms:W3CDTF">2006-08-16T00:00:00Z</dcterms:created>
  <dcterms:modified xsi:type="dcterms:W3CDTF">2022-07-21T15:28:54Z</dcterms:modified>
  <dc:identifier>DAFG_Z_Y0ho</dc:identifier>
</cp:coreProperties>
</file>