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8" r:id="rId2"/>
    <p:sldId id="320" r:id="rId3"/>
    <p:sldId id="322" r:id="rId4"/>
    <p:sldId id="325" r:id="rId5"/>
    <p:sldId id="323" r:id="rId6"/>
    <p:sldId id="324" r:id="rId7"/>
    <p:sldId id="328" r:id="rId8"/>
    <p:sldId id="326" r:id="rId9"/>
    <p:sldId id="327" r:id="rId10"/>
    <p:sldId id="329" r:id="rId11"/>
    <p:sldId id="330" r:id="rId12"/>
    <p:sldId id="331" r:id="rId13"/>
    <p:sldId id="378" r:id="rId14"/>
    <p:sldId id="333" r:id="rId15"/>
    <p:sldId id="371" r:id="rId16"/>
    <p:sldId id="370" r:id="rId17"/>
    <p:sldId id="372" r:id="rId18"/>
    <p:sldId id="373" r:id="rId19"/>
    <p:sldId id="374" r:id="rId20"/>
    <p:sldId id="375" r:id="rId21"/>
    <p:sldId id="376" r:id="rId22"/>
    <p:sldId id="3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38D1C-F43A-4AE8-9974-14B49D8DF654}"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C"/>
        </a:p>
      </dgm:t>
    </dgm:pt>
    <dgm:pt modelId="{0CCB61CD-1CF5-4A59-B2CC-793CD3658D34}">
      <dgm:prSet phldrT="[Texto]"/>
      <dgm:spPr/>
      <dgm:t>
        <a:bodyPr/>
        <a:lstStyle/>
        <a:p>
          <a:r>
            <a:rPr lang="es-EC" dirty="0">
              <a:effectLst/>
              <a:latin typeface="Helvetica" panose="020B0604020202020204" pitchFamily="34" charset="0"/>
              <a:ea typeface="Times New Roman" panose="02020603050405020304" pitchFamily="18" charset="0"/>
            </a:rPr>
            <a:t>Prevenibles</a:t>
          </a:r>
          <a:endParaRPr lang="es-EC" dirty="0"/>
        </a:p>
      </dgm:t>
    </dgm:pt>
    <dgm:pt modelId="{31A81570-DD79-4716-8111-33E7F03B0C1F}" type="parTrans" cxnId="{DBFE8AE6-0B58-4A90-8A06-89903326CC21}">
      <dgm:prSet/>
      <dgm:spPr/>
      <dgm:t>
        <a:bodyPr/>
        <a:lstStyle/>
        <a:p>
          <a:endParaRPr lang="es-EC"/>
        </a:p>
      </dgm:t>
    </dgm:pt>
    <dgm:pt modelId="{7C5F7617-EBB7-4E1F-BDE4-AB6CCC05D347}" type="sibTrans" cxnId="{DBFE8AE6-0B58-4A90-8A06-89903326CC21}">
      <dgm:prSet/>
      <dgm:spPr/>
      <dgm:t>
        <a:bodyPr/>
        <a:lstStyle/>
        <a:p>
          <a:endParaRPr lang="es-EC"/>
        </a:p>
      </dgm:t>
    </dgm:pt>
    <dgm:pt modelId="{4EAFBAF6-CB09-4135-9449-BA31B80B834C}">
      <dgm:prSet phldrT="[Texto]"/>
      <dgm:spPr/>
      <dgm:t>
        <a:bodyPr/>
        <a:lstStyle/>
        <a:p>
          <a:r>
            <a:rPr lang="es-EC">
              <a:effectLst/>
              <a:latin typeface="Helvetica" panose="020B0604020202020204" pitchFamily="34" charset="0"/>
              <a:ea typeface="Times New Roman" panose="02020603050405020304" pitchFamily="18" charset="0"/>
            </a:rPr>
            <a:t>Causados por errores de medicación</a:t>
          </a:r>
          <a:endParaRPr lang="es-EC" dirty="0"/>
        </a:p>
      </dgm:t>
    </dgm:pt>
    <dgm:pt modelId="{7151672A-F3F6-4C68-8083-63D9202468AB}" type="parTrans" cxnId="{570E939D-22F4-49B5-BD74-260AC3BDF8EE}">
      <dgm:prSet/>
      <dgm:spPr/>
      <dgm:t>
        <a:bodyPr/>
        <a:lstStyle/>
        <a:p>
          <a:endParaRPr lang="es-EC"/>
        </a:p>
      </dgm:t>
    </dgm:pt>
    <dgm:pt modelId="{A5F2E9E1-705C-4151-94F9-45A64A7D77B3}" type="sibTrans" cxnId="{570E939D-22F4-49B5-BD74-260AC3BDF8EE}">
      <dgm:prSet/>
      <dgm:spPr/>
      <dgm:t>
        <a:bodyPr/>
        <a:lstStyle/>
        <a:p>
          <a:endParaRPr lang="es-EC"/>
        </a:p>
      </dgm:t>
    </dgm:pt>
    <dgm:pt modelId="{3F89251F-29C1-4F19-BE97-D9F75353E98C}">
      <dgm:prSet phldrT="[Texto]"/>
      <dgm:spPr/>
      <dgm:t>
        <a:bodyPr/>
        <a:lstStyle/>
        <a:p>
          <a:r>
            <a:rPr lang="es-EC">
              <a:effectLst/>
              <a:latin typeface="Helvetica" panose="020B0604020202020204" pitchFamily="34" charset="0"/>
              <a:ea typeface="Times New Roman" panose="02020603050405020304" pitchFamily="18" charset="0"/>
            </a:rPr>
            <a:t>No prevenibles</a:t>
          </a:r>
          <a:endParaRPr lang="es-EC" dirty="0"/>
        </a:p>
      </dgm:t>
    </dgm:pt>
    <dgm:pt modelId="{D4ED76D2-ACDF-42BD-8A8A-40F22EAA0A84}" type="parTrans" cxnId="{A87C77BF-7CCE-4213-971E-B9C5CC73EA1C}">
      <dgm:prSet/>
      <dgm:spPr/>
      <dgm:t>
        <a:bodyPr/>
        <a:lstStyle/>
        <a:p>
          <a:endParaRPr lang="es-EC"/>
        </a:p>
      </dgm:t>
    </dgm:pt>
    <dgm:pt modelId="{C79CE670-ECDB-46F9-ABBC-F7D563687554}" type="sibTrans" cxnId="{A87C77BF-7CCE-4213-971E-B9C5CC73EA1C}">
      <dgm:prSet/>
      <dgm:spPr/>
      <dgm:t>
        <a:bodyPr/>
        <a:lstStyle/>
        <a:p>
          <a:endParaRPr lang="es-EC"/>
        </a:p>
      </dgm:t>
    </dgm:pt>
    <dgm:pt modelId="{1C20B7B8-EA95-4789-BF56-08BF88CA1561}">
      <dgm:prSet phldrT="[Texto]"/>
      <dgm:spPr/>
      <dgm:t>
        <a:bodyPr/>
        <a:lstStyle/>
        <a:p>
          <a:r>
            <a:rPr lang="es-EC">
              <a:effectLst/>
              <a:latin typeface="Helvetica" panose="020B0604020202020204" pitchFamily="34" charset="0"/>
              <a:ea typeface="Times New Roman" panose="02020603050405020304" pitchFamily="18" charset="0"/>
            </a:rPr>
            <a:t>Reacciones que pueden producir los medicamentos por sí mismos.</a:t>
          </a:r>
          <a:endParaRPr lang="es-EC" dirty="0"/>
        </a:p>
      </dgm:t>
    </dgm:pt>
    <dgm:pt modelId="{D4621E87-033B-4D3F-9403-09F47011773E}" type="parTrans" cxnId="{CC41DAE5-163D-4496-AECD-E8CBBE20E196}">
      <dgm:prSet/>
      <dgm:spPr/>
      <dgm:t>
        <a:bodyPr/>
        <a:lstStyle/>
        <a:p>
          <a:endParaRPr lang="es-EC"/>
        </a:p>
      </dgm:t>
    </dgm:pt>
    <dgm:pt modelId="{A3D0F72D-0A2F-4B50-BCAF-65A45D994B7C}" type="sibTrans" cxnId="{CC41DAE5-163D-4496-AECD-E8CBBE20E196}">
      <dgm:prSet/>
      <dgm:spPr/>
      <dgm:t>
        <a:bodyPr/>
        <a:lstStyle/>
        <a:p>
          <a:endParaRPr lang="es-EC"/>
        </a:p>
      </dgm:t>
    </dgm:pt>
    <dgm:pt modelId="{2E87EF46-C807-4F03-AED3-610DB1C9359A}" type="pres">
      <dgm:prSet presAssocID="{B2A38D1C-F43A-4AE8-9974-14B49D8DF654}" presName="Name0" presStyleCnt="0">
        <dgm:presLayoutVars>
          <dgm:dir/>
          <dgm:animLvl val="lvl"/>
          <dgm:resizeHandles val="exact"/>
        </dgm:presLayoutVars>
      </dgm:prSet>
      <dgm:spPr/>
    </dgm:pt>
    <dgm:pt modelId="{FC367C29-20F5-4528-97C3-A3693488AF08}" type="pres">
      <dgm:prSet presAssocID="{0CCB61CD-1CF5-4A59-B2CC-793CD3658D34}" presName="linNode" presStyleCnt="0"/>
      <dgm:spPr/>
    </dgm:pt>
    <dgm:pt modelId="{51A3B596-4CAC-4560-B679-8C197A7FB04E}" type="pres">
      <dgm:prSet presAssocID="{0CCB61CD-1CF5-4A59-B2CC-793CD3658D34}" presName="parentText" presStyleLbl="node1" presStyleIdx="0" presStyleCnt="2">
        <dgm:presLayoutVars>
          <dgm:chMax val="1"/>
          <dgm:bulletEnabled val="1"/>
        </dgm:presLayoutVars>
      </dgm:prSet>
      <dgm:spPr/>
    </dgm:pt>
    <dgm:pt modelId="{DE014222-8FEF-44D2-83A4-916829C97F8D}" type="pres">
      <dgm:prSet presAssocID="{0CCB61CD-1CF5-4A59-B2CC-793CD3658D34}" presName="descendantText" presStyleLbl="alignAccFollowNode1" presStyleIdx="0" presStyleCnt="2">
        <dgm:presLayoutVars>
          <dgm:bulletEnabled val="1"/>
        </dgm:presLayoutVars>
      </dgm:prSet>
      <dgm:spPr/>
    </dgm:pt>
    <dgm:pt modelId="{B4A27B13-AD20-4C00-B26A-D6A413AA9292}" type="pres">
      <dgm:prSet presAssocID="{7C5F7617-EBB7-4E1F-BDE4-AB6CCC05D347}" presName="sp" presStyleCnt="0"/>
      <dgm:spPr/>
    </dgm:pt>
    <dgm:pt modelId="{EF8FC303-9746-45D2-AB50-BCC117177D95}" type="pres">
      <dgm:prSet presAssocID="{3F89251F-29C1-4F19-BE97-D9F75353E98C}" presName="linNode" presStyleCnt="0"/>
      <dgm:spPr/>
    </dgm:pt>
    <dgm:pt modelId="{5A130DEC-268E-4D29-8321-4407E1C3FE91}" type="pres">
      <dgm:prSet presAssocID="{3F89251F-29C1-4F19-BE97-D9F75353E98C}" presName="parentText" presStyleLbl="node1" presStyleIdx="1" presStyleCnt="2">
        <dgm:presLayoutVars>
          <dgm:chMax val="1"/>
          <dgm:bulletEnabled val="1"/>
        </dgm:presLayoutVars>
      </dgm:prSet>
      <dgm:spPr/>
    </dgm:pt>
    <dgm:pt modelId="{EE1E3EA6-775E-4305-B667-507DC3D32F8B}" type="pres">
      <dgm:prSet presAssocID="{3F89251F-29C1-4F19-BE97-D9F75353E98C}" presName="descendantText" presStyleLbl="alignAccFollowNode1" presStyleIdx="1" presStyleCnt="2">
        <dgm:presLayoutVars>
          <dgm:bulletEnabled val="1"/>
        </dgm:presLayoutVars>
      </dgm:prSet>
      <dgm:spPr/>
    </dgm:pt>
  </dgm:ptLst>
  <dgm:cxnLst>
    <dgm:cxn modelId="{9D18690D-24A1-4939-B6FD-BEEE623153E7}" type="presOf" srcId="{3F89251F-29C1-4F19-BE97-D9F75353E98C}" destId="{5A130DEC-268E-4D29-8321-4407E1C3FE91}" srcOrd="0" destOrd="0" presId="urn:microsoft.com/office/officeart/2005/8/layout/vList5"/>
    <dgm:cxn modelId="{C5F94E3E-23E3-400E-BDB3-BB5E976BA0B3}" type="presOf" srcId="{4EAFBAF6-CB09-4135-9449-BA31B80B834C}" destId="{DE014222-8FEF-44D2-83A4-916829C97F8D}" srcOrd="0" destOrd="0" presId="urn:microsoft.com/office/officeart/2005/8/layout/vList5"/>
    <dgm:cxn modelId="{74CF085E-2873-4577-AC20-5C286532DCDC}" type="presOf" srcId="{B2A38D1C-F43A-4AE8-9974-14B49D8DF654}" destId="{2E87EF46-C807-4F03-AED3-610DB1C9359A}" srcOrd="0" destOrd="0" presId="urn:microsoft.com/office/officeart/2005/8/layout/vList5"/>
    <dgm:cxn modelId="{570E939D-22F4-49B5-BD74-260AC3BDF8EE}" srcId="{0CCB61CD-1CF5-4A59-B2CC-793CD3658D34}" destId="{4EAFBAF6-CB09-4135-9449-BA31B80B834C}" srcOrd="0" destOrd="0" parTransId="{7151672A-F3F6-4C68-8083-63D9202468AB}" sibTransId="{A5F2E9E1-705C-4151-94F9-45A64A7D77B3}"/>
    <dgm:cxn modelId="{138439A0-246E-4211-B89B-4812ABFB709B}" type="presOf" srcId="{1C20B7B8-EA95-4789-BF56-08BF88CA1561}" destId="{EE1E3EA6-775E-4305-B667-507DC3D32F8B}" srcOrd="0" destOrd="0" presId="urn:microsoft.com/office/officeart/2005/8/layout/vList5"/>
    <dgm:cxn modelId="{A87C77BF-7CCE-4213-971E-B9C5CC73EA1C}" srcId="{B2A38D1C-F43A-4AE8-9974-14B49D8DF654}" destId="{3F89251F-29C1-4F19-BE97-D9F75353E98C}" srcOrd="1" destOrd="0" parTransId="{D4ED76D2-ACDF-42BD-8A8A-40F22EAA0A84}" sibTransId="{C79CE670-ECDB-46F9-ABBC-F7D563687554}"/>
    <dgm:cxn modelId="{CC41DAE5-163D-4496-AECD-E8CBBE20E196}" srcId="{3F89251F-29C1-4F19-BE97-D9F75353E98C}" destId="{1C20B7B8-EA95-4789-BF56-08BF88CA1561}" srcOrd="0" destOrd="0" parTransId="{D4621E87-033B-4D3F-9403-09F47011773E}" sibTransId="{A3D0F72D-0A2F-4B50-BCAF-65A45D994B7C}"/>
    <dgm:cxn modelId="{DBFE8AE6-0B58-4A90-8A06-89903326CC21}" srcId="{B2A38D1C-F43A-4AE8-9974-14B49D8DF654}" destId="{0CCB61CD-1CF5-4A59-B2CC-793CD3658D34}" srcOrd="0" destOrd="0" parTransId="{31A81570-DD79-4716-8111-33E7F03B0C1F}" sibTransId="{7C5F7617-EBB7-4E1F-BDE4-AB6CCC05D347}"/>
    <dgm:cxn modelId="{42191FF4-E0CA-4B97-A8AD-FA42C231D4B1}" type="presOf" srcId="{0CCB61CD-1CF5-4A59-B2CC-793CD3658D34}" destId="{51A3B596-4CAC-4560-B679-8C197A7FB04E}" srcOrd="0" destOrd="0" presId="urn:microsoft.com/office/officeart/2005/8/layout/vList5"/>
    <dgm:cxn modelId="{7E171476-0377-48A6-A6A8-EE22D425443E}" type="presParOf" srcId="{2E87EF46-C807-4F03-AED3-610DB1C9359A}" destId="{FC367C29-20F5-4528-97C3-A3693488AF08}" srcOrd="0" destOrd="0" presId="urn:microsoft.com/office/officeart/2005/8/layout/vList5"/>
    <dgm:cxn modelId="{02C65370-1A5F-4E90-939A-154684939C37}" type="presParOf" srcId="{FC367C29-20F5-4528-97C3-A3693488AF08}" destId="{51A3B596-4CAC-4560-B679-8C197A7FB04E}" srcOrd="0" destOrd="0" presId="urn:microsoft.com/office/officeart/2005/8/layout/vList5"/>
    <dgm:cxn modelId="{A29B3A1B-4845-4C59-9A0D-0010E4C7B2D7}" type="presParOf" srcId="{FC367C29-20F5-4528-97C3-A3693488AF08}" destId="{DE014222-8FEF-44D2-83A4-916829C97F8D}" srcOrd="1" destOrd="0" presId="urn:microsoft.com/office/officeart/2005/8/layout/vList5"/>
    <dgm:cxn modelId="{A8E4E365-C8C0-44EC-9570-9912597E2399}" type="presParOf" srcId="{2E87EF46-C807-4F03-AED3-610DB1C9359A}" destId="{B4A27B13-AD20-4C00-B26A-D6A413AA9292}" srcOrd="1" destOrd="0" presId="urn:microsoft.com/office/officeart/2005/8/layout/vList5"/>
    <dgm:cxn modelId="{C5AF7563-89C7-4D1B-9B97-1EF9B60367FE}" type="presParOf" srcId="{2E87EF46-C807-4F03-AED3-610DB1C9359A}" destId="{EF8FC303-9746-45D2-AB50-BCC117177D95}" srcOrd="2" destOrd="0" presId="urn:microsoft.com/office/officeart/2005/8/layout/vList5"/>
    <dgm:cxn modelId="{612250D4-0E2E-4DC9-A6C0-D26A180D0AA2}" type="presParOf" srcId="{EF8FC303-9746-45D2-AB50-BCC117177D95}" destId="{5A130DEC-268E-4D29-8321-4407E1C3FE91}" srcOrd="0" destOrd="0" presId="urn:microsoft.com/office/officeart/2005/8/layout/vList5"/>
    <dgm:cxn modelId="{69F553BE-4F39-4F1A-8AC0-972F5895E61A}" type="presParOf" srcId="{EF8FC303-9746-45D2-AB50-BCC117177D95}" destId="{EE1E3EA6-775E-4305-B667-507DC3D32F8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7711C-D2EC-4164-81F5-320848749360}" type="doc">
      <dgm:prSet loTypeId="urn:microsoft.com/office/officeart/2005/8/layout/vList5" loCatId="list" qsTypeId="urn:microsoft.com/office/officeart/2005/8/quickstyle/3d3" qsCatId="3D" csTypeId="urn:microsoft.com/office/officeart/2005/8/colors/colorful4" csCatId="colorful" phldr="1"/>
      <dgm:spPr/>
      <dgm:t>
        <a:bodyPr/>
        <a:lstStyle/>
        <a:p>
          <a:endParaRPr lang="es-EC"/>
        </a:p>
      </dgm:t>
    </dgm:pt>
    <dgm:pt modelId="{B168C6B6-7EC8-42E0-9F12-18677A8BCB6E}">
      <dgm:prSet phldrT="[Texto]"/>
      <dgm:spPr/>
      <dgm:t>
        <a:bodyPr/>
        <a:lstStyle/>
        <a:p>
          <a:r>
            <a:rPr lang="es-EC" dirty="0"/>
            <a:t>Leve</a:t>
          </a:r>
        </a:p>
      </dgm:t>
    </dgm:pt>
    <dgm:pt modelId="{D25D3CA9-9DF8-4683-9AC7-011DD53004D2}" type="parTrans" cxnId="{36BDCBB9-A9F5-4E1E-B68E-9C1368B28E88}">
      <dgm:prSet/>
      <dgm:spPr/>
      <dgm:t>
        <a:bodyPr/>
        <a:lstStyle/>
        <a:p>
          <a:endParaRPr lang="es-EC"/>
        </a:p>
      </dgm:t>
    </dgm:pt>
    <dgm:pt modelId="{2CD1648C-BDF0-4781-ABEB-096E6B15DA4E}" type="sibTrans" cxnId="{36BDCBB9-A9F5-4E1E-B68E-9C1368B28E88}">
      <dgm:prSet/>
      <dgm:spPr/>
      <dgm:t>
        <a:bodyPr/>
        <a:lstStyle/>
        <a:p>
          <a:endParaRPr lang="es-EC"/>
        </a:p>
      </dgm:t>
    </dgm:pt>
    <dgm:pt modelId="{B6D6648E-DA58-400F-A8D0-1945253452DF}">
      <dgm:prSet phldrT="[Texto]"/>
      <dgm:spPr/>
      <dgm:t>
        <a:bodyPr/>
        <a:lstStyle/>
        <a:p>
          <a:r>
            <a:rPr lang="es-EC" dirty="0"/>
            <a:t>Manifestaciones clínicas poco significativas o de baja intensidad, que no requieren ninguna medida terapéutica importante o que no justifican suspender el tratamiento.</a:t>
          </a:r>
        </a:p>
      </dgm:t>
    </dgm:pt>
    <dgm:pt modelId="{0898BA72-E230-4C0B-B1AA-C8D6F2E9F138}" type="parTrans" cxnId="{AEB959FF-666B-4BC3-B43D-498DAD960B47}">
      <dgm:prSet/>
      <dgm:spPr/>
      <dgm:t>
        <a:bodyPr/>
        <a:lstStyle/>
        <a:p>
          <a:endParaRPr lang="es-EC"/>
        </a:p>
      </dgm:t>
    </dgm:pt>
    <dgm:pt modelId="{5F1860D8-A740-4AF2-95EE-2C0685E7AE74}" type="sibTrans" cxnId="{AEB959FF-666B-4BC3-B43D-498DAD960B47}">
      <dgm:prSet/>
      <dgm:spPr/>
      <dgm:t>
        <a:bodyPr/>
        <a:lstStyle/>
        <a:p>
          <a:endParaRPr lang="es-EC"/>
        </a:p>
      </dgm:t>
    </dgm:pt>
    <dgm:pt modelId="{A8FC0977-77C2-47B9-B6F3-AF6AEDA98227}">
      <dgm:prSet phldrT="[Texto]"/>
      <dgm:spPr/>
      <dgm:t>
        <a:bodyPr/>
        <a:lstStyle/>
        <a:p>
          <a:r>
            <a:rPr lang="es-EC" dirty="0"/>
            <a:t>Moderada</a:t>
          </a:r>
        </a:p>
      </dgm:t>
    </dgm:pt>
    <dgm:pt modelId="{F61F2E9F-9247-4DC0-8944-B58BD7BA2283}" type="parTrans" cxnId="{E3EDD3F4-F36F-4563-8879-7C09A6C7B3AD}">
      <dgm:prSet/>
      <dgm:spPr/>
      <dgm:t>
        <a:bodyPr/>
        <a:lstStyle/>
        <a:p>
          <a:endParaRPr lang="es-EC"/>
        </a:p>
      </dgm:t>
    </dgm:pt>
    <dgm:pt modelId="{11D4EDA6-88AA-40D6-9D5C-8E1831B85D78}" type="sibTrans" cxnId="{E3EDD3F4-F36F-4563-8879-7C09A6C7B3AD}">
      <dgm:prSet/>
      <dgm:spPr/>
      <dgm:t>
        <a:bodyPr/>
        <a:lstStyle/>
        <a:p>
          <a:endParaRPr lang="es-EC"/>
        </a:p>
      </dgm:t>
    </dgm:pt>
    <dgm:pt modelId="{D6FC025F-3EC8-4B85-AC82-BA8051F2DEF5}">
      <dgm:prSet phldrT="[Texto]"/>
      <dgm:spPr/>
      <dgm:t>
        <a:bodyPr/>
        <a:lstStyle/>
        <a:p>
          <a:r>
            <a:rPr lang="es-EC" dirty="0"/>
            <a:t>Manifestaciones clínicas importantes, sin amenaza inmediata para la vida del paciente pero que requieren medidas terapéuticas o la suspensión de tratamiento. </a:t>
          </a:r>
        </a:p>
      </dgm:t>
    </dgm:pt>
    <dgm:pt modelId="{581AD475-9C2C-4749-8BED-5B95382C0ED1}" type="parTrans" cxnId="{57272CC7-CD6C-4AA1-BA81-30308ED648FE}">
      <dgm:prSet/>
      <dgm:spPr/>
      <dgm:t>
        <a:bodyPr/>
        <a:lstStyle/>
        <a:p>
          <a:endParaRPr lang="es-EC"/>
        </a:p>
      </dgm:t>
    </dgm:pt>
    <dgm:pt modelId="{399D267F-A619-4709-BE35-2B9B2A00E843}" type="sibTrans" cxnId="{57272CC7-CD6C-4AA1-BA81-30308ED648FE}">
      <dgm:prSet/>
      <dgm:spPr/>
      <dgm:t>
        <a:bodyPr/>
        <a:lstStyle/>
        <a:p>
          <a:endParaRPr lang="es-EC"/>
        </a:p>
      </dgm:t>
    </dgm:pt>
    <dgm:pt modelId="{4474A40B-11C3-493E-99F6-93A6F751B570}">
      <dgm:prSet phldrT="[Texto]"/>
      <dgm:spPr/>
      <dgm:t>
        <a:bodyPr/>
        <a:lstStyle/>
        <a:p>
          <a:r>
            <a:rPr lang="es-EC" dirty="0"/>
            <a:t>Grave</a:t>
          </a:r>
        </a:p>
      </dgm:t>
    </dgm:pt>
    <dgm:pt modelId="{7B354DBF-2F3B-4789-9E5A-40D1F90DEFE0}" type="parTrans" cxnId="{291BC08A-4E18-40C2-AA49-D7987540BFD2}">
      <dgm:prSet/>
      <dgm:spPr/>
      <dgm:t>
        <a:bodyPr/>
        <a:lstStyle/>
        <a:p>
          <a:endParaRPr lang="es-EC"/>
        </a:p>
      </dgm:t>
    </dgm:pt>
    <dgm:pt modelId="{54BF1783-E8DD-46B3-8E89-BC2658E3AA78}" type="sibTrans" cxnId="{291BC08A-4E18-40C2-AA49-D7987540BFD2}">
      <dgm:prSet/>
      <dgm:spPr/>
      <dgm:t>
        <a:bodyPr/>
        <a:lstStyle/>
        <a:p>
          <a:endParaRPr lang="es-EC"/>
        </a:p>
      </dgm:t>
    </dgm:pt>
    <dgm:pt modelId="{B4BC8906-139E-4D8E-8CF1-332320F44F93}">
      <dgm:prSet phldrT="[Texto]"/>
      <dgm:spPr/>
      <dgm:t>
        <a:bodyPr/>
        <a:lstStyle/>
        <a:p>
          <a:r>
            <a:rPr lang="es-EC" dirty="0"/>
            <a:t>Las que producen la muerte, amenazan la vida del paciente, producen incapacidad permanente o sustancial, requieren hospitalización o prolongan el tiempo de hospitalización. Para evaluar la gravedad de una reacción adversa a los medicamentos, siempre se debe tener en cuenta su intensidad, duración y el contexto general en el que se produce. </a:t>
          </a:r>
        </a:p>
      </dgm:t>
    </dgm:pt>
    <dgm:pt modelId="{79D559B2-6D83-4139-945A-FBD7B1BE8C49}" type="parTrans" cxnId="{80AF5024-E41F-44D3-8C2B-0A5B1ED8D0F7}">
      <dgm:prSet/>
      <dgm:spPr/>
      <dgm:t>
        <a:bodyPr/>
        <a:lstStyle/>
        <a:p>
          <a:endParaRPr lang="es-EC"/>
        </a:p>
      </dgm:t>
    </dgm:pt>
    <dgm:pt modelId="{38CCBA8C-6B21-4958-A3E4-C2F89B643E25}" type="sibTrans" cxnId="{80AF5024-E41F-44D3-8C2B-0A5B1ED8D0F7}">
      <dgm:prSet/>
      <dgm:spPr/>
      <dgm:t>
        <a:bodyPr/>
        <a:lstStyle/>
        <a:p>
          <a:endParaRPr lang="es-EC"/>
        </a:p>
      </dgm:t>
    </dgm:pt>
    <dgm:pt modelId="{D82EE51D-83C7-47C1-B262-493E5B89D3B3}" type="pres">
      <dgm:prSet presAssocID="{7977711C-D2EC-4164-81F5-320848749360}" presName="Name0" presStyleCnt="0">
        <dgm:presLayoutVars>
          <dgm:dir/>
          <dgm:animLvl val="lvl"/>
          <dgm:resizeHandles val="exact"/>
        </dgm:presLayoutVars>
      </dgm:prSet>
      <dgm:spPr/>
    </dgm:pt>
    <dgm:pt modelId="{E98B0D5D-6F83-4B2D-AC15-F1F19F935D60}" type="pres">
      <dgm:prSet presAssocID="{B168C6B6-7EC8-42E0-9F12-18677A8BCB6E}" presName="linNode" presStyleCnt="0"/>
      <dgm:spPr/>
    </dgm:pt>
    <dgm:pt modelId="{9646F61A-3107-44CC-B761-3E9C7EA8189E}" type="pres">
      <dgm:prSet presAssocID="{B168C6B6-7EC8-42E0-9F12-18677A8BCB6E}" presName="parentText" presStyleLbl="node1" presStyleIdx="0" presStyleCnt="3">
        <dgm:presLayoutVars>
          <dgm:chMax val="1"/>
          <dgm:bulletEnabled val="1"/>
        </dgm:presLayoutVars>
      </dgm:prSet>
      <dgm:spPr/>
    </dgm:pt>
    <dgm:pt modelId="{450489DC-AB02-47D1-B2C9-936D52988276}" type="pres">
      <dgm:prSet presAssocID="{B168C6B6-7EC8-42E0-9F12-18677A8BCB6E}" presName="descendantText" presStyleLbl="alignAccFollowNode1" presStyleIdx="0" presStyleCnt="3">
        <dgm:presLayoutVars>
          <dgm:bulletEnabled val="1"/>
        </dgm:presLayoutVars>
      </dgm:prSet>
      <dgm:spPr/>
    </dgm:pt>
    <dgm:pt modelId="{171B37E2-2272-4F95-80DE-D8EE86CE8AE4}" type="pres">
      <dgm:prSet presAssocID="{2CD1648C-BDF0-4781-ABEB-096E6B15DA4E}" presName="sp" presStyleCnt="0"/>
      <dgm:spPr/>
    </dgm:pt>
    <dgm:pt modelId="{ADC8B942-A172-4245-B11C-ABEC29DBF8C5}" type="pres">
      <dgm:prSet presAssocID="{A8FC0977-77C2-47B9-B6F3-AF6AEDA98227}" presName="linNode" presStyleCnt="0"/>
      <dgm:spPr/>
    </dgm:pt>
    <dgm:pt modelId="{3E473BAC-14A9-4330-8B68-3696999D753A}" type="pres">
      <dgm:prSet presAssocID="{A8FC0977-77C2-47B9-B6F3-AF6AEDA98227}" presName="parentText" presStyleLbl="node1" presStyleIdx="1" presStyleCnt="3">
        <dgm:presLayoutVars>
          <dgm:chMax val="1"/>
          <dgm:bulletEnabled val="1"/>
        </dgm:presLayoutVars>
      </dgm:prSet>
      <dgm:spPr/>
    </dgm:pt>
    <dgm:pt modelId="{D28BF494-CC63-495D-8ECF-33EE417F29D5}" type="pres">
      <dgm:prSet presAssocID="{A8FC0977-77C2-47B9-B6F3-AF6AEDA98227}" presName="descendantText" presStyleLbl="alignAccFollowNode1" presStyleIdx="1" presStyleCnt="3">
        <dgm:presLayoutVars>
          <dgm:bulletEnabled val="1"/>
        </dgm:presLayoutVars>
      </dgm:prSet>
      <dgm:spPr/>
    </dgm:pt>
    <dgm:pt modelId="{1DB88101-FF0D-49EF-8B8C-0DF902C85F81}" type="pres">
      <dgm:prSet presAssocID="{11D4EDA6-88AA-40D6-9D5C-8E1831B85D78}" presName="sp" presStyleCnt="0"/>
      <dgm:spPr/>
    </dgm:pt>
    <dgm:pt modelId="{80061820-A491-4AF3-A982-18DF544B9C94}" type="pres">
      <dgm:prSet presAssocID="{4474A40B-11C3-493E-99F6-93A6F751B570}" presName="linNode" presStyleCnt="0"/>
      <dgm:spPr/>
    </dgm:pt>
    <dgm:pt modelId="{F072AB9C-548A-4AAB-89D3-ED51A1052C19}" type="pres">
      <dgm:prSet presAssocID="{4474A40B-11C3-493E-99F6-93A6F751B570}" presName="parentText" presStyleLbl="node1" presStyleIdx="2" presStyleCnt="3">
        <dgm:presLayoutVars>
          <dgm:chMax val="1"/>
          <dgm:bulletEnabled val="1"/>
        </dgm:presLayoutVars>
      </dgm:prSet>
      <dgm:spPr/>
    </dgm:pt>
    <dgm:pt modelId="{9EA3732C-BDA4-477E-9FB7-D2BFA3CFC1D4}" type="pres">
      <dgm:prSet presAssocID="{4474A40B-11C3-493E-99F6-93A6F751B570}" presName="descendantText" presStyleLbl="alignAccFollowNode1" presStyleIdx="2" presStyleCnt="3">
        <dgm:presLayoutVars>
          <dgm:bulletEnabled val="1"/>
        </dgm:presLayoutVars>
      </dgm:prSet>
      <dgm:spPr/>
    </dgm:pt>
  </dgm:ptLst>
  <dgm:cxnLst>
    <dgm:cxn modelId="{9FC1BE13-72B3-4588-A11E-45DE60B6ECC4}" type="presOf" srcId="{B6D6648E-DA58-400F-A8D0-1945253452DF}" destId="{450489DC-AB02-47D1-B2C9-936D52988276}" srcOrd="0" destOrd="0" presId="urn:microsoft.com/office/officeart/2005/8/layout/vList5"/>
    <dgm:cxn modelId="{80AF5024-E41F-44D3-8C2B-0A5B1ED8D0F7}" srcId="{4474A40B-11C3-493E-99F6-93A6F751B570}" destId="{B4BC8906-139E-4D8E-8CF1-332320F44F93}" srcOrd="0" destOrd="0" parTransId="{79D559B2-6D83-4139-945A-FBD7B1BE8C49}" sibTransId="{38CCBA8C-6B21-4958-A3E4-C2F89B643E25}"/>
    <dgm:cxn modelId="{676C722A-18C1-40D8-89C7-7DB585486F06}" type="presOf" srcId="{D6FC025F-3EC8-4B85-AC82-BA8051F2DEF5}" destId="{D28BF494-CC63-495D-8ECF-33EE417F29D5}" srcOrd="0" destOrd="0" presId="urn:microsoft.com/office/officeart/2005/8/layout/vList5"/>
    <dgm:cxn modelId="{7B4D603A-7D64-4738-A306-412668639D51}" type="presOf" srcId="{B4BC8906-139E-4D8E-8CF1-332320F44F93}" destId="{9EA3732C-BDA4-477E-9FB7-D2BFA3CFC1D4}" srcOrd="0" destOrd="0" presId="urn:microsoft.com/office/officeart/2005/8/layout/vList5"/>
    <dgm:cxn modelId="{B6DB4643-FB4F-4CEF-A097-63EBD2454E77}" type="presOf" srcId="{7977711C-D2EC-4164-81F5-320848749360}" destId="{D82EE51D-83C7-47C1-B262-493E5B89D3B3}" srcOrd="0" destOrd="0" presId="urn:microsoft.com/office/officeart/2005/8/layout/vList5"/>
    <dgm:cxn modelId="{75DB4964-00DC-45AA-B77C-E8701F266A9E}" type="presOf" srcId="{A8FC0977-77C2-47B9-B6F3-AF6AEDA98227}" destId="{3E473BAC-14A9-4330-8B68-3696999D753A}" srcOrd="0" destOrd="0" presId="urn:microsoft.com/office/officeart/2005/8/layout/vList5"/>
    <dgm:cxn modelId="{825EA94E-D720-43AF-9970-83084D0568E2}" type="presOf" srcId="{B168C6B6-7EC8-42E0-9F12-18677A8BCB6E}" destId="{9646F61A-3107-44CC-B761-3E9C7EA8189E}" srcOrd="0" destOrd="0" presId="urn:microsoft.com/office/officeart/2005/8/layout/vList5"/>
    <dgm:cxn modelId="{C79BEA77-F603-4166-A1DC-9B816FC0ACD3}" type="presOf" srcId="{4474A40B-11C3-493E-99F6-93A6F751B570}" destId="{F072AB9C-548A-4AAB-89D3-ED51A1052C19}" srcOrd="0" destOrd="0" presId="urn:microsoft.com/office/officeart/2005/8/layout/vList5"/>
    <dgm:cxn modelId="{291BC08A-4E18-40C2-AA49-D7987540BFD2}" srcId="{7977711C-D2EC-4164-81F5-320848749360}" destId="{4474A40B-11C3-493E-99F6-93A6F751B570}" srcOrd="2" destOrd="0" parTransId="{7B354DBF-2F3B-4789-9E5A-40D1F90DEFE0}" sibTransId="{54BF1783-E8DD-46B3-8E89-BC2658E3AA78}"/>
    <dgm:cxn modelId="{36BDCBB9-A9F5-4E1E-B68E-9C1368B28E88}" srcId="{7977711C-D2EC-4164-81F5-320848749360}" destId="{B168C6B6-7EC8-42E0-9F12-18677A8BCB6E}" srcOrd="0" destOrd="0" parTransId="{D25D3CA9-9DF8-4683-9AC7-011DD53004D2}" sibTransId="{2CD1648C-BDF0-4781-ABEB-096E6B15DA4E}"/>
    <dgm:cxn modelId="{57272CC7-CD6C-4AA1-BA81-30308ED648FE}" srcId="{A8FC0977-77C2-47B9-B6F3-AF6AEDA98227}" destId="{D6FC025F-3EC8-4B85-AC82-BA8051F2DEF5}" srcOrd="0" destOrd="0" parTransId="{581AD475-9C2C-4749-8BED-5B95382C0ED1}" sibTransId="{399D267F-A619-4709-BE35-2B9B2A00E843}"/>
    <dgm:cxn modelId="{E3EDD3F4-F36F-4563-8879-7C09A6C7B3AD}" srcId="{7977711C-D2EC-4164-81F5-320848749360}" destId="{A8FC0977-77C2-47B9-B6F3-AF6AEDA98227}" srcOrd="1" destOrd="0" parTransId="{F61F2E9F-9247-4DC0-8944-B58BD7BA2283}" sibTransId="{11D4EDA6-88AA-40D6-9D5C-8E1831B85D78}"/>
    <dgm:cxn modelId="{AEB959FF-666B-4BC3-B43D-498DAD960B47}" srcId="{B168C6B6-7EC8-42E0-9F12-18677A8BCB6E}" destId="{B6D6648E-DA58-400F-A8D0-1945253452DF}" srcOrd="0" destOrd="0" parTransId="{0898BA72-E230-4C0B-B1AA-C8D6F2E9F138}" sibTransId="{5F1860D8-A740-4AF2-95EE-2C0685E7AE74}"/>
    <dgm:cxn modelId="{DEA1D1AA-FF15-4F41-9A90-039C8B63F268}" type="presParOf" srcId="{D82EE51D-83C7-47C1-B262-493E5B89D3B3}" destId="{E98B0D5D-6F83-4B2D-AC15-F1F19F935D60}" srcOrd="0" destOrd="0" presId="urn:microsoft.com/office/officeart/2005/8/layout/vList5"/>
    <dgm:cxn modelId="{00029EBB-DB5D-4323-9425-10A25AC064D7}" type="presParOf" srcId="{E98B0D5D-6F83-4B2D-AC15-F1F19F935D60}" destId="{9646F61A-3107-44CC-B761-3E9C7EA8189E}" srcOrd="0" destOrd="0" presId="urn:microsoft.com/office/officeart/2005/8/layout/vList5"/>
    <dgm:cxn modelId="{9BF43B2C-B5DD-49BB-95F4-F5252AB9C08E}" type="presParOf" srcId="{E98B0D5D-6F83-4B2D-AC15-F1F19F935D60}" destId="{450489DC-AB02-47D1-B2C9-936D52988276}" srcOrd="1" destOrd="0" presId="urn:microsoft.com/office/officeart/2005/8/layout/vList5"/>
    <dgm:cxn modelId="{61AABAAC-FD79-4550-81FD-FE2AB96AA6AB}" type="presParOf" srcId="{D82EE51D-83C7-47C1-B262-493E5B89D3B3}" destId="{171B37E2-2272-4F95-80DE-D8EE86CE8AE4}" srcOrd="1" destOrd="0" presId="urn:microsoft.com/office/officeart/2005/8/layout/vList5"/>
    <dgm:cxn modelId="{533721A9-C791-4D89-93E7-52C88968DC06}" type="presParOf" srcId="{D82EE51D-83C7-47C1-B262-493E5B89D3B3}" destId="{ADC8B942-A172-4245-B11C-ABEC29DBF8C5}" srcOrd="2" destOrd="0" presId="urn:microsoft.com/office/officeart/2005/8/layout/vList5"/>
    <dgm:cxn modelId="{B08ED0F8-BAE0-4567-B99F-969F28AED9DC}" type="presParOf" srcId="{ADC8B942-A172-4245-B11C-ABEC29DBF8C5}" destId="{3E473BAC-14A9-4330-8B68-3696999D753A}" srcOrd="0" destOrd="0" presId="urn:microsoft.com/office/officeart/2005/8/layout/vList5"/>
    <dgm:cxn modelId="{1B47C88C-ABAC-4F20-B422-19C87C7ECAFF}" type="presParOf" srcId="{ADC8B942-A172-4245-B11C-ABEC29DBF8C5}" destId="{D28BF494-CC63-495D-8ECF-33EE417F29D5}" srcOrd="1" destOrd="0" presId="urn:microsoft.com/office/officeart/2005/8/layout/vList5"/>
    <dgm:cxn modelId="{1D553EE2-91DE-423F-A79B-9EB65AFB95F2}" type="presParOf" srcId="{D82EE51D-83C7-47C1-B262-493E5B89D3B3}" destId="{1DB88101-FF0D-49EF-8B8C-0DF902C85F81}" srcOrd="3" destOrd="0" presId="urn:microsoft.com/office/officeart/2005/8/layout/vList5"/>
    <dgm:cxn modelId="{9775E79E-8466-4A26-AD6F-1816590F4D08}" type="presParOf" srcId="{D82EE51D-83C7-47C1-B262-493E5B89D3B3}" destId="{80061820-A491-4AF3-A982-18DF544B9C94}" srcOrd="4" destOrd="0" presId="urn:microsoft.com/office/officeart/2005/8/layout/vList5"/>
    <dgm:cxn modelId="{066D3DC3-2EBA-40C7-BDFD-B964D53DA7CB}" type="presParOf" srcId="{80061820-A491-4AF3-A982-18DF544B9C94}" destId="{F072AB9C-548A-4AAB-89D3-ED51A1052C19}" srcOrd="0" destOrd="0" presId="urn:microsoft.com/office/officeart/2005/8/layout/vList5"/>
    <dgm:cxn modelId="{17E2DE49-8D4A-4733-8673-62A4A040236C}" type="presParOf" srcId="{80061820-A491-4AF3-A982-18DF544B9C94}" destId="{9EA3732C-BDA4-477E-9FB7-D2BFA3CFC1D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A21137-6EB7-4A11-8E87-72F516E652E7}" type="doc">
      <dgm:prSet loTypeId="urn:microsoft.com/office/officeart/2005/8/layout/hProcess7" loCatId="list" qsTypeId="urn:microsoft.com/office/officeart/2005/8/quickstyle/simple1" qsCatId="simple" csTypeId="urn:microsoft.com/office/officeart/2005/8/colors/colorful4" csCatId="colorful" phldr="1"/>
      <dgm:spPr/>
      <dgm:t>
        <a:bodyPr/>
        <a:lstStyle/>
        <a:p>
          <a:endParaRPr lang="es-EC"/>
        </a:p>
      </dgm:t>
    </dgm:pt>
    <dgm:pt modelId="{9B873DEA-4B19-421B-86F8-91E5C5A78393}">
      <dgm:prSet phldrT="[Texto]" phldr="1"/>
      <dgm:spPr/>
      <dgm:t>
        <a:bodyPr/>
        <a:lstStyle/>
        <a:p>
          <a:endParaRPr lang="es-EC" dirty="0"/>
        </a:p>
      </dgm:t>
    </dgm:pt>
    <dgm:pt modelId="{C997CEDC-6C59-4A3B-9C99-648E0B9D7F0F}" type="parTrans" cxnId="{E93FDA69-86F6-4516-9590-E61E53FE3BB6}">
      <dgm:prSet/>
      <dgm:spPr/>
      <dgm:t>
        <a:bodyPr/>
        <a:lstStyle/>
        <a:p>
          <a:endParaRPr lang="es-EC"/>
        </a:p>
      </dgm:t>
    </dgm:pt>
    <dgm:pt modelId="{C3C48A90-349E-49AB-A25C-9C3291696B44}" type="sibTrans" cxnId="{E93FDA69-86F6-4516-9590-E61E53FE3BB6}">
      <dgm:prSet/>
      <dgm:spPr/>
      <dgm:t>
        <a:bodyPr/>
        <a:lstStyle/>
        <a:p>
          <a:endParaRPr lang="es-EC"/>
        </a:p>
      </dgm:t>
    </dgm:pt>
    <dgm:pt modelId="{0264EF87-7954-4674-BC7E-B65AEAE6ED5F}">
      <dgm:prSet phldrT="[Texto]"/>
      <dgm:spPr/>
      <dgm:t>
        <a:bodyPr/>
        <a:lstStyle/>
        <a:p>
          <a:r>
            <a:rPr lang="es-EC" dirty="0">
              <a:effectLst/>
              <a:latin typeface="Helvetica" panose="020B0604020202020204" pitchFamily="34" charset="0"/>
              <a:ea typeface="Times New Roman" panose="02020603050405020304" pitchFamily="18" charset="0"/>
            </a:rPr>
            <a:t>Inefectividad del medicamento</a:t>
          </a:r>
          <a:endParaRPr lang="es-EC" dirty="0"/>
        </a:p>
      </dgm:t>
    </dgm:pt>
    <dgm:pt modelId="{4E1A263A-3EEC-4FE3-9486-0C3F3B04AECA}" type="parTrans" cxnId="{58C0FDED-C60A-4EF2-BE12-CB191AA6C710}">
      <dgm:prSet/>
      <dgm:spPr/>
      <dgm:t>
        <a:bodyPr/>
        <a:lstStyle/>
        <a:p>
          <a:endParaRPr lang="es-EC"/>
        </a:p>
      </dgm:t>
    </dgm:pt>
    <dgm:pt modelId="{EEE01A88-73C6-4F47-AC80-34A693E8AC17}" type="sibTrans" cxnId="{58C0FDED-C60A-4EF2-BE12-CB191AA6C710}">
      <dgm:prSet/>
      <dgm:spPr/>
      <dgm:t>
        <a:bodyPr/>
        <a:lstStyle/>
        <a:p>
          <a:endParaRPr lang="es-EC"/>
        </a:p>
      </dgm:t>
    </dgm:pt>
    <dgm:pt modelId="{211290D3-38F7-4B00-BC3A-9C23D1A06A90}">
      <dgm:prSet phldrT="[Texto]" phldr="1"/>
      <dgm:spPr/>
      <dgm:t>
        <a:bodyPr/>
        <a:lstStyle/>
        <a:p>
          <a:endParaRPr lang="es-EC"/>
        </a:p>
      </dgm:t>
    </dgm:pt>
    <dgm:pt modelId="{D2698BA6-F4ED-4298-B29C-C87AD90382B9}" type="parTrans" cxnId="{41EDFB9A-1676-483A-9C81-8B5BF59F0CC9}">
      <dgm:prSet/>
      <dgm:spPr/>
      <dgm:t>
        <a:bodyPr/>
        <a:lstStyle/>
        <a:p>
          <a:endParaRPr lang="es-EC"/>
        </a:p>
      </dgm:t>
    </dgm:pt>
    <dgm:pt modelId="{CF15C939-A209-4520-9078-CF2705B07348}" type="sibTrans" cxnId="{41EDFB9A-1676-483A-9C81-8B5BF59F0CC9}">
      <dgm:prSet/>
      <dgm:spPr/>
      <dgm:t>
        <a:bodyPr/>
        <a:lstStyle/>
        <a:p>
          <a:endParaRPr lang="es-EC"/>
        </a:p>
      </dgm:t>
    </dgm:pt>
    <dgm:pt modelId="{2A3705F6-6B0B-4E50-8774-516544165997}">
      <dgm:prSet phldrT="[Texto]"/>
      <dgm:spPr/>
      <dgm:t>
        <a:bodyPr/>
        <a:lstStyle/>
        <a:p>
          <a:r>
            <a:rPr lang="es-EC" dirty="0">
              <a:effectLst/>
              <a:latin typeface="Helvetica" panose="020B0604020202020204" pitchFamily="34" charset="0"/>
              <a:ea typeface="Times New Roman" panose="02020603050405020304" pitchFamily="18" charset="0"/>
            </a:rPr>
            <a:t>La falta de respuesta farmacológica</a:t>
          </a:r>
        </a:p>
        <a:p>
          <a:r>
            <a:rPr lang="es-EC" dirty="0">
              <a:effectLst/>
              <a:latin typeface="Helvetica" panose="020B0604020202020204" pitchFamily="34" charset="0"/>
              <a:ea typeface="Times New Roman" panose="02020603050405020304" pitchFamily="18" charset="0"/>
            </a:rPr>
            <a:t>Por resistencia</a:t>
          </a:r>
        </a:p>
        <a:p>
          <a:r>
            <a:rPr lang="es-EC" dirty="0">
              <a:effectLst/>
              <a:latin typeface="Helvetica" panose="020B0604020202020204" pitchFamily="34" charset="0"/>
              <a:ea typeface="Times New Roman" panose="02020603050405020304" pitchFamily="18" charset="0"/>
            </a:rPr>
            <a:t>Interacciones</a:t>
          </a:r>
        </a:p>
        <a:p>
          <a:r>
            <a:rPr lang="es-EC" dirty="0">
              <a:effectLst/>
              <a:latin typeface="Helvetica" panose="020B0604020202020204" pitchFamily="34" charset="0"/>
              <a:ea typeface="Times New Roman" panose="02020603050405020304" pitchFamily="18" charset="0"/>
            </a:rPr>
            <a:t>Condiciones de uso, y efectos de calidad</a:t>
          </a:r>
          <a:endParaRPr lang="es-EC" dirty="0"/>
        </a:p>
      </dgm:t>
    </dgm:pt>
    <dgm:pt modelId="{86950DE4-B6C5-4149-A538-B5D648D29919}" type="parTrans" cxnId="{031B8DD5-C082-43A8-8122-75C37D5AD530}">
      <dgm:prSet/>
      <dgm:spPr/>
      <dgm:t>
        <a:bodyPr/>
        <a:lstStyle/>
        <a:p>
          <a:endParaRPr lang="es-EC"/>
        </a:p>
      </dgm:t>
    </dgm:pt>
    <dgm:pt modelId="{B61C1ED2-CEAA-4799-B68F-D960B6DE5D5A}" type="sibTrans" cxnId="{031B8DD5-C082-43A8-8122-75C37D5AD530}">
      <dgm:prSet/>
      <dgm:spPr/>
      <dgm:t>
        <a:bodyPr/>
        <a:lstStyle/>
        <a:p>
          <a:endParaRPr lang="es-EC"/>
        </a:p>
      </dgm:t>
    </dgm:pt>
    <dgm:pt modelId="{C4FA865B-AE9F-4AA4-81DD-CE09C79344B5}">
      <dgm:prSet phldrT="[Texto]" phldr="1"/>
      <dgm:spPr/>
      <dgm:t>
        <a:bodyPr/>
        <a:lstStyle/>
        <a:p>
          <a:endParaRPr lang="es-EC"/>
        </a:p>
      </dgm:t>
    </dgm:pt>
    <dgm:pt modelId="{809C5994-6D50-488B-9C42-67A85963029A}" type="parTrans" cxnId="{EFDD44D3-94C7-49B4-95E5-8B50FF06A7BD}">
      <dgm:prSet/>
      <dgm:spPr/>
      <dgm:t>
        <a:bodyPr/>
        <a:lstStyle/>
        <a:p>
          <a:endParaRPr lang="es-EC"/>
        </a:p>
      </dgm:t>
    </dgm:pt>
    <dgm:pt modelId="{5FEBC657-B248-4132-9C62-2A4EDB0231BB}" type="sibTrans" cxnId="{EFDD44D3-94C7-49B4-95E5-8B50FF06A7BD}">
      <dgm:prSet/>
      <dgm:spPr/>
      <dgm:t>
        <a:bodyPr/>
        <a:lstStyle/>
        <a:p>
          <a:endParaRPr lang="es-EC"/>
        </a:p>
      </dgm:t>
    </dgm:pt>
    <dgm:pt modelId="{490B44EB-2F36-45CB-9F22-18A015DA3717}">
      <dgm:prSet phldrT="[Texto]"/>
      <dgm:spPr/>
      <dgm:t>
        <a:bodyPr/>
        <a:lstStyle/>
        <a:p>
          <a:r>
            <a:rPr lang="es-EC" dirty="0">
              <a:solidFill>
                <a:srgbClr val="333333"/>
              </a:solidFill>
              <a:effectLst/>
              <a:latin typeface="Helvetica" panose="020B0604020202020204" pitchFamily="34" charset="0"/>
              <a:ea typeface="Times New Roman" panose="02020603050405020304" pitchFamily="18" charset="0"/>
            </a:rPr>
            <a:t>Comunicarse como sospecha de RAM a fin de que se investigue las causas.</a:t>
          </a:r>
          <a:endParaRPr lang="es-EC" dirty="0"/>
        </a:p>
      </dgm:t>
    </dgm:pt>
    <dgm:pt modelId="{ADA2272F-A93C-4976-B272-417A5183D2D1}" type="parTrans" cxnId="{575B4E81-A725-4A2C-B7B8-56D646DAD03E}">
      <dgm:prSet/>
      <dgm:spPr/>
      <dgm:t>
        <a:bodyPr/>
        <a:lstStyle/>
        <a:p>
          <a:endParaRPr lang="es-EC"/>
        </a:p>
      </dgm:t>
    </dgm:pt>
    <dgm:pt modelId="{4835D7BD-FC88-45F6-98F7-324D557D1C42}" type="sibTrans" cxnId="{575B4E81-A725-4A2C-B7B8-56D646DAD03E}">
      <dgm:prSet/>
      <dgm:spPr/>
      <dgm:t>
        <a:bodyPr/>
        <a:lstStyle/>
        <a:p>
          <a:endParaRPr lang="es-EC"/>
        </a:p>
      </dgm:t>
    </dgm:pt>
    <dgm:pt modelId="{B6539CEF-F88C-4E70-99E5-163380662380}" type="pres">
      <dgm:prSet presAssocID="{CEA21137-6EB7-4A11-8E87-72F516E652E7}" presName="Name0" presStyleCnt="0">
        <dgm:presLayoutVars>
          <dgm:dir/>
          <dgm:animLvl val="lvl"/>
          <dgm:resizeHandles val="exact"/>
        </dgm:presLayoutVars>
      </dgm:prSet>
      <dgm:spPr/>
    </dgm:pt>
    <dgm:pt modelId="{C78183B7-DA68-4783-912E-579DEBC36007}" type="pres">
      <dgm:prSet presAssocID="{9B873DEA-4B19-421B-86F8-91E5C5A78393}" presName="compositeNode" presStyleCnt="0">
        <dgm:presLayoutVars>
          <dgm:bulletEnabled val="1"/>
        </dgm:presLayoutVars>
      </dgm:prSet>
      <dgm:spPr/>
    </dgm:pt>
    <dgm:pt modelId="{B8E6CFC6-C8B8-43E4-BF41-E32973092484}" type="pres">
      <dgm:prSet presAssocID="{9B873DEA-4B19-421B-86F8-91E5C5A78393}" presName="bgRect" presStyleLbl="node1" presStyleIdx="0" presStyleCnt="3"/>
      <dgm:spPr/>
    </dgm:pt>
    <dgm:pt modelId="{DA357F61-6750-4B24-AF49-2B5628537D34}" type="pres">
      <dgm:prSet presAssocID="{9B873DEA-4B19-421B-86F8-91E5C5A78393}" presName="parentNode" presStyleLbl="node1" presStyleIdx="0" presStyleCnt="3">
        <dgm:presLayoutVars>
          <dgm:chMax val="0"/>
          <dgm:bulletEnabled val="1"/>
        </dgm:presLayoutVars>
      </dgm:prSet>
      <dgm:spPr/>
    </dgm:pt>
    <dgm:pt modelId="{F4015BA8-1AFA-463C-ACDC-F200B2FDDEB7}" type="pres">
      <dgm:prSet presAssocID="{9B873DEA-4B19-421B-86F8-91E5C5A78393}" presName="childNode" presStyleLbl="node1" presStyleIdx="0" presStyleCnt="3">
        <dgm:presLayoutVars>
          <dgm:bulletEnabled val="1"/>
        </dgm:presLayoutVars>
      </dgm:prSet>
      <dgm:spPr/>
    </dgm:pt>
    <dgm:pt modelId="{1A1047BF-54E3-4052-B870-138D89F10A61}" type="pres">
      <dgm:prSet presAssocID="{C3C48A90-349E-49AB-A25C-9C3291696B44}" presName="hSp" presStyleCnt="0"/>
      <dgm:spPr/>
    </dgm:pt>
    <dgm:pt modelId="{AD132BBF-6541-4A06-8951-36DBBFA69DF9}" type="pres">
      <dgm:prSet presAssocID="{C3C48A90-349E-49AB-A25C-9C3291696B44}" presName="vProcSp" presStyleCnt="0"/>
      <dgm:spPr/>
    </dgm:pt>
    <dgm:pt modelId="{11279773-7EF6-48CE-AEF0-BAC2447FFB7B}" type="pres">
      <dgm:prSet presAssocID="{C3C48A90-349E-49AB-A25C-9C3291696B44}" presName="vSp1" presStyleCnt="0"/>
      <dgm:spPr/>
    </dgm:pt>
    <dgm:pt modelId="{27F31A6B-3B68-4430-AB55-62AD4DFB3602}" type="pres">
      <dgm:prSet presAssocID="{C3C48A90-349E-49AB-A25C-9C3291696B44}" presName="simulatedConn" presStyleLbl="solidFgAcc1" presStyleIdx="0" presStyleCnt="2"/>
      <dgm:spPr/>
    </dgm:pt>
    <dgm:pt modelId="{F70570D0-002E-4F9C-B73C-0B0CA2DEEA6F}" type="pres">
      <dgm:prSet presAssocID="{C3C48A90-349E-49AB-A25C-9C3291696B44}" presName="vSp2" presStyleCnt="0"/>
      <dgm:spPr/>
    </dgm:pt>
    <dgm:pt modelId="{6D0E4614-2A31-43D8-B97D-D4868441F0A8}" type="pres">
      <dgm:prSet presAssocID="{C3C48A90-349E-49AB-A25C-9C3291696B44}" presName="sibTrans" presStyleCnt="0"/>
      <dgm:spPr/>
    </dgm:pt>
    <dgm:pt modelId="{5D3EFC8F-68B0-44D3-87E7-CF3F3C968D1B}" type="pres">
      <dgm:prSet presAssocID="{211290D3-38F7-4B00-BC3A-9C23D1A06A90}" presName="compositeNode" presStyleCnt="0">
        <dgm:presLayoutVars>
          <dgm:bulletEnabled val="1"/>
        </dgm:presLayoutVars>
      </dgm:prSet>
      <dgm:spPr/>
    </dgm:pt>
    <dgm:pt modelId="{DE63BB89-F846-4AC4-A4AE-6330D8784F80}" type="pres">
      <dgm:prSet presAssocID="{211290D3-38F7-4B00-BC3A-9C23D1A06A90}" presName="bgRect" presStyleLbl="node1" presStyleIdx="1" presStyleCnt="3"/>
      <dgm:spPr/>
    </dgm:pt>
    <dgm:pt modelId="{061E720E-1CB4-4ECB-846B-62FA441A5F67}" type="pres">
      <dgm:prSet presAssocID="{211290D3-38F7-4B00-BC3A-9C23D1A06A90}" presName="parentNode" presStyleLbl="node1" presStyleIdx="1" presStyleCnt="3">
        <dgm:presLayoutVars>
          <dgm:chMax val="0"/>
          <dgm:bulletEnabled val="1"/>
        </dgm:presLayoutVars>
      </dgm:prSet>
      <dgm:spPr/>
    </dgm:pt>
    <dgm:pt modelId="{D8B4B1F4-4C32-47D0-AD09-A13A43627A1E}" type="pres">
      <dgm:prSet presAssocID="{211290D3-38F7-4B00-BC3A-9C23D1A06A90}" presName="childNode" presStyleLbl="node1" presStyleIdx="1" presStyleCnt="3">
        <dgm:presLayoutVars>
          <dgm:bulletEnabled val="1"/>
        </dgm:presLayoutVars>
      </dgm:prSet>
      <dgm:spPr/>
    </dgm:pt>
    <dgm:pt modelId="{DBE83153-1C41-4A00-B87B-4766B47431AC}" type="pres">
      <dgm:prSet presAssocID="{CF15C939-A209-4520-9078-CF2705B07348}" presName="hSp" presStyleCnt="0"/>
      <dgm:spPr/>
    </dgm:pt>
    <dgm:pt modelId="{FC92433D-8D6C-40CC-A696-0D0E8D9EF78F}" type="pres">
      <dgm:prSet presAssocID="{CF15C939-A209-4520-9078-CF2705B07348}" presName="vProcSp" presStyleCnt="0"/>
      <dgm:spPr/>
    </dgm:pt>
    <dgm:pt modelId="{FC4596D4-BA8E-4624-B15D-169F0BCE45C2}" type="pres">
      <dgm:prSet presAssocID="{CF15C939-A209-4520-9078-CF2705B07348}" presName="vSp1" presStyleCnt="0"/>
      <dgm:spPr/>
    </dgm:pt>
    <dgm:pt modelId="{B8EDD7EE-45D6-43D4-A09B-62A36EA619A5}" type="pres">
      <dgm:prSet presAssocID="{CF15C939-A209-4520-9078-CF2705B07348}" presName="simulatedConn" presStyleLbl="solidFgAcc1" presStyleIdx="1" presStyleCnt="2"/>
      <dgm:spPr/>
    </dgm:pt>
    <dgm:pt modelId="{FFD868AF-7BD1-4B83-B690-41BEA8ECFAFF}" type="pres">
      <dgm:prSet presAssocID="{CF15C939-A209-4520-9078-CF2705B07348}" presName="vSp2" presStyleCnt="0"/>
      <dgm:spPr/>
    </dgm:pt>
    <dgm:pt modelId="{F86B5F8A-6367-4220-AFBA-9E970695DC35}" type="pres">
      <dgm:prSet presAssocID="{CF15C939-A209-4520-9078-CF2705B07348}" presName="sibTrans" presStyleCnt="0"/>
      <dgm:spPr/>
    </dgm:pt>
    <dgm:pt modelId="{D163B44C-99BA-44B3-875B-FA25BFB05BE6}" type="pres">
      <dgm:prSet presAssocID="{C4FA865B-AE9F-4AA4-81DD-CE09C79344B5}" presName="compositeNode" presStyleCnt="0">
        <dgm:presLayoutVars>
          <dgm:bulletEnabled val="1"/>
        </dgm:presLayoutVars>
      </dgm:prSet>
      <dgm:spPr/>
    </dgm:pt>
    <dgm:pt modelId="{EF082AB3-F83B-4E7D-BD78-1BA12E314A1D}" type="pres">
      <dgm:prSet presAssocID="{C4FA865B-AE9F-4AA4-81DD-CE09C79344B5}" presName="bgRect" presStyleLbl="node1" presStyleIdx="2" presStyleCnt="3"/>
      <dgm:spPr/>
    </dgm:pt>
    <dgm:pt modelId="{2169D7E3-8838-43E4-B2D4-C1B270EB2AC3}" type="pres">
      <dgm:prSet presAssocID="{C4FA865B-AE9F-4AA4-81DD-CE09C79344B5}" presName="parentNode" presStyleLbl="node1" presStyleIdx="2" presStyleCnt="3">
        <dgm:presLayoutVars>
          <dgm:chMax val="0"/>
          <dgm:bulletEnabled val="1"/>
        </dgm:presLayoutVars>
      </dgm:prSet>
      <dgm:spPr/>
    </dgm:pt>
    <dgm:pt modelId="{598D6959-0232-44D2-AC5C-046D87E12E76}" type="pres">
      <dgm:prSet presAssocID="{C4FA865B-AE9F-4AA4-81DD-CE09C79344B5}" presName="childNode" presStyleLbl="node1" presStyleIdx="2" presStyleCnt="3">
        <dgm:presLayoutVars>
          <dgm:bulletEnabled val="1"/>
        </dgm:presLayoutVars>
      </dgm:prSet>
      <dgm:spPr/>
    </dgm:pt>
  </dgm:ptLst>
  <dgm:cxnLst>
    <dgm:cxn modelId="{B6690B27-F4C0-4554-A502-162E87593871}" type="presOf" srcId="{9B873DEA-4B19-421B-86F8-91E5C5A78393}" destId="{B8E6CFC6-C8B8-43E4-BF41-E32973092484}" srcOrd="0" destOrd="0" presId="urn:microsoft.com/office/officeart/2005/8/layout/hProcess7"/>
    <dgm:cxn modelId="{1698DE2D-5D7F-4E2C-B4AC-1FABBFC7B80E}" type="presOf" srcId="{C4FA865B-AE9F-4AA4-81DD-CE09C79344B5}" destId="{EF082AB3-F83B-4E7D-BD78-1BA12E314A1D}" srcOrd="0" destOrd="0" presId="urn:microsoft.com/office/officeart/2005/8/layout/hProcess7"/>
    <dgm:cxn modelId="{E93FDA69-86F6-4516-9590-E61E53FE3BB6}" srcId="{CEA21137-6EB7-4A11-8E87-72F516E652E7}" destId="{9B873DEA-4B19-421B-86F8-91E5C5A78393}" srcOrd="0" destOrd="0" parTransId="{C997CEDC-6C59-4A3B-9C99-648E0B9D7F0F}" sibTransId="{C3C48A90-349E-49AB-A25C-9C3291696B44}"/>
    <dgm:cxn modelId="{575B4E81-A725-4A2C-B7B8-56D646DAD03E}" srcId="{C4FA865B-AE9F-4AA4-81DD-CE09C79344B5}" destId="{490B44EB-2F36-45CB-9F22-18A015DA3717}" srcOrd="0" destOrd="0" parTransId="{ADA2272F-A93C-4976-B272-417A5183D2D1}" sibTransId="{4835D7BD-FC88-45F6-98F7-324D557D1C42}"/>
    <dgm:cxn modelId="{3E823C94-AD0F-4B43-B059-3FAF4628F3B2}" type="presOf" srcId="{0264EF87-7954-4674-BC7E-B65AEAE6ED5F}" destId="{F4015BA8-1AFA-463C-ACDC-F200B2FDDEB7}" srcOrd="0" destOrd="0" presId="urn:microsoft.com/office/officeart/2005/8/layout/hProcess7"/>
    <dgm:cxn modelId="{41EDFB9A-1676-483A-9C81-8B5BF59F0CC9}" srcId="{CEA21137-6EB7-4A11-8E87-72F516E652E7}" destId="{211290D3-38F7-4B00-BC3A-9C23D1A06A90}" srcOrd="1" destOrd="0" parTransId="{D2698BA6-F4ED-4298-B29C-C87AD90382B9}" sibTransId="{CF15C939-A209-4520-9078-CF2705B07348}"/>
    <dgm:cxn modelId="{9850E3A1-DB54-496D-86A4-D65B321AF23D}" type="presOf" srcId="{211290D3-38F7-4B00-BC3A-9C23D1A06A90}" destId="{061E720E-1CB4-4ECB-846B-62FA441A5F67}" srcOrd="1" destOrd="0" presId="urn:microsoft.com/office/officeart/2005/8/layout/hProcess7"/>
    <dgm:cxn modelId="{E65EB1A9-EC0B-4F59-A972-B8A87857FA78}" type="presOf" srcId="{C4FA865B-AE9F-4AA4-81DD-CE09C79344B5}" destId="{2169D7E3-8838-43E4-B2D4-C1B270EB2AC3}" srcOrd="1" destOrd="0" presId="urn:microsoft.com/office/officeart/2005/8/layout/hProcess7"/>
    <dgm:cxn modelId="{C0AE9FC4-7E10-4947-B035-0F4D0A7F7BB0}" type="presOf" srcId="{CEA21137-6EB7-4A11-8E87-72F516E652E7}" destId="{B6539CEF-F88C-4E70-99E5-163380662380}" srcOrd="0" destOrd="0" presId="urn:microsoft.com/office/officeart/2005/8/layout/hProcess7"/>
    <dgm:cxn modelId="{9D4026CF-9E02-46CD-89D9-112EA917940E}" type="presOf" srcId="{9B873DEA-4B19-421B-86F8-91E5C5A78393}" destId="{DA357F61-6750-4B24-AF49-2B5628537D34}" srcOrd="1" destOrd="0" presId="urn:microsoft.com/office/officeart/2005/8/layout/hProcess7"/>
    <dgm:cxn modelId="{2D43E6D0-88C3-4B53-9554-8A5150F02938}" type="presOf" srcId="{2A3705F6-6B0B-4E50-8774-516544165997}" destId="{D8B4B1F4-4C32-47D0-AD09-A13A43627A1E}" srcOrd="0" destOrd="0" presId="urn:microsoft.com/office/officeart/2005/8/layout/hProcess7"/>
    <dgm:cxn modelId="{EFDD44D3-94C7-49B4-95E5-8B50FF06A7BD}" srcId="{CEA21137-6EB7-4A11-8E87-72F516E652E7}" destId="{C4FA865B-AE9F-4AA4-81DD-CE09C79344B5}" srcOrd="2" destOrd="0" parTransId="{809C5994-6D50-488B-9C42-67A85963029A}" sibTransId="{5FEBC657-B248-4132-9C62-2A4EDB0231BB}"/>
    <dgm:cxn modelId="{031B8DD5-C082-43A8-8122-75C37D5AD530}" srcId="{211290D3-38F7-4B00-BC3A-9C23D1A06A90}" destId="{2A3705F6-6B0B-4E50-8774-516544165997}" srcOrd="0" destOrd="0" parTransId="{86950DE4-B6C5-4149-A538-B5D648D29919}" sibTransId="{B61C1ED2-CEAA-4799-B68F-D960B6DE5D5A}"/>
    <dgm:cxn modelId="{63D9B7EC-AFC7-43B9-A926-9B2A36BDECDB}" type="presOf" srcId="{211290D3-38F7-4B00-BC3A-9C23D1A06A90}" destId="{DE63BB89-F846-4AC4-A4AE-6330D8784F80}" srcOrd="0" destOrd="0" presId="urn:microsoft.com/office/officeart/2005/8/layout/hProcess7"/>
    <dgm:cxn modelId="{58C0FDED-C60A-4EF2-BE12-CB191AA6C710}" srcId="{9B873DEA-4B19-421B-86F8-91E5C5A78393}" destId="{0264EF87-7954-4674-BC7E-B65AEAE6ED5F}" srcOrd="0" destOrd="0" parTransId="{4E1A263A-3EEC-4FE3-9486-0C3F3B04AECA}" sibTransId="{EEE01A88-73C6-4F47-AC80-34A693E8AC17}"/>
    <dgm:cxn modelId="{7FB818FA-185C-40CA-A18F-1D69FAE4AB41}" type="presOf" srcId="{490B44EB-2F36-45CB-9F22-18A015DA3717}" destId="{598D6959-0232-44D2-AC5C-046D87E12E76}" srcOrd="0" destOrd="0" presId="urn:microsoft.com/office/officeart/2005/8/layout/hProcess7"/>
    <dgm:cxn modelId="{C4A216A8-149C-49FB-B1E0-D643485A0DD8}" type="presParOf" srcId="{B6539CEF-F88C-4E70-99E5-163380662380}" destId="{C78183B7-DA68-4783-912E-579DEBC36007}" srcOrd="0" destOrd="0" presId="urn:microsoft.com/office/officeart/2005/8/layout/hProcess7"/>
    <dgm:cxn modelId="{010428D9-6977-438F-AEA7-AFB76E6136DA}" type="presParOf" srcId="{C78183B7-DA68-4783-912E-579DEBC36007}" destId="{B8E6CFC6-C8B8-43E4-BF41-E32973092484}" srcOrd="0" destOrd="0" presId="urn:microsoft.com/office/officeart/2005/8/layout/hProcess7"/>
    <dgm:cxn modelId="{10F9A20A-038F-453F-9E9E-3FB0E3A1C6EE}" type="presParOf" srcId="{C78183B7-DA68-4783-912E-579DEBC36007}" destId="{DA357F61-6750-4B24-AF49-2B5628537D34}" srcOrd="1" destOrd="0" presId="urn:microsoft.com/office/officeart/2005/8/layout/hProcess7"/>
    <dgm:cxn modelId="{D5C3750B-1C09-4E4E-8DB1-95C0BA8189FA}" type="presParOf" srcId="{C78183B7-DA68-4783-912E-579DEBC36007}" destId="{F4015BA8-1AFA-463C-ACDC-F200B2FDDEB7}" srcOrd="2" destOrd="0" presId="urn:microsoft.com/office/officeart/2005/8/layout/hProcess7"/>
    <dgm:cxn modelId="{FC143476-4CB5-4980-BB52-9F5EBAD03FC7}" type="presParOf" srcId="{B6539CEF-F88C-4E70-99E5-163380662380}" destId="{1A1047BF-54E3-4052-B870-138D89F10A61}" srcOrd="1" destOrd="0" presId="urn:microsoft.com/office/officeart/2005/8/layout/hProcess7"/>
    <dgm:cxn modelId="{E7999A5E-648C-4D51-9681-5E33C8356B37}" type="presParOf" srcId="{B6539CEF-F88C-4E70-99E5-163380662380}" destId="{AD132BBF-6541-4A06-8951-36DBBFA69DF9}" srcOrd="2" destOrd="0" presId="urn:microsoft.com/office/officeart/2005/8/layout/hProcess7"/>
    <dgm:cxn modelId="{EA4A39A0-4734-4C56-91F8-81BE2F030C90}" type="presParOf" srcId="{AD132BBF-6541-4A06-8951-36DBBFA69DF9}" destId="{11279773-7EF6-48CE-AEF0-BAC2447FFB7B}" srcOrd="0" destOrd="0" presId="urn:microsoft.com/office/officeart/2005/8/layout/hProcess7"/>
    <dgm:cxn modelId="{F90A6157-BB72-476B-A770-D30AA612492A}" type="presParOf" srcId="{AD132BBF-6541-4A06-8951-36DBBFA69DF9}" destId="{27F31A6B-3B68-4430-AB55-62AD4DFB3602}" srcOrd="1" destOrd="0" presId="urn:microsoft.com/office/officeart/2005/8/layout/hProcess7"/>
    <dgm:cxn modelId="{D437C8A4-D7E8-475D-B361-37E5119B20D4}" type="presParOf" srcId="{AD132BBF-6541-4A06-8951-36DBBFA69DF9}" destId="{F70570D0-002E-4F9C-B73C-0B0CA2DEEA6F}" srcOrd="2" destOrd="0" presId="urn:microsoft.com/office/officeart/2005/8/layout/hProcess7"/>
    <dgm:cxn modelId="{4EAE06F0-7281-42B3-A724-937DA298E1CF}" type="presParOf" srcId="{B6539CEF-F88C-4E70-99E5-163380662380}" destId="{6D0E4614-2A31-43D8-B97D-D4868441F0A8}" srcOrd="3" destOrd="0" presId="urn:microsoft.com/office/officeart/2005/8/layout/hProcess7"/>
    <dgm:cxn modelId="{695CCF4A-3035-410B-ADC6-A5244AEDD954}" type="presParOf" srcId="{B6539CEF-F88C-4E70-99E5-163380662380}" destId="{5D3EFC8F-68B0-44D3-87E7-CF3F3C968D1B}" srcOrd="4" destOrd="0" presId="urn:microsoft.com/office/officeart/2005/8/layout/hProcess7"/>
    <dgm:cxn modelId="{558FBCC4-9F42-41F4-BDCF-E77B448BE231}" type="presParOf" srcId="{5D3EFC8F-68B0-44D3-87E7-CF3F3C968D1B}" destId="{DE63BB89-F846-4AC4-A4AE-6330D8784F80}" srcOrd="0" destOrd="0" presId="urn:microsoft.com/office/officeart/2005/8/layout/hProcess7"/>
    <dgm:cxn modelId="{F71D2112-8309-490B-A743-97EB32A54ADB}" type="presParOf" srcId="{5D3EFC8F-68B0-44D3-87E7-CF3F3C968D1B}" destId="{061E720E-1CB4-4ECB-846B-62FA441A5F67}" srcOrd="1" destOrd="0" presId="urn:microsoft.com/office/officeart/2005/8/layout/hProcess7"/>
    <dgm:cxn modelId="{28713F72-6459-44DE-A75E-DD9A906D433B}" type="presParOf" srcId="{5D3EFC8F-68B0-44D3-87E7-CF3F3C968D1B}" destId="{D8B4B1F4-4C32-47D0-AD09-A13A43627A1E}" srcOrd="2" destOrd="0" presId="urn:microsoft.com/office/officeart/2005/8/layout/hProcess7"/>
    <dgm:cxn modelId="{39B65EE0-25BB-4A5E-8E30-50FAEBF81E35}" type="presParOf" srcId="{B6539CEF-F88C-4E70-99E5-163380662380}" destId="{DBE83153-1C41-4A00-B87B-4766B47431AC}" srcOrd="5" destOrd="0" presId="urn:microsoft.com/office/officeart/2005/8/layout/hProcess7"/>
    <dgm:cxn modelId="{3C181597-744A-4B08-B458-E4B29E788F82}" type="presParOf" srcId="{B6539CEF-F88C-4E70-99E5-163380662380}" destId="{FC92433D-8D6C-40CC-A696-0D0E8D9EF78F}" srcOrd="6" destOrd="0" presId="urn:microsoft.com/office/officeart/2005/8/layout/hProcess7"/>
    <dgm:cxn modelId="{55FDE562-7110-4428-8E49-3BBB95517F25}" type="presParOf" srcId="{FC92433D-8D6C-40CC-A696-0D0E8D9EF78F}" destId="{FC4596D4-BA8E-4624-B15D-169F0BCE45C2}" srcOrd="0" destOrd="0" presId="urn:microsoft.com/office/officeart/2005/8/layout/hProcess7"/>
    <dgm:cxn modelId="{B0D93A13-FD28-4493-B0E1-B25E81E1AD0C}" type="presParOf" srcId="{FC92433D-8D6C-40CC-A696-0D0E8D9EF78F}" destId="{B8EDD7EE-45D6-43D4-A09B-62A36EA619A5}" srcOrd="1" destOrd="0" presId="urn:microsoft.com/office/officeart/2005/8/layout/hProcess7"/>
    <dgm:cxn modelId="{C3550F67-951A-46C2-B24B-A45C9228FFE8}" type="presParOf" srcId="{FC92433D-8D6C-40CC-A696-0D0E8D9EF78F}" destId="{FFD868AF-7BD1-4B83-B690-41BEA8ECFAFF}" srcOrd="2" destOrd="0" presId="urn:microsoft.com/office/officeart/2005/8/layout/hProcess7"/>
    <dgm:cxn modelId="{F0325D5F-5B21-49F6-B756-023B0B56F1C5}" type="presParOf" srcId="{B6539CEF-F88C-4E70-99E5-163380662380}" destId="{F86B5F8A-6367-4220-AFBA-9E970695DC35}" srcOrd="7" destOrd="0" presId="urn:microsoft.com/office/officeart/2005/8/layout/hProcess7"/>
    <dgm:cxn modelId="{0055CDD0-A34D-4A91-BA66-DE86BE88A152}" type="presParOf" srcId="{B6539CEF-F88C-4E70-99E5-163380662380}" destId="{D163B44C-99BA-44B3-875B-FA25BFB05BE6}" srcOrd="8" destOrd="0" presId="urn:microsoft.com/office/officeart/2005/8/layout/hProcess7"/>
    <dgm:cxn modelId="{6851D463-442E-485D-8BC1-2D99E9375485}" type="presParOf" srcId="{D163B44C-99BA-44B3-875B-FA25BFB05BE6}" destId="{EF082AB3-F83B-4E7D-BD78-1BA12E314A1D}" srcOrd="0" destOrd="0" presId="urn:microsoft.com/office/officeart/2005/8/layout/hProcess7"/>
    <dgm:cxn modelId="{BEF0E2B0-E97A-4BD2-840D-54C8B211407F}" type="presParOf" srcId="{D163B44C-99BA-44B3-875B-FA25BFB05BE6}" destId="{2169D7E3-8838-43E4-B2D4-C1B270EB2AC3}" srcOrd="1" destOrd="0" presId="urn:microsoft.com/office/officeart/2005/8/layout/hProcess7"/>
    <dgm:cxn modelId="{18511FA4-383A-4967-AE87-D0ACC3FF2698}" type="presParOf" srcId="{D163B44C-99BA-44B3-875B-FA25BFB05BE6}" destId="{598D6959-0232-44D2-AC5C-046D87E12E7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14222-8FEF-44D2-83A4-916829C97F8D}">
      <dsp:nvSpPr>
        <dsp:cNvPr id="0" name=""/>
        <dsp:cNvSpPr/>
      </dsp:nvSpPr>
      <dsp:spPr>
        <a:xfrm rot="5400000">
          <a:off x="4180290" y="-1477035"/>
          <a:ext cx="1257668" cy="4526235"/>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s-EC" sz="2500" kern="1200">
              <a:effectLst/>
              <a:latin typeface="Helvetica" panose="020B0604020202020204" pitchFamily="34" charset="0"/>
              <a:ea typeface="Times New Roman" panose="02020603050405020304" pitchFamily="18" charset="0"/>
            </a:rPr>
            <a:t>Causados por errores de medicación</a:t>
          </a:r>
          <a:endParaRPr lang="es-EC" sz="2500" kern="1200" dirty="0"/>
        </a:p>
      </dsp:txBody>
      <dsp:txXfrm rot="-5400000">
        <a:off x="2546007" y="218642"/>
        <a:ext cx="4464841" cy="1134880"/>
      </dsp:txXfrm>
    </dsp:sp>
    <dsp:sp modelId="{51A3B596-4CAC-4560-B679-8C197A7FB04E}">
      <dsp:nvSpPr>
        <dsp:cNvPr id="0" name=""/>
        <dsp:cNvSpPr/>
      </dsp:nvSpPr>
      <dsp:spPr>
        <a:xfrm>
          <a:off x="0" y="39"/>
          <a:ext cx="2546007" cy="1572086"/>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EC" sz="3100" kern="1200" dirty="0">
              <a:effectLst/>
              <a:latin typeface="Helvetica" panose="020B0604020202020204" pitchFamily="34" charset="0"/>
              <a:ea typeface="Times New Roman" panose="02020603050405020304" pitchFamily="18" charset="0"/>
            </a:rPr>
            <a:t>Prevenibles</a:t>
          </a:r>
          <a:endParaRPr lang="es-EC" sz="3100" kern="1200" dirty="0"/>
        </a:p>
      </dsp:txBody>
      <dsp:txXfrm>
        <a:off x="76743" y="76782"/>
        <a:ext cx="2392521" cy="1418600"/>
      </dsp:txXfrm>
    </dsp:sp>
    <dsp:sp modelId="{EE1E3EA6-775E-4305-B667-507DC3D32F8B}">
      <dsp:nvSpPr>
        <dsp:cNvPr id="0" name=""/>
        <dsp:cNvSpPr/>
      </dsp:nvSpPr>
      <dsp:spPr>
        <a:xfrm rot="5400000">
          <a:off x="4180290" y="173654"/>
          <a:ext cx="1257668" cy="4526235"/>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s-EC" sz="2500" kern="1200">
              <a:effectLst/>
              <a:latin typeface="Helvetica" panose="020B0604020202020204" pitchFamily="34" charset="0"/>
              <a:ea typeface="Times New Roman" panose="02020603050405020304" pitchFamily="18" charset="0"/>
            </a:rPr>
            <a:t>Reacciones que pueden producir los medicamentos por sí mismos.</a:t>
          </a:r>
          <a:endParaRPr lang="es-EC" sz="2500" kern="1200" dirty="0"/>
        </a:p>
      </dsp:txBody>
      <dsp:txXfrm rot="-5400000">
        <a:off x="2546007" y="1869331"/>
        <a:ext cx="4464841" cy="1134880"/>
      </dsp:txXfrm>
    </dsp:sp>
    <dsp:sp modelId="{5A130DEC-268E-4D29-8321-4407E1C3FE91}">
      <dsp:nvSpPr>
        <dsp:cNvPr id="0" name=""/>
        <dsp:cNvSpPr/>
      </dsp:nvSpPr>
      <dsp:spPr>
        <a:xfrm>
          <a:off x="0" y="1650729"/>
          <a:ext cx="2546007" cy="1572086"/>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EC" sz="3100" kern="1200">
              <a:effectLst/>
              <a:latin typeface="Helvetica" panose="020B0604020202020204" pitchFamily="34" charset="0"/>
              <a:ea typeface="Times New Roman" panose="02020603050405020304" pitchFamily="18" charset="0"/>
            </a:rPr>
            <a:t>No prevenibles</a:t>
          </a:r>
          <a:endParaRPr lang="es-EC" sz="3100" kern="1200" dirty="0"/>
        </a:p>
      </dsp:txBody>
      <dsp:txXfrm>
        <a:off x="76743" y="1727472"/>
        <a:ext cx="2392521" cy="1418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489DC-AB02-47D1-B2C9-936D52988276}">
      <dsp:nvSpPr>
        <dsp:cNvPr id="0" name=""/>
        <dsp:cNvSpPr/>
      </dsp:nvSpPr>
      <dsp:spPr>
        <a:xfrm rot="5400000">
          <a:off x="7398577" y="-2980701"/>
          <a:ext cx="1279321" cy="7565400"/>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Manifestaciones clínicas poco significativas o de baja intensidad, que no requieren ninguna medida terapéutica importante o que no justifican suspender el tratamiento.</a:t>
          </a:r>
        </a:p>
      </dsp:txBody>
      <dsp:txXfrm rot="-5400000">
        <a:off x="4255538" y="224789"/>
        <a:ext cx="7502949" cy="1154419"/>
      </dsp:txXfrm>
    </dsp:sp>
    <dsp:sp modelId="{9646F61A-3107-44CC-B761-3E9C7EA8189E}">
      <dsp:nvSpPr>
        <dsp:cNvPr id="0" name=""/>
        <dsp:cNvSpPr/>
      </dsp:nvSpPr>
      <dsp:spPr>
        <a:xfrm>
          <a:off x="0" y="2422"/>
          <a:ext cx="4255538" cy="1599151"/>
        </a:xfrm>
        <a:prstGeom prst="roundRect">
          <a:avLst/>
        </a:prstGeom>
        <a:solidFill>
          <a:schemeClr val="accent4">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s-EC" sz="5100" kern="1200" dirty="0"/>
            <a:t>Leve</a:t>
          </a:r>
        </a:p>
      </dsp:txBody>
      <dsp:txXfrm>
        <a:off x="78064" y="80486"/>
        <a:ext cx="4099410" cy="1443023"/>
      </dsp:txXfrm>
    </dsp:sp>
    <dsp:sp modelId="{D28BF494-CC63-495D-8ECF-33EE417F29D5}">
      <dsp:nvSpPr>
        <dsp:cNvPr id="0" name=""/>
        <dsp:cNvSpPr/>
      </dsp:nvSpPr>
      <dsp:spPr>
        <a:xfrm rot="5400000">
          <a:off x="7398577" y="-1301592"/>
          <a:ext cx="1279321" cy="7565400"/>
        </a:xfrm>
        <a:prstGeom prst="round2SameRect">
          <a:avLst/>
        </a:prstGeom>
        <a:solidFill>
          <a:schemeClr val="accent4">
            <a:tint val="40000"/>
            <a:alpha val="90000"/>
            <a:hueOff val="-2430779"/>
            <a:satOff val="23548"/>
            <a:lumOff val="24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Manifestaciones clínicas importantes, sin amenaza inmediata para la vida del paciente pero que requieren medidas terapéuticas o la suspensión de tratamiento. </a:t>
          </a:r>
        </a:p>
      </dsp:txBody>
      <dsp:txXfrm rot="-5400000">
        <a:off x="4255538" y="1903898"/>
        <a:ext cx="7502949" cy="1154419"/>
      </dsp:txXfrm>
    </dsp:sp>
    <dsp:sp modelId="{3E473BAC-14A9-4330-8B68-3696999D753A}">
      <dsp:nvSpPr>
        <dsp:cNvPr id="0" name=""/>
        <dsp:cNvSpPr/>
      </dsp:nvSpPr>
      <dsp:spPr>
        <a:xfrm>
          <a:off x="0" y="1681531"/>
          <a:ext cx="4255538" cy="1599151"/>
        </a:xfrm>
        <a:prstGeom prst="roundRect">
          <a:avLst/>
        </a:prstGeom>
        <a:solidFill>
          <a:schemeClr val="accent4">
            <a:hueOff val="-1825086"/>
            <a:satOff val="6087"/>
            <a:lumOff val="9608"/>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s-EC" sz="5100" kern="1200" dirty="0"/>
            <a:t>Moderada</a:t>
          </a:r>
        </a:p>
      </dsp:txBody>
      <dsp:txXfrm>
        <a:off x="78064" y="1759595"/>
        <a:ext cx="4099410" cy="1443023"/>
      </dsp:txXfrm>
    </dsp:sp>
    <dsp:sp modelId="{9EA3732C-BDA4-477E-9FB7-D2BFA3CFC1D4}">
      <dsp:nvSpPr>
        <dsp:cNvPr id="0" name=""/>
        <dsp:cNvSpPr/>
      </dsp:nvSpPr>
      <dsp:spPr>
        <a:xfrm rot="5400000">
          <a:off x="7398577" y="377515"/>
          <a:ext cx="1279321" cy="7565400"/>
        </a:xfrm>
        <a:prstGeom prst="round2SameRect">
          <a:avLst/>
        </a:prstGeom>
        <a:solidFill>
          <a:schemeClr val="accent4">
            <a:tint val="40000"/>
            <a:alpha val="90000"/>
            <a:hueOff val="-4861557"/>
            <a:satOff val="47095"/>
            <a:lumOff val="48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Las que producen la muerte, amenazan la vida del paciente, producen incapacidad permanente o sustancial, requieren hospitalización o prolongan el tiempo de hospitalización. Para evaluar la gravedad de una reacción adversa a los medicamentos, siempre se debe tener en cuenta su intensidad, duración y el contexto general en el que se produce. </a:t>
          </a:r>
        </a:p>
      </dsp:txBody>
      <dsp:txXfrm rot="-5400000">
        <a:off x="4255538" y="3583006"/>
        <a:ext cx="7502949" cy="1154419"/>
      </dsp:txXfrm>
    </dsp:sp>
    <dsp:sp modelId="{F072AB9C-548A-4AAB-89D3-ED51A1052C19}">
      <dsp:nvSpPr>
        <dsp:cNvPr id="0" name=""/>
        <dsp:cNvSpPr/>
      </dsp:nvSpPr>
      <dsp:spPr>
        <a:xfrm>
          <a:off x="0" y="3360640"/>
          <a:ext cx="4255538" cy="1599151"/>
        </a:xfrm>
        <a:prstGeom prst="roundRect">
          <a:avLst/>
        </a:prstGeom>
        <a:solidFill>
          <a:schemeClr val="accent4">
            <a:hueOff val="-3650173"/>
            <a:satOff val="12174"/>
            <a:lumOff val="19216"/>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s-EC" sz="5100" kern="1200" dirty="0"/>
            <a:t>Grave</a:t>
          </a:r>
        </a:p>
      </dsp:txBody>
      <dsp:txXfrm>
        <a:off x="78064" y="3438704"/>
        <a:ext cx="4099410" cy="1443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6CFC6-C8B8-43E4-BF41-E32973092484}">
      <dsp:nvSpPr>
        <dsp:cNvPr id="0" name=""/>
        <dsp:cNvSpPr/>
      </dsp:nvSpPr>
      <dsp:spPr>
        <a:xfrm>
          <a:off x="812" y="1026637"/>
          <a:ext cx="3496176" cy="4195411"/>
        </a:xfrm>
        <a:prstGeom prst="roundRect">
          <a:avLst>
            <a:gd name="adj" fmla="val 5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a:lnSpc>
              <a:spcPct val="90000"/>
            </a:lnSpc>
            <a:spcBef>
              <a:spcPct val="0"/>
            </a:spcBef>
            <a:spcAft>
              <a:spcPct val="35000"/>
            </a:spcAft>
            <a:buNone/>
          </a:pPr>
          <a:endParaRPr lang="es-EC" sz="4000" kern="1200" dirty="0"/>
        </a:p>
      </dsp:txBody>
      <dsp:txXfrm rot="16200000">
        <a:off x="-1369688" y="2397138"/>
        <a:ext cx="3440237" cy="699235"/>
      </dsp:txXfrm>
    </dsp:sp>
    <dsp:sp modelId="{F4015BA8-1AFA-463C-ACDC-F200B2FDDEB7}">
      <dsp:nvSpPr>
        <dsp:cNvPr id="0" name=""/>
        <dsp:cNvSpPr/>
      </dsp:nvSpPr>
      <dsp:spPr>
        <a:xfrm>
          <a:off x="700047" y="1026637"/>
          <a:ext cx="2604651" cy="419541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s-EC" sz="3000" kern="1200" dirty="0">
              <a:effectLst/>
              <a:latin typeface="Helvetica" panose="020B0604020202020204" pitchFamily="34" charset="0"/>
              <a:ea typeface="Times New Roman" panose="02020603050405020304" pitchFamily="18" charset="0"/>
            </a:rPr>
            <a:t>Inefectividad del medicamento</a:t>
          </a:r>
          <a:endParaRPr lang="es-EC" sz="3000" kern="1200" dirty="0"/>
        </a:p>
      </dsp:txBody>
      <dsp:txXfrm>
        <a:off x="700047" y="1026637"/>
        <a:ext cx="2604651" cy="4195411"/>
      </dsp:txXfrm>
    </dsp:sp>
    <dsp:sp modelId="{DE63BB89-F846-4AC4-A4AE-6330D8784F80}">
      <dsp:nvSpPr>
        <dsp:cNvPr id="0" name=""/>
        <dsp:cNvSpPr/>
      </dsp:nvSpPr>
      <dsp:spPr>
        <a:xfrm>
          <a:off x="3619355" y="1026637"/>
          <a:ext cx="3496176" cy="4195411"/>
        </a:xfrm>
        <a:prstGeom prst="roundRect">
          <a:avLst>
            <a:gd name="adj" fmla="val 5000"/>
          </a:avLst>
        </a:prstGeom>
        <a:solidFill>
          <a:schemeClr val="accent4">
            <a:hueOff val="-1825086"/>
            <a:satOff val="6087"/>
            <a:lumOff val="960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a:lnSpc>
              <a:spcPct val="90000"/>
            </a:lnSpc>
            <a:spcBef>
              <a:spcPct val="0"/>
            </a:spcBef>
            <a:spcAft>
              <a:spcPct val="35000"/>
            </a:spcAft>
            <a:buNone/>
          </a:pPr>
          <a:endParaRPr lang="es-EC" sz="4000" kern="1200"/>
        </a:p>
      </dsp:txBody>
      <dsp:txXfrm rot="16200000">
        <a:off x="2248853" y="2397138"/>
        <a:ext cx="3440237" cy="699235"/>
      </dsp:txXfrm>
    </dsp:sp>
    <dsp:sp modelId="{27F31A6B-3B68-4430-AB55-62AD4DFB3602}">
      <dsp:nvSpPr>
        <dsp:cNvPr id="0" name=""/>
        <dsp:cNvSpPr/>
      </dsp:nvSpPr>
      <dsp:spPr>
        <a:xfrm rot="5400000">
          <a:off x="3328780" y="4358400"/>
          <a:ext cx="616110" cy="524426"/>
        </a:xfrm>
        <a:prstGeom prst="flowChartExtract">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4B1F4-4C32-47D0-AD09-A13A43627A1E}">
      <dsp:nvSpPr>
        <dsp:cNvPr id="0" name=""/>
        <dsp:cNvSpPr/>
      </dsp:nvSpPr>
      <dsp:spPr>
        <a:xfrm>
          <a:off x="4318590" y="1026637"/>
          <a:ext cx="2604651" cy="419541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s-EC" sz="3000" kern="1200" dirty="0">
              <a:effectLst/>
              <a:latin typeface="Helvetica" panose="020B0604020202020204" pitchFamily="34" charset="0"/>
              <a:ea typeface="Times New Roman" panose="02020603050405020304" pitchFamily="18" charset="0"/>
            </a:rPr>
            <a:t>La falta de respuesta farmacológica</a:t>
          </a:r>
        </a:p>
        <a:p>
          <a:pPr marL="0" lvl="0" indent="0" algn="l" defTabSz="1333500">
            <a:lnSpc>
              <a:spcPct val="90000"/>
            </a:lnSpc>
            <a:spcBef>
              <a:spcPct val="0"/>
            </a:spcBef>
            <a:spcAft>
              <a:spcPct val="35000"/>
            </a:spcAft>
            <a:buNone/>
          </a:pPr>
          <a:r>
            <a:rPr lang="es-EC" sz="3000" kern="1200" dirty="0">
              <a:effectLst/>
              <a:latin typeface="Helvetica" panose="020B0604020202020204" pitchFamily="34" charset="0"/>
              <a:ea typeface="Times New Roman" panose="02020603050405020304" pitchFamily="18" charset="0"/>
            </a:rPr>
            <a:t>Por resistencia</a:t>
          </a:r>
        </a:p>
        <a:p>
          <a:pPr marL="0" lvl="0" indent="0" algn="l" defTabSz="1333500">
            <a:lnSpc>
              <a:spcPct val="90000"/>
            </a:lnSpc>
            <a:spcBef>
              <a:spcPct val="0"/>
            </a:spcBef>
            <a:spcAft>
              <a:spcPct val="35000"/>
            </a:spcAft>
            <a:buNone/>
          </a:pPr>
          <a:r>
            <a:rPr lang="es-EC" sz="3000" kern="1200" dirty="0">
              <a:effectLst/>
              <a:latin typeface="Helvetica" panose="020B0604020202020204" pitchFamily="34" charset="0"/>
              <a:ea typeface="Times New Roman" panose="02020603050405020304" pitchFamily="18" charset="0"/>
            </a:rPr>
            <a:t>Interacciones</a:t>
          </a:r>
        </a:p>
        <a:p>
          <a:pPr marL="0" lvl="0" indent="0" algn="l" defTabSz="1333500">
            <a:lnSpc>
              <a:spcPct val="90000"/>
            </a:lnSpc>
            <a:spcBef>
              <a:spcPct val="0"/>
            </a:spcBef>
            <a:spcAft>
              <a:spcPct val="35000"/>
            </a:spcAft>
            <a:buNone/>
          </a:pPr>
          <a:r>
            <a:rPr lang="es-EC" sz="3000" kern="1200" dirty="0">
              <a:effectLst/>
              <a:latin typeface="Helvetica" panose="020B0604020202020204" pitchFamily="34" charset="0"/>
              <a:ea typeface="Times New Roman" panose="02020603050405020304" pitchFamily="18" charset="0"/>
            </a:rPr>
            <a:t>Condiciones de uso, y efectos de calidad</a:t>
          </a:r>
          <a:endParaRPr lang="es-EC" sz="3000" kern="1200" dirty="0"/>
        </a:p>
      </dsp:txBody>
      <dsp:txXfrm>
        <a:off x="4318590" y="1026637"/>
        <a:ext cx="2604651" cy="4195411"/>
      </dsp:txXfrm>
    </dsp:sp>
    <dsp:sp modelId="{EF082AB3-F83B-4E7D-BD78-1BA12E314A1D}">
      <dsp:nvSpPr>
        <dsp:cNvPr id="0" name=""/>
        <dsp:cNvSpPr/>
      </dsp:nvSpPr>
      <dsp:spPr>
        <a:xfrm>
          <a:off x="7237897" y="1026637"/>
          <a:ext cx="3496176" cy="4195411"/>
        </a:xfrm>
        <a:prstGeom prst="roundRect">
          <a:avLst>
            <a:gd name="adj" fmla="val 5000"/>
          </a:avLst>
        </a:prstGeom>
        <a:solidFill>
          <a:schemeClr val="accent4">
            <a:hueOff val="-3650173"/>
            <a:satOff val="12174"/>
            <a:lumOff val="1921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marL="0" lvl="0" indent="0" algn="r" defTabSz="1778000">
            <a:lnSpc>
              <a:spcPct val="90000"/>
            </a:lnSpc>
            <a:spcBef>
              <a:spcPct val="0"/>
            </a:spcBef>
            <a:spcAft>
              <a:spcPct val="35000"/>
            </a:spcAft>
            <a:buNone/>
          </a:pPr>
          <a:endParaRPr lang="es-EC" sz="4000" kern="1200"/>
        </a:p>
      </dsp:txBody>
      <dsp:txXfrm rot="16200000">
        <a:off x="5867396" y="2397138"/>
        <a:ext cx="3440237" cy="699235"/>
      </dsp:txXfrm>
    </dsp:sp>
    <dsp:sp modelId="{B8EDD7EE-45D6-43D4-A09B-62A36EA619A5}">
      <dsp:nvSpPr>
        <dsp:cNvPr id="0" name=""/>
        <dsp:cNvSpPr/>
      </dsp:nvSpPr>
      <dsp:spPr>
        <a:xfrm rot="5400000">
          <a:off x="6947323" y="4358400"/>
          <a:ext cx="616110" cy="524426"/>
        </a:xfrm>
        <a:prstGeom prst="flowChartExtract">
          <a:avLst/>
        </a:prstGeom>
        <a:solidFill>
          <a:schemeClr val="lt1">
            <a:hueOff val="0"/>
            <a:satOff val="0"/>
            <a:lumOff val="0"/>
            <a:alphaOff val="0"/>
          </a:schemeClr>
        </a:solidFill>
        <a:ln w="15875" cap="rnd" cmpd="sng" algn="ctr">
          <a:solidFill>
            <a:schemeClr val="accent4">
              <a:hueOff val="-3650173"/>
              <a:satOff val="12174"/>
              <a:lumOff val="19216"/>
              <a:alphaOff val="0"/>
            </a:schemeClr>
          </a:solidFill>
          <a:prstDash val="solid"/>
        </a:ln>
        <a:effectLst/>
      </dsp:spPr>
      <dsp:style>
        <a:lnRef idx="2">
          <a:scrgbClr r="0" g="0" b="0"/>
        </a:lnRef>
        <a:fillRef idx="1">
          <a:scrgbClr r="0" g="0" b="0"/>
        </a:fillRef>
        <a:effectRef idx="0">
          <a:scrgbClr r="0" g="0" b="0"/>
        </a:effectRef>
        <a:fontRef idx="minor"/>
      </dsp:style>
    </dsp:sp>
    <dsp:sp modelId="{598D6959-0232-44D2-AC5C-046D87E12E76}">
      <dsp:nvSpPr>
        <dsp:cNvPr id="0" name=""/>
        <dsp:cNvSpPr/>
      </dsp:nvSpPr>
      <dsp:spPr>
        <a:xfrm>
          <a:off x="7937133" y="1026637"/>
          <a:ext cx="2604651" cy="419541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s-EC" sz="3000" kern="1200" dirty="0">
              <a:solidFill>
                <a:srgbClr val="333333"/>
              </a:solidFill>
              <a:effectLst/>
              <a:latin typeface="Helvetica" panose="020B0604020202020204" pitchFamily="34" charset="0"/>
              <a:ea typeface="Times New Roman" panose="02020603050405020304" pitchFamily="18" charset="0"/>
            </a:rPr>
            <a:t>Comunicarse como sospecha de RAM a fin de que se investigue las causas.</a:t>
          </a:r>
          <a:endParaRPr lang="es-EC" sz="3000" kern="1200" dirty="0"/>
        </a:p>
      </dsp:txBody>
      <dsp:txXfrm>
        <a:off x="7937133" y="1026637"/>
        <a:ext cx="2604651" cy="4195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1D097A-FC80-4C95-A603-4B859AE56397}" type="datetimeFigureOut">
              <a:rPr lang="es-EC" smtClean="0"/>
              <a:t>29/5/2022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F69ADE-D06C-4EAD-A063-5354B96E8D68}" type="slidenum">
              <a:rPr lang="es-EC" smtClean="0"/>
              <a:t>‹Nº›</a:t>
            </a:fld>
            <a:endParaRPr lang="es-EC"/>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91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91D097A-FC80-4C95-A603-4B859AE56397}" type="datetimeFigureOut">
              <a:rPr lang="es-EC" smtClean="0"/>
              <a:t>29/5/2022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166210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1D097A-FC80-4C95-A603-4B859AE56397}" type="datetimeFigureOut">
              <a:rPr lang="es-EC" smtClean="0"/>
              <a:t>29/5/2022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40027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1D097A-FC80-4C95-A603-4B859AE56397}" type="datetimeFigureOut">
              <a:rPr lang="es-EC" smtClean="0"/>
              <a:t>29/5/2022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F69ADE-D06C-4EAD-A063-5354B96E8D68}" type="slidenum">
              <a:rPr lang="es-EC" smtClean="0"/>
              <a:t>‹Nº›</a:t>
            </a:fld>
            <a:endParaRPr lang="es-EC"/>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9938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1D097A-FC80-4C95-A603-4B859AE56397}" type="datetimeFigureOut">
              <a:rPr lang="es-EC" smtClean="0"/>
              <a:t>29/5/2022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2331867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1D097A-FC80-4C95-A603-4B859AE56397}" type="datetimeFigureOut">
              <a:rPr lang="es-EC" smtClean="0"/>
              <a:t>29/5/2022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F69ADE-D06C-4EAD-A063-5354B96E8D68}" type="slidenum">
              <a:rPr lang="es-EC" smtClean="0"/>
              <a:t>‹Nº›</a:t>
            </a:fld>
            <a:endParaRPr lang="es-EC"/>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91232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1D097A-FC80-4C95-A603-4B859AE56397}" type="datetimeFigureOut">
              <a:rPr lang="es-EC" smtClean="0"/>
              <a:t>29/5/2022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1236958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1D097A-FC80-4C95-A603-4B859AE56397}" type="datetimeFigureOut">
              <a:rPr lang="es-EC" smtClean="0"/>
              <a:t>29/5/2022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1564958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1D097A-FC80-4C95-A603-4B859AE56397}" type="datetimeFigureOut">
              <a:rPr lang="es-EC" smtClean="0"/>
              <a:t>29/5/2022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279338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1D097A-FC80-4C95-A603-4B859AE56397}" type="datetimeFigureOut">
              <a:rPr lang="es-EC" smtClean="0"/>
              <a:t>29/5/2022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84621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1D097A-FC80-4C95-A603-4B859AE56397}" type="datetimeFigureOut">
              <a:rPr lang="es-EC" smtClean="0"/>
              <a:t>29/5/2022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362040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1D097A-FC80-4C95-A603-4B859AE56397}" type="datetimeFigureOut">
              <a:rPr lang="es-EC" smtClean="0"/>
              <a:t>29/5/2022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410327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1D097A-FC80-4C95-A603-4B859AE56397}" type="datetimeFigureOut">
              <a:rPr lang="es-EC" smtClean="0"/>
              <a:t>29/5/2022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76913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91D097A-FC80-4C95-A603-4B859AE56397}" type="datetimeFigureOut">
              <a:rPr lang="es-EC" smtClean="0"/>
              <a:t>29/5/2022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158898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D097A-FC80-4C95-A603-4B859AE56397}" type="datetimeFigureOut">
              <a:rPr lang="es-EC" smtClean="0"/>
              <a:t>29/5/2022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351357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1D097A-FC80-4C95-A603-4B859AE56397}" type="datetimeFigureOut">
              <a:rPr lang="es-EC" smtClean="0"/>
              <a:t>29/5/2022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197034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1D097A-FC80-4C95-A603-4B859AE56397}" type="datetimeFigureOut">
              <a:rPr lang="es-EC" smtClean="0"/>
              <a:t>29/5/2022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7F69ADE-D06C-4EAD-A063-5354B96E8D68}" type="slidenum">
              <a:rPr lang="es-EC" smtClean="0"/>
              <a:t>‹Nº›</a:t>
            </a:fld>
            <a:endParaRPr lang="es-EC"/>
          </a:p>
        </p:txBody>
      </p:sp>
    </p:spTree>
    <p:extLst>
      <p:ext uri="{BB962C8B-B14F-4D97-AF65-F5344CB8AC3E}">
        <p14:creationId xmlns:p14="http://schemas.microsoft.com/office/powerpoint/2010/main" val="374455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91D097A-FC80-4C95-A603-4B859AE56397}" type="datetimeFigureOut">
              <a:rPr lang="es-EC" smtClean="0"/>
              <a:t>29/5/2022</a:t>
            </a:fld>
            <a:endParaRPr lang="es-EC"/>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C"/>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7F69ADE-D06C-4EAD-A063-5354B96E8D68}" type="slidenum">
              <a:rPr lang="es-EC" smtClean="0"/>
              <a:t>‹Nº›</a:t>
            </a:fld>
            <a:endParaRPr lang="es-EC"/>
          </a:p>
        </p:txBody>
      </p:sp>
    </p:spTree>
    <p:extLst>
      <p:ext uri="{BB962C8B-B14F-4D97-AF65-F5344CB8AC3E}">
        <p14:creationId xmlns:p14="http://schemas.microsoft.com/office/powerpoint/2010/main" val="464216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j-TAHEckJs" TargetMode="External"/><Relationship Id="rId2" Type="http://schemas.openxmlformats.org/officeDocument/2006/relationships/hyperlink" Target="https://www.youtube.com/watch?v=VMujqHv7Mr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CHA-AMARILLA.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D9775-EEA9-48DD-A8C4-B76691A5DD23}"/>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7386F455-2F90-40DC-82A6-B11B2C45C4DB}"/>
              </a:ext>
            </a:extLst>
          </p:cNvPr>
          <p:cNvSpPr>
            <a:spLocks noGrp="1"/>
          </p:cNvSpPr>
          <p:nvPr>
            <p:ph idx="1"/>
          </p:nvPr>
        </p:nvSpPr>
        <p:spPr/>
        <p:txBody>
          <a:bodyPr/>
          <a:lstStyle/>
          <a:p>
            <a:endParaRPr lang="es-EC"/>
          </a:p>
        </p:txBody>
      </p:sp>
      <p:pic>
        <p:nvPicPr>
          <p:cNvPr id="2052" name="Picture 4" descr="Farmacovigilancia – ANARIAM – Clínica y Laboratorio">
            <a:extLst>
              <a:ext uri="{FF2B5EF4-FFF2-40B4-BE49-F238E27FC236}">
                <a16:creationId xmlns:a16="http://schemas.microsoft.com/office/drawing/2014/main" id="{E9CE1021-0E08-4275-AD3F-7D16D09AA0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10" r="3919"/>
          <a:stretch/>
        </p:blipFill>
        <p:spPr bwMode="auto">
          <a:xfrm>
            <a:off x="55150" y="448283"/>
            <a:ext cx="12081699"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5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B1CE2-A146-4677-B453-7A4D557E8FC6}"/>
              </a:ext>
            </a:extLst>
          </p:cNvPr>
          <p:cNvSpPr>
            <a:spLocks noGrp="1"/>
          </p:cNvSpPr>
          <p:nvPr>
            <p:ph type="title"/>
          </p:nvPr>
        </p:nvSpPr>
        <p:spPr/>
        <p:txBody>
          <a:bodyPr/>
          <a:lstStyle/>
          <a:p>
            <a:r>
              <a:rPr lang="es-EC" sz="3600" dirty="0">
                <a:effectLst/>
                <a:latin typeface="Calibri" panose="020F0502020204030204" pitchFamily="34" charset="0"/>
                <a:ea typeface="Calibri" panose="020F0502020204030204" pitchFamily="34" charset="0"/>
                <a:cs typeface="Times New Roman" panose="02020603050405020304" pitchFamily="18" charset="0"/>
              </a:rPr>
              <a:t>ESAVI</a:t>
            </a:r>
            <a:endParaRPr lang="es-EC" dirty="0"/>
          </a:p>
        </p:txBody>
      </p:sp>
      <p:sp>
        <p:nvSpPr>
          <p:cNvPr id="3" name="Marcador de contenido 2">
            <a:extLst>
              <a:ext uri="{FF2B5EF4-FFF2-40B4-BE49-F238E27FC236}">
                <a16:creationId xmlns:a16="http://schemas.microsoft.com/office/drawing/2014/main" id="{7CC6EF97-F306-4EA1-8898-7EEA3E079160}"/>
              </a:ext>
            </a:extLst>
          </p:cNvPr>
          <p:cNvSpPr>
            <a:spLocks noGrp="1"/>
          </p:cNvSpPr>
          <p:nvPr>
            <p:ph idx="1"/>
          </p:nvPr>
        </p:nvSpPr>
        <p:spPr>
          <a:xfrm>
            <a:off x="774627" y="1183546"/>
            <a:ext cx="10364452" cy="4490907"/>
          </a:xfrm>
        </p:spPr>
        <p:txBody>
          <a:bodyPr/>
          <a:lstStyle/>
          <a:p>
            <a:pPr>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Evento adverso supuestamente atribuible a la vacunación o inmunización. Según el componente que las produce, pueden ser:</a:t>
            </a:r>
          </a:p>
          <a:p>
            <a:pPr>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 a) Reacciones al antígeno inmunizante </a:t>
            </a:r>
          </a:p>
          <a:p>
            <a:pPr>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b) Reacciones a otros componentes de la vacuna </a:t>
            </a:r>
          </a:p>
          <a:p>
            <a:pPr>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c) Errores programáticos </a:t>
            </a:r>
          </a:p>
          <a:p>
            <a:endParaRPr lang="es-EC" dirty="0"/>
          </a:p>
        </p:txBody>
      </p:sp>
    </p:spTree>
    <p:extLst>
      <p:ext uri="{BB962C8B-B14F-4D97-AF65-F5344CB8AC3E}">
        <p14:creationId xmlns:p14="http://schemas.microsoft.com/office/powerpoint/2010/main" val="387556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EA2CD-FA15-422C-8817-AF49DACDB4A0}"/>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4D2F164-2483-44FE-A513-93FBB16AC1B6}"/>
              </a:ext>
            </a:extLst>
          </p:cNvPr>
          <p:cNvSpPr>
            <a:spLocks noGrp="1"/>
          </p:cNvSpPr>
          <p:nvPr>
            <p:ph idx="1"/>
          </p:nvPr>
        </p:nvSpPr>
        <p:spPr/>
        <p:txBody>
          <a:bodyPr/>
          <a:lstStyle/>
          <a:p>
            <a:endParaRPr lang="es-EC"/>
          </a:p>
        </p:txBody>
      </p:sp>
      <p:pic>
        <p:nvPicPr>
          <p:cNvPr id="1026" name="Picture 2" descr="Jorge uchuya vigilancia de esavi por srp - apo 2011">
            <a:extLst>
              <a:ext uri="{FF2B5EF4-FFF2-40B4-BE49-F238E27FC236}">
                <a16:creationId xmlns:a16="http://schemas.microsoft.com/office/drawing/2014/main" id="{E785E39E-1788-43CA-AA26-4ADD6A863C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09"/>
          <a:stretch/>
        </p:blipFill>
        <p:spPr bwMode="auto">
          <a:xfrm>
            <a:off x="572328" y="231164"/>
            <a:ext cx="11047343" cy="639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39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3C0AB9-E700-40D8-A7FA-E7CF54002BD7}"/>
              </a:ext>
            </a:extLst>
          </p:cNvPr>
          <p:cNvSpPr>
            <a:spLocks noGrp="1"/>
          </p:cNvSpPr>
          <p:nvPr>
            <p:ph type="title"/>
          </p:nvPr>
        </p:nvSpPr>
        <p:spPr/>
        <p:txBody>
          <a:bodyPr/>
          <a:lstStyle/>
          <a:p>
            <a:r>
              <a:rPr lang="es-EC" sz="3600" b="1" dirty="0">
                <a:solidFill>
                  <a:srgbClr val="414042"/>
                </a:solidFill>
                <a:effectLst/>
                <a:latin typeface="Helvetica" panose="020B0604020202020204" pitchFamily="34" charset="0"/>
                <a:ea typeface="Times New Roman" panose="02020603050405020304" pitchFamily="18" charset="0"/>
              </a:rPr>
              <a:t>¿CÓMO NOTIFICAR?</a:t>
            </a:r>
            <a:br>
              <a:rPr lang="es-EC" sz="3600" dirty="0">
                <a:effectLst/>
                <a:latin typeface="Times New Roman" panose="02020603050405020304" pitchFamily="18" charset="0"/>
                <a:ea typeface="Times New Roman" panose="02020603050405020304" pitchFamily="18" charset="0"/>
              </a:rPr>
            </a:br>
            <a:endParaRPr lang="es-EC" dirty="0"/>
          </a:p>
        </p:txBody>
      </p:sp>
      <p:sp>
        <p:nvSpPr>
          <p:cNvPr id="3" name="Marcador de contenido 2">
            <a:extLst>
              <a:ext uri="{FF2B5EF4-FFF2-40B4-BE49-F238E27FC236}">
                <a16:creationId xmlns:a16="http://schemas.microsoft.com/office/drawing/2014/main" id="{C348F53C-3A75-490F-9622-40D737D5837F}"/>
              </a:ext>
            </a:extLst>
          </p:cNvPr>
          <p:cNvSpPr>
            <a:spLocks noGrp="1"/>
          </p:cNvSpPr>
          <p:nvPr>
            <p:ph idx="1"/>
          </p:nvPr>
        </p:nvSpPr>
        <p:spPr>
          <a:xfrm>
            <a:off x="684211" y="685800"/>
            <a:ext cx="10934631" cy="3615267"/>
          </a:xfrm>
        </p:spPr>
        <p:txBody>
          <a:bodyPr>
            <a:normAutofit lnSpcReduction="10000"/>
          </a:bodyPr>
          <a:lstStyle/>
          <a:p>
            <a:pPr marL="342900" lvl="0" indent="-342900" algn="just">
              <a:lnSpc>
                <a:spcPct val="150000"/>
              </a:lnSpc>
              <a:tabLst>
                <a:tab pos="457200" algn="l"/>
              </a:tabLst>
            </a:pPr>
            <a:r>
              <a:rPr lang="es-EC" sz="2400" dirty="0">
                <a:solidFill>
                  <a:srgbClr val="414042"/>
                </a:solidFill>
                <a:effectLst/>
                <a:latin typeface="Helvetica" panose="020B0604020202020204" pitchFamily="34" charset="0"/>
                <a:ea typeface="Times New Roman" panose="02020603050405020304" pitchFamily="18" charset="0"/>
              </a:rPr>
              <a:t>Si al tomar un medicamento el paciente presenta una reacción adversa, notifíquelo.</a:t>
            </a:r>
            <a:endParaRPr lang="es-EC" sz="2400" dirty="0">
              <a:effectLst/>
              <a:latin typeface="Times New Roman" panose="02020603050405020304" pitchFamily="18" charset="0"/>
              <a:ea typeface="Times New Roman" panose="02020603050405020304" pitchFamily="18" charset="0"/>
            </a:endParaRPr>
          </a:p>
          <a:p>
            <a:pPr marL="342900" lvl="0" indent="-342900" algn="just">
              <a:lnSpc>
                <a:spcPct val="150000"/>
              </a:lnSpc>
              <a:tabLst>
                <a:tab pos="457200" algn="l"/>
              </a:tabLst>
            </a:pPr>
            <a:r>
              <a:rPr lang="es-EC" sz="2400" dirty="0">
                <a:solidFill>
                  <a:srgbClr val="414042"/>
                </a:solidFill>
                <a:effectLst/>
                <a:latin typeface="Helvetica" panose="020B0604020202020204" pitchFamily="34" charset="0"/>
                <a:ea typeface="Times New Roman" panose="02020603050405020304" pitchFamily="18" charset="0"/>
              </a:rPr>
              <a:t>Llene la ficha amarilla, proporcionando la mayor información posible.</a:t>
            </a:r>
            <a:endParaRPr lang="es-EC" sz="2400" dirty="0">
              <a:effectLst/>
              <a:latin typeface="Times New Roman" panose="02020603050405020304" pitchFamily="18" charset="0"/>
              <a:ea typeface="Times New Roman" panose="02020603050405020304" pitchFamily="18" charset="0"/>
            </a:endParaRPr>
          </a:p>
          <a:p>
            <a:pPr marL="342900" lvl="0" indent="-342900" algn="just">
              <a:lnSpc>
                <a:spcPct val="150000"/>
              </a:lnSpc>
              <a:tabLst>
                <a:tab pos="457200" algn="l"/>
              </a:tabLst>
            </a:pPr>
            <a:r>
              <a:rPr lang="es-EC" sz="2400" dirty="0">
                <a:solidFill>
                  <a:srgbClr val="414042"/>
                </a:solidFill>
                <a:effectLst/>
                <a:latin typeface="Helvetica" panose="020B0604020202020204" pitchFamily="34" charset="0"/>
                <a:ea typeface="Times New Roman" panose="02020603050405020304" pitchFamily="18" charset="0"/>
              </a:rPr>
              <a:t>Entregar la ficha a Farmacia Hospitalaria, quién después de analizar la información emitida, envía el reporte al Sistema Nacional de Farmacovigilancia (SNFV).</a:t>
            </a:r>
            <a:endParaRPr lang="es-EC" sz="2400" dirty="0">
              <a:effectLst/>
              <a:latin typeface="Times New Roman" panose="02020603050405020304" pitchFamily="18" charset="0"/>
              <a:ea typeface="Times New Roman" panose="02020603050405020304" pitchFamily="18" charset="0"/>
            </a:endParaRPr>
          </a:p>
          <a:p>
            <a:pPr>
              <a:lnSpc>
                <a:spcPct val="150000"/>
              </a:lnSpc>
            </a:pPr>
            <a:endParaRPr lang="es-EC" dirty="0"/>
          </a:p>
        </p:txBody>
      </p:sp>
    </p:spTree>
    <p:extLst>
      <p:ext uri="{BB962C8B-B14F-4D97-AF65-F5344CB8AC3E}">
        <p14:creationId xmlns:p14="http://schemas.microsoft.com/office/powerpoint/2010/main" val="55424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2AE71-1F3D-4005-B6C0-37415F2C3449}"/>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8C699C8C-9899-42EF-A8C2-95BCEF8FDC69}"/>
              </a:ext>
            </a:extLst>
          </p:cNvPr>
          <p:cNvSpPr>
            <a:spLocks noGrp="1"/>
          </p:cNvSpPr>
          <p:nvPr>
            <p:ph idx="1"/>
          </p:nvPr>
        </p:nvSpPr>
        <p:spPr/>
        <p:txBody>
          <a:bodyPr/>
          <a:lstStyle/>
          <a:p>
            <a:r>
              <a:rPr lang="es-EC" dirty="0">
                <a:hlinkClick r:id="rId2"/>
              </a:rPr>
              <a:t>https://www.youtube.com/watch?v=VMujqHv7MrU</a:t>
            </a:r>
            <a:endParaRPr lang="es-EC" dirty="0"/>
          </a:p>
          <a:p>
            <a:r>
              <a:rPr lang="es-EC" dirty="0">
                <a:hlinkClick r:id="rId3"/>
              </a:rPr>
              <a:t>https://www.youtube.com/watch?v=Kj-TAHEckJs</a:t>
            </a:r>
            <a:endParaRPr lang="es-EC" dirty="0"/>
          </a:p>
          <a:p>
            <a:endParaRPr lang="es-EC" dirty="0"/>
          </a:p>
        </p:txBody>
      </p:sp>
    </p:spTree>
    <p:extLst>
      <p:ext uri="{BB962C8B-B14F-4D97-AF65-F5344CB8AC3E}">
        <p14:creationId xmlns:p14="http://schemas.microsoft.com/office/powerpoint/2010/main" val="3054146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B8851-93BE-4B31-B0BB-FB984065DEC7}"/>
              </a:ext>
            </a:extLst>
          </p:cNvPr>
          <p:cNvSpPr>
            <a:spLocks noGrp="1"/>
          </p:cNvSpPr>
          <p:nvPr>
            <p:ph type="title"/>
          </p:nvPr>
        </p:nvSpPr>
        <p:spPr>
          <a:xfrm>
            <a:off x="199813" y="59635"/>
            <a:ext cx="10364451" cy="1596177"/>
          </a:xfrm>
        </p:spPr>
        <p:txBody>
          <a:bodyPr/>
          <a:lstStyle/>
          <a:p>
            <a:r>
              <a:rPr lang="es-ES" dirty="0">
                <a:hlinkClick r:id="rId2" action="ppaction://hlinkfile"/>
              </a:rPr>
              <a:t>FICHA AMARILLA</a:t>
            </a:r>
            <a:endParaRPr lang="es-EC" dirty="0"/>
          </a:p>
        </p:txBody>
      </p:sp>
      <p:pic>
        <p:nvPicPr>
          <p:cNvPr id="5" name="Imagen 4">
            <a:extLst>
              <a:ext uri="{FF2B5EF4-FFF2-40B4-BE49-F238E27FC236}">
                <a16:creationId xmlns:a16="http://schemas.microsoft.com/office/drawing/2014/main" id="{49BA9103-D8CD-4966-BEAA-A9ADBFC5030C}"/>
              </a:ext>
            </a:extLst>
          </p:cNvPr>
          <p:cNvPicPr>
            <a:picLocks noChangeAspect="1"/>
          </p:cNvPicPr>
          <p:nvPr/>
        </p:nvPicPr>
        <p:blipFill rotWithShape="1">
          <a:blip r:embed="rId3"/>
          <a:srcRect l="3043" t="17955" r="7495" b="7226"/>
          <a:stretch/>
        </p:blipFill>
        <p:spPr>
          <a:xfrm>
            <a:off x="1007354" y="1823188"/>
            <a:ext cx="10270871" cy="4829404"/>
          </a:xfrm>
          <a:prstGeom prst="rect">
            <a:avLst/>
          </a:prstGeom>
        </p:spPr>
      </p:pic>
    </p:spTree>
    <p:extLst>
      <p:ext uri="{BB962C8B-B14F-4D97-AF65-F5344CB8AC3E}">
        <p14:creationId xmlns:p14="http://schemas.microsoft.com/office/powerpoint/2010/main" val="32239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696045D-CA24-49D1-82A4-84375CB5858E}"/>
              </a:ext>
            </a:extLst>
          </p:cNvPr>
          <p:cNvSpPr txBox="1"/>
          <p:nvPr/>
        </p:nvSpPr>
        <p:spPr>
          <a:xfrm>
            <a:off x="3609975" y="904357"/>
            <a:ext cx="6096000" cy="923330"/>
          </a:xfrm>
          <a:prstGeom prst="rect">
            <a:avLst/>
          </a:prstGeom>
          <a:noFill/>
        </p:spPr>
        <p:txBody>
          <a:bodyPr wrap="square">
            <a:spAutoFit/>
          </a:bodyPr>
          <a:lstStyle/>
          <a:p>
            <a:r>
              <a:rPr lang="es-ES" sz="1800" b="1" i="0" u="none" strike="noStrike" baseline="0" dirty="0">
                <a:solidFill>
                  <a:srgbClr val="000000"/>
                </a:solidFill>
                <a:latin typeface="Times New Roman" panose="02020603050405020304" pitchFamily="18" charset="0"/>
              </a:rPr>
              <a:t>INSTRUCCIONES PARA EL REPORTE DE SOSPECHA DE REACCIONES ADVERSAS A MEDICAMENTOS - FALLA TERAPÉUTICA - ERROR DE MEDICACIÓN. </a:t>
            </a:r>
            <a:endParaRPr lang="es-EC" dirty="0"/>
          </a:p>
        </p:txBody>
      </p:sp>
      <p:sp>
        <p:nvSpPr>
          <p:cNvPr id="5" name="Marcador de contenido 2">
            <a:extLst>
              <a:ext uri="{FF2B5EF4-FFF2-40B4-BE49-F238E27FC236}">
                <a16:creationId xmlns:a16="http://schemas.microsoft.com/office/drawing/2014/main" id="{7F5FD433-77E7-434A-ADE6-BE6DFC7549EC}"/>
              </a:ext>
            </a:extLst>
          </p:cNvPr>
          <p:cNvSpPr>
            <a:spLocks noGrp="1"/>
          </p:cNvSpPr>
          <p:nvPr>
            <p:ph idx="1"/>
          </p:nvPr>
        </p:nvSpPr>
        <p:spPr>
          <a:xfrm>
            <a:off x="914400" y="2366963"/>
            <a:ext cx="10363200" cy="3424237"/>
          </a:xfrm>
        </p:spPr>
        <p:txBody>
          <a:bodyPr/>
          <a:lstStyle/>
          <a:p>
            <a:pPr algn="just"/>
            <a:r>
              <a:rPr lang="es-ES" sz="1800" b="0" i="0" u="none" strike="noStrike" baseline="0" dirty="0">
                <a:solidFill>
                  <a:srgbClr val="000000"/>
                </a:solidFill>
                <a:latin typeface="Verdana" panose="020B0604030504040204" pitchFamily="34" charset="0"/>
              </a:rPr>
              <a:t>En este formato se deberán reportar todas las sospechas de reacciones adversas a medicamento, las sospechas de fallas terapéuticas y las sospechas de errores de medicación. La información será escrita con letra legible o puede ser llenada mediante una computadora. </a:t>
            </a:r>
            <a:endParaRPr lang="es-EC" sz="1800" b="0" i="0" u="none" strike="noStrike" baseline="0" dirty="0">
              <a:latin typeface="Verdana" panose="020B0604030504040204" pitchFamily="34" charset="0"/>
            </a:endParaRPr>
          </a:p>
        </p:txBody>
      </p:sp>
    </p:spTree>
    <p:extLst>
      <p:ext uri="{BB962C8B-B14F-4D97-AF65-F5344CB8AC3E}">
        <p14:creationId xmlns:p14="http://schemas.microsoft.com/office/powerpoint/2010/main" val="10893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49EF36-F6E7-49BB-A532-2906BBA996D1}"/>
              </a:ext>
            </a:extLst>
          </p:cNvPr>
          <p:cNvSpPr>
            <a:spLocks noGrp="1"/>
          </p:cNvSpPr>
          <p:nvPr>
            <p:ph type="title"/>
          </p:nvPr>
        </p:nvSpPr>
        <p:spPr>
          <a:xfrm>
            <a:off x="1075700" y="399961"/>
            <a:ext cx="10364451" cy="1596177"/>
          </a:xfrm>
        </p:spPr>
        <p:txBody>
          <a:bodyPr/>
          <a:lstStyle/>
          <a:p>
            <a:r>
              <a:rPr lang="es-EC" sz="3600" b="1" i="0" u="none" strike="noStrike" baseline="0" dirty="0">
                <a:solidFill>
                  <a:srgbClr val="000000"/>
                </a:solidFill>
                <a:latin typeface="Verdana" panose="020B0604030504040204" pitchFamily="34" charset="0"/>
              </a:rPr>
              <a:t>1. INFORMACIÓN DEL PACIENTE </a:t>
            </a:r>
            <a:br>
              <a:rPr lang="es-EC" sz="3600" b="0" i="0" u="none" strike="noStrike" baseline="0" dirty="0">
                <a:solidFill>
                  <a:srgbClr val="000000"/>
                </a:solidFill>
                <a:latin typeface="Verdana" panose="020B0604030504040204" pitchFamily="34" charset="0"/>
              </a:rPr>
            </a:br>
            <a:endParaRPr lang="es-EC" dirty="0"/>
          </a:p>
        </p:txBody>
      </p:sp>
      <p:sp>
        <p:nvSpPr>
          <p:cNvPr id="5" name="CuadroTexto 4">
            <a:extLst>
              <a:ext uri="{FF2B5EF4-FFF2-40B4-BE49-F238E27FC236}">
                <a16:creationId xmlns:a16="http://schemas.microsoft.com/office/drawing/2014/main" id="{482CF423-341F-4064-A711-0CCC853FCD1C}"/>
              </a:ext>
            </a:extLst>
          </p:cNvPr>
          <p:cNvSpPr txBox="1"/>
          <p:nvPr/>
        </p:nvSpPr>
        <p:spPr>
          <a:xfrm>
            <a:off x="528637" y="3318718"/>
            <a:ext cx="11134725" cy="3139321"/>
          </a:xfrm>
          <a:prstGeom prst="rect">
            <a:avLst/>
          </a:prstGeom>
          <a:noFill/>
        </p:spPr>
        <p:txBody>
          <a:bodyPr wrap="square">
            <a:spAutoFit/>
          </a:bodyPr>
          <a:lstStyle/>
          <a:p>
            <a:r>
              <a:rPr lang="es-ES" sz="1800" b="1" i="0" u="none" strike="noStrike" baseline="0" dirty="0">
                <a:solidFill>
                  <a:srgbClr val="000000"/>
                </a:solidFill>
                <a:latin typeface="Verdana" panose="020B0604030504040204" pitchFamily="34" charset="0"/>
              </a:rPr>
              <a:t>Nombre o iniciales del paciente: </a:t>
            </a:r>
            <a:r>
              <a:rPr lang="es-ES" sz="1800" b="0" i="0" u="none" strike="noStrike" baseline="0" dirty="0">
                <a:solidFill>
                  <a:srgbClr val="000000"/>
                </a:solidFill>
                <a:latin typeface="Verdana" panose="020B0604030504040204" pitchFamily="34" charset="0"/>
              </a:rPr>
              <a:t>se puede indicar las iniciales en lo posible de los 2 nombres y 2 apellidos. </a:t>
            </a:r>
          </a:p>
          <a:p>
            <a:r>
              <a:rPr lang="es-ES" sz="1800" b="1" i="0" u="none" strike="noStrike" baseline="0" dirty="0">
                <a:solidFill>
                  <a:srgbClr val="000000"/>
                </a:solidFill>
                <a:latin typeface="Verdana" panose="020B0604030504040204" pitchFamily="34" charset="0"/>
              </a:rPr>
              <a:t>Edad: </a:t>
            </a:r>
            <a:r>
              <a:rPr lang="es-ES" sz="1800" b="0" i="0" u="none" strike="noStrike" baseline="0" dirty="0">
                <a:solidFill>
                  <a:srgbClr val="000000"/>
                </a:solidFill>
                <a:latin typeface="Verdana" panose="020B0604030504040204" pitchFamily="34" charset="0"/>
              </a:rPr>
              <a:t>expresada en años, si los afectados son niños menores de dos años, debe expresársela en meses, añadiendo la fecha de nacimiento. Cuando se trata de malformaciones congénitas, Informar la edad y sexo del bebé en el momento de la detección. Agregar la edad de la madre. </a:t>
            </a:r>
          </a:p>
          <a:p>
            <a:r>
              <a:rPr lang="es-ES" sz="1800" b="1" i="0" u="none" strike="noStrike" baseline="0" dirty="0">
                <a:solidFill>
                  <a:srgbClr val="000000"/>
                </a:solidFill>
                <a:latin typeface="Verdana" panose="020B0604030504040204" pitchFamily="34" charset="0"/>
              </a:rPr>
              <a:t>Peso: </a:t>
            </a:r>
            <a:r>
              <a:rPr lang="es-ES" sz="1800" b="0" i="0" u="none" strike="noStrike" baseline="0" dirty="0">
                <a:solidFill>
                  <a:srgbClr val="000000"/>
                </a:solidFill>
                <a:latin typeface="Verdana" panose="020B0604030504040204" pitchFamily="34" charset="0"/>
              </a:rPr>
              <a:t>expresar en kilogramos. Considerar dos decimales en los niños. </a:t>
            </a:r>
          </a:p>
          <a:p>
            <a:r>
              <a:rPr lang="es-ES" sz="1800" b="1" i="0" u="none" strike="noStrike" baseline="0" dirty="0">
                <a:solidFill>
                  <a:srgbClr val="000000"/>
                </a:solidFill>
                <a:latin typeface="Verdana" panose="020B0604030504040204" pitchFamily="34" charset="0"/>
              </a:rPr>
              <a:t>Sexo: </a:t>
            </a:r>
            <a:r>
              <a:rPr lang="es-ES" sz="1800" b="0" i="0" u="none" strike="noStrike" baseline="0" dirty="0">
                <a:solidFill>
                  <a:srgbClr val="000000"/>
                </a:solidFill>
                <a:latin typeface="Verdana" panose="020B0604030504040204" pitchFamily="34" charset="0"/>
              </a:rPr>
              <a:t>Seleccionar F si es femenino y M si es masculino. </a:t>
            </a:r>
          </a:p>
          <a:p>
            <a:r>
              <a:rPr lang="es-EC" sz="1800" b="1" i="0" u="none" strike="noStrike" baseline="0" dirty="0">
                <a:solidFill>
                  <a:srgbClr val="000000"/>
                </a:solidFill>
                <a:latin typeface="Verdana" panose="020B0604030504040204" pitchFamily="34" charset="0"/>
              </a:rPr>
              <a:t>Talla: </a:t>
            </a:r>
            <a:r>
              <a:rPr lang="es-EC" sz="1800" b="0" i="0" u="none" strike="noStrike" baseline="0" dirty="0">
                <a:solidFill>
                  <a:srgbClr val="000000"/>
                </a:solidFill>
                <a:latin typeface="Verdana" panose="020B0604030504040204" pitchFamily="34" charset="0"/>
              </a:rPr>
              <a:t>en centímetros. </a:t>
            </a:r>
          </a:p>
          <a:p>
            <a:r>
              <a:rPr lang="es-ES" sz="1800" b="1" i="0" u="none" strike="noStrike" baseline="0" dirty="0">
                <a:solidFill>
                  <a:srgbClr val="000000"/>
                </a:solidFill>
                <a:latin typeface="Verdana" panose="020B0604030504040204" pitchFamily="34" charset="0"/>
              </a:rPr>
              <a:t>Etnia: </a:t>
            </a:r>
            <a:r>
              <a:rPr lang="es-ES" sz="1800" b="0" i="0" u="none" strike="noStrike" baseline="0" dirty="0">
                <a:solidFill>
                  <a:srgbClr val="000000"/>
                </a:solidFill>
                <a:latin typeface="Verdana" panose="020B0604030504040204" pitchFamily="34" charset="0"/>
              </a:rPr>
              <a:t>mestizo, blanco, negro o afroecuatoriano, indígena y otros. </a:t>
            </a:r>
          </a:p>
          <a:p>
            <a:r>
              <a:rPr lang="es-EC" sz="1800" b="1" i="0" u="none" strike="noStrike" baseline="0" dirty="0" err="1">
                <a:solidFill>
                  <a:srgbClr val="000000"/>
                </a:solidFill>
                <a:latin typeface="Verdana" panose="020B0604030504040204" pitchFamily="34" charset="0"/>
              </a:rPr>
              <a:t>Nº</a:t>
            </a:r>
            <a:r>
              <a:rPr lang="es-EC" sz="1800" b="1" i="0" u="none" strike="noStrike" baseline="0" dirty="0">
                <a:solidFill>
                  <a:srgbClr val="000000"/>
                </a:solidFill>
                <a:latin typeface="Verdana" panose="020B0604030504040204" pitchFamily="34" charset="0"/>
              </a:rPr>
              <a:t> Historia clínica: </a:t>
            </a:r>
            <a:r>
              <a:rPr lang="es-EC" sz="1800" b="0" i="0" u="none" strike="noStrike" baseline="0" dirty="0">
                <a:solidFill>
                  <a:srgbClr val="000000"/>
                </a:solidFill>
                <a:latin typeface="Verdana" panose="020B0604030504040204" pitchFamily="34" charset="0"/>
              </a:rPr>
              <a:t>colocar el número de historia clínica del paciente. </a:t>
            </a:r>
            <a:endParaRPr lang="es-EC" dirty="0"/>
          </a:p>
        </p:txBody>
      </p:sp>
      <p:pic>
        <p:nvPicPr>
          <p:cNvPr id="9" name="Imagen 8">
            <a:extLst>
              <a:ext uri="{FF2B5EF4-FFF2-40B4-BE49-F238E27FC236}">
                <a16:creationId xmlns:a16="http://schemas.microsoft.com/office/drawing/2014/main" id="{36CCF2A3-0D2C-4869-AD4E-73618B3EE351}"/>
              </a:ext>
            </a:extLst>
          </p:cNvPr>
          <p:cNvPicPr>
            <a:picLocks noChangeAspect="1"/>
          </p:cNvPicPr>
          <p:nvPr/>
        </p:nvPicPr>
        <p:blipFill rotWithShape="1">
          <a:blip r:embed="rId2"/>
          <a:srcRect l="2735" t="27719" r="30390" b="59225"/>
          <a:stretch/>
        </p:blipFill>
        <p:spPr>
          <a:xfrm>
            <a:off x="263214" y="1634182"/>
            <a:ext cx="11623360" cy="1276397"/>
          </a:xfrm>
          <a:prstGeom prst="rect">
            <a:avLst/>
          </a:prstGeom>
        </p:spPr>
      </p:pic>
    </p:spTree>
    <p:extLst>
      <p:ext uri="{BB962C8B-B14F-4D97-AF65-F5344CB8AC3E}">
        <p14:creationId xmlns:p14="http://schemas.microsoft.com/office/powerpoint/2010/main" val="2203412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0CD26-9EF1-4402-9BED-88F07B83A4A6}"/>
              </a:ext>
            </a:extLst>
          </p:cNvPr>
          <p:cNvSpPr>
            <a:spLocks noGrp="1"/>
          </p:cNvSpPr>
          <p:nvPr>
            <p:ph type="title"/>
          </p:nvPr>
        </p:nvSpPr>
        <p:spPr>
          <a:xfrm>
            <a:off x="913774" y="80222"/>
            <a:ext cx="10364451" cy="1596177"/>
          </a:xfrm>
        </p:spPr>
        <p:txBody>
          <a:bodyPr>
            <a:normAutofit fontScale="90000"/>
          </a:bodyPr>
          <a:lstStyle/>
          <a:p>
            <a:r>
              <a:rPr lang="es-ES" sz="3600" b="1" i="0" u="none" strike="noStrike" baseline="0" dirty="0">
                <a:solidFill>
                  <a:srgbClr val="000000"/>
                </a:solidFill>
                <a:latin typeface="Verdana" panose="020B0604030504040204" pitchFamily="34" charset="0"/>
              </a:rPr>
              <a:t>2. INFORMACIÓN SOBRE LA REACCIÓN ADVERSA </a:t>
            </a:r>
            <a:br>
              <a:rPr lang="es-ES" sz="3600" b="0" i="0" u="none" strike="noStrike" baseline="0" dirty="0">
                <a:solidFill>
                  <a:srgbClr val="000000"/>
                </a:solidFill>
                <a:latin typeface="Verdana" panose="020B0604030504040204" pitchFamily="34" charset="0"/>
              </a:rPr>
            </a:br>
            <a:endParaRPr lang="es-EC" dirty="0"/>
          </a:p>
        </p:txBody>
      </p:sp>
      <p:sp>
        <p:nvSpPr>
          <p:cNvPr id="3" name="Marcador de contenido 2">
            <a:extLst>
              <a:ext uri="{FF2B5EF4-FFF2-40B4-BE49-F238E27FC236}">
                <a16:creationId xmlns:a16="http://schemas.microsoft.com/office/drawing/2014/main" id="{FBE8A707-B772-4CE8-BF92-866E3A2C3387}"/>
              </a:ext>
            </a:extLst>
          </p:cNvPr>
          <p:cNvSpPr>
            <a:spLocks noGrp="1"/>
          </p:cNvSpPr>
          <p:nvPr>
            <p:ph idx="1"/>
          </p:nvPr>
        </p:nvSpPr>
        <p:spPr>
          <a:xfrm>
            <a:off x="913774" y="3433893"/>
            <a:ext cx="10364452" cy="3424107"/>
          </a:xfrm>
        </p:spPr>
        <p:txBody>
          <a:bodyPr>
            <a:normAutofit fontScale="92500" lnSpcReduction="10000"/>
          </a:bodyPr>
          <a:lstStyle/>
          <a:p>
            <a:pPr marL="0" indent="0">
              <a:buNone/>
            </a:pPr>
            <a:endParaRPr lang="es-EC" sz="1800" b="0" i="0" u="none" strike="noStrike" baseline="0" dirty="0">
              <a:latin typeface="Verdana" panose="020B0604030504040204" pitchFamily="34" charset="0"/>
            </a:endParaRPr>
          </a:p>
          <a:p>
            <a:r>
              <a:rPr lang="es-ES" sz="1800" b="1" i="0" u="none" strike="noStrike" baseline="0" dirty="0">
                <a:solidFill>
                  <a:srgbClr val="000000"/>
                </a:solidFill>
                <a:latin typeface="Verdana" panose="020B0604030504040204" pitchFamily="34" charset="0"/>
              </a:rPr>
              <a:t>Descripción de la RAM-FT-EM: </a:t>
            </a:r>
            <a:r>
              <a:rPr lang="es-ES" sz="1800" b="0" i="0" u="none" strike="noStrike" baseline="0" dirty="0">
                <a:solidFill>
                  <a:srgbClr val="000000"/>
                </a:solidFill>
                <a:latin typeface="Verdana" panose="020B0604030504040204" pitchFamily="34" charset="0"/>
              </a:rPr>
              <a:t>indicar los signos, síntomas y detalles relevantes del evento adverso que motivó la notificación, aunque se trate de un evento adverso conocido. En el caso de los errores de medicación se reportaran únicamente los que causen daño al paciente. </a:t>
            </a:r>
          </a:p>
          <a:p>
            <a:r>
              <a:rPr lang="es-ES" sz="1800" b="1" i="0" u="none" strike="noStrike" baseline="0" dirty="0">
                <a:solidFill>
                  <a:srgbClr val="000000"/>
                </a:solidFill>
                <a:latin typeface="Verdana" panose="020B0604030504040204" pitchFamily="34" charset="0"/>
              </a:rPr>
              <a:t>Fecha inicio y fecha fin: </a:t>
            </a:r>
            <a:r>
              <a:rPr lang="es-ES" sz="1800" b="0" i="0" u="none" strike="noStrike" baseline="0" dirty="0">
                <a:solidFill>
                  <a:srgbClr val="000000"/>
                </a:solidFill>
                <a:latin typeface="Verdana" panose="020B0604030504040204" pitchFamily="34" charset="0"/>
              </a:rPr>
              <a:t>colocar la fecha que inicia y termina el evento adverso, expresado en </a:t>
            </a:r>
            <a:r>
              <a:rPr lang="es-ES" sz="1800" b="0" i="0" u="none" strike="noStrike" baseline="0" dirty="0" err="1">
                <a:solidFill>
                  <a:srgbClr val="000000"/>
                </a:solidFill>
                <a:latin typeface="Verdana" panose="020B0604030504040204" pitchFamily="34" charset="0"/>
              </a:rPr>
              <a:t>dd</a:t>
            </a:r>
            <a:r>
              <a:rPr lang="es-ES" sz="1800" b="0" i="0" u="none" strike="noStrike" baseline="0" dirty="0">
                <a:solidFill>
                  <a:srgbClr val="000000"/>
                </a:solidFill>
                <a:latin typeface="Verdana" panose="020B0604030504040204" pitchFamily="34" charset="0"/>
              </a:rPr>
              <a:t>/mmm/</a:t>
            </a:r>
            <a:r>
              <a:rPr lang="es-ES" sz="1800" b="0" i="0" u="none" strike="noStrike" baseline="0" dirty="0" err="1">
                <a:solidFill>
                  <a:srgbClr val="000000"/>
                </a:solidFill>
                <a:latin typeface="Verdana" panose="020B0604030504040204" pitchFamily="34" charset="0"/>
              </a:rPr>
              <a:t>aaaa</a:t>
            </a:r>
            <a:r>
              <a:rPr lang="es-ES" sz="1800" b="0" i="0" u="none" strike="noStrike" baseline="0" dirty="0">
                <a:solidFill>
                  <a:srgbClr val="000000"/>
                </a:solidFill>
                <a:latin typeface="Verdana" panose="020B0604030504040204" pitchFamily="34" charset="0"/>
              </a:rPr>
              <a:t>. </a:t>
            </a:r>
          </a:p>
          <a:p>
            <a:r>
              <a:rPr lang="es-ES" sz="1800" b="1" i="0" u="none" strike="noStrike" baseline="0" dirty="0">
                <a:solidFill>
                  <a:srgbClr val="000000"/>
                </a:solidFill>
                <a:latin typeface="Verdana" panose="020B0604030504040204" pitchFamily="34" charset="0"/>
              </a:rPr>
              <a:t>Historia clínica relevante del paciente</a:t>
            </a:r>
            <a:r>
              <a:rPr lang="es-ES" sz="1800" b="0" i="0" u="none" strike="noStrike" baseline="0" dirty="0">
                <a:solidFill>
                  <a:srgbClr val="000000"/>
                </a:solidFill>
                <a:latin typeface="Verdana" panose="020B0604030504040204" pitchFamily="34" charset="0"/>
              </a:rPr>
              <a:t>: Describir toda condición médica previa de importancia es decir, enfermedades, diagnóstico, alergias, embarazo cirugía previa, datos del laboratorio entre otros. En caso de tratarse de malformaciones congénitas, precisar las circunstancias y desarrollo del embarazo, se puede incluir cualquier tipo de observación que pueda ayudar al análisis del evento adverso. </a:t>
            </a:r>
            <a:endParaRPr lang="es-EC" dirty="0"/>
          </a:p>
        </p:txBody>
      </p:sp>
      <p:pic>
        <p:nvPicPr>
          <p:cNvPr id="5" name="Imagen 4">
            <a:extLst>
              <a:ext uri="{FF2B5EF4-FFF2-40B4-BE49-F238E27FC236}">
                <a16:creationId xmlns:a16="http://schemas.microsoft.com/office/drawing/2014/main" id="{1D223F6F-18D9-4AB3-81BD-572A0BACB80B}"/>
              </a:ext>
            </a:extLst>
          </p:cNvPr>
          <p:cNvPicPr>
            <a:picLocks noChangeAspect="1"/>
          </p:cNvPicPr>
          <p:nvPr/>
        </p:nvPicPr>
        <p:blipFill rotWithShape="1">
          <a:blip r:embed="rId2"/>
          <a:srcRect l="2500" t="35139" r="30391" b="30416"/>
          <a:stretch/>
        </p:blipFill>
        <p:spPr>
          <a:xfrm>
            <a:off x="1885950" y="1152524"/>
            <a:ext cx="8181975" cy="2362201"/>
          </a:xfrm>
          <a:prstGeom prst="rect">
            <a:avLst/>
          </a:prstGeom>
        </p:spPr>
      </p:pic>
    </p:spTree>
    <p:extLst>
      <p:ext uri="{BB962C8B-B14F-4D97-AF65-F5344CB8AC3E}">
        <p14:creationId xmlns:p14="http://schemas.microsoft.com/office/powerpoint/2010/main" val="107110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9A1DB-A205-4559-993E-A0C4D15E4D2C}"/>
              </a:ext>
            </a:extLst>
          </p:cNvPr>
          <p:cNvSpPr>
            <a:spLocks noGrp="1"/>
          </p:cNvSpPr>
          <p:nvPr>
            <p:ph type="title"/>
          </p:nvPr>
        </p:nvSpPr>
        <p:spPr>
          <a:xfrm>
            <a:off x="913772" y="-77694"/>
            <a:ext cx="10364451" cy="1596177"/>
          </a:xfrm>
        </p:spPr>
        <p:txBody>
          <a:bodyPr>
            <a:normAutofit fontScale="90000"/>
          </a:bodyPr>
          <a:lstStyle/>
          <a:p>
            <a:br>
              <a:rPr lang="es-EC" sz="1800" b="0" i="0" u="none" strike="noStrike" baseline="0" dirty="0">
                <a:latin typeface="Verdana" panose="020B0604030504040204" pitchFamily="34" charset="0"/>
              </a:rPr>
            </a:br>
            <a:r>
              <a:rPr lang="es-EC" sz="1800" b="1" i="0" u="none" strike="noStrike" baseline="0" dirty="0">
                <a:solidFill>
                  <a:srgbClr val="000000"/>
                </a:solidFill>
                <a:latin typeface="Verdana" panose="020B0604030504040204" pitchFamily="34" charset="0"/>
              </a:rPr>
              <a:t>3. MEDICAMENTO SOSPECHOSO </a:t>
            </a: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r>
              <a:rPr lang="es-EC" sz="1800" b="0" i="0" u="none" strike="noStrike" baseline="0" dirty="0">
                <a:solidFill>
                  <a:srgbClr val="000000"/>
                </a:solidFill>
                <a:latin typeface="Verdana" panose="020B0604030504040204" pitchFamily="34" charset="0"/>
              </a:rPr>
              <a:t>	</a:t>
            </a:r>
            <a:br>
              <a:rPr lang="es-EC" sz="1800" b="0" i="0" u="none" strike="noStrike" baseline="0" dirty="0">
                <a:solidFill>
                  <a:srgbClr val="000000"/>
                </a:solidFill>
                <a:latin typeface="Verdana" panose="020B0604030504040204" pitchFamily="34" charset="0"/>
              </a:rPr>
            </a:br>
            <a:endParaRPr lang="es-EC" dirty="0"/>
          </a:p>
        </p:txBody>
      </p:sp>
      <p:sp>
        <p:nvSpPr>
          <p:cNvPr id="3" name="Marcador de contenido 2">
            <a:extLst>
              <a:ext uri="{FF2B5EF4-FFF2-40B4-BE49-F238E27FC236}">
                <a16:creationId xmlns:a16="http://schemas.microsoft.com/office/drawing/2014/main" id="{06BDE85B-CED7-4A88-8CEF-8AAC001EFA2B}"/>
              </a:ext>
            </a:extLst>
          </p:cNvPr>
          <p:cNvSpPr>
            <a:spLocks noGrp="1"/>
          </p:cNvSpPr>
          <p:nvPr>
            <p:ph idx="1"/>
          </p:nvPr>
        </p:nvSpPr>
        <p:spPr>
          <a:xfrm>
            <a:off x="0" y="3190462"/>
            <a:ext cx="12192000" cy="3848100"/>
          </a:xfrm>
        </p:spPr>
        <p:txBody>
          <a:bodyPr>
            <a:normAutofit fontScale="77500" lnSpcReduction="20000"/>
          </a:bodyPr>
          <a:lstStyle/>
          <a:p>
            <a:pPr>
              <a:lnSpc>
                <a:spcPct val="120000"/>
              </a:lnSpc>
            </a:pPr>
            <a:r>
              <a:rPr lang="es-ES" sz="1800" b="1" i="0" u="none" strike="noStrike" baseline="0" dirty="0">
                <a:solidFill>
                  <a:srgbClr val="000000"/>
                </a:solidFill>
                <a:latin typeface="Verdana" panose="020B0604030504040204" pitchFamily="34" charset="0"/>
              </a:rPr>
              <a:t>Medicamento o fármaco: </a:t>
            </a:r>
            <a:r>
              <a:rPr lang="es-ES" sz="1800" b="0" i="0" u="none" strike="noStrike" baseline="0" dirty="0">
                <a:solidFill>
                  <a:srgbClr val="000000"/>
                </a:solidFill>
                <a:latin typeface="Verdana" panose="020B0604030504040204" pitchFamily="34" charset="0"/>
              </a:rPr>
              <a:t>escribir el o los medicamentos sospechosos </a:t>
            </a:r>
          </a:p>
          <a:p>
            <a:pPr>
              <a:lnSpc>
                <a:spcPct val="120000"/>
              </a:lnSpc>
            </a:pPr>
            <a:r>
              <a:rPr lang="es-ES" sz="1800" b="1" i="0" u="none" strike="noStrike" baseline="0" dirty="0">
                <a:solidFill>
                  <a:srgbClr val="000000"/>
                </a:solidFill>
                <a:latin typeface="Verdana" panose="020B0604030504040204" pitchFamily="34" charset="0"/>
              </a:rPr>
              <a:t>Lote: </a:t>
            </a:r>
            <a:r>
              <a:rPr lang="es-ES" sz="1800" b="0" i="0" u="none" strike="noStrike" baseline="0" dirty="0">
                <a:solidFill>
                  <a:srgbClr val="000000"/>
                </a:solidFill>
                <a:latin typeface="Verdana" panose="020B0604030504040204" pitchFamily="34" charset="0"/>
              </a:rPr>
              <a:t>indicar el lote de los productos en sospecha. Por tanto se deberá guardar los envases de los medicamentos sospechosos. </a:t>
            </a:r>
          </a:p>
          <a:p>
            <a:pPr>
              <a:lnSpc>
                <a:spcPct val="120000"/>
              </a:lnSpc>
            </a:pPr>
            <a:r>
              <a:rPr lang="es-ES" sz="1800" b="1" i="0" u="none" strike="noStrike" baseline="0" dirty="0">
                <a:solidFill>
                  <a:srgbClr val="000000"/>
                </a:solidFill>
                <a:latin typeface="Verdana" panose="020B0604030504040204" pitchFamily="34" charset="0"/>
              </a:rPr>
              <a:t>Registro sanitario: </a:t>
            </a:r>
            <a:r>
              <a:rPr lang="es-ES" sz="1800" b="0" i="0" u="none" strike="noStrike" baseline="0" dirty="0">
                <a:solidFill>
                  <a:srgbClr val="000000"/>
                </a:solidFill>
                <a:latin typeface="Verdana" panose="020B0604030504040204" pitchFamily="34" charset="0"/>
              </a:rPr>
              <a:t>indicar el registro sanitario de los productos en sospecha. </a:t>
            </a:r>
          </a:p>
          <a:p>
            <a:pPr>
              <a:lnSpc>
                <a:spcPct val="120000"/>
              </a:lnSpc>
            </a:pPr>
            <a:r>
              <a:rPr lang="es-ES" sz="1800" b="1" i="0" u="none" strike="noStrike" baseline="0" dirty="0">
                <a:solidFill>
                  <a:srgbClr val="000000"/>
                </a:solidFill>
                <a:latin typeface="Verdana" panose="020B0604030504040204" pitchFamily="34" charset="0"/>
              </a:rPr>
              <a:t>Fecha de inicio y fin de tratamiento: </a:t>
            </a:r>
            <a:r>
              <a:rPr lang="es-ES" sz="1800" b="0" i="0" u="none" strike="noStrike" baseline="0" dirty="0">
                <a:solidFill>
                  <a:srgbClr val="000000"/>
                </a:solidFill>
                <a:latin typeface="Verdana" panose="020B0604030504040204" pitchFamily="34" charset="0"/>
              </a:rPr>
              <a:t>es la fecha que inició y concluyó con la medicación, expresado en </a:t>
            </a:r>
            <a:r>
              <a:rPr lang="es-ES" sz="1800" b="0" i="0" u="none" strike="noStrike" baseline="0" dirty="0" err="1">
                <a:solidFill>
                  <a:srgbClr val="000000"/>
                </a:solidFill>
                <a:latin typeface="Verdana" panose="020B0604030504040204" pitchFamily="34" charset="0"/>
              </a:rPr>
              <a:t>dd</a:t>
            </a:r>
            <a:r>
              <a:rPr lang="es-ES" sz="1800" b="0" i="0" u="none" strike="noStrike" baseline="0" dirty="0">
                <a:solidFill>
                  <a:srgbClr val="000000"/>
                </a:solidFill>
                <a:latin typeface="Verdana" panose="020B0604030504040204" pitchFamily="34" charset="0"/>
              </a:rPr>
              <a:t>/mmm/</a:t>
            </a:r>
            <a:r>
              <a:rPr lang="es-ES" sz="1800" b="0" i="0" u="none" strike="noStrike" baseline="0" dirty="0" err="1">
                <a:solidFill>
                  <a:srgbClr val="000000"/>
                </a:solidFill>
                <a:latin typeface="Verdana" panose="020B0604030504040204" pitchFamily="34" charset="0"/>
              </a:rPr>
              <a:t>aaaa</a:t>
            </a:r>
            <a:r>
              <a:rPr lang="es-ES" sz="1800" b="0" i="0" u="none" strike="noStrike" baseline="0" dirty="0">
                <a:solidFill>
                  <a:srgbClr val="000000"/>
                </a:solidFill>
                <a:latin typeface="Verdana" panose="020B0604030504040204" pitchFamily="34" charset="0"/>
              </a:rPr>
              <a:t>. </a:t>
            </a:r>
          </a:p>
          <a:p>
            <a:pPr>
              <a:lnSpc>
                <a:spcPct val="120000"/>
              </a:lnSpc>
            </a:pPr>
            <a:r>
              <a:rPr lang="es-EC" sz="1800" b="1" i="0" u="none" strike="noStrike" baseline="0" dirty="0">
                <a:solidFill>
                  <a:srgbClr val="000000"/>
                </a:solidFill>
                <a:latin typeface="Verdana" panose="020B0604030504040204" pitchFamily="34" charset="0"/>
              </a:rPr>
              <a:t>Dosis: </a:t>
            </a:r>
            <a:r>
              <a:rPr lang="es-EC" sz="1800" b="0" i="0" u="none" strike="noStrike" baseline="0" dirty="0">
                <a:solidFill>
                  <a:srgbClr val="000000"/>
                </a:solidFill>
                <a:latin typeface="Verdana" panose="020B0604030504040204" pitchFamily="34" charset="0"/>
              </a:rPr>
              <a:t>la cantidad de medicamento que va a ser administrado. </a:t>
            </a:r>
          </a:p>
          <a:p>
            <a:pPr>
              <a:lnSpc>
                <a:spcPct val="120000"/>
              </a:lnSpc>
            </a:pPr>
            <a:r>
              <a:rPr lang="es-ES" sz="1800" b="1" i="0" u="none" strike="noStrike" baseline="0" dirty="0">
                <a:solidFill>
                  <a:srgbClr val="000000"/>
                </a:solidFill>
                <a:latin typeface="Verdana" panose="020B0604030504040204" pitchFamily="34" charset="0"/>
              </a:rPr>
              <a:t>Frecuencia: </a:t>
            </a:r>
            <a:r>
              <a:rPr lang="es-ES" sz="1800" b="0" i="0" u="none" strike="noStrike" baseline="0" dirty="0">
                <a:solidFill>
                  <a:srgbClr val="000000"/>
                </a:solidFill>
                <a:latin typeface="Verdana" panose="020B0604030504040204" pitchFamily="34" charset="0"/>
              </a:rPr>
              <a:t>es el tiempo transcurrido entre la primera dosis administrada y la siguiente, por ejemplo: cada 8h, cada 12h. </a:t>
            </a:r>
          </a:p>
          <a:p>
            <a:pPr>
              <a:lnSpc>
                <a:spcPct val="120000"/>
              </a:lnSpc>
            </a:pPr>
            <a:r>
              <a:rPr lang="es-ES" sz="1800" b="1" i="0" u="none" strike="noStrike" baseline="0" dirty="0">
                <a:solidFill>
                  <a:srgbClr val="000000"/>
                </a:solidFill>
                <a:latin typeface="Verdana" panose="020B0604030504040204" pitchFamily="34" charset="0"/>
              </a:rPr>
              <a:t>Vía de administración: </a:t>
            </a:r>
            <a:r>
              <a:rPr lang="es-ES" sz="1800" b="0" i="0" u="none" strike="noStrike" baseline="0" dirty="0">
                <a:solidFill>
                  <a:srgbClr val="000000"/>
                </a:solidFill>
                <a:latin typeface="Verdana" panose="020B0604030504040204" pitchFamily="34" charset="0"/>
              </a:rPr>
              <a:t>Oral, Intramuscular, Intravenosa, etc. </a:t>
            </a:r>
          </a:p>
          <a:p>
            <a:pPr>
              <a:lnSpc>
                <a:spcPct val="120000"/>
              </a:lnSpc>
            </a:pPr>
            <a:r>
              <a:rPr lang="es-ES" sz="1800" b="1" i="0" u="none" strike="noStrike" baseline="0" dirty="0">
                <a:solidFill>
                  <a:srgbClr val="000000"/>
                </a:solidFill>
                <a:latin typeface="Verdana" panose="020B0604030504040204" pitchFamily="34" charset="0"/>
              </a:rPr>
              <a:t>Motivo de prescripción: </a:t>
            </a:r>
            <a:r>
              <a:rPr lang="es-ES" sz="1800" b="0" i="0" u="none" strike="noStrike" baseline="0" dirty="0">
                <a:solidFill>
                  <a:srgbClr val="000000"/>
                </a:solidFill>
                <a:latin typeface="Verdana" panose="020B0604030504040204" pitchFamily="34" charset="0"/>
              </a:rPr>
              <a:t>para que patología o síntoma fue prescrita la medicación. </a:t>
            </a:r>
          </a:p>
          <a:p>
            <a:pPr>
              <a:lnSpc>
                <a:spcPct val="120000"/>
              </a:lnSpc>
            </a:pPr>
            <a:r>
              <a:rPr lang="es-ES" sz="1800" b="1" i="0" u="none" strike="noStrike" baseline="0" dirty="0">
                <a:solidFill>
                  <a:srgbClr val="000000"/>
                </a:solidFill>
                <a:latin typeface="Verdana" panose="020B0604030504040204" pitchFamily="34" charset="0"/>
              </a:rPr>
              <a:t>Resultado del evento adverso: </a:t>
            </a:r>
            <a:r>
              <a:rPr lang="es-ES" sz="1800" b="0" i="0" u="none" strike="noStrike" baseline="0" dirty="0">
                <a:solidFill>
                  <a:srgbClr val="000000"/>
                </a:solidFill>
                <a:latin typeface="Verdana" panose="020B0604030504040204" pitchFamily="34" charset="0"/>
              </a:rPr>
              <a:t>escoger la opción que se adecue a la situación del paciente. </a:t>
            </a:r>
          </a:p>
          <a:p>
            <a:pPr>
              <a:lnSpc>
                <a:spcPct val="120000"/>
              </a:lnSpc>
            </a:pPr>
            <a:r>
              <a:rPr lang="es-ES" sz="1800" b="1" i="0" u="none" strike="noStrike" baseline="0" dirty="0">
                <a:solidFill>
                  <a:srgbClr val="000000"/>
                </a:solidFill>
                <a:latin typeface="Verdana" panose="020B0604030504040204" pitchFamily="34" charset="0"/>
              </a:rPr>
              <a:t>Severidad: </a:t>
            </a:r>
            <a:r>
              <a:rPr lang="es-ES" sz="1800" b="0" i="0" u="none" strike="noStrike" baseline="0" dirty="0">
                <a:solidFill>
                  <a:srgbClr val="000000"/>
                </a:solidFill>
                <a:latin typeface="Verdana" panose="020B0604030504040204" pitchFamily="34" charset="0"/>
              </a:rPr>
              <a:t>seleccionar una casilla, esta debe reflejar la posible consecuencia que generó el medicamento sospechoso, si escoge otra condición médica importante, se especificará cual, en el espacio colocado para el efecto. </a:t>
            </a:r>
            <a:endParaRPr lang="es-EC" dirty="0"/>
          </a:p>
        </p:txBody>
      </p:sp>
      <p:pic>
        <p:nvPicPr>
          <p:cNvPr id="5" name="Imagen 4">
            <a:extLst>
              <a:ext uri="{FF2B5EF4-FFF2-40B4-BE49-F238E27FC236}">
                <a16:creationId xmlns:a16="http://schemas.microsoft.com/office/drawing/2014/main" id="{E2252A56-324E-4EE0-BE1D-DA0C600A8F48}"/>
              </a:ext>
            </a:extLst>
          </p:cNvPr>
          <p:cNvPicPr>
            <a:picLocks noChangeAspect="1"/>
          </p:cNvPicPr>
          <p:nvPr/>
        </p:nvPicPr>
        <p:blipFill rotWithShape="1">
          <a:blip r:embed="rId2"/>
          <a:srcRect l="2734" t="38127" r="30781" b="6805"/>
          <a:stretch/>
        </p:blipFill>
        <p:spPr>
          <a:xfrm>
            <a:off x="2443450" y="285789"/>
            <a:ext cx="6511708" cy="3033847"/>
          </a:xfrm>
          <a:prstGeom prst="rect">
            <a:avLst/>
          </a:prstGeom>
        </p:spPr>
      </p:pic>
    </p:spTree>
    <p:extLst>
      <p:ext uri="{BB962C8B-B14F-4D97-AF65-F5344CB8AC3E}">
        <p14:creationId xmlns:p14="http://schemas.microsoft.com/office/powerpoint/2010/main" val="272805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AC056-A554-49AC-BC98-142DE0EB5967}"/>
              </a:ext>
            </a:extLst>
          </p:cNvPr>
          <p:cNvSpPr>
            <a:spLocks noGrp="1"/>
          </p:cNvSpPr>
          <p:nvPr>
            <p:ph type="title"/>
          </p:nvPr>
        </p:nvSpPr>
        <p:spPr>
          <a:xfrm>
            <a:off x="789649" y="3273731"/>
            <a:ext cx="8534400" cy="1507067"/>
          </a:xfrm>
        </p:spPr>
        <p:txBody>
          <a:bodyPr>
            <a:normAutofit fontScale="90000"/>
          </a:bodyPr>
          <a:lstStyle/>
          <a:p>
            <a:br>
              <a:rPr lang="es-EC" sz="1800" b="0" i="0" u="none" strike="noStrike" baseline="0" dirty="0">
                <a:latin typeface="Verdana" panose="020B0604030504040204" pitchFamily="34" charset="0"/>
              </a:rPr>
            </a:br>
            <a:r>
              <a:rPr lang="es-EC" sz="1800" b="1" i="0" u="none" strike="noStrike" baseline="0" dirty="0">
                <a:solidFill>
                  <a:srgbClr val="000000"/>
                </a:solidFill>
                <a:latin typeface="Verdana" panose="020B0604030504040204" pitchFamily="34" charset="0"/>
              </a:rPr>
              <a:t>4. TRATAMIENTO: </a:t>
            </a: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r>
              <a:rPr lang="es-EC" sz="1800" b="0" i="0" u="none" strike="noStrike" baseline="0" dirty="0">
                <a:solidFill>
                  <a:srgbClr val="000000"/>
                </a:solidFill>
                <a:latin typeface="Verdana" panose="020B0604030504040204" pitchFamily="34" charset="0"/>
              </a:rPr>
              <a:t>	</a:t>
            </a:r>
            <a:br>
              <a:rPr lang="es-EC" sz="1800" b="0" i="0" u="none" strike="noStrike" baseline="0" dirty="0">
                <a:solidFill>
                  <a:srgbClr val="000000"/>
                </a:solidFill>
                <a:latin typeface="Verdana" panose="020B0604030504040204" pitchFamily="34" charset="0"/>
              </a:rPr>
            </a:br>
            <a:endParaRPr lang="es-EC" dirty="0"/>
          </a:p>
        </p:txBody>
      </p:sp>
      <p:sp>
        <p:nvSpPr>
          <p:cNvPr id="3" name="Marcador de contenido 2">
            <a:extLst>
              <a:ext uri="{FF2B5EF4-FFF2-40B4-BE49-F238E27FC236}">
                <a16:creationId xmlns:a16="http://schemas.microsoft.com/office/drawing/2014/main" id="{F935CDF5-F66A-4FEA-840C-DBFCF2660C04}"/>
              </a:ext>
            </a:extLst>
          </p:cNvPr>
          <p:cNvSpPr>
            <a:spLocks noGrp="1"/>
          </p:cNvSpPr>
          <p:nvPr>
            <p:ph idx="1"/>
          </p:nvPr>
        </p:nvSpPr>
        <p:spPr>
          <a:xfrm>
            <a:off x="789649" y="2745367"/>
            <a:ext cx="10364452" cy="3424107"/>
          </a:xfrm>
        </p:spPr>
        <p:txBody>
          <a:bodyPr/>
          <a:lstStyle/>
          <a:p>
            <a:r>
              <a:rPr lang="es-ES" sz="1800" b="0" i="0" u="none" strike="noStrike" baseline="0" dirty="0">
                <a:solidFill>
                  <a:srgbClr val="000000"/>
                </a:solidFill>
                <a:latin typeface="Verdana" panose="020B0604030504040204" pitchFamily="34" charset="0"/>
              </a:rPr>
              <a:t>En este casillero se colocará una X en la respuesta acorde al procedimiento, posteriormente se describirá las acciones o tratamientos realizados en el paciente y en la sección 5, se colocará los medicamentos utilizados para tratar el evento adverso. </a:t>
            </a:r>
            <a:endParaRPr lang="es-EC" dirty="0"/>
          </a:p>
        </p:txBody>
      </p:sp>
      <p:pic>
        <p:nvPicPr>
          <p:cNvPr id="5" name="Imagen 4">
            <a:extLst>
              <a:ext uri="{FF2B5EF4-FFF2-40B4-BE49-F238E27FC236}">
                <a16:creationId xmlns:a16="http://schemas.microsoft.com/office/drawing/2014/main" id="{EA9599F8-B86E-4EF0-B3F2-487DCDBF59F8}"/>
              </a:ext>
            </a:extLst>
          </p:cNvPr>
          <p:cNvPicPr>
            <a:picLocks noChangeAspect="1"/>
          </p:cNvPicPr>
          <p:nvPr/>
        </p:nvPicPr>
        <p:blipFill rotWithShape="1">
          <a:blip r:embed="rId2"/>
          <a:srcRect l="3140" t="45737" r="8256" b="33643"/>
          <a:stretch/>
        </p:blipFill>
        <p:spPr>
          <a:xfrm>
            <a:off x="913774" y="1416605"/>
            <a:ext cx="10802679" cy="1414131"/>
          </a:xfrm>
          <a:prstGeom prst="rect">
            <a:avLst/>
          </a:prstGeom>
        </p:spPr>
      </p:pic>
    </p:spTree>
    <p:extLst>
      <p:ext uri="{BB962C8B-B14F-4D97-AF65-F5344CB8AC3E}">
        <p14:creationId xmlns:p14="http://schemas.microsoft.com/office/powerpoint/2010/main" val="63152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38CAD2-A552-44B9-9D46-43D4576B99EB}"/>
              </a:ext>
            </a:extLst>
          </p:cNvPr>
          <p:cNvSpPr>
            <a:spLocks noGrp="1"/>
          </p:cNvSpPr>
          <p:nvPr>
            <p:ph idx="1"/>
          </p:nvPr>
        </p:nvSpPr>
        <p:spPr>
          <a:xfrm>
            <a:off x="913775" y="583097"/>
            <a:ext cx="10364452" cy="3154016"/>
          </a:xfrm>
        </p:spPr>
        <p:txBody>
          <a:bodyPr/>
          <a:lstStyle/>
          <a:p>
            <a:r>
              <a:rPr lang="es-EC" sz="1800" dirty="0">
                <a:solidFill>
                  <a:srgbClr val="333333"/>
                </a:solidFill>
                <a:effectLst/>
                <a:latin typeface="Helvetica" panose="020B0604020202020204" pitchFamily="34" charset="0"/>
                <a:ea typeface="Calibri" panose="020F0502020204030204" pitchFamily="34" charset="0"/>
              </a:rPr>
              <a:t>Los medicamentos Han cambiado la forma de tratar las enfermedades sin embargo, pese a todas las ventajas que estos ofrecen, cada vez hay más pruebas de que las reacciones adversas a los medicamentos son una causa frecuente, aunque a menudo prevenible, de enfermedades, discapacidad o incluso la muerte. Se estima que en algunos países las reacciones adversas a los medicamentos representan entre la cuarta y sexta causa de mortalidad</a:t>
            </a:r>
            <a:endParaRPr lang="es-EC" dirty="0"/>
          </a:p>
        </p:txBody>
      </p:sp>
      <p:pic>
        <p:nvPicPr>
          <p:cNvPr id="3074" name="Picture 2" descr="Clase 04 reacciones adversas a medicamentos">
            <a:extLst>
              <a:ext uri="{FF2B5EF4-FFF2-40B4-BE49-F238E27FC236}">
                <a16:creationId xmlns:a16="http://schemas.microsoft.com/office/drawing/2014/main" id="{B1D8C1BE-1EC9-4B86-84B5-3ABD672802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8018"/>
          <a:stretch/>
        </p:blipFill>
        <p:spPr bwMode="auto">
          <a:xfrm>
            <a:off x="2143124" y="3119022"/>
            <a:ext cx="7479495" cy="348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9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4ADB8-A937-4372-B417-81086DC9CE8A}"/>
              </a:ext>
            </a:extLst>
          </p:cNvPr>
          <p:cNvSpPr>
            <a:spLocks noGrp="1"/>
          </p:cNvSpPr>
          <p:nvPr>
            <p:ph type="title"/>
          </p:nvPr>
        </p:nvSpPr>
        <p:spPr/>
        <p:txBody>
          <a:bodyPr>
            <a:normAutofit fontScale="90000"/>
          </a:bodyPr>
          <a:lstStyle/>
          <a:p>
            <a:br>
              <a:rPr lang="es-EC" sz="1800" b="0" i="0" u="none" strike="noStrike" baseline="0" dirty="0">
                <a:latin typeface="Verdana" panose="020B0604030504040204" pitchFamily="34" charset="0"/>
              </a:rPr>
            </a:br>
            <a:r>
              <a:rPr lang="es-EC" sz="1800" b="1" i="0" u="none" strike="noStrike" baseline="0" dirty="0">
                <a:solidFill>
                  <a:srgbClr val="000000"/>
                </a:solidFill>
                <a:latin typeface="Verdana" panose="020B0604030504040204" pitchFamily="34" charset="0"/>
              </a:rPr>
              <a:t>5. MEDICAMENTOS CONCOMITANTES O UTILIZADAS PARA TRATAR EL EVENTO ADVERSO: </a:t>
            </a: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r>
              <a:rPr lang="es-EC" sz="1800" b="0" i="0" u="none" strike="noStrike" baseline="0" dirty="0">
                <a:solidFill>
                  <a:srgbClr val="000000"/>
                </a:solidFill>
                <a:latin typeface="Verdana" panose="020B0604030504040204" pitchFamily="34" charset="0"/>
              </a:rPr>
              <a:t>	</a:t>
            </a:r>
            <a:br>
              <a:rPr lang="es-EC" sz="1800" b="0" i="0" u="none" strike="noStrike" baseline="0" dirty="0">
                <a:solidFill>
                  <a:srgbClr val="000000"/>
                </a:solidFill>
                <a:latin typeface="Verdana" panose="020B0604030504040204" pitchFamily="34" charset="0"/>
              </a:rPr>
            </a:br>
            <a:endParaRPr lang="es-EC" dirty="0"/>
          </a:p>
        </p:txBody>
      </p:sp>
      <p:sp>
        <p:nvSpPr>
          <p:cNvPr id="3" name="Marcador de contenido 2">
            <a:extLst>
              <a:ext uri="{FF2B5EF4-FFF2-40B4-BE49-F238E27FC236}">
                <a16:creationId xmlns:a16="http://schemas.microsoft.com/office/drawing/2014/main" id="{5EF78B23-F64C-4B76-BE5E-075C36D9920C}"/>
              </a:ext>
            </a:extLst>
          </p:cNvPr>
          <p:cNvSpPr>
            <a:spLocks noGrp="1"/>
          </p:cNvSpPr>
          <p:nvPr>
            <p:ph idx="1"/>
          </p:nvPr>
        </p:nvSpPr>
        <p:spPr>
          <a:xfrm>
            <a:off x="946507" y="3699919"/>
            <a:ext cx="10364452" cy="3424107"/>
          </a:xfrm>
        </p:spPr>
        <p:txBody>
          <a:bodyPr/>
          <a:lstStyle/>
          <a:p>
            <a:r>
              <a:rPr lang="es-ES" sz="1800" b="0" i="0" u="none" strike="noStrike" baseline="0" dirty="0">
                <a:solidFill>
                  <a:srgbClr val="000000"/>
                </a:solidFill>
                <a:latin typeface="Verdana" panose="020B0604030504040204" pitchFamily="34" charset="0"/>
              </a:rPr>
              <a:t>Se debe escribir todos los medicamentos que el paciente se administra con o sin receta médica o también puede ser utilizado este espacio para citar todos los medicamentos utilizados para tratar el evento adverso. </a:t>
            </a:r>
            <a:endParaRPr lang="es-EC" dirty="0"/>
          </a:p>
        </p:txBody>
      </p:sp>
      <p:pic>
        <p:nvPicPr>
          <p:cNvPr id="5" name="Imagen 4">
            <a:extLst>
              <a:ext uri="{FF2B5EF4-FFF2-40B4-BE49-F238E27FC236}">
                <a16:creationId xmlns:a16="http://schemas.microsoft.com/office/drawing/2014/main" id="{030C8DAC-B821-460A-9B80-CB228E4BEDE2}"/>
              </a:ext>
            </a:extLst>
          </p:cNvPr>
          <p:cNvPicPr>
            <a:picLocks noChangeAspect="1"/>
          </p:cNvPicPr>
          <p:nvPr/>
        </p:nvPicPr>
        <p:blipFill rotWithShape="1">
          <a:blip r:embed="rId2"/>
          <a:srcRect l="3140" t="22325" r="8343" b="50000"/>
          <a:stretch/>
        </p:blipFill>
        <p:spPr>
          <a:xfrm>
            <a:off x="233916" y="1446027"/>
            <a:ext cx="11789635" cy="2073350"/>
          </a:xfrm>
          <a:prstGeom prst="rect">
            <a:avLst/>
          </a:prstGeom>
        </p:spPr>
      </p:pic>
    </p:spTree>
    <p:extLst>
      <p:ext uri="{BB962C8B-B14F-4D97-AF65-F5344CB8AC3E}">
        <p14:creationId xmlns:p14="http://schemas.microsoft.com/office/powerpoint/2010/main" val="91420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C1D7F2-181F-4983-8F23-C9D57DD8D70F}"/>
              </a:ext>
            </a:extLst>
          </p:cNvPr>
          <p:cNvSpPr>
            <a:spLocks noGrp="1"/>
          </p:cNvSpPr>
          <p:nvPr>
            <p:ph type="title"/>
          </p:nvPr>
        </p:nvSpPr>
        <p:spPr/>
        <p:txBody>
          <a:bodyPr>
            <a:normAutofit fontScale="90000"/>
          </a:bodyPr>
          <a:lstStyle/>
          <a:p>
            <a:br>
              <a:rPr lang="es-EC" sz="1800" b="0" i="0" u="none" strike="noStrike" baseline="0" dirty="0">
                <a:latin typeface="Verdana" panose="020B0604030504040204" pitchFamily="34" charset="0"/>
              </a:rPr>
            </a:br>
            <a:r>
              <a:rPr lang="es-EC" sz="1800" b="1" i="0" u="none" strike="noStrike" baseline="0" dirty="0">
                <a:solidFill>
                  <a:srgbClr val="000000"/>
                </a:solidFill>
                <a:latin typeface="Verdana" panose="020B0604030504040204" pitchFamily="34" charset="0"/>
              </a:rPr>
              <a:t>6. INFORMACIÓN DEL NOTIFICADOR: </a:t>
            </a: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br>
              <a:rPr lang="es-EC" sz="1800" b="0" i="0" u="none" strike="noStrike" baseline="0" dirty="0">
                <a:solidFill>
                  <a:srgbClr val="000000"/>
                </a:solidFill>
                <a:latin typeface="Verdana" panose="020B0604030504040204" pitchFamily="34" charset="0"/>
              </a:rPr>
            </a:br>
            <a:r>
              <a:rPr lang="es-EC" sz="1800" b="0" i="0" u="none" strike="noStrike" baseline="0" dirty="0">
                <a:solidFill>
                  <a:srgbClr val="000000"/>
                </a:solidFill>
                <a:latin typeface="Verdana" panose="020B0604030504040204" pitchFamily="34" charset="0"/>
              </a:rPr>
              <a:t>	</a:t>
            </a:r>
            <a:br>
              <a:rPr lang="es-EC" sz="1800" b="0" i="0" u="none" strike="noStrike" baseline="0" dirty="0">
                <a:solidFill>
                  <a:srgbClr val="000000"/>
                </a:solidFill>
                <a:latin typeface="Verdana" panose="020B0604030504040204" pitchFamily="34" charset="0"/>
              </a:rPr>
            </a:br>
            <a:endParaRPr lang="es-EC" dirty="0"/>
          </a:p>
        </p:txBody>
      </p:sp>
      <p:sp>
        <p:nvSpPr>
          <p:cNvPr id="3" name="Marcador de contenido 2">
            <a:extLst>
              <a:ext uri="{FF2B5EF4-FFF2-40B4-BE49-F238E27FC236}">
                <a16:creationId xmlns:a16="http://schemas.microsoft.com/office/drawing/2014/main" id="{08688232-64BA-4551-B7DC-87F87895E1D5}"/>
              </a:ext>
            </a:extLst>
          </p:cNvPr>
          <p:cNvSpPr>
            <a:spLocks noGrp="1"/>
          </p:cNvSpPr>
          <p:nvPr>
            <p:ph idx="1"/>
          </p:nvPr>
        </p:nvSpPr>
        <p:spPr>
          <a:xfrm>
            <a:off x="639099" y="3685531"/>
            <a:ext cx="10364452" cy="3424107"/>
          </a:xfrm>
        </p:spPr>
        <p:txBody>
          <a:bodyPr/>
          <a:lstStyle/>
          <a:p>
            <a:r>
              <a:rPr lang="es-ES" sz="1800" b="0" i="0" u="none" strike="noStrike" baseline="0" dirty="0">
                <a:solidFill>
                  <a:srgbClr val="000000"/>
                </a:solidFill>
                <a:latin typeface="Verdana" panose="020B0604030504040204" pitchFamily="34" charset="0"/>
              </a:rPr>
              <a:t>Los datos sobre el notificador deberán ser completados en su totalidad. Únicamente cuando se notifique la sospecha de un error de medicación se podrá indicar únicamente las iniciales, en caso de que la notificación corresponda a un hospital se notificará al secretario técnico del comité de farmacovigilancia. </a:t>
            </a:r>
            <a:endParaRPr lang="es-EC" dirty="0"/>
          </a:p>
        </p:txBody>
      </p:sp>
      <p:pic>
        <p:nvPicPr>
          <p:cNvPr id="5" name="Imagen 4">
            <a:extLst>
              <a:ext uri="{FF2B5EF4-FFF2-40B4-BE49-F238E27FC236}">
                <a16:creationId xmlns:a16="http://schemas.microsoft.com/office/drawing/2014/main" id="{24CF5C27-E597-4D9B-B6DC-F71AE936D617}"/>
              </a:ext>
            </a:extLst>
          </p:cNvPr>
          <p:cNvPicPr>
            <a:picLocks noChangeAspect="1"/>
          </p:cNvPicPr>
          <p:nvPr/>
        </p:nvPicPr>
        <p:blipFill rotWithShape="1">
          <a:blip r:embed="rId2"/>
          <a:srcRect l="3663" t="32293" r="8342" b="39845"/>
          <a:stretch/>
        </p:blipFill>
        <p:spPr>
          <a:xfrm>
            <a:off x="549973" y="1261730"/>
            <a:ext cx="10728252" cy="1910739"/>
          </a:xfrm>
          <a:prstGeom prst="rect">
            <a:avLst/>
          </a:prstGeom>
        </p:spPr>
      </p:pic>
    </p:spTree>
    <p:extLst>
      <p:ext uri="{BB962C8B-B14F-4D97-AF65-F5344CB8AC3E}">
        <p14:creationId xmlns:p14="http://schemas.microsoft.com/office/powerpoint/2010/main" val="24307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44210-49F6-4484-9F70-68FB58EBEEF9}"/>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51804A6-FDBC-45C8-B713-39B3E9670FA5}"/>
              </a:ext>
            </a:extLst>
          </p:cNvPr>
          <p:cNvSpPr>
            <a:spLocks noGrp="1"/>
          </p:cNvSpPr>
          <p:nvPr>
            <p:ph idx="1"/>
          </p:nvPr>
        </p:nvSpPr>
        <p:spPr/>
        <p:txBody>
          <a:bodyPr/>
          <a:lstStyle/>
          <a:p>
            <a:endParaRPr lang="es-EC"/>
          </a:p>
        </p:txBody>
      </p:sp>
      <p:pic>
        <p:nvPicPr>
          <p:cNvPr id="1026" name="Picture 2" descr="Pin en Saludos">
            <a:extLst>
              <a:ext uri="{FF2B5EF4-FFF2-40B4-BE49-F238E27FC236}">
                <a16:creationId xmlns:a16="http://schemas.microsoft.com/office/drawing/2014/main" id="{8718A013-CD83-4A3B-A98A-1CB84EA8B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920" y="304855"/>
            <a:ext cx="8331052" cy="624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5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277C3-9F06-49F3-B1A9-5A2FE4A40F00}"/>
              </a:ext>
            </a:extLst>
          </p:cNvPr>
          <p:cNvSpPr>
            <a:spLocks noGrp="1"/>
          </p:cNvSpPr>
          <p:nvPr>
            <p:ph type="title"/>
          </p:nvPr>
        </p:nvSpPr>
        <p:spPr>
          <a:xfrm>
            <a:off x="4763532" y="-51153"/>
            <a:ext cx="10364451" cy="1596177"/>
          </a:xfrm>
        </p:spPr>
        <p:txBody>
          <a:bodyPr/>
          <a:lstStyle/>
          <a:p>
            <a:r>
              <a:rPr lang="es-EC" sz="3600" b="1" dirty="0">
                <a:solidFill>
                  <a:srgbClr val="333333"/>
                </a:solidFill>
                <a:effectLst/>
                <a:latin typeface="Helvetica" panose="020B0604020202020204" pitchFamily="34" charset="0"/>
                <a:ea typeface="Times New Roman" panose="02020603050405020304" pitchFamily="18" charset="0"/>
              </a:rPr>
              <a:t>Farmacovigilancia (FV)</a:t>
            </a:r>
            <a:endParaRPr lang="es-EC" dirty="0"/>
          </a:p>
        </p:txBody>
      </p:sp>
      <p:sp>
        <p:nvSpPr>
          <p:cNvPr id="3" name="Marcador de contenido 2">
            <a:extLst>
              <a:ext uri="{FF2B5EF4-FFF2-40B4-BE49-F238E27FC236}">
                <a16:creationId xmlns:a16="http://schemas.microsoft.com/office/drawing/2014/main" id="{B7230CAB-37F6-4890-9B05-E97A41197754}"/>
              </a:ext>
            </a:extLst>
          </p:cNvPr>
          <p:cNvSpPr>
            <a:spLocks noGrp="1"/>
          </p:cNvSpPr>
          <p:nvPr>
            <p:ph idx="1"/>
          </p:nvPr>
        </p:nvSpPr>
        <p:spPr>
          <a:xfrm>
            <a:off x="913772" y="1359928"/>
            <a:ext cx="10364452" cy="2069072"/>
          </a:xfrm>
        </p:spPr>
        <p:txBody>
          <a:bodyPr/>
          <a:lstStyle/>
          <a:p>
            <a:pPr algn="just">
              <a:spcAft>
                <a:spcPts val="750"/>
              </a:spcAft>
            </a:pPr>
            <a:r>
              <a:rPr lang="es-EC" sz="1800" dirty="0">
                <a:solidFill>
                  <a:srgbClr val="333333"/>
                </a:solidFill>
                <a:latin typeface="Helvetica" panose="020B0604020202020204" pitchFamily="34" charset="0"/>
                <a:ea typeface="Times New Roman" panose="02020603050405020304" pitchFamily="18" charset="0"/>
              </a:rPr>
              <a:t>A</a:t>
            </a:r>
            <a:r>
              <a:rPr lang="es-EC" sz="1800" dirty="0">
                <a:solidFill>
                  <a:srgbClr val="333333"/>
                </a:solidFill>
                <a:effectLst/>
                <a:latin typeface="Helvetica" panose="020B0604020202020204" pitchFamily="34" charset="0"/>
                <a:ea typeface="Times New Roman" panose="02020603050405020304" pitchFamily="18" charset="0"/>
              </a:rPr>
              <a:t>ctividad de salud pública destinada a la identificación, cuantificación, evaluación y prevención de los riesgos asociados a los medicamentos, una vez comercializados.</a:t>
            </a:r>
            <a:endParaRPr lang="es-EC" sz="1800" dirty="0">
              <a:effectLst/>
              <a:latin typeface="Times New Roman" panose="02020603050405020304" pitchFamily="18" charset="0"/>
              <a:ea typeface="Times New Roman" panose="02020603050405020304" pitchFamily="18" charset="0"/>
            </a:endParaRPr>
          </a:p>
          <a:p>
            <a:pPr algn="just">
              <a:spcAft>
                <a:spcPts val="750"/>
              </a:spcAft>
            </a:pPr>
            <a:r>
              <a:rPr lang="es-EC" sz="1800" dirty="0">
                <a:solidFill>
                  <a:srgbClr val="333333"/>
                </a:solidFill>
                <a:effectLst/>
                <a:latin typeface="Helvetica" panose="020B0604020202020204" pitchFamily="34" charset="0"/>
                <a:ea typeface="Times New Roman" panose="02020603050405020304" pitchFamily="18" charset="0"/>
              </a:rPr>
              <a:t>Los riesgos asociados se pueden clasificar según las posibilidades de prevención:</a:t>
            </a:r>
          </a:p>
        </p:txBody>
      </p:sp>
      <p:graphicFrame>
        <p:nvGraphicFramePr>
          <p:cNvPr id="5" name="Diagrama 4">
            <a:extLst>
              <a:ext uri="{FF2B5EF4-FFF2-40B4-BE49-F238E27FC236}">
                <a16:creationId xmlns:a16="http://schemas.microsoft.com/office/drawing/2014/main" id="{640C9C3E-2732-45C3-8EC9-08CEB35E263C}"/>
              </a:ext>
            </a:extLst>
          </p:cNvPr>
          <p:cNvGraphicFramePr/>
          <p:nvPr>
            <p:extLst>
              <p:ext uri="{D42A27DB-BD31-4B8C-83A1-F6EECF244321}">
                <p14:modId xmlns:p14="http://schemas.microsoft.com/office/powerpoint/2010/main" val="3777647131"/>
              </p:ext>
            </p:extLst>
          </p:nvPr>
        </p:nvGraphicFramePr>
        <p:xfrm>
          <a:off x="2721113" y="3246782"/>
          <a:ext cx="7072243" cy="3222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Para una mejor atención, Planta Central y Zonal 8 unificarán su atención al  usuario – Agencia Nacional de Regulación, Control y Vigilancia Sanitaria">
            <a:extLst>
              <a:ext uri="{FF2B5EF4-FFF2-40B4-BE49-F238E27FC236}">
                <a16:creationId xmlns:a16="http://schemas.microsoft.com/office/drawing/2014/main" id="{DB913779-3504-4B14-BFE2-00410E8085E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61" t="31659" r="8149" b="31160"/>
          <a:stretch/>
        </p:blipFill>
        <p:spPr bwMode="auto">
          <a:xfrm>
            <a:off x="188843" y="259286"/>
            <a:ext cx="4408488" cy="110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1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2C46DFA-4640-4C19-B398-EECB5D4060FB}"/>
              </a:ext>
            </a:extLst>
          </p:cNvPr>
          <p:cNvSpPr>
            <a:spLocks noGrp="1"/>
          </p:cNvSpPr>
          <p:nvPr>
            <p:ph idx="1"/>
          </p:nvPr>
        </p:nvSpPr>
        <p:spPr>
          <a:xfrm>
            <a:off x="1006540" y="424071"/>
            <a:ext cx="10364452" cy="5791200"/>
          </a:xfrm>
        </p:spPr>
        <p:txBody>
          <a:bodyPr>
            <a:normAutofit/>
          </a:bodyPr>
          <a:lstStyle/>
          <a:p>
            <a:pPr>
              <a:lnSpc>
                <a:spcPct val="107000"/>
              </a:lnSpc>
              <a:spcAft>
                <a:spcPts val="1500"/>
              </a:spcAft>
            </a:pPr>
            <a:r>
              <a:rPr lang="es-EC" sz="2800" b="1" dirty="0">
                <a:effectLst/>
                <a:latin typeface="+mj-lt"/>
                <a:ea typeface="Times New Roman" panose="02020603050405020304" pitchFamily="18" charset="0"/>
                <a:cs typeface="Times New Roman" panose="02020603050405020304" pitchFamily="18" charset="0"/>
              </a:rPr>
              <a:t>El alcance de la farmacovigilancia ha crecido notablemente y ahora se considera que incluye los siguientes dominios:</a:t>
            </a:r>
            <a:endParaRPr lang="es-EC" sz="2800" b="1"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s-EC" sz="2800" b="1" dirty="0">
              <a:effectLst/>
              <a:latin typeface="+mj-lt"/>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C" sz="2800" b="1" dirty="0">
                <a:effectLst/>
                <a:latin typeface="+mj-lt"/>
                <a:ea typeface="Times New Roman" panose="02020603050405020304" pitchFamily="18" charset="0"/>
                <a:cs typeface="Times New Roman" panose="02020603050405020304" pitchFamily="18" charset="0"/>
              </a:rPr>
              <a:t>Errores de medicación</a:t>
            </a:r>
            <a:endParaRPr lang="es-EC" sz="2800" b="1"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C" sz="2800" b="1" dirty="0">
                <a:effectLst/>
                <a:latin typeface="+mj-lt"/>
                <a:ea typeface="Times New Roman" panose="02020603050405020304" pitchFamily="18" charset="0"/>
                <a:cs typeface="Times New Roman" panose="02020603050405020304" pitchFamily="18" charset="0"/>
              </a:rPr>
              <a:t>Falsificados o de calidad inferior medicamentos</a:t>
            </a:r>
            <a:endParaRPr lang="es-EC" sz="2800" b="1"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C" sz="2800" b="1" dirty="0">
                <a:effectLst/>
                <a:latin typeface="+mj-lt"/>
                <a:ea typeface="Times New Roman" panose="02020603050405020304" pitchFamily="18" charset="0"/>
                <a:cs typeface="Times New Roman" panose="02020603050405020304" pitchFamily="18" charset="0"/>
              </a:rPr>
              <a:t>La falta de eficacia de los medicamentos</a:t>
            </a:r>
            <a:endParaRPr lang="es-EC" sz="2800" b="1"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C" sz="2800" b="1" dirty="0">
                <a:latin typeface="+mj-lt"/>
                <a:ea typeface="Times New Roman" panose="02020603050405020304" pitchFamily="18" charset="0"/>
                <a:cs typeface="Times New Roman" panose="02020603050405020304" pitchFamily="18" charset="0"/>
              </a:rPr>
              <a:t>M</a:t>
            </a:r>
            <a:r>
              <a:rPr lang="es-EC" sz="2800" b="1" dirty="0">
                <a:effectLst/>
                <a:latin typeface="+mj-lt"/>
                <a:ea typeface="Times New Roman" panose="02020603050405020304" pitchFamily="18" charset="0"/>
                <a:cs typeface="Times New Roman" panose="02020603050405020304" pitchFamily="18" charset="0"/>
              </a:rPr>
              <a:t>al uso y / o abuso de medicamentos</a:t>
            </a:r>
            <a:endParaRPr lang="es-EC" sz="2800" b="1"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EC" sz="2800" b="1" dirty="0">
                <a:latin typeface="+mj-lt"/>
                <a:ea typeface="Times New Roman" panose="02020603050405020304" pitchFamily="18" charset="0"/>
                <a:cs typeface="Times New Roman" panose="02020603050405020304" pitchFamily="18" charset="0"/>
              </a:rPr>
              <a:t>I</a:t>
            </a:r>
            <a:r>
              <a:rPr lang="es-EC" sz="2800" b="1" dirty="0">
                <a:effectLst/>
                <a:latin typeface="+mj-lt"/>
                <a:ea typeface="Times New Roman" panose="02020603050405020304" pitchFamily="18" charset="0"/>
                <a:cs typeface="Times New Roman" panose="02020603050405020304" pitchFamily="18" charset="0"/>
              </a:rPr>
              <a:t>nteracción entre medicamentos</a:t>
            </a:r>
            <a:endParaRPr lang="es-EC" sz="2800" b="1" dirty="0">
              <a:effectLst/>
              <a:latin typeface="+mj-lt"/>
              <a:ea typeface="Calibri" panose="020F0502020204030204" pitchFamily="34" charset="0"/>
              <a:cs typeface="Times New Roman" panose="02020603050405020304" pitchFamily="18" charset="0"/>
            </a:endParaRPr>
          </a:p>
          <a:p>
            <a:endParaRPr lang="es-EC" sz="2800" dirty="0"/>
          </a:p>
        </p:txBody>
      </p:sp>
    </p:spTree>
    <p:extLst>
      <p:ext uri="{BB962C8B-B14F-4D97-AF65-F5344CB8AC3E}">
        <p14:creationId xmlns:p14="http://schemas.microsoft.com/office/powerpoint/2010/main" val="223271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559AC-ED75-4937-8595-958BEE91D5D2}"/>
              </a:ext>
            </a:extLst>
          </p:cNvPr>
          <p:cNvSpPr>
            <a:spLocks noGrp="1"/>
          </p:cNvSpPr>
          <p:nvPr>
            <p:ph type="title"/>
          </p:nvPr>
        </p:nvSpPr>
        <p:spPr>
          <a:xfrm>
            <a:off x="913776" y="-165732"/>
            <a:ext cx="10364451" cy="1596177"/>
          </a:xfrm>
        </p:spPr>
        <p:txBody>
          <a:bodyPr/>
          <a:lstStyle/>
          <a:p>
            <a:r>
              <a:rPr lang="es-EC" sz="1800" b="1" i="1" dirty="0">
                <a:solidFill>
                  <a:srgbClr val="333333"/>
                </a:solidFill>
                <a:effectLst/>
                <a:latin typeface="Helvetica" panose="020B0604020202020204" pitchFamily="34" charset="0"/>
                <a:ea typeface="Calibri" panose="020F0502020204030204" pitchFamily="34" charset="0"/>
              </a:rPr>
              <a:t>Reacción Adversa a Medicamentos (RAM):</a:t>
            </a:r>
            <a:r>
              <a:rPr lang="es-EC" sz="1800" dirty="0">
                <a:solidFill>
                  <a:srgbClr val="333333"/>
                </a:solidFill>
                <a:effectLst/>
                <a:latin typeface="Helvetica" panose="020B0604020202020204" pitchFamily="34" charset="0"/>
                <a:ea typeface="Calibri" panose="020F0502020204030204" pitchFamily="34" charset="0"/>
              </a:rPr>
              <a:t> </a:t>
            </a:r>
            <a:endParaRPr lang="es-EC" dirty="0"/>
          </a:p>
        </p:txBody>
      </p:sp>
      <p:sp>
        <p:nvSpPr>
          <p:cNvPr id="3" name="Marcador de contenido 2">
            <a:extLst>
              <a:ext uri="{FF2B5EF4-FFF2-40B4-BE49-F238E27FC236}">
                <a16:creationId xmlns:a16="http://schemas.microsoft.com/office/drawing/2014/main" id="{0C24CCF5-6D44-4A67-B1AC-89556D36CC8F}"/>
              </a:ext>
            </a:extLst>
          </p:cNvPr>
          <p:cNvSpPr>
            <a:spLocks noGrp="1"/>
          </p:cNvSpPr>
          <p:nvPr>
            <p:ph idx="1"/>
          </p:nvPr>
        </p:nvSpPr>
        <p:spPr/>
        <p:txBody>
          <a:bodyPr/>
          <a:lstStyle/>
          <a:p>
            <a:endParaRPr lang="es-EC" dirty="0"/>
          </a:p>
        </p:txBody>
      </p:sp>
      <p:pic>
        <p:nvPicPr>
          <p:cNvPr id="5" name="Imagen 4">
            <a:extLst>
              <a:ext uri="{FF2B5EF4-FFF2-40B4-BE49-F238E27FC236}">
                <a16:creationId xmlns:a16="http://schemas.microsoft.com/office/drawing/2014/main" id="{134F2209-83C8-4826-A5A6-8DA4E5137668}"/>
              </a:ext>
            </a:extLst>
          </p:cNvPr>
          <p:cNvPicPr>
            <a:picLocks noChangeAspect="1"/>
          </p:cNvPicPr>
          <p:nvPr/>
        </p:nvPicPr>
        <p:blipFill rotWithShape="1">
          <a:blip r:embed="rId2"/>
          <a:srcRect l="21848" t="15539" r="26087" b="24045"/>
          <a:stretch/>
        </p:blipFill>
        <p:spPr>
          <a:xfrm>
            <a:off x="1898060" y="892176"/>
            <a:ext cx="8535027" cy="5568259"/>
          </a:xfrm>
          <a:prstGeom prst="rect">
            <a:avLst/>
          </a:prstGeom>
        </p:spPr>
      </p:pic>
    </p:spTree>
    <p:extLst>
      <p:ext uri="{BB962C8B-B14F-4D97-AF65-F5344CB8AC3E}">
        <p14:creationId xmlns:p14="http://schemas.microsoft.com/office/powerpoint/2010/main" val="388143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EA0A4BB-A881-4706-ABC6-B2A5FF33E7DA}"/>
              </a:ext>
            </a:extLst>
          </p:cNvPr>
          <p:cNvSpPr>
            <a:spLocks noGrp="1"/>
          </p:cNvSpPr>
          <p:nvPr>
            <p:ph idx="1"/>
          </p:nvPr>
        </p:nvSpPr>
        <p:spPr>
          <a:xfrm>
            <a:off x="728244" y="4893"/>
            <a:ext cx="10364452" cy="3424107"/>
          </a:xfrm>
        </p:spPr>
        <p:txBody>
          <a:bodyPr/>
          <a:lstStyle/>
          <a:p>
            <a:r>
              <a:rPr lang="es-EC" sz="1800" dirty="0">
                <a:solidFill>
                  <a:srgbClr val="333333"/>
                </a:solidFill>
                <a:latin typeface="Helvetica" panose="020B0604020202020204" pitchFamily="34" charset="0"/>
                <a:ea typeface="Times New Roman" panose="02020603050405020304" pitchFamily="18" charset="0"/>
              </a:rPr>
              <a:t>E</a:t>
            </a:r>
            <a:r>
              <a:rPr lang="es-EC" sz="1800" dirty="0">
                <a:solidFill>
                  <a:srgbClr val="333333"/>
                </a:solidFill>
                <a:effectLst/>
                <a:latin typeface="Helvetica" panose="020B0604020202020204" pitchFamily="34" charset="0"/>
                <a:ea typeface="Times New Roman" panose="02020603050405020304" pitchFamily="18" charset="0"/>
              </a:rPr>
              <a:t>s la reacción nociva y no deseada que se presenta tras la administración de un medicamento, a dosis utilizadas habitualmente en la especie humana para prevenir, diagnosticar o tratar una enfermedad, o para modificar cualquier función biológica. </a:t>
            </a:r>
          </a:p>
          <a:p>
            <a:endParaRPr lang="es-EC" dirty="0"/>
          </a:p>
        </p:txBody>
      </p:sp>
      <p:pic>
        <p:nvPicPr>
          <p:cNvPr id="5122" name="Picture 2" descr="Reacciones adversas a medicamentos y el hígado">
            <a:extLst>
              <a:ext uri="{FF2B5EF4-FFF2-40B4-BE49-F238E27FC236}">
                <a16:creationId xmlns:a16="http://schemas.microsoft.com/office/drawing/2014/main" id="{AF93169C-2100-4176-98FF-DE35ADD46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76047"/>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06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65517-8C02-42AF-BDA7-216EE145105F}"/>
              </a:ext>
            </a:extLst>
          </p:cNvPr>
          <p:cNvSpPr>
            <a:spLocks noGrp="1"/>
          </p:cNvSpPr>
          <p:nvPr>
            <p:ph type="title"/>
          </p:nvPr>
        </p:nvSpPr>
        <p:spPr>
          <a:xfrm>
            <a:off x="913774" y="120704"/>
            <a:ext cx="10364451" cy="1596177"/>
          </a:xfrm>
        </p:spPr>
        <p:txBody>
          <a:bodyPr>
            <a:normAutofit/>
          </a:bodyPr>
          <a:lstStyle/>
          <a:p>
            <a:r>
              <a:rPr lang="es-EC" sz="2400" b="1" dirty="0">
                <a:effectLst/>
                <a:latin typeface="Calibri" panose="020F0502020204030204" pitchFamily="34" charset="0"/>
                <a:ea typeface="Calibri" panose="020F0502020204030204" pitchFamily="34" charset="0"/>
                <a:cs typeface="Times New Roman" panose="02020603050405020304" pitchFamily="18" charset="0"/>
              </a:rPr>
              <a:t>Clasificación por la gravedad de una reacción adversa</a:t>
            </a:r>
            <a:endParaRPr lang="es-EC" sz="4400" b="1" dirty="0"/>
          </a:p>
        </p:txBody>
      </p:sp>
      <p:graphicFrame>
        <p:nvGraphicFramePr>
          <p:cNvPr id="4" name="Marcador de contenido 3">
            <a:extLst>
              <a:ext uri="{FF2B5EF4-FFF2-40B4-BE49-F238E27FC236}">
                <a16:creationId xmlns:a16="http://schemas.microsoft.com/office/drawing/2014/main" id="{246AF72B-F7FA-487A-AFDF-84E81A3C70F3}"/>
              </a:ext>
            </a:extLst>
          </p:cNvPr>
          <p:cNvGraphicFramePr>
            <a:graphicFrameLocks noGrp="1"/>
          </p:cNvGraphicFramePr>
          <p:nvPr>
            <p:ph idx="1"/>
          </p:nvPr>
        </p:nvGraphicFramePr>
        <p:xfrm>
          <a:off x="185529" y="1425333"/>
          <a:ext cx="11820939" cy="4962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305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C34EC7-B259-4C66-8F32-7B73F58D7147}"/>
              </a:ext>
            </a:extLst>
          </p:cNvPr>
          <p:cNvSpPr>
            <a:spLocks noGrp="1"/>
          </p:cNvSpPr>
          <p:nvPr>
            <p:ph type="title"/>
          </p:nvPr>
        </p:nvSpPr>
        <p:spPr>
          <a:xfrm>
            <a:off x="913775" y="207700"/>
            <a:ext cx="10364451" cy="1596177"/>
          </a:xfrm>
        </p:spPr>
        <p:txBody>
          <a:bodyPr/>
          <a:lstStyle/>
          <a:p>
            <a:r>
              <a:rPr lang="es-EC" sz="3600" b="1" i="1" dirty="0">
                <a:solidFill>
                  <a:srgbClr val="333333"/>
                </a:solidFill>
                <a:effectLst/>
                <a:latin typeface="Helvetica" panose="020B0604020202020204" pitchFamily="34" charset="0"/>
                <a:ea typeface="Times New Roman" panose="02020603050405020304" pitchFamily="18" charset="0"/>
              </a:rPr>
              <a:t>Falla Terapéutica (FT)</a:t>
            </a:r>
            <a:endParaRPr lang="es-EC" dirty="0"/>
          </a:p>
        </p:txBody>
      </p:sp>
      <p:graphicFrame>
        <p:nvGraphicFramePr>
          <p:cNvPr id="4" name="Diagrama 3">
            <a:extLst>
              <a:ext uri="{FF2B5EF4-FFF2-40B4-BE49-F238E27FC236}">
                <a16:creationId xmlns:a16="http://schemas.microsoft.com/office/drawing/2014/main" id="{DD700AC0-26C5-4EF2-965E-F5BF36AB1253}"/>
              </a:ext>
            </a:extLst>
          </p:cNvPr>
          <p:cNvGraphicFramePr/>
          <p:nvPr/>
        </p:nvGraphicFramePr>
        <p:xfrm>
          <a:off x="913773" y="401614"/>
          <a:ext cx="10734887" cy="6248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Problemas relacionados con los medicamentos | Centro de Información de  medicamentos">
            <a:extLst>
              <a:ext uri="{FF2B5EF4-FFF2-40B4-BE49-F238E27FC236}">
                <a16:creationId xmlns:a16="http://schemas.microsoft.com/office/drawing/2014/main" id="{87CA07D9-9D29-4EBC-8A74-FB2A74F1B8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2271" y="2863505"/>
            <a:ext cx="2047875"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14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8D4B8C-F018-45C3-92BB-6512B7863DB0}"/>
              </a:ext>
            </a:extLst>
          </p:cNvPr>
          <p:cNvSpPr>
            <a:spLocks noGrp="1"/>
          </p:cNvSpPr>
          <p:nvPr>
            <p:ph type="title"/>
          </p:nvPr>
        </p:nvSpPr>
        <p:spPr/>
        <p:txBody>
          <a:bodyPr/>
          <a:lstStyle/>
          <a:p>
            <a:r>
              <a:rPr lang="es-EC" sz="3600" b="1" dirty="0">
                <a:solidFill>
                  <a:srgbClr val="333333"/>
                </a:solidFill>
                <a:effectLst/>
                <a:latin typeface="Helvetica" panose="020B0604020202020204" pitchFamily="34" charset="0"/>
                <a:ea typeface="Times New Roman" panose="02020603050405020304" pitchFamily="18" charset="0"/>
              </a:rPr>
              <a:t>Error de medicación (EM)</a:t>
            </a:r>
            <a:endParaRPr lang="es-EC" dirty="0"/>
          </a:p>
        </p:txBody>
      </p:sp>
      <p:sp>
        <p:nvSpPr>
          <p:cNvPr id="3" name="Marcador de contenido 2">
            <a:extLst>
              <a:ext uri="{FF2B5EF4-FFF2-40B4-BE49-F238E27FC236}">
                <a16:creationId xmlns:a16="http://schemas.microsoft.com/office/drawing/2014/main" id="{1BB4A34D-9EF0-4DE8-A63E-576FABB51F5F}"/>
              </a:ext>
            </a:extLst>
          </p:cNvPr>
          <p:cNvSpPr>
            <a:spLocks noGrp="1"/>
          </p:cNvSpPr>
          <p:nvPr>
            <p:ph idx="1"/>
          </p:nvPr>
        </p:nvSpPr>
        <p:spPr>
          <a:xfrm>
            <a:off x="814384" y="1046921"/>
            <a:ext cx="10364452" cy="4585252"/>
          </a:xfrm>
        </p:spPr>
        <p:txBody>
          <a:bodyPr/>
          <a:lstStyle/>
          <a:p>
            <a:r>
              <a:rPr lang="es-EC" sz="1800" dirty="0">
                <a:latin typeface="Calibri" panose="020F0502020204030204" pitchFamily="34" charset="0"/>
                <a:cs typeface="Times New Roman" panose="02020603050405020304" pitchFamily="18" charset="0"/>
              </a:rPr>
              <a:t>Es cualquier incidente prevenible que puede causar daño al paciente que puede o dar lugar a la utilización inapropiada de los medicamentos, cuando se encuentran bajo el control de los profesionales de la salud o del paciente o de quien los usa.</a:t>
            </a:r>
          </a:p>
          <a:p>
            <a:endParaRPr lang="es-EC" sz="1800" dirty="0">
              <a:latin typeface="Calibri" panose="020F0502020204030204" pitchFamily="34" charset="0"/>
              <a:cs typeface="Times New Roman" panose="02020603050405020304" pitchFamily="18" charset="0"/>
            </a:endParaRPr>
          </a:p>
          <a:p>
            <a:r>
              <a:rPr lang="es-EC" sz="1800" dirty="0">
                <a:effectLst/>
                <a:latin typeface="Calibri" panose="020F0502020204030204" pitchFamily="34" charset="0"/>
                <a:ea typeface="Calibri" panose="020F0502020204030204" pitchFamily="34" charset="0"/>
                <a:cs typeface="Times New Roman" panose="02020603050405020304" pitchFamily="18" charset="0"/>
              </a:rPr>
              <a:t>Estos errores pueden estar relacionados con la práctica profesional, con los productos, procedimientos o con los sistemas, e incluyen los fallos en la prescripción, comunicación, etiquetado, envasado, denominación, preparación, dispensación, distribución, administración, educación, seguimiento y utilización de los medicamentos.</a:t>
            </a:r>
          </a:p>
          <a:p>
            <a:endParaRPr lang="es-EC" sz="1800" dirty="0">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1443893054"/>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27</TotalTime>
  <Words>1329</Words>
  <Application>Microsoft Office PowerPoint</Application>
  <PresentationFormat>Panorámica</PresentationFormat>
  <Paragraphs>79</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Calibri</vt:lpstr>
      <vt:lpstr>Century Gothic</vt:lpstr>
      <vt:lpstr>Helvetica</vt:lpstr>
      <vt:lpstr>Symbol</vt:lpstr>
      <vt:lpstr>Times New Roman</vt:lpstr>
      <vt:lpstr>Verdana</vt:lpstr>
      <vt:lpstr>Wingdings 3</vt:lpstr>
      <vt:lpstr>Sector</vt:lpstr>
      <vt:lpstr>Presentación de PowerPoint</vt:lpstr>
      <vt:lpstr>Presentación de PowerPoint</vt:lpstr>
      <vt:lpstr>Farmacovigilancia (FV)</vt:lpstr>
      <vt:lpstr>Presentación de PowerPoint</vt:lpstr>
      <vt:lpstr>Reacción Adversa a Medicamentos (RAM): </vt:lpstr>
      <vt:lpstr>Presentación de PowerPoint</vt:lpstr>
      <vt:lpstr>Clasificación por la gravedad de una reacción adversa</vt:lpstr>
      <vt:lpstr>Falla Terapéutica (FT)</vt:lpstr>
      <vt:lpstr>Error de medicación (EM)</vt:lpstr>
      <vt:lpstr>ESAVI</vt:lpstr>
      <vt:lpstr>Presentación de PowerPoint</vt:lpstr>
      <vt:lpstr>¿CÓMO NOTIFICAR? </vt:lpstr>
      <vt:lpstr>Presentación de PowerPoint</vt:lpstr>
      <vt:lpstr>FICHA AMARILLA</vt:lpstr>
      <vt:lpstr>Presentación de PowerPoint</vt:lpstr>
      <vt:lpstr>1. INFORMACIÓN DEL PACIENTE  </vt:lpstr>
      <vt:lpstr>2. INFORMACIÓN SOBRE LA REACCIÓN ADVERSA  </vt:lpstr>
      <vt:lpstr> 3. MEDICAMENTO SOSPECHOSO       </vt:lpstr>
      <vt:lpstr> 4. TRATAMIENTO:       </vt:lpstr>
      <vt:lpstr> 5. MEDICAMENTOS CONCOMITANTES O UTILIZADAS PARA TRATAR EL EVENTO ADVERSO:       </vt:lpstr>
      <vt:lpstr> 6. INFORMACIÓN DEL NOTIFICADOR: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ESTEFANIA ESPINOZA GUACHO</dc:creator>
  <cp:lastModifiedBy>Gabriela Estefania Espinoza Guacho</cp:lastModifiedBy>
  <cp:revision>5</cp:revision>
  <dcterms:created xsi:type="dcterms:W3CDTF">2021-07-05T21:19:06Z</dcterms:created>
  <dcterms:modified xsi:type="dcterms:W3CDTF">2022-05-29T16:22:07Z</dcterms:modified>
</cp:coreProperties>
</file>