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1" r:id="rId20"/>
    <p:sldId id="277" r:id="rId21"/>
    <p:sldId id="278" r:id="rId22"/>
    <p:sldId id="280" r:id="rId23"/>
    <p:sldId id="281" r:id="rId24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399" y="461594"/>
            <a:ext cx="147320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6262" y="191846"/>
            <a:ext cx="595147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642"/>
            <a:ext cx="8072119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033" y="1136345"/>
            <a:ext cx="2591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NEOPLASIA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6801" y="3796576"/>
            <a:ext cx="7391400" cy="1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20100"/>
              </a:lnSpc>
              <a:spcBef>
                <a:spcPts val="100"/>
              </a:spcBef>
            </a:pP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UNACH</a:t>
            </a:r>
            <a:r>
              <a:rPr lang="es-ES" sz="3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endParaRPr lang="es-ES" sz="3200" spc="-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93675" marR="5080" indent="-181610">
              <a:lnSpc>
                <a:spcPct val="120100"/>
              </a:lnSpc>
              <a:spcBef>
                <a:spcPts val="100"/>
              </a:spcBef>
            </a:pP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DRA 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ELDA </a:t>
            </a:r>
            <a:r>
              <a:rPr sz="3200" spc="-35" dirty="0">
                <a:solidFill>
                  <a:srgbClr val="888888"/>
                </a:solidFill>
                <a:latin typeface="Calibri"/>
                <a:cs typeface="Calibri"/>
              </a:rPr>
              <a:t>VALDES</a:t>
            </a:r>
            <a:r>
              <a:rPr sz="32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GONZALEZ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3694" y="2204847"/>
            <a:ext cx="4968494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57" y="496950"/>
            <a:ext cx="7941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CARACTERISTICAS DE LAS</a:t>
            </a:r>
            <a:r>
              <a:rPr spc="-25" dirty="0"/>
              <a:t> </a:t>
            </a:r>
            <a:r>
              <a:rPr spc="-15" dirty="0"/>
              <a:t>NEOPLASIAS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38252"/>
            <a:ext cx="9001125" cy="551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954" y="315213"/>
            <a:ext cx="39420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NOMENCLATURA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6870"/>
            <a:ext cx="7779384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Benignos:</a:t>
            </a:r>
            <a:endParaRPr sz="3000" dirty="0">
              <a:latin typeface="Calibri"/>
              <a:cs typeface="Calibri"/>
            </a:endParaRPr>
          </a:p>
          <a:p>
            <a:pPr marL="355600" marR="102235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OMA: </a:t>
            </a:r>
            <a:r>
              <a:rPr sz="3000" spc="-5" dirty="0">
                <a:latin typeface="Calibri"/>
                <a:cs typeface="Calibri"/>
              </a:rPr>
              <a:t>sufijo </a:t>
            </a:r>
            <a:r>
              <a:rPr sz="3000" spc="-10" dirty="0">
                <a:latin typeface="Calibri"/>
                <a:cs typeface="Calibri"/>
              </a:rPr>
              <a:t>utilizado- significa </a:t>
            </a:r>
            <a:r>
              <a:rPr sz="3000" spc="-5" dirty="0">
                <a:latin typeface="Calibri"/>
                <a:cs typeface="Calibri"/>
              </a:rPr>
              <a:t>en </a:t>
            </a:r>
            <a:r>
              <a:rPr sz="3000" spc="-15" dirty="0">
                <a:latin typeface="Calibri"/>
                <a:cs typeface="Calibri"/>
              </a:rPr>
              <a:t>general  </a:t>
            </a:r>
            <a:r>
              <a:rPr sz="3000" spc="-5" dirty="0">
                <a:latin typeface="Calibri"/>
                <a:cs typeface="Calibri"/>
              </a:rPr>
              <a:t>benigno.</a:t>
            </a:r>
            <a:endParaRPr sz="3000" dirty="0">
              <a:latin typeface="Calibri"/>
              <a:cs typeface="Calibri"/>
            </a:endParaRPr>
          </a:p>
          <a:p>
            <a:pPr marL="1642110" indent="-16294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641475" algn="l"/>
                <a:tab pos="1642110" algn="l"/>
              </a:tabLst>
            </a:pPr>
            <a:r>
              <a:rPr sz="3000" spc="-5" dirty="0">
                <a:latin typeface="Calibri"/>
                <a:cs typeface="Calibri"/>
              </a:rPr>
              <a:t>Tiene </a:t>
            </a:r>
            <a:r>
              <a:rPr sz="3000" spc="-15" dirty="0">
                <a:latin typeface="Calibri"/>
                <a:cs typeface="Calibri"/>
              </a:rPr>
              <a:t>excepciones </a:t>
            </a:r>
            <a:r>
              <a:rPr sz="3000" spc="-5" dirty="0">
                <a:latin typeface="Calibri"/>
                <a:cs typeface="Calibri"/>
              </a:rPr>
              <a:t>que </a:t>
            </a:r>
            <a:r>
              <a:rPr sz="3000" dirty="0">
                <a:latin typeface="Calibri"/>
                <a:cs typeface="Calibri"/>
              </a:rPr>
              <a:t>si </a:t>
            </a:r>
            <a:r>
              <a:rPr sz="3000" spc="-5" dirty="0">
                <a:latin typeface="Calibri"/>
                <a:cs typeface="Calibri"/>
              </a:rPr>
              <a:t>son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malignas: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Hepatomas </a:t>
            </a:r>
            <a:r>
              <a:rPr sz="3000" dirty="0">
                <a:latin typeface="Calibri"/>
                <a:cs typeface="Calibri"/>
              </a:rPr>
              <a:t>( </a:t>
            </a:r>
            <a:r>
              <a:rPr sz="3000" spc="-10" dirty="0">
                <a:latin typeface="Calibri"/>
                <a:cs typeface="Calibri"/>
              </a:rPr>
              <a:t>derivados </a:t>
            </a:r>
            <a:r>
              <a:rPr sz="3000" spc="-5" dirty="0">
                <a:latin typeface="Calibri"/>
                <a:cs typeface="Calibri"/>
              </a:rPr>
              <a:t>de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hepatocitos)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 err="1">
                <a:latin typeface="Calibri"/>
                <a:cs typeface="Calibri"/>
              </a:rPr>
              <a:t>Linfoma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 </a:t>
            </a:r>
            <a:r>
              <a:rPr sz="3000" spc="-10" dirty="0">
                <a:latin typeface="Calibri"/>
                <a:cs typeface="Calibri"/>
              </a:rPr>
              <a:t>derivado </a:t>
            </a:r>
            <a:r>
              <a:rPr sz="3000" spc="-5" dirty="0">
                <a:latin typeface="Calibri"/>
                <a:cs typeface="Calibri"/>
              </a:rPr>
              <a:t>de células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linfoides)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 err="1">
                <a:latin typeface="Calibri"/>
                <a:cs typeface="Calibri"/>
              </a:rPr>
              <a:t>Hipernefroma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 </a:t>
            </a:r>
            <a:r>
              <a:rPr sz="3000" spc="-5" dirty="0">
                <a:latin typeface="Calibri"/>
                <a:cs typeface="Calibri"/>
              </a:rPr>
              <a:t>tumor maligno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renal)</a:t>
            </a:r>
            <a:endParaRPr sz="3000" dirty="0">
              <a:latin typeface="Calibri"/>
              <a:cs typeface="Calibri"/>
            </a:endParaRPr>
          </a:p>
          <a:p>
            <a:pPr marL="2242185" indent="-2230120">
              <a:lnSpc>
                <a:spcPct val="100000"/>
              </a:lnSpc>
              <a:buFont typeface="Arial"/>
              <a:buChar char="•"/>
              <a:tabLst>
                <a:tab pos="2242185" algn="l"/>
                <a:tab pos="2242820" algn="l"/>
              </a:tabLst>
            </a:pPr>
            <a:r>
              <a:rPr sz="3000" spc="-5" dirty="0">
                <a:latin typeface="Calibri"/>
                <a:cs typeface="Calibri"/>
              </a:rPr>
              <a:t>Benignos. Origen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Mesenquimatoso:</a:t>
            </a:r>
            <a:endParaRPr sz="3000" dirty="0">
              <a:latin typeface="Calibri"/>
              <a:cs typeface="Calibri"/>
            </a:endParaRPr>
          </a:p>
          <a:p>
            <a:pPr marL="355600" marR="5638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Prefijo-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10" dirty="0">
                <a:latin typeface="Calibri"/>
                <a:cs typeface="Calibri"/>
              </a:rPr>
              <a:t>tejido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spc="-10" dirty="0">
                <a:latin typeface="Calibri"/>
                <a:cs typeface="Calibri"/>
              </a:rPr>
              <a:t>procedencia </a:t>
            </a:r>
            <a:r>
              <a:rPr sz="3000" dirty="0">
                <a:latin typeface="Calibri"/>
                <a:cs typeface="Calibri"/>
              </a:rPr>
              <a:t>y OMA </a:t>
            </a:r>
            <a:r>
              <a:rPr sz="3000" spc="-10" dirty="0">
                <a:latin typeface="Calibri"/>
                <a:cs typeface="Calibri"/>
              </a:rPr>
              <a:t>como  </a:t>
            </a:r>
            <a:r>
              <a:rPr sz="3000" spc="-5" dirty="0">
                <a:latin typeface="Calibri"/>
                <a:cs typeface="Calibri"/>
              </a:rPr>
              <a:t>sufijo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889" y="377774"/>
            <a:ext cx="48304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0" dirty="0"/>
              <a:t>NOMENCLATURA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069455" cy="39940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Ejemplos: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Calibri"/>
                <a:cs typeface="Calibri"/>
              </a:rPr>
              <a:t>Tejido </a:t>
            </a:r>
            <a:r>
              <a:rPr sz="3200" spc="-10" dirty="0">
                <a:latin typeface="Calibri"/>
                <a:cs typeface="Calibri"/>
              </a:rPr>
              <a:t>graso: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lipoma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Calibri"/>
                <a:cs typeface="Calibri"/>
              </a:rPr>
              <a:t>Tejido </a:t>
            </a:r>
            <a:r>
              <a:rPr sz="3200" spc="-10" dirty="0">
                <a:latin typeface="Calibri"/>
                <a:cs typeface="Calibri"/>
              </a:rPr>
              <a:t>fibroso: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fibroma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Calibri"/>
                <a:cs typeface="Calibri"/>
              </a:rPr>
              <a:t>Tejido </a:t>
            </a:r>
            <a:r>
              <a:rPr sz="3200" spc="-5" dirty="0">
                <a:latin typeface="Calibri"/>
                <a:cs typeface="Calibri"/>
              </a:rPr>
              <a:t>óseo: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lang="es-ES" sz="3200" spc="-15" dirty="0">
                <a:latin typeface="Calibri"/>
                <a:cs typeface="Calibri"/>
              </a:rPr>
              <a:t>o</a:t>
            </a:r>
            <a:r>
              <a:rPr sz="3200" spc="-15" dirty="0" err="1">
                <a:latin typeface="Calibri"/>
                <a:cs typeface="Calibri"/>
              </a:rPr>
              <a:t>steoma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Calibri"/>
                <a:cs typeface="Calibri"/>
              </a:rPr>
              <a:t>Tejido </a:t>
            </a:r>
            <a:r>
              <a:rPr sz="3200" spc="-5" dirty="0">
                <a:latin typeface="Calibri"/>
                <a:cs typeface="Calibri"/>
              </a:rPr>
              <a:t>vascular: </a:t>
            </a:r>
            <a:r>
              <a:rPr lang="es-ES" sz="3200" spc="-5" dirty="0">
                <a:latin typeface="Calibri"/>
                <a:cs typeface="Calibri"/>
              </a:rPr>
              <a:t>a</a:t>
            </a:r>
            <a:r>
              <a:rPr sz="3200" spc="-5" dirty="0" err="1">
                <a:latin typeface="Calibri"/>
                <a:cs typeface="Calibri"/>
              </a:rPr>
              <a:t>ngioma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Hemangioma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Calibri"/>
                <a:cs typeface="Calibri"/>
              </a:rPr>
              <a:t>Tejido </a:t>
            </a:r>
            <a:r>
              <a:rPr sz="3200" spc="-5" dirty="0">
                <a:latin typeface="Calibri"/>
                <a:cs typeface="Calibri"/>
              </a:rPr>
              <a:t>cartilaginoso: </a:t>
            </a:r>
            <a:r>
              <a:rPr lang="es-ES" sz="3200" spc="-10" dirty="0">
                <a:latin typeface="Calibri"/>
                <a:cs typeface="Calibri"/>
              </a:rPr>
              <a:t>c</a:t>
            </a:r>
            <a:r>
              <a:rPr sz="3200" spc="-10" dirty="0" err="1">
                <a:latin typeface="Calibri"/>
                <a:cs typeface="Calibri"/>
              </a:rPr>
              <a:t>ondroma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etc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2315" y="5229199"/>
            <a:ext cx="1927225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40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421" y="461594"/>
            <a:ext cx="1630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TEMAS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7236460" cy="4782078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  <a:tabLst>
                <a:tab pos="355600" algn="l"/>
              </a:tabLst>
            </a:pPr>
            <a:r>
              <a:rPr lang="es-EC" sz="3200" spc="-10" dirty="0">
                <a:latin typeface="Calibri"/>
                <a:cs typeface="Calibri"/>
              </a:rPr>
              <a:t>NEOPLASIAS</a:t>
            </a: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0" dirty="0" err="1">
                <a:latin typeface="Calibri"/>
                <a:cs typeface="Calibri"/>
              </a:rPr>
              <a:t>Definición</a:t>
            </a:r>
            <a:endParaRPr lang="es-ES" sz="3200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 err="1">
                <a:latin typeface="Calibri"/>
                <a:cs typeface="Calibri"/>
              </a:rPr>
              <a:t>Características</a:t>
            </a:r>
            <a:endParaRPr lang="es-ES" sz="3200" spc="-1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lang="es-PE" sz="3200" spc="-15" dirty="0">
                <a:latin typeface="Calibri"/>
                <a:cs typeface="Calibri"/>
              </a:rPr>
              <a:t>Nomenclatura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 err="1">
                <a:latin typeface="Calibri"/>
                <a:cs typeface="Calibri"/>
              </a:rPr>
              <a:t>Metástasis</a:t>
            </a:r>
            <a:endParaRPr lang="es-EC" sz="3200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5600" algn="l"/>
              </a:tabLst>
            </a:pPr>
            <a:r>
              <a:rPr lang="en-US" sz="3200" dirty="0">
                <a:latin typeface="Calibri"/>
                <a:cs typeface="Calibri"/>
              </a:rPr>
              <a:t>Teratoma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3200" dirty="0" err="1">
                <a:latin typeface="Calibri"/>
                <a:cs typeface="Calibri"/>
              </a:rPr>
              <a:t>Características</a:t>
            </a:r>
            <a:endParaRPr lang="en-US"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8252" y="4653140"/>
            <a:ext cx="1927225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4936" y="314324"/>
            <a:ext cx="3581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NOMENCL</a:t>
            </a:r>
            <a:r>
              <a:rPr spc="-305" dirty="0"/>
              <a:t>A</a:t>
            </a:r>
            <a:r>
              <a:rPr spc="-10" dirty="0"/>
              <a:t>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538"/>
            <a:ext cx="6779260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Malignos .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spc="-10" dirty="0">
                <a:latin typeface="Calibri"/>
                <a:cs typeface="Calibri"/>
              </a:rPr>
              <a:t>origen mesenquimatoso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15" dirty="0">
                <a:latin typeface="Calibri"/>
                <a:cs typeface="Calibri"/>
              </a:rPr>
              <a:t>Prefijo </a:t>
            </a:r>
            <a:r>
              <a:rPr sz="2700" dirty="0">
                <a:latin typeface="Calibri"/>
                <a:cs typeface="Calibri"/>
              </a:rPr>
              <a:t>- </a:t>
            </a:r>
            <a:r>
              <a:rPr sz="2700" spc="-40" dirty="0">
                <a:latin typeface="Calibri"/>
                <a:cs typeface="Calibri"/>
              </a:rPr>
              <a:t>Tejido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spc="-10" dirty="0">
                <a:latin typeface="Calibri"/>
                <a:cs typeface="Calibri"/>
              </a:rPr>
              <a:t>origen </a:t>
            </a:r>
            <a:r>
              <a:rPr sz="2700" dirty="0">
                <a:latin typeface="Calibri"/>
                <a:cs typeface="Calibri"/>
              </a:rPr>
              <a:t>y </a:t>
            </a:r>
            <a:r>
              <a:rPr sz="2700" spc="-15" dirty="0">
                <a:latin typeface="Calibri"/>
                <a:cs typeface="Calibri"/>
              </a:rPr>
              <a:t>SARCOMA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6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sufijo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spc="-5" dirty="0">
                <a:latin typeface="Calibri"/>
                <a:cs typeface="Calibri"/>
              </a:rPr>
              <a:t>Ejemplos: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Calibri"/>
                <a:cs typeface="Calibri"/>
              </a:rPr>
              <a:t>Tejido </a:t>
            </a:r>
            <a:r>
              <a:rPr sz="2700" spc="-10" dirty="0">
                <a:latin typeface="Calibri"/>
                <a:cs typeface="Calibri"/>
              </a:rPr>
              <a:t>graso: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liposarcoma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0" dirty="0" err="1">
                <a:latin typeface="Calibri"/>
                <a:cs typeface="Calibri"/>
              </a:rPr>
              <a:t>Tejido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lang="es-ES" sz="2700" spc="-5" dirty="0">
                <a:latin typeface="Calibri"/>
                <a:cs typeface="Calibri"/>
              </a:rPr>
              <a:t>ó</a:t>
            </a:r>
            <a:r>
              <a:rPr sz="2700" spc="-5" dirty="0" err="1">
                <a:latin typeface="Calibri"/>
                <a:cs typeface="Calibri"/>
              </a:rPr>
              <a:t>seo</a:t>
            </a:r>
            <a:r>
              <a:rPr sz="2700" spc="-5" dirty="0">
                <a:latin typeface="Calibri"/>
                <a:cs typeface="Calibri"/>
              </a:rPr>
              <a:t>: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osteosarcoma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Calibri"/>
                <a:cs typeface="Calibri"/>
              </a:rPr>
              <a:t>Tejido </a:t>
            </a:r>
            <a:r>
              <a:rPr sz="2700" spc="-10" dirty="0">
                <a:latin typeface="Calibri"/>
                <a:cs typeface="Calibri"/>
              </a:rPr>
              <a:t>fibroso: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fibrosarcoma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Calibri"/>
                <a:cs typeface="Calibri"/>
              </a:rPr>
              <a:t>Tejido </a:t>
            </a:r>
            <a:r>
              <a:rPr sz="2700" spc="-5" dirty="0">
                <a:latin typeface="Calibri"/>
                <a:cs typeface="Calibri"/>
              </a:rPr>
              <a:t>vascular: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hemangiosarcoma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Músculo </a:t>
            </a:r>
            <a:r>
              <a:rPr sz="2700" dirty="0">
                <a:latin typeface="Calibri"/>
                <a:cs typeface="Calibri"/>
              </a:rPr>
              <a:t>liso:</a:t>
            </a:r>
            <a:r>
              <a:rPr sz="2700" spc="-10" dirty="0">
                <a:latin typeface="Calibri"/>
                <a:cs typeface="Calibri"/>
              </a:rPr>
              <a:t> leiomiosarcoma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Músculo </a:t>
            </a:r>
            <a:r>
              <a:rPr sz="2700" spc="-10" dirty="0">
                <a:latin typeface="Calibri"/>
                <a:cs typeface="Calibri"/>
              </a:rPr>
              <a:t>estriado: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rabdomiosarcoma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00" y="5320462"/>
            <a:ext cx="1931924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1848" y="461594"/>
            <a:ext cx="39452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NOMENCLATURA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4777"/>
            <a:ext cx="7996555" cy="3531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Malignos. </a:t>
            </a:r>
            <a:r>
              <a:rPr sz="2500" spc="-10" dirty="0">
                <a:latin typeface="Calibri"/>
                <a:cs typeface="Calibri"/>
              </a:rPr>
              <a:t>Origen</a:t>
            </a:r>
            <a:r>
              <a:rPr sz="2500" spc="-5" dirty="0">
                <a:latin typeface="Calibri"/>
                <a:cs typeface="Calibri"/>
              </a:rPr>
              <a:t> Epitelial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880744">
              <a:lnSpc>
                <a:spcPts val="2400"/>
              </a:lnSpc>
              <a:spcBef>
                <a:spcPts val="5"/>
              </a:spcBef>
            </a:pPr>
            <a:r>
              <a:rPr sz="2500" spc="-5" dirty="0">
                <a:latin typeface="Calibri"/>
                <a:cs typeface="Calibri"/>
              </a:rPr>
              <a:t>De cualquier de </a:t>
            </a:r>
            <a:r>
              <a:rPr sz="2500" dirty="0">
                <a:latin typeface="Calibri"/>
                <a:cs typeface="Calibri"/>
              </a:rPr>
              <a:t>las </a:t>
            </a:r>
            <a:r>
              <a:rPr sz="2500" spc="-10" dirty="0">
                <a:latin typeface="Calibri"/>
                <a:cs typeface="Calibri"/>
              </a:rPr>
              <a:t>tres capas germinativas </a:t>
            </a:r>
            <a:r>
              <a:rPr sz="2500" spc="-5" dirty="0">
                <a:latin typeface="Calibri"/>
                <a:cs typeface="Calibri"/>
              </a:rPr>
              <a:t>se les llama  </a:t>
            </a:r>
            <a:r>
              <a:rPr sz="2500" spc="-10" dirty="0">
                <a:latin typeface="Calibri"/>
                <a:cs typeface="Calibri"/>
              </a:rPr>
              <a:t>CARCINOMA.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500" spc="-15" dirty="0">
                <a:latin typeface="Calibri"/>
                <a:cs typeface="Calibri"/>
              </a:rPr>
              <a:t>Estos </a:t>
            </a:r>
            <a:r>
              <a:rPr sz="2500" spc="-5" dirty="0">
                <a:latin typeface="Calibri"/>
                <a:cs typeface="Calibri"/>
              </a:rPr>
              <a:t>se clasifican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en: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Adenocarcinomas: </a:t>
            </a:r>
            <a:r>
              <a:rPr sz="2500" spc="-5" dirty="0">
                <a:latin typeface="Calibri"/>
                <a:cs typeface="Calibri"/>
              </a:rPr>
              <a:t>si </a:t>
            </a:r>
            <a:r>
              <a:rPr sz="2500" dirty="0">
                <a:latin typeface="Calibri"/>
                <a:cs typeface="Calibri"/>
              </a:rPr>
              <a:t>es </a:t>
            </a:r>
            <a:r>
              <a:rPr sz="2500" spc="-5" dirty="0">
                <a:latin typeface="Calibri"/>
                <a:cs typeface="Calibri"/>
              </a:rPr>
              <a:t>epitelio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glandular.</a:t>
            </a:r>
            <a:endParaRPr sz="2500">
              <a:latin typeface="Calibri"/>
              <a:cs typeface="Calibri"/>
            </a:endParaRPr>
          </a:p>
          <a:p>
            <a:pPr marL="355600" marR="211454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Cistadenocarcinoma: </a:t>
            </a:r>
            <a:r>
              <a:rPr sz="2500" spc="-15" dirty="0">
                <a:latin typeface="Calibri"/>
                <a:cs typeface="Calibri"/>
              </a:rPr>
              <a:t>seroso </a:t>
            </a:r>
            <a:r>
              <a:rPr sz="2500" spc="-5" dirty="0">
                <a:latin typeface="Calibri"/>
                <a:cs typeface="Calibri"/>
              </a:rPr>
              <a:t>papilar: si </a:t>
            </a:r>
            <a:r>
              <a:rPr sz="2500" spc="-10" dirty="0">
                <a:latin typeface="Calibri"/>
                <a:cs typeface="Calibri"/>
              </a:rPr>
              <a:t>derivan </a:t>
            </a:r>
            <a:r>
              <a:rPr sz="2500" spc="-5" dirty="0">
                <a:latin typeface="Calibri"/>
                <a:cs typeface="Calibri"/>
              </a:rPr>
              <a:t>de epitelio  glandular </a:t>
            </a:r>
            <a:r>
              <a:rPr sz="2500" spc="-15" dirty="0">
                <a:latin typeface="Calibri"/>
                <a:cs typeface="Calibri"/>
              </a:rPr>
              <a:t>con </a:t>
            </a:r>
            <a:r>
              <a:rPr sz="2500" spc="-10" dirty="0">
                <a:latin typeface="Calibri"/>
                <a:cs typeface="Calibri"/>
              </a:rPr>
              <a:t>cavidades quísticas </a:t>
            </a:r>
            <a:r>
              <a:rPr sz="2500" spc="-5" dirty="0">
                <a:latin typeface="Calibri"/>
                <a:cs typeface="Calibri"/>
              </a:rPr>
              <a:t>y papilas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maligno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Carcinoma </a:t>
            </a:r>
            <a:r>
              <a:rPr sz="2500" spc="-5" dirty="0">
                <a:latin typeface="Calibri"/>
                <a:cs typeface="Calibri"/>
              </a:rPr>
              <a:t>epidermoide o de células escamosas: se </a:t>
            </a:r>
            <a:r>
              <a:rPr sz="2500" spc="-10" dirty="0">
                <a:latin typeface="Calibri"/>
                <a:cs typeface="Calibri"/>
              </a:rPr>
              <a:t>derivan  </a:t>
            </a:r>
            <a:r>
              <a:rPr sz="2500" spc="-5" dirty="0">
                <a:latin typeface="Calibri"/>
                <a:cs typeface="Calibri"/>
              </a:rPr>
              <a:t>del epitelio </a:t>
            </a:r>
            <a:r>
              <a:rPr sz="2500" spc="-15" dirty="0">
                <a:latin typeface="Calibri"/>
                <a:cs typeface="Calibri"/>
              </a:rPr>
              <a:t>pavimentoso </a:t>
            </a:r>
            <a:r>
              <a:rPr sz="2500" spc="-5" dirty="0">
                <a:latin typeface="Calibri"/>
                <a:cs typeface="Calibri"/>
              </a:rPr>
              <a:t>o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escamoso.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8207" y="5157190"/>
            <a:ext cx="1931923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614" y="496950"/>
            <a:ext cx="2367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Metástasis: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445"/>
            <a:ext cx="7792720" cy="353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Propagación </a:t>
            </a:r>
            <a:r>
              <a:rPr sz="2200" spc="-5" dirty="0">
                <a:latin typeface="Calibri"/>
                <a:cs typeface="Calibri"/>
              </a:rPr>
              <a:t>y </a:t>
            </a:r>
            <a:r>
              <a:rPr sz="2200" spc="-10" dirty="0">
                <a:latin typeface="Calibri"/>
                <a:cs typeface="Calibri"/>
              </a:rPr>
              <a:t>establecimiento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distancia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elementos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neoplásicos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procedentes </a:t>
            </a:r>
            <a:r>
              <a:rPr sz="2200" spc="-5" dirty="0">
                <a:latin typeface="Calibri"/>
                <a:cs typeface="Calibri"/>
              </a:rPr>
              <a:t>de la lesión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primitiva.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100" b="1" spc="-5" dirty="0">
                <a:latin typeface="Calibri"/>
                <a:cs typeface="Calibri"/>
              </a:rPr>
              <a:t>Vías </a:t>
            </a:r>
            <a:r>
              <a:rPr sz="4100" b="1" dirty="0">
                <a:latin typeface="Calibri"/>
                <a:cs typeface="Calibri"/>
              </a:rPr>
              <a:t>de</a:t>
            </a:r>
            <a:r>
              <a:rPr sz="4100" b="1" spc="-5" dirty="0">
                <a:latin typeface="Calibri"/>
                <a:cs typeface="Calibri"/>
              </a:rPr>
              <a:t> Diseminación:</a:t>
            </a:r>
            <a:endParaRPr sz="4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Sanguínea:</a:t>
            </a:r>
            <a:endParaRPr sz="2200">
              <a:latin typeface="Calibri"/>
              <a:cs typeface="Calibri"/>
            </a:endParaRPr>
          </a:p>
          <a:p>
            <a:pPr marL="12700" marR="438784">
              <a:lnSpc>
                <a:spcPct val="80000"/>
              </a:lnSpc>
              <a:spcBef>
                <a:spcPts val="525"/>
              </a:spcBef>
            </a:pPr>
            <a:r>
              <a:rPr sz="2200" spc="-5" dirty="0">
                <a:latin typeface="Calibri"/>
                <a:cs typeface="Calibri"/>
              </a:rPr>
              <a:t>Predomina en la </a:t>
            </a:r>
            <a:r>
              <a:rPr sz="2200" spc="-10" dirty="0">
                <a:latin typeface="Calibri"/>
                <a:cs typeface="Calibri"/>
              </a:rPr>
              <a:t>diseminación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órganos </a:t>
            </a:r>
            <a:r>
              <a:rPr sz="2200" spc="-10" dirty="0">
                <a:latin typeface="Calibri"/>
                <a:cs typeface="Calibri"/>
              </a:rPr>
              <a:t>parenquimatosos </a:t>
            </a:r>
            <a:r>
              <a:rPr sz="2200" spc="-5" dirty="0">
                <a:latin typeface="Calibri"/>
                <a:cs typeface="Calibri"/>
              </a:rPr>
              <a:t>y mas  alejados ( </a:t>
            </a:r>
            <a:r>
              <a:rPr sz="2200" spc="-15" dirty="0">
                <a:latin typeface="Calibri"/>
                <a:cs typeface="Calibri"/>
              </a:rPr>
              <a:t>forma frecuente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spc="-10" dirty="0">
                <a:latin typeface="Calibri"/>
                <a:cs typeface="Calibri"/>
              </a:rPr>
              <a:t>propagación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las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sarcomas).</a:t>
            </a:r>
            <a:endParaRPr sz="2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b="1" spc="-15" dirty="0">
                <a:latin typeface="Calibri"/>
                <a:cs typeface="Calibri"/>
              </a:rPr>
              <a:t>Linfática: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Predominante diseminación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los </a:t>
            </a:r>
            <a:r>
              <a:rPr sz="2200" spc="-10" dirty="0">
                <a:latin typeface="Calibri"/>
                <a:cs typeface="Calibri"/>
              </a:rPr>
              <a:t>tumores </a:t>
            </a:r>
            <a:r>
              <a:rPr sz="2200" spc="-5" dirty="0">
                <a:latin typeface="Calibri"/>
                <a:cs typeface="Calibri"/>
              </a:rPr>
              <a:t>epiteliales o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carcinomas.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Siembra </a:t>
            </a:r>
            <a:r>
              <a:rPr sz="2200" b="1" spc="-15" dirty="0">
                <a:latin typeface="Calibri"/>
                <a:cs typeface="Calibri"/>
              </a:rPr>
              <a:t>directa </a:t>
            </a:r>
            <a:r>
              <a:rPr sz="2200" b="1" spc="-5" dirty="0">
                <a:latin typeface="Calibri"/>
                <a:cs typeface="Calibri"/>
              </a:rPr>
              <a:t>en </a:t>
            </a:r>
            <a:r>
              <a:rPr sz="2200" b="1" spc="-15" dirty="0">
                <a:latin typeface="Calibri"/>
                <a:cs typeface="Calibri"/>
              </a:rPr>
              <a:t>cavidades </a:t>
            </a:r>
            <a:r>
              <a:rPr sz="2200" b="1" spc="-5" dirty="0">
                <a:latin typeface="Calibri"/>
                <a:cs typeface="Calibri"/>
              </a:rPr>
              <a:t>o superficies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orgánicas.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485" y="191846"/>
            <a:ext cx="3655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Recidiva</a:t>
            </a:r>
            <a:r>
              <a:rPr spc="-70" dirty="0"/>
              <a:t> </a:t>
            </a:r>
            <a:r>
              <a:rPr spc="-50" dirty="0"/>
              <a:t>Tumoral: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Termino </a:t>
            </a:r>
            <a:r>
              <a:rPr spc="-5" dirty="0"/>
              <a:t>usado </a:t>
            </a:r>
            <a:r>
              <a:rPr spc="-20" dirty="0"/>
              <a:t>para </a:t>
            </a:r>
            <a:r>
              <a:rPr spc="-15" dirty="0"/>
              <a:t>expresar </a:t>
            </a:r>
            <a:r>
              <a:rPr dirty="0"/>
              <a:t>la </a:t>
            </a:r>
            <a:r>
              <a:rPr spc="-10" dirty="0"/>
              <a:t>reproducción  </a:t>
            </a:r>
            <a:r>
              <a:rPr spc="-5" dirty="0"/>
              <a:t>local </a:t>
            </a:r>
            <a:r>
              <a:rPr spc="-10" dirty="0"/>
              <a:t>de </a:t>
            </a:r>
            <a:r>
              <a:rPr spc="-5" dirty="0"/>
              <a:t>un tumor que ha sido </a:t>
            </a:r>
            <a:r>
              <a:rPr spc="-20" dirty="0"/>
              <a:t>tratado </a:t>
            </a:r>
            <a:r>
              <a:rPr dirty="0"/>
              <a:t>y </a:t>
            </a:r>
            <a:r>
              <a:rPr spc="-5" dirty="0"/>
              <a:t>que  </a:t>
            </a:r>
            <a:r>
              <a:rPr spc="-15" dirty="0"/>
              <a:t>aparentemente </a:t>
            </a:r>
            <a:r>
              <a:rPr spc="-5" dirty="0"/>
              <a:t>había desaparecido. </a:t>
            </a:r>
            <a:r>
              <a:rPr dirty="0"/>
              <a:t>( </a:t>
            </a:r>
            <a:r>
              <a:rPr spc="-5" dirty="0"/>
              <a:t>no debe  </a:t>
            </a:r>
            <a:r>
              <a:rPr spc="-15" dirty="0"/>
              <a:t>confundirse </a:t>
            </a:r>
            <a:r>
              <a:rPr spc="-10" dirty="0"/>
              <a:t>con</a:t>
            </a:r>
            <a:r>
              <a:rPr spc="30" dirty="0"/>
              <a:t> </a:t>
            </a:r>
            <a:r>
              <a:rPr spc="-15" dirty="0"/>
              <a:t>metástasis).</a:t>
            </a:r>
          </a:p>
        </p:txBody>
      </p:sp>
      <p:sp>
        <p:nvSpPr>
          <p:cNvPr id="4" name="object 4"/>
          <p:cNvSpPr/>
          <p:nvPr/>
        </p:nvSpPr>
        <p:spPr>
          <a:xfrm>
            <a:off x="5940171" y="4725149"/>
            <a:ext cx="1931924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6401" y="461594"/>
            <a:ext cx="2713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DEFINICION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7750"/>
            <a:ext cx="7868284" cy="41871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3000" spc="-10" dirty="0">
                <a:latin typeface="Calibri"/>
                <a:cs typeface="Calibri"/>
              </a:rPr>
              <a:t>Oncología </a:t>
            </a:r>
            <a:r>
              <a:rPr sz="3000" dirty="0">
                <a:latin typeface="Calibri"/>
                <a:cs typeface="Calibri"/>
              </a:rPr>
              <a:t>( </a:t>
            </a:r>
            <a:r>
              <a:rPr sz="3000" spc="-10" dirty="0">
                <a:latin typeface="Calibri"/>
                <a:cs typeface="Calibri"/>
              </a:rPr>
              <a:t>del griego oncos, </a:t>
            </a:r>
            <a:r>
              <a:rPr sz="3000" spc="-45" dirty="0">
                <a:latin typeface="Calibri"/>
                <a:cs typeface="Calibri"/>
              </a:rPr>
              <a:t>tumor, </a:t>
            </a:r>
            <a:r>
              <a:rPr sz="3000" spc="-5" dirty="0">
                <a:latin typeface="Calibri"/>
                <a:cs typeface="Calibri"/>
              </a:rPr>
              <a:t>logia,</a:t>
            </a:r>
            <a:r>
              <a:rPr sz="3000" spc="1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estudio)</a:t>
            </a:r>
            <a:endParaRPr sz="3000">
              <a:latin typeface="Calibri"/>
              <a:cs typeface="Calibri"/>
            </a:endParaRPr>
          </a:p>
          <a:p>
            <a:pPr marL="97790" marR="1906905" indent="-85725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Estudio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spc="-10" dirty="0">
                <a:latin typeface="Calibri"/>
                <a:cs typeface="Calibri"/>
              </a:rPr>
              <a:t>los </a:t>
            </a:r>
            <a:r>
              <a:rPr sz="3000" spc="-5" dirty="0">
                <a:latin typeface="Calibri"/>
                <a:cs typeface="Calibri"/>
              </a:rPr>
              <a:t>tumores </a:t>
            </a:r>
            <a:r>
              <a:rPr sz="3000" dirty="0">
                <a:latin typeface="Calibri"/>
                <a:cs typeface="Calibri"/>
              </a:rPr>
              <a:t>y </a:t>
            </a:r>
            <a:r>
              <a:rPr sz="3000" spc="-5" dirty="0">
                <a:latin typeface="Calibri"/>
                <a:cs typeface="Calibri"/>
              </a:rPr>
              <a:t>neoplasias.  </a:t>
            </a:r>
            <a:r>
              <a:rPr sz="3000" spc="-10" dirty="0">
                <a:latin typeface="Calibri"/>
                <a:cs typeface="Calibri"/>
              </a:rPr>
              <a:t>Neoplasias:</a:t>
            </a:r>
            <a:endParaRPr sz="3000">
              <a:latin typeface="Calibri"/>
              <a:cs typeface="Calibri"/>
            </a:endParaRPr>
          </a:p>
          <a:p>
            <a:pPr marL="355600" marR="163830" indent="-342900">
              <a:lnSpc>
                <a:spcPct val="9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4485640" algn="l"/>
              </a:tabLst>
            </a:pPr>
            <a:r>
              <a:rPr sz="3000" spc="-5" dirty="0">
                <a:latin typeface="Calibri"/>
                <a:cs typeface="Calibri"/>
              </a:rPr>
              <a:t>Es </a:t>
            </a:r>
            <a:r>
              <a:rPr sz="3000" spc="-10" dirty="0">
                <a:latin typeface="Calibri"/>
                <a:cs typeface="Calibri"/>
              </a:rPr>
              <a:t>una </a:t>
            </a:r>
            <a:r>
              <a:rPr sz="3000" dirty="0">
                <a:latin typeface="Calibri"/>
                <a:cs typeface="Calibri"/>
              </a:rPr>
              <a:t>masa anormal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spc="-15" dirty="0">
                <a:latin typeface="Calibri"/>
                <a:cs typeface="Calibri"/>
              </a:rPr>
              <a:t>tejido, </a:t>
            </a:r>
            <a:r>
              <a:rPr sz="3000" spc="-10" dirty="0">
                <a:latin typeface="Calibri"/>
                <a:cs typeface="Calibri"/>
              </a:rPr>
              <a:t>con </a:t>
            </a:r>
            <a:r>
              <a:rPr sz="3000" spc="-5" dirty="0">
                <a:latin typeface="Calibri"/>
                <a:cs typeface="Calibri"/>
              </a:rPr>
              <a:t>un  </a:t>
            </a:r>
            <a:r>
              <a:rPr sz="3000" spc="-15" dirty="0">
                <a:latin typeface="Calibri"/>
                <a:cs typeface="Calibri"/>
              </a:rPr>
              <a:t>crecimiento </a:t>
            </a:r>
            <a:r>
              <a:rPr sz="3000" spc="-5" dirty="0">
                <a:latin typeface="Calibri"/>
                <a:cs typeface="Calibri"/>
              </a:rPr>
              <a:t>que </a:t>
            </a:r>
            <a:r>
              <a:rPr sz="3000" spc="-10" dirty="0">
                <a:latin typeface="Calibri"/>
                <a:cs typeface="Calibri"/>
              </a:rPr>
              <a:t>sobrepasa </a:t>
            </a:r>
            <a:r>
              <a:rPr sz="3000" dirty="0">
                <a:latin typeface="Calibri"/>
                <a:cs typeface="Calibri"/>
              </a:rPr>
              <a:t>al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dirty="0">
                <a:latin typeface="Calibri"/>
                <a:cs typeface="Calibri"/>
              </a:rPr>
              <a:t>los </a:t>
            </a:r>
            <a:r>
              <a:rPr sz="3000" spc="-10" dirty="0">
                <a:latin typeface="Calibri"/>
                <a:cs typeface="Calibri"/>
              </a:rPr>
              <a:t>tejidos  normales </a:t>
            </a:r>
            <a:r>
              <a:rPr sz="3000" dirty="0">
                <a:latin typeface="Calibri"/>
                <a:cs typeface="Calibri"/>
              </a:rPr>
              <a:t>y </a:t>
            </a:r>
            <a:r>
              <a:rPr sz="3000" spc="-5" dirty="0">
                <a:latin typeface="Calibri"/>
                <a:cs typeface="Calibri"/>
              </a:rPr>
              <a:t>no </a:t>
            </a:r>
            <a:r>
              <a:rPr sz="3000" spc="-15" dirty="0">
                <a:latin typeface="Calibri"/>
                <a:cs typeface="Calibri"/>
              </a:rPr>
              <a:t>coordinado </a:t>
            </a:r>
            <a:r>
              <a:rPr sz="3000" spc="-10" dirty="0">
                <a:latin typeface="Calibri"/>
                <a:cs typeface="Calibri"/>
              </a:rPr>
              <a:t>con los </a:t>
            </a:r>
            <a:r>
              <a:rPr sz="3000" spc="-5" dirty="0">
                <a:latin typeface="Calibri"/>
                <a:cs typeface="Calibri"/>
              </a:rPr>
              <a:t>de </a:t>
            </a:r>
            <a:r>
              <a:rPr sz="3000" spc="-15" dirty="0">
                <a:latin typeface="Calibri"/>
                <a:cs typeface="Calibri"/>
              </a:rPr>
              <a:t>estos, </a:t>
            </a:r>
            <a:r>
              <a:rPr sz="3000" spc="-10" dirty="0">
                <a:latin typeface="Calibri"/>
                <a:cs typeface="Calibri"/>
              </a:rPr>
              <a:t>que  </a:t>
            </a:r>
            <a:r>
              <a:rPr sz="3000" spc="-15" dirty="0">
                <a:latin typeface="Calibri"/>
                <a:cs typeface="Calibri"/>
              </a:rPr>
              <a:t>conserva </a:t>
            </a:r>
            <a:r>
              <a:rPr sz="3000" dirty="0">
                <a:latin typeface="Calibri"/>
                <a:cs typeface="Calibri"/>
              </a:rPr>
              <a:t>el mismo </a:t>
            </a:r>
            <a:r>
              <a:rPr sz="3000" spc="-15" dirty="0">
                <a:latin typeface="Calibri"/>
                <a:cs typeface="Calibri"/>
              </a:rPr>
              <a:t>carácter </a:t>
            </a:r>
            <a:r>
              <a:rPr sz="3000" spc="-25" dirty="0">
                <a:latin typeface="Calibri"/>
                <a:cs typeface="Calibri"/>
              </a:rPr>
              <a:t>excesivo </a:t>
            </a:r>
            <a:r>
              <a:rPr sz="3000" spc="-5" dirty="0">
                <a:latin typeface="Calibri"/>
                <a:cs typeface="Calibri"/>
              </a:rPr>
              <a:t>una </a:t>
            </a:r>
            <a:r>
              <a:rPr sz="3000" spc="-20" dirty="0">
                <a:latin typeface="Calibri"/>
                <a:cs typeface="Calibri"/>
              </a:rPr>
              <a:t>vez  </a:t>
            </a:r>
            <a:r>
              <a:rPr sz="3000" spc="-10" dirty="0">
                <a:latin typeface="Calibri"/>
                <a:cs typeface="Calibri"/>
              </a:rPr>
              <a:t>concluido </a:t>
            </a:r>
            <a:r>
              <a:rPr sz="3000" dirty="0">
                <a:latin typeface="Calibri"/>
                <a:cs typeface="Calibri"/>
              </a:rPr>
              <a:t>el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estimulo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que	</a:t>
            </a:r>
            <a:r>
              <a:rPr sz="3000" spc="-20" dirty="0">
                <a:latin typeface="Calibri"/>
                <a:cs typeface="Calibri"/>
              </a:rPr>
              <a:t>provocó </a:t>
            </a:r>
            <a:r>
              <a:rPr sz="3000" spc="-5" dirty="0">
                <a:latin typeface="Calibri"/>
                <a:cs typeface="Calibri"/>
              </a:rPr>
              <a:t>el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cambio.</a:t>
            </a:r>
            <a:endParaRPr sz="30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360"/>
              </a:spcBef>
            </a:pPr>
            <a:r>
              <a:rPr sz="3000" spc="-5" dirty="0">
                <a:latin typeface="Calibri"/>
                <a:cs typeface="Calibri"/>
              </a:rPr>
              <a:t>Sir Rupert </a:t>
            </a:r>
            <a:r>
              <a:rPr sz="3000" spc="-10" dirty="0">
                <a:latin typeface="Calibri"/>
                <a:cs typeface="Calibri"/>
              </a:rPr>
              <a:t>Willis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Robbins)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4234" y="5229199"/>
            <a:ext cx="1927225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01087" cy="641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678" y="496950"/>
            <a:ext cx="2105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T</a:t>
            </a:r>
            <a:r>
              <a:rPr spc="-5" dirty="0"/>
              <a:t>e</a:t>
            </a:r>
            <a:r>
              <a:rPr spc="-90" dirty="0"/>
              <a:t>r</a:t>
            </a:r>
            <a:r>
              <a:rPr spc="-40" dirty="0"/>
              <a:t>at</a:t>
            </a:r>
            <a:r>
              <a:rPr spc="-10" dirty="0"/>
              <a:t>om</a:t>
            </a:r>
            <a:r>
              <a:rPr spc="10" dirty="0"/>
              <a:t>a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8054340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Tumores </a:t>
            </a:r>
            <a:r>
              <a:rPr sz="3200" spc="-15" dirty="0">
                <a:latin typeface="Calibri"/>
                <a:cs typeface="Calibri"/>
              </a:rPr>
              <a:t>verdaderos, compuestos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múltiples  tejidos </a:t>
            </a:r>
            <a:r>
              <a:rPr sz="3200" spc="-10" dirty="0">
                <a:latin typeface="Calibri"/>
                <a:cs typeface="Calibri"/>
              </a:rPr>
              <a:t>extraños: </a:t>
            </a:r>
            <a:r>
              <a:rPr sz="3200" spc="-5" dirty="0">
                <a:latin typeface="Calibri"/>
                <a:cs typeface="Calibri"/>
              </a:rPr>
              <a:t>uñas, pelo </a:t>
            </a:r>
            <a:r>
              <a:rPr sz="3200" spc="-10" dirty="0">
                <a:latin typeface="Calibri"/>
                <a:cs typeface="Calibri"/>
              </a:rPr>
              <a:t>dientes, </a:t>
            </a:r>
            <a:r>
              <a:rPr sz="3200" spc="-5" dirty="0">
                <a:latin typeface="Calibri"/>
                <a:cs typeface="Calibri"/>
              </a:rPr>
              <a:t>cartílagos  </a:t>
            </a:r>
            <a:r>
              <a:rPr sz="3200" spc="-15" dirty="0">
                <a:latin typeface="Calibri"/>
                <a:cs typeface="Calibri"/>
              </a:rPr>
              <a:t>etc, </a:t>
            </a:r>
            <a:r>
              <a:rPr sz="3200" dirty="0">
                <a:latin typeface="Calibri"/>
                <a:cs typeface="Calibri"/>
              </a:rPr>
              <a:t>en cual </a:t>
            </a:r>
            <a:r>
              <a:rPr sz="3200" spc="-5" dirty="0">
                <a:latin typeface="Calibri"/>
                <a:cs typeface="Calibri"/>
              </a:rPr>
              <a:t>se origina de las </a:t>
            </a:r>
            <a:r>
              <a:rPr sz="3200" spc="-10" dirty="0">
                <a:latin typeface="Calibri"/>
                <a:cs typeface="Calibri"/>
              </a:rPr>
              <a:t>tres capas  </a:t>
            </a:r>
            <a:r>
              <a:rPr sz="3200" spc="-5" dirty="0">
                <a:latin typeface="Calibri"/>
                <a:cs typeface="Calibri"/>
              </a:rPr>
              <a:t>embrionarias.</a:t>
            </a:r>
            <a:endParaRPr sz="3200">
              <a:latin typeface="Calibri"/>
              <a:cs typeface="Calibri"/>
            </a:endParaRPr>
          </a:p>
          <a:p>
            <a:pPr marL="355600" marR="762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Frecuentes 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20" dirty="0">
                <a:latin typeface="Calibri"/>
                <a:cs typeface="Calibri"/>
              </a:rPr>
              <a:t>ovario, </a:t>
            </a:r>
            <a:r>
              <a:rPr sz="3200" spc="-10" dirty="0">
                <a:latin typeface="Calibri"/>
                <a:cs typeface="Calibri"/>
              </a:rPr>
              <a:t>testículos, mediastino  </a:t>
            </a:r>
            <a:r>
              <a:rPr sz="3200" spc="-40" dirty="0">
                <a:latin typeface="Calibri"/>
                <a:cs typeface="Calibri"/>
              </a:rPr>
              <a:t>anterior, </a:t>
            </a:r>
            <a:r>
              <a:rPr sz="3200" spc="-25" dirty="0">
                <a:latin typeface="Calibri"/>
                <a:cs typeface="Calibri"/>
              </a:rPr>
              <a:t>retro </a:t>
            </a:r>
            <a:r>
              <a:rPr sz="3200" spc="-15" dirty="0">
                <a:latin typeface="Calibri"/>
                <a:cs typeface="Calibri"/>
              </a:rPr>
              <a:t>peritoneo, </a:t>
            </a:r>
            <a:r>
              <a:rPr sz="3200" spc="-5" dirty="0">
                <a:latin typeface="Calibri"/>
                <a:cs typeface="Calibri"/>
              </a:rPr>
              <a:t>regiones </a:t>
            </a:r>
            <a:r>
              <a:rPr sz="3200" spc="-10" dirty="0">
                <a:latin typeface="Calibri"/>
                <a:cs typeface="Calibri"/>
              </a:rPr>
              <a:t>peri-sacras,  coccígeas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perianal.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Pueden </a:t>
            </a:r>
            <a:r>
              <a:rPr sz="3200" spc="-5" dirty="0">
                <a:latin typeface="Calibri"/>
                <a:cs typeface="Calibri"/>
              </a:rPr>
              <a:t>ser benignos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malignos.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6288" y="5157190"/>
            <a:ext cx="1843151" cy="103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012" y="450037"/>
            <a:ext cx="80384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9020" marR="5080" indent="-2306955">
              <a:lnSpc>
                <a:spcPct val="100000"/>
              </a:lnSpc>
              <a:spcBef>
                <a:spcPts val="100"/>
              </a:spcBef>
              <a:tabLst>
                <a:tab pos="4353560" algn="l"/>
              </a:tabLst>
            </a:pPr>
            <a:r>
              <a:rPr sz="5400" spc="-20" dirty="0"/>
              <a:t>Características	</a:t>
            </a:r>
            <a:r>
              <a:rPr sz="5400" spc="-5" dirty="0"/>
              <a:t>de </a:t>
            </a:r>
            <a:r>
              <a:rPr sz="5400" dirty="0"/>
              <a:t>las</a:t>
            </a:r>
            <a:r>
              <a:rPr sz="5400" spc="-85" dirty="0"/>
              <a:t> </a:t>
            </a:r>
            <a:r>
              <a:rPr sz="5400" dirty="0"/>
              <a:t>células  </a:t>
            </a:r>
            <a:r>
              <a:rPr sz="5400" spc="-10" dirty="0"/>
              <a:t>neoplásicas: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18540" y="2212594"/>
            <a:ext cx="7601584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21665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34975" algn="l"/>
              </a:tabLst>
            </a:pPr>
            <a:r>
              <a:rPr lang="es-ES" sz="3200" spc="-10" dirty="0">
                <a:latin typeface="Calibri"/>
                <a:cs typeface="Calibri"/>
              </a:rPr>
              <a:t>.-</a:t>
            </a:r>
            <a:r>
              <a:rPr sz="3200" spc="-10" dirty="0" err="1">
                <a:latin typeface="Calibri"/>
                <a:cs typeface="Calibri"/>
              </a:rPr>
              <a:t>Alteraciones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15" dirty="0">
                <a:latin typeface="Calibri"/>
                <a:cs typeface="Calibri"/>
              </a:rPr>
              <a:t>forma: </a:t>
            </a:r>
            <a:r>
              <a:rPr sz="3200" spc="-5" dirty="0">
                <a:latin typeface="Calibri"/>
                <a:cs typeface="Calibri"/>
              </a:rPr>
              <a:t>Pleomorfismo  </a:t>
            </a:r>
            <a:r>
              <a:rPr sz="3200" dirty="0">
                <a:latin typeface="Calibri"/>
                <a:cs typeface="Calibri"/>
              </a:rPr>
              <a:t>celular 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nuclear.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AutoNum type="arabicPlain"/>
              <a:tabLst>
                <a:tab pos="434975" algn="l"/>
              </a:tabLst>
            </a:pPr>
            <a:r>
              <a:rPr lang="es-ES" sz="3200" spc="-10" dirty="0">
                <a:latin typeface="Calibri"/>
                <a:cs typeface="Calibri"/>
              </a:rPr>
              <a:t>.-</a:t>
            </a:r>
            <a:r>
              <a:rPr sz="3200" spc="-10" dirty="0" err="1">
                <a:latin typeface="Calibri"/>
                <a:cs typeface="Calibri"/>
              </a:rPr>
              <a:t>Alteraciones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 tamaño: Células </a:t>
            </a:r>
            <a:r>
              <a:rPr sz="3200" spc="-10" dirty="0">
                <a:latin typeface="Calibri"/>
                <a:cs typeface="Calibri"/>
              </a:rPr>
              <a:t>tumorales  </a:t>
            </a:r>
            <a:r>
              <a:rPr sz="3200" spc="-15" dirty="0">
                <a:latin typeface="Calibri"/>
                <a:cs typeface="Calibri"/>
              </a:rPr>
              <a:t>gigantes.</a:t>
            </a:r>
            <a:endParaRPr sz="3200" dirty="0">
              <a:latin typeface="Calibri"/>
              <a:cs typeface="Calibri"/>
            </a:endParaRPr>
          </a:p>
          <a:p>
            <a:pPr marL="12700" marR="29209">
              <a:lnSpc>
                <a:spcPct val="120000"/>
              </a:lnSpc>
              <a:buAutoNum type="arabicPlain"/>
              <a:tabLst>
                <a:tab pos="434975" algn="l"/>
                <a:tab pos="4636770" algn="l"/>
              </a:tabLst>
            </a:pPr>
            <a:r>
              <a:rPr lang="es-ES" sz="3200" spc="5" dirty="0">
                <a:latin typeface="Calibri"/>
                <a:cs typeface="Calibri"/>
              </a:rPr>
              <a:t>.-</a:t>
            </a:r>
            <a:r>
              <a:rPr sz="3200" spc="5" dirty="0">
                <a:latin typeface="Calibri"/>
                <a:cs typeface="Calibri"/>
              </a:rPr>
              <a:t>M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ad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oria</a:t>
            </a:r>
            <a:r>
              <a:rPr sz="3200" dirty="0">
                <a:latin typeface="Calibri"/>
                <a:cs typeface="Calibri"/>
              </a:rPr>
              <a:t>l:	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.  </a:t>
            </a:r>
            <a:r>
              <a:rPr sz="3200" spc="-5" dirty="0">
                <a:latin typeface="Calibri"/>
                <a:cs typeface="Calibri"/>
              </a:rPr>
              <a:t>4</a:t>
            </a:r>
            <a:r>
              <a:rPr lang="es-ES" sz="3200" spc="-5" dirty="0">
                <a:latin typeface="Calibri"/>
                <a:cs typeface="Calibri"/>
              </a:rPr>
              <a:t>.</a:t>
            </a:r>
            <a:r>
              <a:rPr sz="3200" spc="-5" dirty="0">
                <a:latin typeface="Calibri"/>
                <a:cs typeface="Calibri"/>
              </a:rPr>
              <a:t>-</a:t>
            </a:r>
            <a:r>
              <a:rPr sz="3200" spc="-20" dirty="0" err="1">
                <a:latin typeface="Calibri"/>
                <a:cs typeface="Calibri"/>
              </a:rPr>
              <a:t>Pérdida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la relación núcleo-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citoplasma.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5</a:t>
            </a:r>
            <a:r>
              <a:rPr lang="es-ES" sz="3200" spc="-5" dirty="0">
                <a:latin typeface="Calibri"/>
                <a:cs typeface="Calibri"/>
              </a:rPr>
              <a:t>.</a:t>
            </a:r>
            <a:r>
              <a:rPr sz="3200" spc="-5" dirty="0">
                <a:latin typeface="Calibri"/>
                <a:cs typeface="Calibri"/>
              </a:rPr>
              <a:t>-</a:t>
            </a:r>
            <a:r>
              <a:rPr sz="3200" spc="-15" dirty="0" err="1">
                <a:latin typeface="Calibri"/>
                <a:cs typeface="Calibri"/>
              </a:rPr>
              <a:t>Gigantismo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nuclear.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56197" y="5661253"/>
            <a:ext cx="2503297" cy="1196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7675" marR="5080" indent="-1703070">
              <a:lnSpc>
                <a:spcPct val="100000"/>
              </a:lnSpc>
              <a:spcBef>
                <a:spcPts val="95"/>
              </a:spcBef>
              <a:tabLst>
                <a:tab pos="3226435" algn="l"/>
              </a:tabLst>
            </a:pPr>
            <a:r>
              <a:rPr spc="-15" dirty="0"/>
              <a:t>Características	</a:t>
            </a:r>
            <a:r>
              <a:rPr spc="-5" dirty="0"/>
              <a:t>de las</a:t>
            </a:r>
            <a:r>
              <a:rPr spc="-105" dirty="0"/>
              <a:t> </a:t>
            </a:r>
            <a:r>
              <a:rPr spc="-5" dirty="0"/>
              <a:t>células  </a:t>
            </a:r>
            <a:r>
              <a:rPr spc="-10" dirty="0"/>
              <a:t>neoplásicas: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96360"/>
            <a:ext cx="7922260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65"/>
              </a:spcBef>
              <a:tabLst>
                <a:tab pos="434975" algn="l"/>
              </a:tabLst>
            </a:pPr>
            <a:r>
              <a:rPr lang="es-ES" sz="3200" spc="-10" dirty="0">
                <a:latin typeface="Calibri"/>
                <a:cs typeface="Calibri"/>
              </a:rPr>
              <a:t>6.-</a:t>
            </a:r>
            <a:r>
              <a:rPr sz="3200" spc="-10" dirty="0">
                <a:latin typeface="Calibri"/>
                <a:cs typeface="Calibri"/>
              </a:rPr>
              <a:t>Mitosis numerosas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atípicas.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344170" algn="l"/>
              </a:tabLst>
            </a:pPr>
            <a:r>
              <a:rPr lang="es-ES" sz="3200" spc="-40" dirty="0">
                <a:latin typeface="Calibri"/>
                <a:cs typeface="Calibri"/>
              </a:rPr>
              <a:t>7.-</a:t>
            </a:r>
            <a:r>
              <a:rPr sz="3200" spc="-40" dirty="0">
                <a:latin typeface="Calibri"/>
                <a:cs typeface="Calibri"/>
              </a:rPr>
              <a:t>Tejidos </a:t>
            </a:r>
            <a:r>
              <a:rPr sz="3200" spc="-10" dirty="0">
                <a:latin typeface="Calibri"/>
                <a:cs typeface="Calibri"/>
              </a:rPr>
              <a:t>con </a:t>
            </a:r>
            <a:r>
              <a:rPr sz="3200" spc="-20" dirty="0">
                <a:latin typeface="Calibri"/>
                <a:cs typeface="Calibri"/>
              </a:rPr>
              <a:t>distorsión </a:t>
            </a:r>
            <a:r>
              <a:rPr sz="3200" spc="-10" dirty="0">
                <a:latin typeface="Calibri"/>
                <a:cs typeface="Calibri"/>
              </a:rPr>
              <a:t>estructural </a:t>
            </a:r>
            <a:r>
              <a:rPr sz="3200" dirty="0">
                <a:latin typeface="Calibri"/>
                <a:cs typeface="Calibri"/>
              </a:rPr>
              <a:t>e  </a:t>
            </a:r>
            <a:r>
              <a:rPr sz="3200" spc="-30" dirty="0">
                <a:latin typeface="Calibri"/>
                <a:cs typeface="Calibri"/>
              </a:rPr>
              <a:t>hipercelular, </a:t>
            </a:r>
            <a:r>
              <a:rPr sz="3200" spc="-10" dirty="0">
                <a:latin typeface="Calibri"/>
                <a:cs typeface="Calibri"/>
              </a:rPr>
              <a:t>perdida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5" dirty="0">
                <a:latin typeface="Calibri"/>
                <a:cs typeface="Calibri"/>
              </a:rPr>
              <a:t>polaridad </a:t>
            </a:r>
            <a:r>
              <a:rPr sz="3200" spc="-35" dirty="0">
                <a:latin typeface="Calibri"/>
                <a:cs typeface="Calibri"/>
              </a:rPr>
              <a:t>celular,  </a:t>
            </a:r>
            <a:r>
              <a:rPr sz="3200" spc="-15" dirty="0">
                <a:latin typeface="Calibri"/>
                <a:cs typeface="Calibri"/>
              </a:rPr>
              <a:t>desorganización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anaplasia.</a:t>
            </a:r>
            <a:endParaRPr lang="es-ES"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344170" algn="l"/>
              </a:tabLst>
            </a:pPr>
            <a:r>
              <a:rPr lang="es-PE" sz="3200" dirty="0">
                <a:latin typeface="Calibri"/>
                <a:cs typeface="Calibri"/>
              </a:rPr>
              <a:t>8.-</a:t>
            </a:r>
            <a:r>
              <a:rPr sz="3200" dirty="0">
                <a:latin typeface="Calibri"/>
                <a:cs typeface="Calibri"/>
              </a:rPr>
              <a:t>Nucléolos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prominentes.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4189" y="4653140"/>
            <a:ext cx="1927224" cy="144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57" y="496950"/>
            <a:ext cx="7941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CARACTERISTICAS DE LAS</a:t>
            </a:r>
            <a:r>
              <a:rPr spc="-25" dirty="0"/>
              <a:t> </a:t>
            </a:r>
            <a:r>
              <a:rPr spc="-15" dirty="0"/>
              <a:t>NEOPLASIAS</a:t>
            </a:r>
          </a:p>
        </p:txBody>
      </p:sp>
      <p:sp>
        <p:nvSpPr>
          <p:cNvPr id="3" name="object 3"/>
          <p:cNvSpPr/>
          <p:nvPr/>
        </p:nvSpPr>
        <p:spPr>
          <a:xfrm>
            <a:off x="107504" y="1196720"/>
            <a:ext cx="9036431" cy="566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508</Words>
  <Application>Microsoft Office PowerPoint</Application>
  <PresentationFormat>Presentación en pantalla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NEOPLASIA</vt:lpstr>
      <vt:lpstr>TEMAS</vt:lpstr>
      <vt:lpstr>DEFINICION</vt:lpstr>
      <vt:lpstr>Presentación de PowerPoint</vt:lpstr>
      <vt:lpstr>Teratoma:</vt:lpstr>
      <vt:lpstr>Presentación de PowerPoint</vt:lpstr>
      <vt:lpstr>Características de las células  neoplásicas:</vt:lpstr>
      <vt:lpstr>Características de las células  neoplásicas:</vt:lpstr>
      <vt:lpstr>CARACTERISTICAS DE LAS NEOPLASIAS</vt:lpstr>
      <vt:lpstr>CARACTERISTICAS DE LAS NEOPLASIAS</vt:lpstr>
      <vt:lpstr>Presentación de PowerPoint</vt:lpstr>
      <vt:lpstr>Presentación de PowerPoint</vt:lpstr>
      <vt:lpstr>Presentación de PowerPoint</vt:lpstr>
      <vt:lpstr>Presentación de PowerPoint</vt:lpstr>
      <vt:lpstr>NOMENCLATURA</vt:lpstr>
      <vt:lpstr>NOMENCLATURA</vt:lpstr>
      <vt:lpstr>Presentación de PowerPoint</vt:lpstr>
      <vt:lpstr>Presentación de PowerPoint</vt:lpstr>
      <vt:lpstr>Presentación de PowerPoint</vt:lpstr>
      <vt:lpstr>NOMENCLATURA</vt:lpstr>
      <vt:lpstr>NOMENCLATURA</vt:lpstr>
      <vt:lpstr>Metástasis:</vt:lpstr>
      <vt:lpstr>Recidiva Tumoral: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USUARIO</dc:creator>
  <cp:lastModifiedBy>Elda Maria</cp:lastModifiedBy>
  <cp:revision>12</cp:revision>
  <dcterms:created xsi:type="dcterms:W3CDTF">2020-07-23T22:56:15Z</dcterms:created>
  <dcterms:modified xsi:type="dcterms:W3CDTF">2023-05-08T21:16:22Z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2020-07-23T00:00:00Z</vt:filetime>
  </property>
</Properties>
</file>