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6" r:id="rId1"/>
  </p:sldMasterIdLst>
  <p:sldIdLst>
    <p:sldId id="276" r:id="rId2"/>
    <p:sldId id="262" r:id="rId3"/>
    <p:sldId id="263" r:id="rId4"/>
    <p:sldId id="264" r:id="rId5"/>
    <p:sldId id="265" r:id="rId6"/>
    <p:sldId id="266" r:id="rId7"/>
    <p:sldId id="267" r:id="rId8"/>
    <p:sldId id="268" r:id="rId9"/>
    <p:sldId id="256" r:id="rId10"/>
    <p:sldId id="257" r:id="rId11"/>
    <p:sldId id="258" r:id="rId12"/>
    <p:sldId id="259" r:id="rId13"/>
    <p:sldId id="260"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94" autoAdjust="0"/>
    <p:restoredTop sz="94660"/>
  </p:normalViewPr>
  <p:slideViewPr>
    <p:cSldViewPr snapToGrid="0">
      <p:cViewPr varScale="1">
        <p:scale>
          <a:sx n="74" d="100"/>
          <a:sy n="74" d="100"/>
        </p:scale>
        <p:origin x="564"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018932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10/28/2019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439082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10/28/2019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18341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10/28/2019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725367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10/28/2019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447711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10/28/2019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5596721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pPr/>
              <a:t>10/28/2019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pPr/>
              <a:t>‹Nº›</a:t>
            </a:fld>
            <a:endParaRPr lang="en-US" dirty="0"/>
          </a:p>
        </p:txBody>
      </p:sp>
    </p:spTree>
    <p:extLst>
      <p:ext uri="{BB962C8B-B14F-4D97-AF65-F5344CB8AC3E}">
        <p14:creationId xmlns:p14="http://schemas.microsoft.com/office/powerpoint/2010/main" val="16766939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723740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77257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10/28/2019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181806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pPr/>
              <a:t>10/28/2019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pPr/>
              <a:t>‹Nº›</a:t>
            </a:fld>
            <a:endParaRPr lang="en-US" dirty="0"/>
          </a:p>
        </p:txBody>
      </p:sp>
    </p:spTree>
    <p:extLst>
      <p:ext uri="{BB962C8B-B14F-4D97-AF65-F5344CB8AC3E}">
        <p14:creationId xmlns:p14="http://schemas.microsoft.com/office/powerpoint/2010/main" val="3498998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10/28/2019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81288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10/28/2019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182264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10/28/2019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003081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2A54C80-263E-416B-A8E0-580EDEADCBDC}" type="datetimeFigureOut">
              <a:rPr lang="en-US" smtClean="0"/>
              <a:pPr/>
              <a:t>10/28/2019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pPr/>
              <a:t>‹Nº›</a:t>
            </a:fld>
            <a:endParaRPr lang="en-US" dirty="0"/>
          </a:p>
        </p:txBody>
      </p:sp>
    </p:spTree>
    <p:extLst>
      <p:ext uri="{BB962C8B-B14F-4D97-AF65-F5344CB8AC3E}">
        <p14:creationId xmlns:p14="http://schemas.microsoft.com/office/powerpoint/2010/main" val="2003896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10/28/2019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2251314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10/28/2019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907618366"/>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 id="214748370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196891" y="1619794"/>
            <a:ext cx="8778715" cy="4175516"/>
          </a:xfrm>
        </p:spPr>
        <p:txBody>
          <a:bodyPr/>
          <a:lstStyle/>
          <a:p>
            <a:pPr algn="ctr"/>
            <a:r>
              <a:rPr lang="es-EC" sz="2400" b="1" dirty="0" smtClean="0">
                <a:effectLst>
                  <a:glow rad="101600">
                    <a:schemeClr val="accent3">
                      <a:satMod val="175000"/>
                      <a:alpha val="40000"/>
                    </a:schemeClr>
                  </a:glow>
                </a:effectLst>
                <a:latin typeface="+mn-lt"/>
              </a:rPr>
              <a:t>UNIVERSIDAD NACIONAL DE CHIMBORAZO</a:t>
            </a:r>
            <a:br>
              <a:rPr lang="es-EC" sz="2400" b="1" dirty="0" smtClean="0">
                <a:effectLst>
                  <a:glow rad="101600">
                    <a:schemeClr val="accent3">
                      <a:satMod val="175000"/>
                      <a:alpha val="40000"/>
                    </a:schemeClr>
                  </a:glow>
                </a:effectLst>
                <a:latin typeface="+mn-lt"/>
              </a:rPr>
            </a:br>
            <a:r>
              <a:rPr lang="es-EC" sz="2400" b="1" dirty="0" smtClean="0">
                <a:effectLst>
                  <a:glow rad="101600">
                    <a:schemeClr val="accent3">
                      <a:satMod val="175000"/>
                      <a:alpha val="40000"/>
                    </a:schemeClr>
                  </a:glow>
                </a:effectLst>
                <a:latin typeface="+mn-lt"/>
              </a:rPr>
              <a:t>FAULTAD CIENCIAS DE LA EDUCACION Y TECNOLOGIAS HUMANAS</a:t>
            </a:r>
            <a:br>
              <a:rPr lang="es-EC" sz="2400" b="1" dirty="0" smtClean="0">
                <a:effectLst>
                  <a:glow rad="101600">
                    <a:schemeClr val="accent3">
                      <a:satMod val="175000"/>
                      <a:alpha val="40000"/>
                    </a:schemeClr>
                  </a:glow>
                </a:effectLst>
                <a:latin typeface="+mn-lt"/>
              </a:rPr>
            </a:br>
            <a:r>
              <a:rPr lang="es-EC" sz="2400" b="1" dirty="0" smtClean="0">
                <a:effectLst>
                  <a:glow rad="101600">
                    <a:schemeClr val="accent3">
                      <a:satMod val="175000"/>
                      <a:alpha val="40000"/>
                    </a:schemeClr>
                  </a:glow>
                </a:effectLst>
                <a:latin typeface="+mn-lt"/>
              </a:rPr>
              <a:t>CARRERA DE CIENCIAS SOCIALES</a:t>
            </a:r>
            <a:br>
              <a:rPr lang="es-EC" sz="2400" b="1" dirty="0" smtClean="0">
                <a:effectLst>
                  <a:glow rad="101600">
                    <a:schemeClr val="accent3">
                      <a:satMod val="175000"/>
                      <a:alpha val="40000"/>
                    </a:schemeClr>
                  </a:glow>
                </a:effectLst>
                <a:latin typeface="+mn-lt"/>
              </a:rPr>
            </a:br>
            <a:r>
              <a:rPr lang="es-EC" sz="2400" b="1" dirty="0" smtClean="0">
                <a:effectLst>
                  <a:glow rad="101600">
                    <a:schemeClr val="accent3">
                      <a:satMod val="175000"/>
                      <a:alpha val="40000"/>
                    </a:schemeClr>
                  </a:glow>
                </a:effectLst>
                <a:latin typeface="+mn-lt"/>
              </a:rPr>
              <a:t>SEXTO SEMESTRE </a:t>
            </a:r>
            <a:r>
              <a:rPr lang="es-EC" sz="2400" b="1" dirty="0">
                <a:effectLst>
                  <a:glow rad="101600">
                    <a:schemeClr val="accent3">
                      <a:satMod val="175000"/>
                      <a:alpha val="40000"/>
                    </a:schemeClr>
                  </a:glow>
                </a:effectLst>
                <a:latin typeface="+mn-lt"/>
              </a:rPr>
              <a:t/>
            </a:r>
            <a:br>
              <a:rPr lang="es-EC" sz="2400" b="1" dirty="0">
                <a:effectLst>
                  <a:glow rad="101600">
                    <a:schemeClr val="accent3">
                      <a:satMod val="175000"/>
                      <a:alpha val="40000"/>
                    </a:schemeClr>
                  </a:glow>
                </a:effectLst>
                <a:latin typeface="+mn-lt"/>
              </a:rPr>
            </a:br>
            <a:r>
              <a:rPr lang="es-EC" sz="2400" b="1" dirty="0">
                <a:effectLst>
                  <a:glow rad="101600">
                    <a:schemeClr val="accent3">
                      <a:satMod val="175000"/>
                      <a:alpha val="40000"/>
                    </a:schemeClr>
                  </a:glow>
                </a:effectLst>
                <a:latin typeface="+mn-lt"/>
              </a:rPr>
              <a:t/>
            </a:r>
            <a:br>
              <a:rPr lang="es-EC" sz="2400" b="1" dirty="0">
                <a:effectLst>
                  <a:glow rad="101600">
                    <a:schemeClr val="accent3">
                      <a:satMod val="175000"/>
                      <a:alpha val="40000"/>
                    </a:schemeClr>
                  </a:glow>
                </a:effectLst>
                <a:latin typeface="+mn-lt"/>
              </a:rPr>
            </a:br>
            <a:r>
              <a:rPr lang="es-EC" sz="2400" b="1" dirty="0" smtClean="0">
                <a:effectLst>
                  <a:glow rad="101600">
                    <a:schemeClr val="accent3">
                      <a:satMod val="175000"/>
                      <a:alpha val="40000"/>
                    </a:schemeClr>
                  </a:glow>
                </a:effectLst>
                <a:latin typeface="+mn-lt"/>
              </a:rPr>
              <a:t>TEMA:  RIELEVES</a:t>
            </a:r>
            <a:br>
              <a:rPr lang="es-EC" sz="2400" b="1" dirty="0" smtClean="0">
                <a:effectLst>
                  <a:glow rad="101600">
                    <a:schemeClr val="accent3">
                      <a:satMod val="175000"/>
                      <a:alpha val="40000"/>
                    </a:schemeClr>
                  </a:glow>
                </a:effectLst>
                <a:latin typeface="+mn-lt"/>
              </a:rPr>
            </a:br>
            <a:r>
              <a:rPr lang="es-EC" sz="2400" b="1" dirty="0" smtClean="0">
                <a:effectLst>
                  <a:glow rad="101600">
                    <a:schemeClr val="accent3">
                      <a:satMod val="175000"/>
                      <a:alpha val="40000"/>
                    </a:schemeClr>
                  </a:glow>
                </a:effectLst>
                <a:latin typeface="+mn-lt"/>
              </a:rPr>
              <a:t/>
            </a:r>
            <a:br>
              <a:rPr lang="es-EC" sz="2400" b="1" dirty="0" smtClean="0">
                <a:effectLst>
                  <a:glow rad="101600">
                    <a:schemeClr val="accent3">
                      <a:satMod val="175000"/>
                      <a:alpha val="40000"/>
                    </a:schemeClr>
                  </a:glow>
                </a:effectLst>
                <a:latin typeface="+mn-lt"/>
              </a:rPr>
            </a:br>
            <a:r>
              <a:rPr lang="es-EC" sz="2800" b="1" dirty="0" smtClean="0">
                <a:effectLst>
                  <a:glow rad="101600">
                    <a:schemeClr val="accent3">
                      <a:satMod val="175000"/>
                      <a:alpha val="40000"/>
                    </a:schemeClr>
                  </a:glow>
                </a:effectLst>
                <a:latin typeface="+mn-lt"/>
              </a:rPr>
              <a:t/>
            </a:r>
            <a:br>
              <a:rPr lang="es-EC" sz="2800" b="1" dirty="0" smtClean="0">
                <a:effectLst>
                  <a:glow rad="101600">
                    <a:schemeClr val="accent3">
                      <a:satMod val="175000"/>
                      <a:alpha val="40000"/>
                    </a:schemeClr>
                  </a:glow>
                </a:effectLst>
                <a:latin typeface="+mn-lt"/>
              </a:rPr>
            </a:br>
            <a:r>
              <a:rPr lang="es-EC" sz="4800" dirty="0" smtClean="0"/>
              <a:t> </a:t>
            </a:r>
            <a:endParaRPr lang="es-EC" sz="4800"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22760" y="244904"/>
            <a:ext cx="1625995" cy="1279964"/>
          </a:xfrm>
          <a:prstGeom prst="ellipse">
            <a:avLst/>
          </a:prstGeom>
          <a:ln>
            <a:noFill/>
          </a:ln>
          <a:effectLst>
            <a:softEdge rad="112500"/>
          </a:effectLst>
        </p:spPr>
      </p:pic>
    </p:spTree>
    <p:extLst>
      <p:ext uri="{BB962C8B-B14F-4D97-AF65-F5344CB8AC3E}">
        <p14:creationId xmlns:p14="http://schemas.microsoft.com/office/powerpoint/2010/main" val="3070108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84151" y="949975"/>
            <a:ext cx="8596668" cy="698521"/>
          </a:xfrm>
        </p:spPr>
        <p:style>
          <a:lnRef idx="1">
            <a:schemeClr val="accent2"/>
          </a:lnRef>
          <a:fillRef idx="3">
            <a:schemeClr val="accent2"/>
          </a:fillRef>
          <a:effectRef idx="2">
            <a:schemeClr val="accent2"/>
          </a:effectRef>
          <a:fontRef idx="minor">
            <a:schemeClr val="lt1"/>
          </a:fontRef>
        </p:style>
        <p:txBody>
          <a:bodyPr>
            <a:normAutofit/>
          </a:bodyPr>
          <a:lstStyle/>
          <a:p>
            <a:pPr marL="0" indent="0">
              <a:buNone/>
            </a:pPr>
            <a:r>
              <a:rPr lang="es-EC" b="1" dirty="0" smtClean="0"/>
              <a:t>La distribución de los tipos fundamentales de formaciones vegetales se interesa doblemente a nuestro propósito  </a:t>
            </a:r>
            <a:endParaRPr lang="es-EC" b="1" dirty="0"/>
          </a:p>
        </p:txBody>
      </p:sp>
      <p:sp>
        <p:nvSpPr>
          <p:cNvPr id="4" name="Marcador de contenido 2"/>
          <p:cNvSpPr txBox="1">
            <a:spLocks/>
          </p:cNvSpPr>
          <p:nvPr/>
        </p:nvSpPr>
        <p:spPr>
          <a:xfrm>
            <a:off x="484151" y="1926623"/>
            <a:ext cx="5556041" cy="896090"/>
          </a:xfrm>
          <a:prstGeom prst="rect">
            <a:avLst/>
          </a:prstGeom>
        </p:spPr>
        <p:style>
          <a:lnRef idx="0">
            <a:schemeClr val="accent3"/>
          </a:lnRef>
          <a:fillRef idx="3">
            <a:schemeClr val="accent3"/>
          </a:fillRef>
          <a:effectRef idx="3">
            <a:schemeClr val="accent3"/>
          </a:effectRef>
          <a:fontRef idx="minor">
            <a:schemeClr val="lt1"/>
          </a:fontRef>
        </p:style>
        <p:txBody>
          <a:bodyPr vert="horz" lIns="91440" tIns="45720" rIns="91440" bIns="45720" rtlCol="0">
            <a:normAutofit fontScale="92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es-EC" b="1" dirty="0" smtClean="0"/>
              <a:t>Primero por que son un factor de la erosión </a:t>
            </a:r>
          </a:p>
          <a:p>
            <a:pPr marL="0" indent="0">
              <a:buFont typeface="Wingdings 3" charset="2"/>
              <a:buNone/>
            </a:pPr>
            <a:r>
              <a:rPr lang="es-EC" b="1" dirty="0" smtClean="0"/>
              <a:t>Después por que son un elemento esencial del paisaje.</a:t>
            </a:r>
            <a:endParaRPr lang="es-EC" b="1" dirty="0"/>
          </a:p>
        </p:txBody>
      </p:sp>
      <p:pic>
        <p:nvPicPr>
          <p:cNvPr id="5" name="Imagen 4" descr="http://html.rincondelvago.com/000193402.jpg"/>
          <p:cNvPicPr/>
          <p:nvPr/>
        </p:nvPicPr>
        <p:blipFill>
          <a:blip r:embed="rId2">
            <a:extLst>
              <a:ext uri="{28A0092B-C50C-407E-A947-70E740481C1C}">
                <a14:useLocalDpi xmlns:a14="http://schemas.microsoft.com/office/drawing/2010/main" val="0"/>
              </a:ext>
            </a:extLst>
          </a:blip>
          <a:srcRect/>
          <a:stretch>
            <a:fillRect/>
          </a:stretch>
        </p:blipFill>
        <p:spPr bwMode="auto">
          <a:xfrm>
            <a:off x="522358" y="3473926"/>
            <a:ext cx="8661399" cy="3152161"/>
          </a:xfrm>
          <a:prstGeom prst="rect">
            <a:avLst/>
          </a:prstGeom>
          <a:noFill/>
          <a:ln>
            <a:noFill/>
          </a:ln>
        </p:spPr>
      </p:pic>
    </p:spTree>
    <p:extLst>
      <p:ext uri="{BB962C8B-B14F-4D97-AF65-F5344CB8AC3E}">
        <p14:creationId xmlns:p14="http://schemas.microsoft.com/office/powerpoint/2010/main" val="425585508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3" y="417444"/>
            <a:ext cx="4199466" cy="781878"/>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r>
              <a:rPr lang="es-ES" sz="2800" b="1" dirty="0"/>
              <a:t>Formación </a:t>
            </a:r>
            <a:r>
              <a:rPr lang="es-ES" sz="2800" b="1" dirty="0" smtClean="0"/>
              <a:t>Vegetal</a:t>
            </a:r>
            <a:endParaRPr lang="es-EC" sz="2800" dirty="0"/>
          </a:p>
        </p:txBody>
      </p:sp>
      <p:sp>
        <p:nvSpPr>
          <p:cNvPr id="3" name="Marcador de contenido 2"/>
          <p:cNvSpPr>
            <a:spLocks noGrp="1"/>
          </p:cNvSpPr>
          <p:nvPr>
            <p:ph idx="1"/>
          </p:nvPr>
        </p:nvSpPr>
        <p:spPr>
          <a:xfrm>
            <a:off x="677333" y="1186312"/>
            <a:ext cx="7645031" cy="1298228"/>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marL="0" indent="0" algn="just">
              <a:buNone/>
            </a:pPr>
            <a:r>
              <a:rPr lang="es-ES" dirty="0" smtClean="0"/>
              <a:t>Las </a:t>
            </a:r>
            <a:r>
              <a:rPr lang="es-ES" dirty="0"/>
              <a:t>plantas no viven en la superficie de la Tierra aisladamente, sino agrupadas en combinaciones de especies llamadas formaciones vegetales. La suma de estas formaciones componen la vegetación de una región o país dado.</a:t>
            </a:r>
            <a:endParaRPr lang="es-EC" dirty="0"/>
          </a:p>
          <a:p>
            <a:pPr marL="0" indent="0">
              <a:buNone/>
            </a:pPr>
            <a:endParaRPr lang="es-EC" dirty="0"/>
          </a:p>
        </p:txBody>
      </p:sp>
      <p:sp>
        <p:nvSpPr>
          <p:cNvPr id="4" name="Marcador de contenido 2"/>
          <p:cNvSpPr txBox="1">
            <a:spLocks/>
          </p:cNvSpPr>
          <p:nvPr/>
        </p:nvSpPr>
        <p:spPr>
          <a:xfrm>
            <a:off x="677333" y="2636818"/>
            <a:ext cx="2264649" cy="464069"/>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lt1"/>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lt1"/>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lt1"/>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lt1"/>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lt1"/>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lt1"/>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lt1"/>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lt1"/>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lt1"/>
                </a:solidFill>
                <a:latin typeface="+mn-lt"/>
                <a:ea typeface="+mn-ea"/>
                <a:cs typeface="+mn-cs"/>
              </a:defRPr>
            </a:lvl9pPr>
          </a:lstStyle>
          <a:p>
            <a:pPr marL="0" indent="0">
              <a:buFont typeface="Wingdings 3" charset="2"/>
              <a:buNone/>
            </a:pPr>
            <a:r>
              <a:rPr lang="es-EC" sz="2800" b="1" dirty="0" smtClean="0"/>
              <a:t>Oposiciones</a:t>
            </a:r>
            <a:endParaRPr lang="es-EC" sz="2800" b="1" dirty="0"/>
          </a:p>
        </p:txBody>
      </p:sp>
      <p:sp>
        <p:nvSpPr>
          <p:cNvPr id="5" name="Marcador de contenido 2"/>
          <p:cNvSpPr txBox="1">
            <a:spLocks/>
          </p:cNvSpPr>
          <p:nvPr/>
        </p:nvSpPr>
        <p:spPr>
          <a:xfrm>
            <a:off x="677332" y="3097574"/>
            <a:ext cx="7645031" cy="9210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lt1"/>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lt1"/>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lt1"/>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lt1"/>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lt1"/>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lt1"/>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lt1"/>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lt1"/>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lt1"/>
                </a:solidFill>
                <a:latin typeface="+mn-lt"/>
                <a:ea typeface="+mn-ea"/>
                <a:cs typeface="+mn-cs"/>
              </a:defRPr>
            </a:lvl9pPr>
          </a:lstStyle>
          <a:p>
            <a:pPr marL="0" indent="0" algn="just">
              <a:buFont typeface="Wingdings 3" charset="2"/>
              <a:buNone/>
            </a:pPr>
            <a:r>
              <a:rPr lang="es-EC" dirty="0" smtClean="0"/>
              <a:t>En las vertientes la vegetación es descontinua con amplios afloramientos de rocas mas o menos descompuesta y formaciones tupidas completamente a rocas </a:t>
            </a:r>
            <a:endParaRPr lang="es-EC" dirty="0"/>
          </a:p>
        </p:txBody>
      </p:sp>
      <p:pic>
        <p:nvPicPr>
          <p:cNvPr id="6" name="Imagen 5" descr="http://farm2.static.flickr.com/1052/1471434619_668edb4139.jpg?v=0"/>
          <p:cNvPicPr/>
          <p:nvPr/>
        </p:nvPicPr>
        <p:blipFill>
          <a:blip r:embed="rId2">
            <a:extLst>
              <a:ext uri="{28A0092B-C50C-407E-A947-70E740481C1C}">
                <a14:useLocalDpi xmlns:a14="http://schemas.microsoft.com/office/drawing/2010/main" val="0"/>
              </a:ext>
            </a:extLst>
          </a:blip>
          <a:srcRect/>
          <a:stretch>
            <a:fillRect/>
          </a:stretch>
        </p:blipFill>
        <p:spPr bwMode="auto">
          <a:xfrm>
            <a:off x="558064" y="4167808"/>
            <a:ext cx="7764300" cy="2590801"/>
          </a:xfrm>
          <a:prstGeom prst="rect">
            <a:avLst/>
          </a:prstGeom>
          <a:ln>
            <a:noFill/>
          </a:ln>
          <a:effectLst>
            <a:softEdge rad="112500"/>
          </a:effectLst>
        </p:spPr>
      </p:pic>
    </p:spTree>
    <p:extLst>
      <p:ext uri="{BB962C8B-B14F-4D97-AF65-F5344CB8AC3E}">
        <p14:creationId xmlns:p14="http://schemas.microsoft.com/office/powerpoint/2010/main" val="172477714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91806" y="808355"/>
            <a:ext cx="8652197" cy="808383"/>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r>
              <a:rPr lang="es-EC" sz="2800" dirty="0" smtClean="0"/>
              <a:t>Pendientes suaves y medias (inferiores a 35°)</a:t>
            </a:r>
            <a:endParaRPr lang="es-EC" sz="2800" dirty="0"/>
          </a:p>
        </p:txBody>
      </p:sp>
      <p:sp>
        <p:nvSpPr>
          <p:cNvPr id="3" name="Marcador de contenido 2"/>
          <p:cNvSpPr>
            <a:spLocks noGrp="1"/>
          </p:cNvSpPr>
          <p:nvPr>
            <p:ph idx="1"/>
          </p:nvPr>
        </p:nvSpPr>
        <p:spPr>
          <a:xfrm>
            <a:off x="491806" y="1881390"/>
            <a:ext cx="8744960" cy="1152454"/>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marL="0" indent="0" algn="just">
              <a:buNone/>
            </a:pPr>
            <a:r>
              <a:rPr lang="es-EC" dirty="0" smtClean="0"/>
              <a:t>Vegetación descontinua solo existe en condiciones climáticas rigurosas en la que la estación es favorable para la vida vegetativa en algunas semanas incluso ausente de vegetación en este caso en los desiertos cálidos y fríos.</a:t>
            </a:r>
          </a:p>
          <a:p>
            <a:pPr marL="0" indent="0">
              <a:buNone/>
            </a:pPr>
            <a:endParaRPr lang="es-EC" dirty="0"/>
          </a:p>
          <a:p>
            <a:pPr marL="0" indent="0">
              <a:buNone/>
            </a:pPr>
            <a:endParaRPr lang="es-EC" dirty="0"/>
          </a:p>
        </p:txBody>
      </p:sp>
      <p:sp>
        <p:nvSpPr>
          <p:cNvPr id="5" name="Marcador de contenido 2"/>
          <p:cNvSpPr txBox="1">
            <a:spLocks/>
          </p:cNvSpPr>
          <p:nvPr/>
        </p:nvSpPr>
        <p:spPr>
          <a:xfrm>
            <a:off x="538187" y="4875514"/>
            <a:ext cx="8744960" cy="11524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lt1"/>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lt1"/>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lt1"/>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lt1"/>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lt1"/>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lt1"/>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lt1"/>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lt1"/>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lt1"/>
                </a:solidFill>
                <a:latin typeface="+mn-lt"/>
                <a:ea typeface="+mn-ea"/>
                <a:cs typeface="+mn-cs"/>
              </a:defRPr>
            </a:lvl9pPr>
          </a:lstStyle>
          <a:p>
            <a:pPr marL="0" indent="0">
              <a:buFont typeface="Wingdings 3" charset="2"/>
              <a:buNone/>
            </a:pPr>
            <a:r>
              <a:rPr lang="es-EC" dirty="0" smtClean="0"/>
              <a:t>Vegetación continua se aferra a las vertientes  tanto mas escarpados cuanto mas favorable sea las condiciones de calor y de humedad permite la disgregación de la roca permite el desarrollo de las plantas.  </a:t>
            </a:r>
          </a:p>
        </p:txBody>
      </p:sp>
      <p:sp>
        <p:nvSpPr>
          <p:cNvPr id="6" name="Título 1"/>
          <p:cNvSpPr txBox="1">
            <a:spLocks/>
          </p:cNvSpPr>
          <p:nvPr/>
        </p:nvSpPr>
        <p:spPr>
          <a:xfrm>
            <a:off x="538187" y="3785682"/>
            <a:ext cx="8652197" cy="808383"/>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vert="horz" lIns="91440" tIns="45720" rIns="91440" bIns="45720" rtlCol="0" anchor="t">
            <a:normAutofit/>
          </a:bodyPr>
          <a:lstStyle>
            <a:lvl1pPr algn="l" defTabSz="457200" rtl="0" eaLnBrk="1" latinLnBrk="0" hangingPunct="1">
              <a:spcBef>
                <a:spcPct val="0"/>
              </a:spcBef>
              <a:buNone/>
              <a:defRPr sz="3600" kern="1200">
                <a:solidFill>
                  <a:schemeClr val="lt1"/>
                </a:solidFill>
                <a:latin typeface="+mn-lt"/>
                <a:ea typeface="+mn-ea"/>
                <a:cs typeface="+mn-cs"/>
              </a:defRPr>
            </a:lvl1pPr>
            <a:lvl2pPr eaLnBrk="1" hangingPunct="1">
              <a:defRPr>
                <a:solidFill>
                  <a:schemeClr val="lt1"/>
                </a:solidFill>
                <a:latin typeface="+mn-lt"/>
                <a:ea typeface="+mn-ea"/>
                <a:cs typeface="+mn-cs"/>
              </a:defRPr>
            </a:lvl2pPr>
            <a:lvl3pPr eaLnBrk="1" hangingPunct="1">
              <a:defRPr>
                <a:solidFill>
                  <a:schemeClr val="lt1"/>
                </a:solidFill>
                <a:latin typeface="+mn-lt"/>
                <a:ea typeface="+mn-ea"/>
                <a:cs typeface="+mn-cs"/>
              </a:defRPr>
            </a:lvl3pPr>
            <a:lvl4pPr eaLnBrk="1" hangingPunct="1">
              <a:defRPr>
                <a:solidFill>
                  <a:schemeClr val="lt1"/>
                </a:solidFill>
                <a:latin typeface="+mn-lt"/>
                <a:ea typeface="+mn-ea"/>
                <a:cs typeface="+mn-cs"/>
              </a:defRPr>
            </a:lvl4pPr>
            <a:lvl5pPr eaLnBrk="1" hangingPunct="1">
              <a:defRPr>
                <a:solidFill>
                  <a:schemeClr val="lt1"/>
                </a:solidFill>
                <a:latin typeface="+mn-lt"/>
                <a:ea typeface="+mn-ea"/>
                <a:cs typeface="+mn-cs"/>
              </a:defRPr>
            </a:lvl5pPr>
            <a:lvl6pPr eaLnBrk="1" hangingPunct="1">
              <a:defRPr>
                <a:solidFill>
                  <a:schemeClr val="lt1"/>
                </a:solidFill>
                <a:latin typeface="+mn-lt"/>
                <a:ea typeface="+mn-ea"/>
                <a:cs typeface="+mn-cs"/>
              </a:defRPr>
            </a:lvl6pPr>
            <a:lvl7pPr eaLnBrk="1" hangingPunct="1">
              <a:defRPr>
                <a:solidFill>
                  <a:schemeClr val="lt1"/>
                </a:solidFill>
                <a:latin typeface="+mn-lt"/>
                <a:ea typeface="+mn-ea"/>
                <a:cs typeface="+mn-cs"/>
              </a:defRPr>
            </a:lvl7pPr>
            <a:lvl8pPr eaLnBrk="1" hangingPunct="1">
              <a:defRPr>
                <a:solidFill>
                  <a:schemeClr val="lt1"/>
                </a:solidFill>
                <a:latin typeface="+mn-lt"/>
                <a:ea typeface="+mn-ea"/>
                <a:cs typeface="+mn-cs"/>
              </a:defRPr>
            </a:lvl8pPr>
            <a:lvl9pPr eaLnBrk="1" hangingPunct="1">
              <a:defRPr>
                <a:solidFill>
                  <a:schemeClr val="lt1"/>
                </a:solidFill>
                <a:latin typeface="+mn-lt"/>
                <a:ea typeface="+mn-ea"/>
                <a:cs typeface="+mn-cs"/>
              </a:defRPr>
            </a:lvl9pPr>
          </a:lstStyle>
          <a:p>
            <a:r>
              <a:rPr lang="es-EC" sz="2800" dirty="0" smtClean="0"/>
              <a:t>Pendientes superiores a 35°</a:t>
            </a:r>
            <a:endParaRPr lang="es-EC" sz="2800" dirty="0"/>
          </a:p>
        </p:txBody>
      </p:sp>
      <p:pic>
        <p:nvPicPr>
          <p:cNvPr id="2050" name="Picture 2" descr="https://encrypted-tbn3.gstatic.com/images?q=tbn:ANd9GcSdyDTipcjapYeke9W7KLdpv8KurBNlqW-F4155owrsTEG3F5YxgRDnmw1X"/>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12678" y="807963"/>
            <a:ext cx="2318197" cy="2146853"/>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s://encrypted-tbn3.gstatic.com/images?q=tbn:ANd9GcRnUeA2N_tq7LhSyrjIjw5iFQnMS_dN1V28z_Qa5_7ovejPE7_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12678" y="3766717"/>
            <a:ext cx="2430843"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658900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https://encrypted-tbn3.gstatic.com/images?q=tbn:ANd9GcTNGZaHfbA7HnPemosxto4htH-0hv-pqAgvQuHv1fpB0NnPdkmUrQ"/>
          <p:cNvPicPr/>
          <p:nvPr/>
        </p:nvPicPr>
        <p:blipFill>
          <a:blip r:embed="rId2">
            <a:extLst>
              <a:ext uri="{28A0092B-C50C-407E-A947-70E740481C1C}">
                <a14:useLocalDpi xmlns:a14="http://schemas.microsoft.com/office/drawing/2010/main" val="0"/>
              </a:ext>
            </a:extLst>
          </a:blip>
          <a:srcRect/>
          <a:stretch>
            <a:fillRect/>
          </a:stretch>
        </p:blipFill>
        <p:spPr bwMode="auto">
          <a:xfrm>
            <a:off x="1047118" y="2302170"/>
            <a:ext cx="8435662" cy="3850640"/>
          </a:xfrm>
          <a:prstGeom prst="rect">
            <a:avLst/>
          </a:prstGeom>
          <a:noFill/>
          <a:ln>
            <a:noFill/>
          </a:ln>
        </p:spPr>
      </p:pic>
      <p:sp>
        <p:nvSpPr>
          <p:cNvPr id="5" name="Marcador de contenido 2"/>
          <p:cNvSpPr>
            <a:spLocks noGrp="1"/>
          </p:cNvSpPr>
          <p:nvPr>
            <p:ph idx="1"/>
          </p:nvPr>
        </p:nvSpPr>
        <p:spPr>
          <a:xfrm>
            <a:off x="1442434" y="392124"/>
            <a:ext cx="7645031" cy="1298228"/>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marL="0" indent="0" algn="just">
              <a:buNone/>
            </a:pPr>
            <a:r>
              <a:rPr lang="es-EC" sz="2400" dirty="0" smtClean="0"/>
              <a:t>A diferencia la ecología animal  a comparación a la vegetal manifiesta una mayor independencia y adaptación con el medio  </a:t>
            </a:r>
            <a:endParaRPr lang="es-EC" sz="2400" dirty="0"/>
          </a:p>
        </p:txBody>
      </p:sp>
    </p:spTree>
    <p:extLst>
      <p:ext uri="{BB962C8B-B14F-4D97-AF65-F5344CB8AC3E}">
        <p14:creationId xmlns:p14="http://schemas.microsoft.com/office/powerpoint/2010/main" val="419805114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279576" y="836713"/>
            <a:ext cx="7772400" cy="1470025"/>
          </a:xfrm>
        </p:spPr>
        <p:txBody>
          <a:bodyPr/>
          <a:lstStyle/>
          <a:p>
            <a:r>
              <a:rPr lang="es-ES" b="1" dirty="0"/>
              <a:t>El relieve volcánico</a:t>
            </a:r>
            <a:r>
              <a:rPr lang="es-EC" dirty="0"/>
              <a:t/>
            </a:r>
            <a:br>
              <a:rPr lang="es-EC" dirty="0"/>
            </a:br>
            <a:endParaRPr lang="es-EC" dirty="0"/>
          </a:p>
        </p:txBody>
      </p:sp>
      <p:pic>
        <p:nvPicPr>
          <p:cNvPr id="4" name="3 Imagen" descr="Volcán pinatubo"/>
          <p:cNvPicPr/>
          <p:nvPr/>
        </p:nvPicPr>
        <p:blipFill>
          <a:blip r:embed="rId2">
            <a:extLst>
              <a:ext uri="{28A0092B-C50C-407E-A947-70E740481C1C}">
                <a14:useLocalDpi xmlns:a14="http://schemas.microsoft.com/office/drawing/2010/main" val="0"/>
              </a:ext>
            </a:extLst>
          </a:blip>
          <a:srcRect/>
          <a:stretch>
            <a:fillRect/>
          </a:stretch>
        </p:blipFill>
        <p:spPr bwMode="auto">
          <a:xfrm>
            <a:off x="2855640" y="1772816"/>
            <a:ext cx="6264696" cy="4248472"/>
          </a:xfrm>
          <a:prstGeom prst="rect">
            <a:avLst/>
          </a:prstGeom>
          <a:noFill/>
          <a:ln>
            <a:noFill/>
          </a:ln>
        </p:spPr>
      </p:pic>
    </p:spTree>
    <p:extLst>
      <p:ext uri="{BB962C8B-B14F-4D97-AF65-F5344CB8AC3E}">
        <p14:creationId xmlns:p14="http://schemas.microsoft.com/office/powerpoint/2010/main" val="67966815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b="1" dirty="0"/>
              <a:t>El relieve volcánico</a:t>
            </a:r>
            <a:r>
              <a:rPr lang="es-EC" dirty="0"/>
              <a:t/>
            </a:r>
            <a:br>
              <a:rPr lang="es-EC" dirty="0"/>
            </a:br>
            <a:endParaRPr lang="es-EC" dirty="0"/>
          </a:p>
        </p:txBody>
      </p:sp>
      <p:sp>
        <p:nvSpPr>
          <p:cNvPr id="3" name="2 Marcador de contenido"/>
          <p:cNvSpPr>
            <a:spLocks noGrp="1"/>
          </p:cNvSpPr>
          <p:nvPr>
            <p:ph idx="1"/>
          </p:nvPr>
        </p:nvSpPr>
        <p:spPr>
          <a:xfrm>
            <a:off x="677334" y="1930400"/>
            <a:ext cx="8229600" cy="4525963"/>
          </a:xfrm>
        </p:spPr>
        <p:txBody>
          <a:bodyPr>
            <a:normAutofit/>
          </a:bodyPr>
          <a:lstStyle/>
          <a:p>
            <a:pPr algn="just" fontAlgn="base"/>
            <a:r>
              <a:rPr lang="es-ES" sz="2000" dirty="0"/>
              <a:t>El relieve volcánico se desarrolla sobre los grandes  edificios </a:t>
            </a:r>
            <a:r>
              <a:rPr lang="es-ES" sz="2000" dirty="0" smtClean="0"/>
              <a:t>volcánicos. Sólo </a:t>
            </a:r>
            <a:r>
              <a:rPr lang="es-ES" sz="2000" dirty="0"/>
              <a:t>los volcanes más recientes y simples tienen un único cono volcánico en la cumbre. Lo normal es que, a lo largo de la historia, el volcán haya tenido muchas erupciones, y aparezcan conos volcánicos en varias partes del edificio, y no sólo en la cumbre. </a:t>
            </a:r>
          </a:p>
          <a:p>
            <a:pPr marL="0" indent="0" algn="just" fontAlgn="base">
              <a:buNone/>
            </a:pPr>
            <a:endParaRPr lang="es-EC" sz="2000" dirty="0"/>
          </a:p>
          <a:p>
            <a:pPr algn="just" fontAlgn="base"/>
            <a:r>
              <a:rPr lang="es-ES" sz="2000" dirty="0"/>
              <a:t>Aparte de las que aparecen en los conos volcánicos, tres son las grandes formas volcánicas: las derivadas de las coladas de lava, los depósitos piroclásticos y las calderas volcánicas.</a:t>
            </a:r>
            <a:endParaRPr lang="es-EC" sz="2000" dirty="0"/>
          </a:p>
          <a:p>
            <a:pPr algn="just"/>
            <a:endParaRPr lang="es-EC" dirty="0"/>
          </a:p>
        </p:txBody>
      </p:sp>
    </p:spTree>
    <p:extLst>
      <p:ext uri="{BB962C8B-B14F-4D97-AF65-F5344CB8AC3E}">
        <p14:creationId xmlns:p14="http://schemas.microsoft.com/office/powerpoint/2010/main" val="71728844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847528" y="1052737"/>
            <a:ext cx="8229600" cy="4525963"/>
          </a:xfrm>
        </p:spPr>
        <p:txBody>
          <a:bodyPr>
            <a:normAutofit/>
          </a:bodyPr>
          <a:lstStyle/>
          <a:p>
            <a:pPr algn="just"/>
            <a:r>
              <a:rPr lang="es-ES" sz="2000" b="1" dirty="0"/>
              <a:t>Las coladas de </a:t>
            </a:r>
            <a:r>
              <a:rPr lang="es-ES" sz="2000" b="1" dirty="0" smtClean="0"/>
              <a:t>lava</a:t>
            </a:r>
          </a:p>
          <a:p>
            <a:pPr marL="0" indent="0" algn="just">
              <a:buNone/>
            </a:pPr>
            <a:endParaRPr lang="es-EC" sz="2000" dirty="0"/>
          </a:p>
          <a:p>
            <a:pPr marL="0" indent="0" algn="just">
              <a:buNone/>
            </a:pPr>
            <a:r>
              <a:rPr lang="es-ES" sz="2000" dirty="0"/>
              <a:t>La colada de lava son depósitos de lava ya enfriada. Como hemos visto dependiendo de la viscosidad de las lavas la pendiente de los volcanes será mayor o menor. Pero además, según se hayan enfriado, y de los gases que lleven en el interior tendremos unas formaciones u otras.</a:t>
            </a:r>
            <a:endParaRPr lang="es-EC" sz="2000" dirty="0"/>
          </a:p>
          <a:p>
            <a:pPr marL="0" indent="0" algn="just">
              <a:buNone/>
            </a:pPr>
            <a:endParaRPr lang="es-EC" sz="2000" dirty="0"/>
          </a:p>
        </p:txBody>
      </p:sp>
    </p:spTree>
    <p:extLst>
      <p:ext uri="{BB962C8B-B14F-4D97-AF65-F5344CB8AC3E}">
        <p14:creationId xmlns:p14="http://schemas.microsoft.com/office/powerpoint/2010/main" val="343551024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847528" y="1052737"/>
            <a:ext cx="8229600" cy="4525963"/>
          </a:xfrm>
        </p:spPr>
        <p:txBody>
          <a:bodyPr>
            <a:normAutofit/>
          </a:bodyPr>
          <a:lstStyle/>
          <a:p>
            <a:pPr algn="just"/>
            <a:r>
              <a:rPr lang="es-ES" sz="2000" b="1" dirty="0"/>
              <a:t>Los depósitos </a:t>
            </a:r>
            <a:r>
              <a:rPr lang="es-ES" sz="2000" b="1" dirty="0" smtClean="0"/>
              <a:t>piroclásticos</a:t>
            </a:r>
          </a:p>
          <a:p>
            <a:pPr marL="0" indent="0" algn="just">
              <a:buNone/>
            </a:pPr>
            <a:endParaRPr lang="es-EC" sz="2000" dirty="0"/>
          </a:p>
          <a:p>
            <a:pPr marL="0" indent="0" algn="just">
              <a:buNone/>
            </a:pPr>
            <a:r>
              <a:rPr lang="es-ES" sz="2000" dirty="0"/>
              <a:t>Los </a:t>
            </a:r>
            <a:r>
              <a:rPr lang="es-ES" sz="2000" dirty="0" err="1"/>
              <a:t>piroclastos</a:t>
            </a:r>
            <a:r>
              <a:rPr lang="es-ES" sz="2000" dirty="0"/>
              <a:t>, a diferencia de las lavas, caen en el entorno del volcán desde el aire. Se distribuyen de una manera muy lógica. Las bombas y las escorias (los </a:t>
            </a:r>
            <a:r>
              <a:rPr lang="es-ES" sz="2000" dirty="0" err="1"/>
              <a:t>piroclastos</a:t>
            </a:r>
            <a:r>
              <a:rPr lang="es-ES" sz="2000" dirty="0"/>
              <a:t> de mayor tamaño) caen tanto más lejos cuanto más pequeñas sean. Las cenizas, por el contrario, mucho más pequeñas, se mantienen más tiempo en el aire, así, caen encima de bombas y escorias cubriéndolas. Además, su distribución depende de la dirección del viento en el momento de la erupción</a:t>
            </a:r>
            <a:endParaRPr lang="es-EC" sz="2000" dirty="0"/>
          </a:p>
        </p:txBody>
      </p:sp>
    </p:spTree>
    <p:extLst>
      <p:ext uri="{BB962C8B-B14F-4D97-AF65-F5344CB8AC3E}">
        <p14:creationId xmlns:p14="http://schemas.microsoft.com/office/powerpoint/2010/main" val="132406543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981200" y="620688"/>
            <a:ext cx="8229600" cy="6048672"/>
          </a:xfrm>
        </p:spPr>
        <p:txBody>
          <a:bodyPr>
            <a:normAutofit/>
          </a:bodyPr>
          <a:lstStyle/>
          <a:p>
            <a:pPr algn="just" fontAlgn="base"/>
            <a:r>
              <a:rPr lang="es-ES" b="1" dirty="0"/>
              <a:t>La caldera </a:t>
            </a:r>
            <a:r>
              <a:rPr lang="es-ES" b="1" dirty="0" smtClean="0"/>
              <a:t>volcánica</a:t>
            </a:r>
          </a:p>
          <a:p>
            <a:pPr algn="just" fontAlgn="base"/>
            <a:endParaRPr lang="es-EC" dirty="0"/>
          </a:p>
          <a:p>
            <a:pPr algn="just" fontAlgn="base"/>
            <a:r>
              <a:rPr lang="es-ES" dirty="0"/>
              <a:t>Algunas veces la violencia de la erupción es tan fuerte que, literalmente, vuela la cima del volcán, la cámara magmática se queda vacía por el esfuerzo y el edificio volcánico se cae sobre ella. Se forman así las grandes calderas volcánicas. Su aspecto es parecido a un cono volcánico, pero de mayores dimensiones y con conos volcánicos secundarios en su interior.</a:t>
            </a:r>
            <a:endParaRPr lang="es-EC" dirty="0"/>
          </a:p>
          <a:p>
            <a:pPr algn="just" fontAlgn="base"/>
            <a:r>
              <a:rPr lang="es-ES" dirty="0"/>
              <a:t>Los volcanes más explosivos son los del tipo </a:t>
            </a:r>
            <a:r>
              <a:rPr lang="es-ES" dirty="0" err="1"/>
              <a:t>maar</a:t>
            </a:r>
            <a:r>
              <a:rPr lang="es-ES" dirty="0"/>
              <a:t>. Un volcán </a:t>
            </a:r>
            <a:r>
              <a:rPr lang="es-ES" dirty="0" err="1"/>
              <a:t>maar</a:t>
            </a:r>
            <a:r>
              <a:rPr lang="es-ES" dirty="0"/>
              <a:t> es aquel cuyo cono está un poco por debajo del agua. Casi todos los conos volcánicos con el fondo del cráter frío, alojan en su interior un lago más o menos grande. Este lago se evapora con el calor del magma antes de una erupción. Pero cuando la cantidad de agua es superior a lo que el calor puede evaporar el vapor agua se mezcla con los gases del volcán y multiplica su poder explosivo.</a:t>
            </a:r>
            <a:endParaRPr lang="es-EC" dirty="0"/>
          </a:p>
          <a:p>
            <a:pPr algn="just"/>
            <a:endParaRPr lang="es-EC" dirty="0"/>
          </a:p>
        </p:txBody>
      </p:sp>
    </p:spTree>
    <p:extLst>
      <p:ext uri="{BB962C8B-B14F-4D97-AF65-F5344CB8AC3E}">
        <p14:creationId xmlns:p14="http://schemas.microsoft.com/office/powerpoint/2010/main" val="82482914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Estructura de un volcán"/>
          <p:cNvPicPr/>
          <p:nvPr/>
        </p:nvPicPr>
        <p:blipFill>
          <a:blip r:embed="rId2">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p:spPr>
      </p:pic>
    </p:spTree>
    <p:extLst>
      <p:ext uri="{BB962C8B-B14F-4D97-AF65-F5344CB8AC3E}">
        <p14:creationId xmlns:p14="http://schemas.microsoft.com/office/powerpoint/2010/main" val="374148239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431704" y="548681"/>
            <a:ext cx="5256584" cy="646331"/>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s-EC" dirty="0">
                <a:latin typeface="Times New Roman" pitchFamily="18" charset="0"/>
                <a:cs typeface="Times New Roman" pitchFamily="18" charset="0"/>
              </a:rPr>
              <a:t>INTRODUCCION </a:t>
            </a:r>
          </a:p>
          <a:p>
            <a:pPr algn="ctr"/>
            <a:r>
              <a:rPr lang="es-EC" dirty="0">
                <a:latin typeface="Times New Roman" pitchFamily="18" charset="0"/>
                <a:cs typeface="Times New Roman" pitchFamily="18" charset="0"/>
              </a:rPr>
              <a:t>PRINCIPIOS Y PROBLEMAS</a:t>
            </a:r>
          </a:p>
        </p:txBody>
      </p:sp>
      <p:sp>
        <p:nvSpPr>
          <p:cNvPr id="5" name="4 CuadroTexto"/>
          <p:cNvSpPr txBox="1"/>
          <p:nvPr/>
        </p:nvSpPr>
        <p:spPr>
          <a:xfrm>
            <a:off x="2972125" y="5157193"/>
            <a:ext cx="6624736" cy="1477328"/>
          </a:xfrm>
          <a:prstGeom prst="rect">
            <a:avLst/>
          </a:prstGeom>
          <a:noFill/>
        </p:spPr>
        <p:txBody>
          <a:bodyPr wrap="square" rtlCol="0">
            <a:spAutoFit/>
          </a:bodyPr>
          <a:lstStyle/>
          <a:p>
            <a:pPr algn="just"/>
            <a:r>
              <a:rPr lang="es-EC" dirty="0">
                <a:latin typeface="Times New Roman" pitchFamily="18" charset="0"/>
                <a:cs typeface="Times New Roman" pitchFamily="18" charset="0"/>
              </a:rPr>
              <a:t>El análisis elemental de un paisaje permite distinguir el esqueleto del relieve y una cobertura de seres vivos sobre todo los vegetales pero en equilibrio con la fauna.</a:t>
            </a:r>
          </a:p>
          <a:p>
            <a:pPr algn="just"/>
            <a:r>
              <a:rPr lang="es-EC" dirty="0">
                <a:latin typeface="Times New Roman" pitchFamily="18" charset="0"/>
                <a:cs typeface="Times New Roman" pitchFamily="18" charset="0"/>
              </a:rPr>
              <a:t>Según modalidades diferentes en función del clima y de la cobertura vegetal de denomina el sistema de erosión.</a:t>
            </a:r>
          </a:p>
        </p:txBody>
      </p:sp>
      <p:pic>
        <p:nvPicPr>
          <p:cNvPr id="1026" name="Picture 2" descr="http://i.dailymail.co.uk/i/pix/2014/02/04/article-2551912-1B31735F00000578-452_634x42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3354" y="1988840"/>
            <a:ext cx="4353285" cy="29046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180777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791744" y="188640"/>
            <a:ext cx="4464496" cy="33855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es-EC" sz="1600" dirty="0">
                <a:latin typeface="Times New Roman" pitchFamily="18" charset="0"/>
                <a:cs typeface="Times New Roman" pitchFamily="18" charset="0"/>
              </a:rPr>
              <a:t>TIPOS FUNDAMENTALES DE RELIEVE</a:t>
            </a:r>
          </a:p>
        </p:txBody>
      </p:sp>
      <p:sp>
        <p:nvSpPr>
          <p:cNvPr id="5" name="4 CuadroTexto"/>
          <p:cNvSpPr txBox="1"/>
          <p:nvPr/>
        </p:nvSpPr>
        <p:spPr>
          <a:xfrm>
            <a:off x="2787971" y="1094091"/>
            <a:ext cx="7056784" cy="1477328"/>
          </a:xfrm>
          <a:prstGeom prst="rect">
            <a:avLst/>
          </a:prstGeom>
          <a:noFill/>
        </p:spPr>
        <p:txBody>
          <a:bodyPr wrap="square" rtlCol="0">
            <a:spAutoFit/>
          </a:bodyPr>
          <a:lstStyle/>
          <a:p>
            <a:pPr algn="just"/>
            <a:r>
              <a:rPr lang="es-EC" dirty="0">
                <a:latin typeface="Times New Roman" pitchFamily="18" charset="0"/>
                <a:cs typeface="Times New Roman" pitchFamily="18" charset="0"/>
              </a:rPr>
              <a:t>El relieve se compone de un sistema de vertientes ,jerarquizadas en función de una red de causes ramificados. Si el clima es demasiado seco la red hidrográfica se descompone en cuencas aisladas de tamaño variable .</a:t>
            </a:r>
          </a:p>
          <a:p>
            <a:pPr algn="just"/>
            <a:r>
              <a:rPr lang="es-EC" dirty="0">
                <a:latin typeface="Times New Roman" pitchFamily="18" charset="0"/>
                <a:cs typeface="Times New Roman" pitchFamily="18" charset="0"/>
              </a:rPr>
              <a:t>De la pendiente y de la curvatura de las vertientes depende de la aparición de tipos de relieve .</a:t>
            </a:r>
            <a:endParaRPr lang="es-EC" sz="1400" dirty="0">
              <a:latin typeface="Times New Roman" pitchFamily="18" charset="0"/>
              <a:cs typeface="Times New Roman" pitchFamily="18" charset="0"/>
            </a:endParaRPr>
          </a:p>
        </p:txBody>
      </p:sp>
      <p:sp>
        <p:nvSpPr>
          <p:cNvPr id="6" name="5 CuadroTexto"/>
          <p:cNvSpPr txBox="1"/>
          <p:nvPr/>
        </p:nvSpPr>
        <p:spPr>
          <a:xfrm>
            <a:off x="2423592" y="5412583"/>
            <a:ext cx="7560840" cy="1200329"/>
          </a:xfrm>
          <a:prstGeom prst="rect">
            <a:avLst/>
          </a:prstGeom>
          <a:noFill/>
        </p:spPr>
        <p:txBody>
          <a:bodyPr wrap="square" rtlCol="0">
            <a:spAutoFit/>
          </a:bodyPr>
          <a:lstStyle/>
          <a:p>
            <a:r>
              <a:rPr lang="es-EC" dirty="0">
                <a:latin typeface="Times New Roman" pitchFamily="18" charset="0"/>
                <a:cs typeface="Times New Roman" pitchFamily="18" charset="0"/>
              </a:rPr>
              <a:t>a.-la alta montana esta formada por la asociación de vertientes superiores a 35 grados.</a:t>
            </a:r>
          </a:p>
          <a:p>
            <a:r>
              <a:rPr lang="es-EC" dirty="0">
                <a:latin typeface="Times New Roman" pitchFamily="18" charset="0"/>
                <a:cs typeface="Times New Roman" pitchFamily="18" charset="0"/>
              </a:rPr>
              <a:t>b.-las montanas media las vertientes son en general  pequeñas ,la energía del, relieve no supera los 1000 metros.</a:t>
            </a:r>
          </a:p>
        </p:txBody>
      </p:sp>
      <p:pic>
        <p:nvPicPr>
          <p:cNvPr id="2050" name="Picture 2" descr="http://image.slidesharecdn.com/elrelieveterrestretema2-141201142856-conversion-gate01/95/el-relieve-terrestretema2-10-638.jpg?cb=141744416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10235" y="2707120"/>
            <a:ext cx="3600401" cy="27054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72516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711624" y="476673"/>
            <a:ext cx="7056784" cy="923330"/>
          </a:xfrm>
          <a:prstGeom prst="rect">
            <a:avLst/>
          </a:prstGeom>
          <a:noFill/>
        </p:spPr>
        <p:txBody>
          <a:bodyPr wrap="square" rtlCol="0">
            <a:spAutoFit/>
          </a:bodyPr>
          <a:lstStyle/>
          <a:p>
            <a:pPr algn="just"/>
            <a:r>
              <a:rPr lang="es-EC" dirty="0">
                <a:latin typeface="Times New Roman" pitchFamily="18" charset="0"/>
                <a:cs typeface="Times New Roman" pitchFamily="18" charset="0"/>
              </a:rPr>
              <a:t>c.-las colinas culminan igualmente en un sistema de cumbres redondas pero las pendientes máximas alcanzada por la vertiente solo es  entre 15-35 grados .La energía del relieve es inferior a 250 metros</a:t>
            </a:r>
          </a:p>
        </p:txBody>
      </p:sp>
      <p:pic>
        <p:nvPicPr>
          <p:cNvPr id="3074" name="Picture 2" descr="http://xn--significadodesoar-txb.com/wp-content/uploads/2013/10/Significado-de-so%C3%B1ar-con-colina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9776" y="1580312"/>
            <a:ext cx="2952328" cy="2214246"/>
          </a:xfrm>
          <a:prstGeom prst="rect">
            <a:avLst/>
          </a:prstGeom>
          <a:noFill/>
          <a:extLst>
            <a:ext uri="{909E8E84-426E-40DD-AFC4-6F175D3DCCD1}">
              <a14:hiddenFill xmlns:a14="http://schemas.microsoft.com/office/drawing/2010/main">
                <a:solidFill>
                  <a:srgbClr val="FFFFFF"/>
                </a:solidFill>
              </a14:hiddenFill>
            </a:ext>
          </a:extLst>
        </p:spPr>
      </p:pic>
      <p:sp>
        <p:nvSpPr>
          <p:cNvPr id="5" name="4 CuadroTexto"/>
          <p:cNvSpPr txBox="1"/>
          <p:nvPr/>
        </p:nvSpPr>
        <p:spPr>
          <a:xfrm>
            <a:off x="2279576" y="3933057"/>
            <a:ext cx="7488832" cy="984885"/>
          </a:xfrm>
          <a:prstGeom prst="rect">
            <a:avLst/>
          </a:prstGeom>
          <a:noFill/>
        </p:spPr>
        <p:txBody>
          <a:bodyPr wrap="square" rtlCol="0">
            <a:spAutoFit/>
          </a:bodyPr>
          <a:lstStyle/>
          <a:p>
            <a:pPr algn="just"/>
            <a:r>
              <a:rPr lang="es-EC" dirty="0">
                <a:latin typeface="Times New Roman" pitchFamily="18" charset="0"/>
                <a:cs typeface="Times New Roman" pitchFamily="18" charset="0"/>
              </a:rPr>
              <a:t>d.-</a:t>
            </a:r>
            <a:r>
              <a:rPr lang="es-EC" sz="2000" dirty="0">
                <a:latin typeface="Times New Roman" pitchFamily="18" charset="0"/>
                <a:cs typeface="Times New Roman" pitchFamily="18" charset="0"/>
              </a:rPr>
              <a:t>montañas</a:t>
            </a:r>
            <a:r>
              <a:rPr lang="es-EC" dirty="0">
                <a:latin typeface="Times New Roman" pitchFamily="18" charset="0"/>
                <a:cs typeface="Times New Roman" pitchFamily="18" charset="0"/>
              </a:rPr>
              <a:t> miniaturas ,este tipo de relieve excluido de los climas húmedos esta y se encuentra en los climas áridos ,Su energía de relieve varia entre 100-1000 metros</a:t>
            </a:r>
            <a:r>
              <a:rPr lang="es-EC" sz="2000" dirty="0"/>
              <a:t>.</a:t>
            </a:r>
          </a:p>
        </p:txBody>
      </p:sp>
      <p:pic>
        <p:nvPicPr>
          <p:cNvPr id="3076" name="Picture 4" descr="http://img.fondosypantallas.com/wp-content/uploads/2012/08/380619_40_148_ArtFile_ru-1024x640.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79776" y="4856386"/>
            <a:ext cx="2952328" cy="17996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244507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999656" y="332657"/>
            <a:ext cx="6480720" cy="923330"/>
          </a:xfrm>
          <a:prstGeom prst="rect">
            <a:avLst/>
          </a:prstGeom>
          <a:noFill/>
        </p:spPr>
        <p:txBody>
          <a:bodyPr wrap="square" rtlCol="0">
            <a:spAutoFit/>
          </a:bodyPr>
          <a:lstStyle/>
          <a:p>
            <a:pPr algn="just"/>
            <a:r>
              <a:rPr lang="es-EC" dirty="0">
                <a:latin typeface="Times New Roman" pitchFamily="18" charset="0"/>
                <a:cs typeface="Times New Roman" pitchFamily="18" charset="0"/>
              </a:rPr>
              <a:t>e.-las mesetas se componen  de vertientes  que presentan una brusca y presentan una pendiente muy larga .El relieve es ligeramente torcida cortada por  causes estrechos.</a:t>
            </a:r>
          </a:p>
        </p:txBody>
      </p:sp>
      <p:pic>
        <p:nvPicPr>
          <p:cNvPr id="4098" name="Picture 2" descr="http://www.patagonia.com.ar/media/usuarios/fotos/normal_fuert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9777" y="1255986"/>
            <a:ext cx="3905249" cy="1728192"/>
          </a:xfrm>
          <a:prstGeom prst="rect">
            <a:avLst/>
          </a:prstGeom>
          <a:noFill/>
          <a:extLst>
            <a:ext uri="{909E8E84-426E-40DD-AFC4-6F175D3DCCD1}">
              <a14:hiddenFill xmlns:a14="http://schemas.microsoft.com/office/drawing/2010/main">
                <a:solidFill>
                  <a:srgbClr val="FFFFFF"/>
                </a:solidFill>
              </a14:hiddenFill>
            </a:ext>
          </a:extLst>
        </p:spPr>
      </p:pic>
      <p:sp>
        <p:nvSpPr>
          <p:cNvPr id="5" name="4 CuadroTexto"/>
          <p:cNvSpPr txBox="1"/>
          <p:nvPr/>
        </p:nvSpPr>
        <p:spPr>
          <a:xfrm>
            <a:off x="2783632" y="3687415"/>
            <a:ext cx="6336704" cy="984885"/>
          </a:xfrm>
          <a:prstGeom prst="rect">
            <a:avLst/>
          </a:prstGeom>
          <a:noFill/>
        </p:spPr>
        <p:txBody>
          <a:bodyPr wrap="square" rtlCol="0">
            <a:spAutoFit/>
          </a:bodyPr>
          <a:lstStyle/>
          <a:p>
            <a:pPr algn="just"/>
            <a:r>
              <a:rPr lang="es-EC" sz="2000" dirty="0"/>
              <a:t>f</a:t>
            </a:r>
            <a:r>
              <a:rPr lang="es-EC" dirty="0">
                <a:latin typeface="Times New Roman" pitchFamily="18" charset="0"/>
                <a:cs typeface="Times New Roman" pitchFamily="18" charset="0"/>
              </a:rPr>
              <a:t>.-en las llanuras las pendientes son inferiores a 15 grados, ocupan la mayor parte de la superficie que los distinguen de  las mesetas. Relieve esta entre </a:t>
            </a:r>
            <a:r>
              <a:rPr lang="es-EC" sz="2000" dirty="0">
                <a:latin typeface="Times New Roman" pitchFamily="18" charset="0"/>
                <a:cs typeface="Times New Roman" pitchFamily="18" charset="0"/>
              </a:rPr>
              <a:t>los</a:t>
            </a:r>
            <a:r>
              <a:rPr lang="es-EC" dirty="0">
                <a:latin typeface="Times New Roman" pitchFamily="18" charset="0"/>
                <a:cs typeface="Times New Roman" pitchFamily="18" charset="0"/>
              </a:rPr>
              <a:t> 400-500 metros.</a:t>
            </a:r>
          </a:p>
        </p:txBody>
      </p:sp>
      <p:pic>
        <p:nvPicPr>
          <p:cNvPr id="4100" name="Picture 4" descr="https://photos.travelblog.org/Photos/50566/342870/f/3098939-Llanuras-y-monta-as-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86207" y="4763390"/>
            <a:ext cx="3492388" cy="19175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640694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214907" y="360608"/>
            <a:ext cx="9144000" cy="2356833"/>
          </a:xfrm>
        </p:spPr>
        <p:txBody>
          <a:bodyPr>
            <a:normAutofit/>
          </a:bodyPr>
          <a:lstStyle/>
          <a:p>
            <a:r>
              <a:rPr lang="es-EC" dirty="0" smtClean="0">
                <a:solidFill>
                  <a:srgbClr val="0070C0"/>
                </a:solidFill>
                <a:latin typeface="Castellar" panose="020A0402060406010301" pitchFamily="18" charset="0"/>
              </a:rPr>
              <a:t>FACTORES DE RELIEVE</a:t>
            </a:r>
            <a:endParaRPr lang="es-EC" dirty="0">
              <a:solidFill>
                <a:srgbClr val="0070C0"/>
              </a:solidFill>
              <a:latin typeface="Castellar" panose="020A0402060406010301" pitchFamily="18" charset="0"/>
            </a:endParaRPr>
          </a:p>
        </p:txBody>
      </p:sp>
      <p:sp>
        <p:nvSpPr>
          <p:cNvPr id="4" name="Título 1"/>
          <p:cNvSpPr txBox="1">
            <a:spLocks/>
          </p:cNvSpPr>
          <p:nvPr/>
        </p:nvSpPr>
        <p:spPr>
          <a:xfrm>
            <a:off x="1858851" y="2987898"/>
            <a:ext cx="9144000" cy="197046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es-EC" sz="4400" dirty="0"/>
              <a:t>El relieve resulta de la erosión ejercida por las aguas corrientes, por los glaciares y el viento</a:t>
            </a:r>
          </a:p>
        </p:txBody>
      </p:sp>
    </p:spTree>
    <p:extLst>
      <p:ext uri="{BB962C8B-B14F-4D97-AF65-F5344CB8AC3E}">
        <p14:creationId xmlns:p14="http://schemas.microsoft.com/office/powerpoint/2010/main" val="12629496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C" dirty="0" smtClean="0">
                <a:latin typeface="Castellar" panose="020A0402060406010301" pitchFamily="18" charset="0"/>
              </a:rPr>
              <a:t>LOS FACTORES ESTRUCTURALES.- </a:t>
            </a:r>
            <a:r>
              <a:rPr lang="es-EC" sz="3200" dirty="0" smtClean="0"/>
              <a:t>QUE REUNES TODAS LAS CARACTERISTICAS DEL MATERIAL OFRECIDO A LA EROSIÒN.</a:t>
            </a:r>
            <a:endParaRPr lang="es-EC" dirty="0"/>
          </a:p>
        </p:txBody>
      </p:sp>
      <p:sp>
        <p:nvSpPr>
          <p:cNvPr id="3" name="Marcador de contenido 2"/>
          <p:cNvSpPr>
            <a:spLocks noGrp="1"/>
          </p:cNvSpPr>
          <p:nvPr>
            <p:ph idx="1"/>
          </p:nvPr>
        </p:nvSpPr>
        <p:spPr/>
        <p:txBody>
          <a:bodyPr/>
          <a:lstStyle/>
          <a:p>
            <a:pPr marL="0" indent="0">
              <a:buNone/>
            </a:pPr>
            <a:r>
              <a:rPr lang="es-EC" dirty="0" smtClean="0"/>
              <a:t>1.- LAS SUPERFICIES PLANAS PERTENECEN A 3 CATEGORIAS:</a:t>
            </a:r>
          </a:p>
          <a:p>
            <a:pPr lvl="1"/>
            <a:r>
              <a:rPr lang="es-EC" dirty="0" smtClean="0"/>
              <a:t>SUPERFICIE ESTRUCTURAL.</a:t>
            </a:r>
          </a:p>
          <a:p>
            <a:pPr lvl="1"/>
            <a:r>
              <a:rPr lang="es-EC" dirty="0" smtClean="0"/>
              <a:t>SUPERFICIE DE ACUMULACIÒN O DE COLMATACIÒN.</a:t>
            </a:r>
          </a:p>
          <a:p>
            <a:pPr lvl="1"/>
            <a:r>
              <a:rPr lang="es-EC" dirty="0" smtClean="0"/>
              <a:t> SUPERFICIE DE EROSIÒN.</a:t>
            </a:r>
          </a:p>
          <a:p>
            <a:pPr marL="0" indent="0">
              <a:buNone/>
            </a:pPr>
            <a:r>
              <a:rPr lang="es-EC" dirty="0" smtClean="0"/>
              <a:t>2.- LOS ESCARPES INTERMEDIOS SE CLASIFICAN EN 3 CATEGORIAS:</a:t>
            </a:r>
          </a:p>
          <a:p>
            <a:pPr lvl="1"/>
            <a:r>
              <a:rPr lang="es-EC" dirty="0" smtClean="0"/>
              <a:t>LOS QUE SON EL RESULTADO DE UNA FRACTURA Y DE UN LEVANTAMIENTO.</a:t>
            </a:r>
          </a:p>
          <a:p>
            <a:pPr lvl="1"/>
            <a:r>
              <a:rPr lang="es-EC" dirty="0" smtClean="0"/>
              <a:t>LA ROCA BLANDA ES DESMANTELADA POR LA EROSIÒN.</a:t>
            </a:r>
          </a:p>
          <a:p>
            <a:pPr lvl="1"/>
            <a:r>
              <a:rPr lang="es-EC" dirty="0" smtClean="0"/>
              <a:t>CONSECUTIVA A UN LEVANTAMIENTO.</a:t>
            </a:r>
          </a:p>
        </p:txBody>
      </p:sp>
    </p:spTree>
    <p:extLst>
      <p:ext uri="{BB962C8B-B14F-4D97-AF65-F5344CB8AC3E}">
        <p14:creationId xmlns:p14="http://schemas.microsoft.com/office/powerpoint/2010/main" val="125934199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C" dirty="0" smtClean="0">
                <a:latin typeface="Castellar" panose="020A0402060406010301" pitchFamily="18" charset="0"/>
              </a:rPr>
              <a:t>LOS FACTORES CLIMATICOS</a:t>
            </a:r>
            <a:endParaRPr lang="es-EC" dirty="0">
              <a:latin typeface="Castellar" panose="020A0402060406010301" pitchFamily="18" charset="0"/>
            </a:endParaRPr>
          </a:p>
        </p:txBody>
      </p:sp>
      <p:sp>
        <p:nvSpPr>
          <p:cNvPr id="3" name="Marcador de contenido 2"/>
          <p:cNvSpPr>
            <a:spLocks noGrp="1"/>
          </p:cNvSpPr>
          <p:nvPr>
            <p:ph idx="1"/>
          </p:nvPr>
        </p:nvSpPr>
        <p:spPr/>
        <p:txBody>
          <a:bodyPr/>
          <a:lstStyle/>
          <a:p>
            <a:r>
              <a:rPr lang="es-EC" smtClean="0"/>
              <a:t>ACTUAN ADMINISTRANDO LA CIERTA CANTIDAD DE AGUA  EN ESTADO LIQUIDO O SOLIDO, COMO TAMBIEN LAS PRINCIPALES MODALIDADES DE LA DISGREGACIÒN DE LAS ROCAS.</a:t>
            </a:r>
            <a:endParaRPr lang="es-EC"/>
          </a:p>
        </p:txBody>
      </p:sp>
    </p:spTree>
    <p:extLst>
      <p:ext uri="{BB962C8B-B14F-4D97-AF65-F5344CB8AC3E}">
        <p14:creationId xmlns:p14="http://schemas.microsoft.com/office/powerpoint/2010/main" val="2116861814"/>
      </p:ext>
    </p:extLst>
  </p:cSld>
  <p:clrMapOvr>
    <a:masterClrMapping/>
  </p:clrMapOvr>
  <p:transition spd="med">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163890" y="1915136"/>
            <a:ext cx="7766936" cy="1646302"/>
          </a:xfrm>
        </p:spPr>
        <p:txBody>
          <a:bodyPr/>
          <a:lstStyle/>
          <a:p>
            <a:r>
              <a:rPr lang="es-EC" dirty="0" smtClean="0"/>
              <a:t>TIPOS FUNDAMENTALES DE FORMACIONES VEJETALES</a:t>
            </a:r>
            <a:endParaRPr lang="es-EC" dirty="0"/>
          </a:p>
        </p:txBody>
      </p:sp>
      <p:pic>
        <p:nvPicPr>
          <p:cNvPr id="4" name="Imagen 3" descr="http://farm2.static.flickr.com/1052/1471434619_668edb4139.jpg?v=0"/>
          <p:cNvPicPr/>
          <p:nvPr/>
        </p:nvPicPr>
        <p:blipFill>
          <a:blip r:embed="rId2">
            <a:extLst>
              <a:ext uri="{28A0092B-C50C-407E-A947-70E740481C1C}">
                <a14:useLocalDpi xmlns:a14="http://schemas.microsoft.com/office/drawing/2010/main" val="0"/>
              </a:ext>
            </a:extLst>
          </a:blip>
          <a:srcRect/>
          <a:stretch>
            <a:fillRect/>
          </a:stretch>
        </p:blipFill>
        <p:spPr bwMode="auto">
          <a:xfrm>
            <a:off x="1499584" y="2738287"/>
            <a:ext cx="4762500" cy="3190875"/>
          </a:xfrm>
          <a:prstGeom prst="rect">
            <a:avLst/>
          </a:prstGeom>
          <a:ln>
            <a:noFill/>
          </a:ln>
          <a:effectLst>
            <a:softEdge rad="112500"/>
          </a:effectLst>
        </p:spPr>
      </p:pic>
    </p:spTree>
    <p:extLst>
      <p:ext uri="{BB962C8B-B14F-4D97-AF65-F5344CB8AC3E}">
        <p14:creationId xmlns:p14="http://schemas.microsoft.com/office/powerpoint/2010/main" val="30444637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162</TotalTime>
  <Words>908</Words>
  <Application>Microsoft Office PowerPoint</Application>
  <PresentationFormat>Panorámica</PresentationFormat>
  <Paragraphs>55</Paragraphs>
  <Slides>19</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19</vt:i4>
      </vt:variant>
    </vt:vector>
  </HeadingPairs>
  <TitlesOfParts>
    <vt:vector size="25" baseType="lpstr">
      <vt:lpstr>Arial</vt:lpstr>
      <vt:lpstr>Castellar</vt:lpstr>
      <vt:lpstr>Times New Roman</vt:lpstr>
      <vt:lpstr>Trebuchet MS</vt:lpstr>
      <vt:lpstr>Wingdings 3</vt:lpstr>
      <vt:lpstr>Faceta</vt:lpstr>
      <vt:lpstr>UNIVERSIDAD NACIONAL DE CHIMBORAZO FAULTAD CIENCIAS DE LA EDUCACION Y TECNOLOGIAS HUMANAS CARRERA DE CIENCIAS SOCIALES SEXTO SEMESTRE   TEMA:  RIELEVES    </vt:lpstr>
      <vt:lpstr>Presentación de PowerPoint</vt:lpstr>
      <vt:lpstr>Presentación de PowerPoint</vt:lpstr>
      <vt:lpstr>Presentación de PowerPoint</vt:lpstr>
      <vt:lpstr>Presentación de PowerPoint</vt:lpstr>
      <vt:lpstr>FACTORES DE RELIEVE</vt:lpstr>
      <vt:lpstr>LOS FACTORES ESTRUCTURALES.- QUE REUNES TODAS LAS CARACTERISTICAS DEL MATERIAL OFRECIDO A LA EROSIÒN.</vt:lpstr>
      <vt:lpstr>LOS FACTORES CLIMATICOS</vt:lpstr>
      <vt:lpstr>TIPOS FUNDAMENTALES DE FORMACIONES VEJETALES</vt:lpstr>
      <vt:lpstr>Presentación de PowerPoint</vt:lpstr>
      <vt:lpstr>Formación Vegetal</vt:lpstr>
      <vt:lpstr>Pendientes suaves y medias (inferiores a 35°)</vt:lpstr>
      <vt:lpstr>Presentación de PowerPoint</vt:lpstr>
      <vt:lpstr>El relieve volcánico </vt:lpstr>
      <vt:lpstr>El relieve volcánico </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TIPOS FUNDAMENTALES DE FORMACIONES VEJETALES</dc:title>
  <dc:creator>User</dc:creator>
  <cp:lastModifiedBy>ROMULO</cp:lastModifiedBy>
  <cp:revision>15</cp:revision>
  <dcterms:created xsi:type="dcterms:W3CDTF">2015-11-11T15:57:12Z</dcterms:created>
  <dcterms:modified xsi:type="dcterms:W3CDTF">2019-10-28T12:28:51Z</dcterms:modified>
</cp:coreProperties>
</file>