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6B7E47BF-4506-47AF-97DF-258BE8ECE6D1}" type="datetimeFigureOut">
              <a:rPr lang="en-US" smtClean="0"/>
              <a:t>12/16/2024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217320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6B7E47BF-4506-47AF-97DF-258BE8ECE6D1}" type="datetimeFigureOut">
              <a:rPr lang="en-US" smtClean="0"/>
              <a:t>12/16/2024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2180725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6B7E47BF-4506-47AF-97DF-258BE8ECE6D1}" type="datetimeFigureOut">
              <a:rPr lang="en-US" smtClean="0"/>
              <a:t>12/16/2024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2062439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6B7E47BF-4506-47AF-97DF-258BE8ECE6D1}" type="datetimeFigureOut">
              <a:rPr lang="en-US" smtClean="0"/>
              <a:t>12/16/2024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2250126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B7E47BF-4506-47AF-97DF-258BE8ECE6D1}" type="datetimeFigureOut">
              <a:rPr lang="en-US" smtClean="0"/>
              <a:t>12/16/2024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3531772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6B7E47BF-4506-47AF-97DF-258BE8ECE6D1}" type="datetimeFigureOut">
              <a:rPr lang="en-US" smtClean="0"/>
              <a:t>12/16/2024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428430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6B7E47BF-4506-47AF-97DF-258BE8ECE6D1}" type="datetimeFigureOut">
              <a:rPr lang="en-US" smtClean="0"/>
              <a:t>12/16/2024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4005204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6B7E47BF-4506-47AF-97DF-258BE8ECE6D1}" type="datetimeFigureOut">
              <a:rPr lang="en-US" smtClean="0"/>
              <a:t>12/16/2024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22969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B7E47BF-4506-47AF-97DF-258BE8ECE6D1}" type="datetimeFigureOut">
              <a:rPr lang="en-US" smtClean="0"/>
              <a:t>12/16/2024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3683891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B7E47BF-4506-47AF-97DF-258BE8ECE6D1}" type="datetimeFigureOut">
              <a:rPr lang="en-US" smtClean="0"/>
              <a:t>12/16/2024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85713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B7E47BF-4506-47AF-97DF-258BE8ECE6D1}" type="datetimeFigureOut">
              <a:rPr lang="en-US" smtClean="0"/>
              <a:t>12/16/2024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F753CBA-C6F4-49D6-A754-F594CA45891D}" type="slidenum">
              <a:rPr lang="en-US" smtClean="0"/>
              <a:t>‹Nº›</a:t>
            </a:fld>
            <a:endParaRPr lang="en-US"/>
          </a:p>
        </p:txBody>
      </p:sp>
    </p:spTree>
    <p:extLst>
      <p:ext uri="{BB962C8B-B14F-4D97-AF65-F5344CB8AC3E}">
        <p14:creationId xmlns:p14="http://schemas.microsoft.com/office/powerpoint/2010/main" val="1874373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E47BF-4506-47AF-97DF-258BE8ECE6D1}" type="datetimeFigureOut">
              <a:rPr lang="en-US" smtClean="0"/>
              <a:t>12/16/2024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3CBA-C6F4-49D6-A754-F594CA45891D}" type="slidenum">
              <a:rPr lang="en-US" smtClean="0"/>
              <a:t>‹Nº›</a:t>
            </a:fld>
            <a:endParaRPr lang="en-US"/>
          </a:p>
        </p:txBody>
      </p:sp>
    </p:spTree>
    <p:extLst>
      <p:ext uri="{BB962C8B-B14F-4D97-AF65-F5344CB8AC3E}">
        <p14:creationId xmlns:p14="http://schemas.microsoft.com/office/powerpoint/2010/main" val="2407356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C" dirty="0" smtClean="0"/>
              <a:t>NUTRITIONAL RISK FACTORS</a:t>
            </a:r>
            <a:endParaRPr lang="en-US" dirty="0"/>
          </a:p>
        </p:txBody>
      </p:sp>
      <p:sp>
        <p:nvSpPr>
          <p:cNvPr id="3" name="Subtítulo 2"/>
          <p:cNvSpPr>
            <a:spLocks noGrp="1"/>
          </p:cNvSpPr>
          <p:nvPr>
            <p:ph type="subTitle" idx="1"/>
          </p:nvPr>
        </p:nvSpPr>
        <p:spPr/>
        <p:txBody>
          <a:bodyPr/>
          <a:lstStyle/>
          <a:p>
            <a:r>
              <a:rPr lang="es-EC" dirty="0" smtClean="0"/>
              <a:t>IN GERIATRIC PATIENTS</a:t>
            </a:r>
            <a:endParaRPr lang="en-US" dirty="0"/>
          </a:p>
        </p:txBody>
      </p:sp>
    </p:spTree>
    <p:extLst>
      <p:ext uri="{BB962C8B-B14F-4D97-AF65-F5344CB8AC3E}">
        <p14:creationId xmlns:p14="http://schemas.microsoft.com/office/powerpoint/2010/main" val="1218352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Nutritional Deficiencies Common in the Elderly:</a:t>
            </a:r>
            <a:endParaRPr lang="en-US" dirty="0"/>
          </a:p>
        </p:txBody>
      </p:sp>
      <p:sp>
        <p:nvSpPr>
          <p:cNvPr id="3" name="Marcador de contenido 2"/>
          <p:cNvSpPr>
            <a:spLocks noGrp="1"/>
          </p:cNvSpPr>
          <p:nvPr>
            <p:ph idx="1"/>
          </p:nvPr>
        </p:nvSpPr>
        <p:spPr/>
        <p:txBody>
          <a:bodyPr>
            <a:normAutofit/>
          </a:bodyPr>
          <a:lstStyle/>
          <a:p>
            <a:r>
              <a:rPr lang="en-US" b="1" dirty="0" smtClean="0"/>
              <a:t>Protein-energy malnutrition (PEM)</a:t>
            </a:r>
            <a:r>
              <a:rPr lang="en-US" dirty="0" smtClean="0"/>
              <a:t>: Characterized by insufficient intake of protein and calories, leading to muscle wasting, weakness, and functional decline.</a:t>
            </a:r>
          </a:p>
          <a:p>
            <a:r>
              <a:rPr lang="en-US" b="1" dirty="0" smtClean="0"/>
              <a:t>Micronutrient deficiencies</a:t>
            </a:r>
            <a:r>
              <a:rPr lang="en-US" dirty="0" smtClean="0"/>
              <a:t>:</a:t>
            </a:r>
          </a:p>
          <a:p>
            <a:r>
              <a:rPr lang="en-US" b="1" dirty="0" smtClean="0"/>
              <a:t>Vitamin D</a:t>
            </a:r>
            <a:r>
              <a:rPr lang="en-US" dirty="0" smtClean="0"/>
              <a:t>: Due to reduced synthesis in the skin, limited exposure to sunlight, and dietary insufficiency.</a:t>
            </a:r>
          </a:p>
          <a:p>
            <a:endParaRPr lang="en-US" dirty="0"/>
          </a:p>
        </p:txBody>
      </p:sp>
    </p:spTree>
    <p:extLst>
      <p:ext uri="{BB962C8B-B14F-4D97-AF65-F5344CB8AC3E}">
        <p14:creationId xmlns:p14="http://schemas.microsoft.com/office/powerpoint/2010/main" val="956709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Nutritional Deficiencies Common in the Elderly:</a:t>
            </a:r>
            <a:endParaRPr lang="en-US" dirty="0"/>
          </a:p>
        </p:txBody>
      </p:sp>
      <p:sp>
        <p:nvSpPr>
          <p:cNvPr id="5" name="Rectangle 2"/>
          <p:cNvSpPr>
            <a:spLocks noGrp="1" noChangeArrowheads="1"/>
          </p:cNvSpPr>
          <p:nvPr>
            <p:ph idx="1"/>
          </p:nvPr>
        </p:nvSpPr>
        <p:spPr bwMode="auto">
          <a:xfrm>
            <a:off x="838201" y="1985358"/>
            <a:ext cx="8736106"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Vitamin B12</a:t>
            </a:r>
            <a:r>
              <a:rPr kumimoji="0" lang="en-US" altLang="en-US" sz="3200" b="0" i="0" u="none" strike="noStrike" cap="none" normalizeH="0" baseline="0" dirty="0" smtClean="0">
                <a:ln>
                  <a:noFill/>
                </a:ln>
                <a:solidFill>
                  <a:schemeClr val="tx1"/>
                </a:solidFill>
                <a:effectLst/>
                <a:latin typeface="Arial" panose="020B0604020202020204" pitchFamily="34" charset="0"/>
              </a:rPr>
              <a:t>: Decreased gastric acid production can impair B12 absorption.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Calcium</a:t>
            </a:r>
            <a:r>
              <a:rPr kumimoji="0" lang="en-US" altLang="en-US" sz="3200" b="0" i="0" u="none" strike="noStrike" cap="none" normalizeH="0" baseline="0" dirty="0" smtClean="0">
                <a:ln>
                  <a:noFill/>
                </a:ln>
                <a:solidFill>
                  <a:schemeClr val="tx1"/>
                </a:solidFill>
                <a:effectLst/>
                <a:latin typeface="Arial" panose="020B0604020202020204" pitchFamily="34" charset="0"/>
              </a:rPr>
              <a:t>: Deficiency can lead to osteoporosis and fractures. </a:t>
            </a:r>
          </a:p>
          <a:p>
            <a:pPr marL="0" lvl="0" indent="0" eaLnBrk="0" fontAlgn="base" hangingPunct="0">
              <a:lnSpc>
                <a:spcPct val="100000"/>
              </a:lnSpc>
              <a:spcBef>
                <a:spcPct val="0"/>
              </a:spcBef>
              <a:spcAft>
                <a:spcPct val="0"/>
              </a:spcAft>
              <a:buFontTx/>
              <a:buChar char="•"/>
            </a:pPr>
            <a:r>
              <a:rPr lang="en-US" sz="3200" b="1" dirty="0" smtClean="0"/>
              <a:t>Iron</a:t>
            </a:r>
            <a:r>
              <a:rPr lang="en-US" sz="3200" dirty="0" smtClean="0"/>
              <a:t>: Anemia can result from insufficient dietary iron or impaired absorption, which is especially prevalent in individuals with gastrointestinal disorders.</a:t>
            </a:r>
            <a:endParaRPr kumimoji="0" lang="en-US" altLang="en-US"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9178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Screening for Nutritional Risk:</a:t>
            </a:r>
            <a:endParaRPr lang="en-US" dirty="0"/>
          </a:p>
        </p:txBody>
      </p:sp>
      <p:sp>
        <p:nvSpPr>
          <p:cNvPr id="3" name="Rectangle 1"/>
          <p:cNvSpPr>
            <a:spLocks noGrp="1" noChangeArrowheads="1"/>
          </p:cNvSpPr>
          <p:nvPr>
            <p:ph idx="1"/>
          </p:nvPr>
        </p:nvSpPr>
        <p:spPr bwMode="auto">
          <a:xfrm>
            <a:off x="838201" y="1985359"/>
            <a:ext cx="8684622"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Malnutrition screening tools</a:t>
            </a:r>
            <a:r>
              <a:rPr kumimoji="0" lang="en-US" altLang="en-US" sz="3200" b="0" i="0" u="none" strike="noStrike" cap="none" normalizeH="0" baseline="0" dirty="0" smtClean="0">
                <a:ln>
                  <a:noFill/>
                </a:ln>
                <a:solidFill>
                  <a:schemeClr val="tx1"/>
                </a:solidFill>
                <a:effectLst/>
                <a:latin typeface="Arial" panose="020B0604020202020204" pitchFamily="34" charset="0"/>
              </a:rPr>
              <a:t>: Tools like the Mini Nutritional Assessment (MNA) or the Nutritional Risk Screening (NRS-2002) are commonly used to identify elderly individuals at risk for malnutrition.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Clinical signs</a:t>
            </a:r>
            <a:r>
              <a:rPr kumimoji="0" lang="en-US" altLang="en-US" sz="3200" b="0" i="0" u="none" strike="noStrike" cap="none" normalizeH="0" baseline="0" dirty="0" smtClean="0">
                <a:ln>
                  <a:noFill/>
                </a:ln>
                <a:solidFill>
                  <a:schemeClr val="tx1"/>
                </a:solidFill>
                <a:effectLst/>
                <a:latin typeface="Arial" panose="020B0604020202020204" pitchFamily="34" charset="0"/>
              </a:rPr>
              <a:t>: Loss of weight, muscle wasting, and functional decline are important indicators of nutritional risk in older adults. </a:t>
            </a:r>
          </a:p>
        </p:txBody>
      </p:sp>
    </p:spTree>
    <p:extLst>
      <p:ext uri="{BB962C8B-B14F-4D97-AF65-F5344CB8AC3E}">
        <p14:creationId xmlns:p14="http://schemas.microsoft.com/office/powerpoint/2010/main" val="75446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Management and Interventions:</a:t>
            </a:r>
            <a:br>
              <a:rPr lang="en-US" b="1" dirty="0" smtClean="0"/>
            </a:br>
            <a:endParaRPr lang="en-US" dirty="0"/>
          </a:p>
        </p:txBody>
      </p:sp>
      <p:sp>
        <p:nvSpPr>
          <p:cNvPr id="3" name="Marcador de contenido 2"/>
          <p:cNvSpPr>
            <a:spLocks noGrp="1"/>
          </p:cNvSpPr>
          <p:nvPr>
            <p:ph idx="1"/>
          </p:nvPr>
        </p:nvSpPr>
        <p:spPr/>
        <p:txBody>
          <a:bodyPr/>
          <a:lstStyle/>
          <a:p>
            <a:r>
              <a:rPr lang="en-US" b="1" dirty="0" smtClean="0"/>
              <a:t>Dietary modifications</a:t>
            </a:r>
            <a:r>
              <a:rPr lang="en-US" dirty="0" smtClean="0"/>
              <a:t>: Encouraging small, frequent meals, high-protein snacks, and a variety of foods rich in micronutrients.</a:t>
            </a:r>
          </a:p>
          <a:p>
            <a:r>
              <a:rPr lang="en-US" b="1" dirty="0" smtClean="0"/>
              <a:t>Supplementation</a:t>
            </a:r>
            <a:r>
              <a:rPr lang="en-US" dirty="0" smtClean="0"/>
              <a:t>: In cases of deficiency, vitamin and mineral supplements may be indicated, particularly for vitamin D, B12, and calcium.</a:t>
            </a:r>
          </a:p>
          <a:p>
            <a:r>
              <a:rPr lang="en-US" b="1" dirty="0" smtClean="0"/>
              <a:t>Cognitive and psychosocial support</a:t>
            </a:r>
            <a:r>
              <a:rPr lang="en-US" dirty="0" smtClean="0"/>
              <a:t>: Addressing depression, social isolation</a:t>
            </a:r>
          </a:p>
          <a:p>
            <a:r>
              <a:rPr lang="en-US" b="1" dirty="0" smtClean="0"/>
              <a:t>Physical therapy</a:t>
            </a:r>
            <a:r>
              <a:rPr lang="en-US" dirty="0" smtClean="0"/>
              <a:t>: Exercise and strength-building activities can improve muscle mass and functional status., and cognitive impairments can improve food intake.</a:t>
            </a:r>
            <a:endParaRPr lang="en-US" dirty="0"/>
          </a:p>
        </p:txBody>
      </p:sp>
    </p:spTree>
    <p:extLst>
      <p:ext uri="{BB962C8B-B14F-4D97-AF65-F5344CB8AC3E}">
        <p14:creationId xmlns:p14="http://schemas.microsoft.com/office/powerpoint/2010/main" val="3030621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Bibliography:</a:t>
            </a:r>
            <a:endParaRPr lang="en-US" dirty="0"/>
          </a:p>
        </p:txBody>
      </p:sp>
      <p:sp>
        <p:nvSpPr>
          <p:cNvPr id="3" name="Marcador de contenido 2"/>
          <p:cNvSpPr>
            <a:spLocks noGrp="1"/>
          </p:cNvSpPr>
          <p:nvPr>
            <p:ph idx="1"/>
          </p:nvPr>
        </p:nvSpPr>
        <p:spPr/>
        <p:txBody>
          <a:bodyPr>
            <a:normAutofit fontScale="92500" lnSpcReduction="20000"/>
          </a:bodyPr>
          <a:lstStyle/>
          <a:p>
            <a:r>
              <a:rPr lang="en-US" dirty="0" err="1" smtClean="0"/>
              <a:t>Cederholm</a:t>
            </a:r>
            <a:r>
              <a:rPr lang="en-US" dirty="0" smtClean="0"/>
              <a:t>, T., &amp; </a:t>
            </a:r>
            <a:r>
              <a:rPr lang="en-US" dirty="0" err="1" smtClean="0"/>
              <a:t>Barazzoni</a:t>
            </a:r>
            <a:r>
              <a:rPr lang="en-US" dirty="0" smtClean="0"/>
              <a:t>, R. (2017). </a:t>
            </a:r>
            <a:r>
              <a:rPr lang="en-US" i="1" dirty="0" smtClean="0"/>
              <a:t>ESPEN Guidelines on Nutrition in Geriatrics</a:t>
            </a:r>
          </a:p>
          <a:p>
            <a:r>
              <a:rPr lang="en-US" dirty="0" err="1" smtClean="0"/>
              <a:t>Shahar</a:t>
            </a:r>
            <a:r>
              <a:rPr lang="en-US" dirty="0" smtClean="0"/>
              <a:t>, D. R., &amp; </a:t>
            </a:r>
            <a:r>
              <a:rPr lang="en-US" dirty="0" err="1" smtClean="0"/>
              <a:t>Stessman</a:t>
            </a:r>
            <a:r>
              <a:rPr lang="en-US" dirty="0" smtClean="0"/>
              <a:t>, J. (2016). </a:t>
            </a:r>
            <a:r>
              <a:rPr lang="en-US" i="1" dirty="0" smtClean="0"/>
              <a:t>Nutrition in the Elderly: A Global Perspective</a:t>
            </a:r>
            <a:r>
              <a:rPr lang="en-US" dirty="0" smtClean="0"/>
              <a:t>. Current Opinion in Clinical Nutrition &amp; Metabolic Care, 19(5), 379-386.. Clinical Nutrition, 36(1), 1-24.</a:t>
            </a:r>
          </a:p>
          <a:p>
            <a:r>
              <a:rPr lang="en-US" dirty="0" smtClean="0"/>
              <a:t>Morley, J. E., &amp; </a:t>
            </a:r>
            <a:r>
              <a:rPr lang="en-US" dirty="0" err="1" smtClean="0"/>
              <a:t>Argiles</a:t>
            </a:r>
            <a:r>
              <a:rPr lang="en-US" dirty="0" smtClean="0"/>
              <a:t>, J. M. (2004). </a:t>
            </a:r>
            <a:r>
              <a:rPr lang="en-US" i="1" dirty="0" smtClean="0"/>
              <a:t>Malnutrition in the Elderly: Is It an Issue of Concern?</a:t>
            </a:r>
            <a:r>
              <a:rPr lang="en-US" dirty="0" smtClean="0"/>
              <a:t> The American Journal of Clinical Nutrition, 79(4), 823-829.</a:t>
            </a:r>
          </a:p>
          <a:p>
            <a:r>
              <a:rPr lang="en-US" dirty="0" smtClean="0"/>
              <a:t>Elia, M. (2000). </a:t>
            </a:r>
            <a:r>
              <a:rPr lang="en-US" i="1" dirty="0" smtClean="0"/>
              <a:t>Nutritional Support in Older People</a:t>
            </a:r>
            <a:r>
              <a:rPr lang="en-US" dirty="0" smtClean="0"/>
              <a:t>. Nutrition Reviews, 58(5), 148-159.</a:t>
            </a:r>
          </a:p>
          <a:p>
            <a:r>
              <a:rPr lang="en-US" dirty="0" smtClean="0"/>
              <a:t>Stratton, R. J., &amp; Green, C. J. (2007). </a:t>
            </a:r>
            <a:r>
              <a:rPr lang="en-US" i="1" dirty="0" smtClean="0"/>
              <a:t>Malnutrition in Hospitalized Elderly People: The Clinical Impact</a:t>
            </a:r>
            <a:r>
              <a:rPr lang="en-US" dirty="0" smtClean="0"/>
              <a:t>. Nutrition Reviews, 65(3), 106-109.</a:t>
            </a:r>
            <a:endParaRPr lang="en-US" dirty="0"/>
          </a:p>
        </p:txBody>
      </p:sp>
    </p:spTree>
    <p:extLst>
      <p:ext uri="{BB962C8B-B14F-4D97-AF65-F5344CB8AC3E}">
        <p14:creationId xmlns:p14="http://schemas.microsoft.com/office/powerpoint/2010/main" val="1952966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Nutritional Risk Factors in Geriatric Patients</a:t>
            </a:r>
            <a:br>
              <a:rPr lang="en-US" b="1" dirty="0" smtClean="0"/>
            </a:br>
            <a:endParaRPr lang="en-US" dirty="0"/>
          </a:p>
        </p:txBody>
      </p:sp>
      <p:sp>
        <p:nvSpPr>
          <p:cNvPr id="3" name="Marcador de contenido 2"/>
          <p:cNvSpPr>
            <a:spLocks noGrp="1"/>
          </p:cNvSpPr>
          <p:nvPr>
            <p:ph idx="1"/>
          </p:nvPr>
        </p:nvSpPr>
        <p:spPr/>
        <p:txBody>
          <a:bodyPr/>
          <a:lstStyle/>
          <a:p>
            <a:r>
              <a:rPr lang="en-US" dirty="0" smtClean="0"/>
              <a:t>As the population ages, the nutritional status of elderly individuals becomes increasingly important in maintaining health and quality of life. Geriatric patients face unique challenges in maintaining adequate nutrition due to a variety of physiological, psychological, and social factors. These factors contribute to both increased risk for malnutrition and difficulties in identifying and addressing these issues effectively.</a:t>
            </a:r>
          </a:p>
          <a:p>
            <a:endParaRPr lang="en-US" dirty="0"/>
          </a:p>
        </p:txBody>
      </p:sp>
    </p:spTree>
    <p:extLst>
      <p:ext uri="{BB962C8B-B14F-4D97-AF65-F5344CB8AC3E}">
        <p14:creationId xmlns:p14="http://schemas.microsoft.com/office/powerpoint/2010/main" val="47228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lstStyle/>
          <a:p>
            <a:r>
              <a:rPr lang="en-US" b="1" dirty="0" smtClean="0"/>
              <a:t>Decreased Caloric and Nutrient Intake</a:t>
            </a:r>
            <a:r>
              <a:rPr lang="en-US" dirty="0" smtClean="0"/>
              <a:t>:</a:t>
            </a:r>
          </a:p>
          <a:p>
            <a:r>
              <a:rPr lang="en-US" b="1" dirty="0" smtClean="0"/>
              <a:t>Reduced appetite</a:t>
            </a:r>
            <a:r>
              <a:rPr lang="en-US" dirty="0" smtClean="0"/>
              <a:t>: Commonly seen due to physiological changes in taste and smell, or medical conditions like depression and dementia.</a:t>
            </a:r>
          </a:p>
          <a:p>
            <a:r>
              <a:rPr lang="en-US" b="1" dirty="0" smtClean="0"/>
              <a:t>Decreased energy expenditure</a:t>
            </a:r>
            <a:r>
              <a:rPr lang="en-US" dirty="0" smtClean="0"/>
              <a:t>: Reduced physical activity, frailty, and immobility often lead to lower energy requirements, which can decrease overall intake.</a:t>
            </a:r>
          </a:p>
          <a:p>
            <a:r>
              <a:rPr lang="en-US" b="1" dirty="0" smtClean="0"/>
              <a:t>Dysphagia (swallowing difficulties)</a:t>
            </a:r>
            <a:r>
              <a:rPr lang="en-US" dirty="0" smtClean="0"/>
              <a:t>: This is a prevalent issue among the elderly, particularly in patients with neurological disorders, that affects their ability to ingest sufficient nutrients.</a:t>
            </a:r>
          </a:p>
          <a:p>
            <a:endParaRPr lang="en-US" dirty="0"/>
          </a:p>
        </p:txBody>
      </p:sp>
    </p:spTree>
    <p:extLst>
      <p:ext uri="{BB962C8B-B14F-4D97-AF65-F5344CB8AC3E}">
        <p14:creationId xmlns:p14="http://schemas.microsoft.com/office/powerpoint/2010/main" val="1311850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normAutofit fontScale="92500" lnSpcReduction="10000"/>
          </a:bodyPr>
          <a:lstStyle/>
          <a:p>
            <a:r>
              <a:rPr lang="en-US" b="1" dirty="0" smtClean="0"/>
              <a:t>Chronic Medical Conditions</a:t>
            </a:r>
            <a:r>
              <a:rPr lang="en-US" dirty="0" smtClean="0"/>
              <a:t>:</a:t>
            </a:r>
          </a:p>
          <a:p>
            <a:r>
              <a:rPr lang="en-US" b="1" dirty="0" smtClean="0"/>
              <a:t>Gastrointestinal disorders</a:t>
            </a:r>
            <a:r>
              <a:rPr lang="en-US" dirty="0" smtClean="0"/>
              <a:t>: Conditions such as constipation, gastroesophageal reflux disease (GERD), and diverticulosis can impact nutrient absorption and intake.</a:t>
            </a:r>
          </a:p>
          <a:p>
            <a:r>
              <a:rPr lang="en-US" b="1" dirty="0" smtClean="0"/>
              <a:t>Chronic kidney disease</a:t>
            </a:r>
            <a:r>
              <a:rPr lang="en-US" dirty="0" smtClean="0"/>
              <a:t>: Limits protein and fluid intake and alters electrolyte balance.</a:t>
            </a:r>
          </a:p>
          <a:p>
            <a:r>
              <a:rPr lang="en-US" b="1" dirty="0" smtClean="0"/>
              <a:t>Diabetes</a:t>
            </a:r>
            <a:r>
              <a:rPr lang="en-US" dirty="0" smtClean="0"/>
              <a:t>: Challenges in managing blood glucose levels, often leading to either inadequate nutrient intake or excessive calorie consumption.</a:t>
            </a:r>
          </a:p>
          <a:p>
            <a:r>
              <a:rPr lang="en-US" b="1" dirty="0" smtClean="0"/>
              <a:t>Cardiovascular diseases</a:t>
            </a:r>
            <a:r>
              <a:rPr lang="en-US" dirty="0" smtClean="0"/>
              <a:t>: These can impair blood flow to organs involved in nutrient absorption and increase metabolic demands, particularly when heart failure is present.</a:t>
            </a:r>
          </a:p>
          <a:p>
            <a:endParaRPr lang="en-US" dirty="0"/>
          </a:p>
        </p:txBody>
      </p:sp>
    </p:spTree>
    <p:extLst>
      <p:ext uri="{BB962C8B-B14F-4D97-AF65-F5344CB8AC3E}">
        <p14:creationId xmlns:p14="http://schemas.microsoft.com/office/powerpoint/2010/main" val="109090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normAutofit fontScale="92500"/>
          </a:bodyPr>
          <a:lstStyle/>
          <a:p>
            <a:r>
              <a:rPr lang="en-US" b="1" dirty="0" smtClean="0"/>
              <a:t>Polypharmacy</a:t>
            </a:r>
            <a:r>
              <a:rPr lang="en-US" dirty="0" smtClean="0"/>
              <a:t>:</a:t>
            </a:r>
          </a:p>
          <a:p>
            <a:r>
              <a:rPr lang="en-US" dirty="0" smtClean="0"/>
              <a:t>Older adults often take multiple medications, some of which can affect appetite, absorption, and metabolism. Medications such as diuretics, anticholinergics, and proton pump inhibitors may lead to nutrient deficiencies, dehydration, or digestive disturbances.</a:t>
            </a:r>
          </a:p>
          <a:p>
            <a:r>
              <a:rPr lang="en-US" b="1" dirty="0" smtClean="0"/>
              <a:t>Sensory Changes</a:t>
            </a:r>
            <a:r>
              <a:rPr lang="en-US" dirty="0" smtClean="0"/>
              <a:t>:</a:t>
            </a:r>
          </a:p>
          <a:p>
            <a:r>
              <a:rPr lang="en-US" dirty="0" smtClean="0"/>
              <a:t>Age-related changes in taste and smell can reduce food enjoyment and lead to decreased appetite, particularly if food becomes unappealing.</a:t>
            </a:r>
          </a:p>
          <a:p>
            <a:r>
              <a:rPr lang="en-US" dirty="0" smtClean="0"/>
              <a:t>Vision impairments can make it harder for older adults to prepare meals or even recognize foods, leading to inadequate nutrition.</a:t>
            </a:r>
          </a:p>
          <a:p>
            <a:endParaRPr lang="en-US" dirty="0"/>
          </a:p>
        </p:txBody>
      </p:sp>
    </p:spTree>
    <p:extLst>
      <p:ext uri="{BB962C8B-B14F-4D97-AF65-F5344CB8AC3E}">
        <p14:creationId xmlns:p14="http://schemas.microsoft.com/office/powerpoint/2010/main" val="2132684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normAutofit/>
          </a:bodyPr>
          <a:lstStyle/>
          <a:p>
            <a:r>
              <a:rPr lang="en-US" b="1" dirty="0" smtClean="0"/>
              <a:t>Psychosocial Factors</a:t>
            </a:r>
            <a:r>
              <a:rPr lang="en-US" dirty="0" smtClean="0"/>
              <a:t>:</a:t>
            </a:r>
          </a:p>
          <a:p>
            <a:r>
              <a:rPr lang="en-US" b="1" dirty="0" smtClean="0"/>
              <a:t>Isolation</a:t>
            </a:r>
            <a:r>
              <a:rPr lang="en-US" dirty="0" smtClean="0"/>
              <a:t>: Older adults who live alone may not have the social interaction that can stimulate appetite or may not have someone to assist with meal preparation.</a:t>
            </a:r>
          </a:p>
          <a:p>
            <a:r>
              <a:rPr lang="en-US" b="1" dirty="0" smtClean="0"/>
              <a:t>Depression</a:t>
            </a:r>
            <a:r>
              <a:rPr lang="en-US" dirty="0" smtClean="0"/>
              <a:t>: Depression is common in the elderly and can significantly reduce appetite and interest in food.</a:t>
            </a:r>
          </a:p>
          <a:p>
            <a:r>
              <a:rPr lang="en-US" b="1" dirty="0" smtClean="0"/>
              <a:t>Cognitive impairment</a:t>
            </a:r>
            <a:r>
              <a:rPr lang="en-US" dirty="0" smtClean="0"/>
              <a:t>: Dementia and other cognitive disorders can impair the ability to plan, shop for, or prepare balanced meals.</a:t>
            </a:r>
          </a:p>
          <a:p>
            <a:endParaRPr lang="en-US" dirty="0"/>
          </a:p>
        </p:txBody>
      </p:sp>
    </p:spTree>
    <p:extLst>
      <p:ext uri="{BB962C8B-B14F-4D97-AF65-F5344CB8AC3E}">
        <p14:creationId xmlns:p14="http://schemas.microsoft.com/office/powerpoint/2010/main" val="296017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normAutofit/>
          </a:bodyPr>
          <a:lstStyle/>
          <a:p>
            <a:r>
              <a:rPr lang="en-US" b="1" dirty="0" smtClean="0"/>
              <a:t>Altered Metabolism</a:t>
            </a:r>
            <a:r>
              <a:rPr lang="en-US" dirty="0" smtClean="0"/>
              <a:t>:</a:t>
            </a:r>
          </a:p>
          <a:p>
            <a:r>
              <a:rPr lang="en-US" b="1" dirty="0" smtClean="0"/>
              <a:t>Changes in body composition</a:t>
            </a:r>
            <a:r>
              <a:rPr lang="en-US" dirty="0" smtClean="0"/>
              <a:t>: Aging leads to increased fat mass and decreased lean muscle mass, which can alter nutritional requirements and reduce overall metabolic rate.</a:t>
            </a:r>
          </a:p>
          <a:p>
            <a:r>
              <a:rPr lang="en-US" b="1" dirty="0" smtClean="0"/>
              <a:t>Nutrient absorption</a:t>
            </a:r>
            <a:r>
              <a:rPr lang="en-US" dirty="0" smtClean="0"/>
              <a:t>: Reduced gastric acid secretion and slower gastric emptying can impair nutrient absorption, particularly of vitamin B12, calcium, and iron.</a:t>
            </a:r>
          </a:p>
          <a:p>
            <a:endParaRPr lang="en-US" dirty="0"/>
          </a:p>
        </p:txBody>
      </p:sp>
    </p:spTree>
    <p:extLst>
      <p:ext uri="{BB962C8B-B14F-4D97-AF65-F5344CB8AC3E}">
        <p14:creationId xmlns:p14="http://schemas.microsoft.com/office/powerpoint/2010/main" val="1636966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normAutofit/>
          </a:bodyPr>
          <a:lstStyle/>
          <a:p>
            <a:r>
              <a:rPr lang="en-US" b="1" dirty="0" smtClean="0"/>
              <a:t>Social Determinants of Health</a:t>
            </a:r>
            <a:r>
              <a:rPr lang="en-US" dirty="0" smtClean="0"/>
              <a:t>:</a:t>
            </a:r>
          </a:p>
          <a:p>
            <a:r>
              <a:rPr lang="en-US" b="1" dirty="0" smtClean="0"/>
              <a:t>Financial limitations</a:t>
            </a:r>
            <a:r>
              <a:rPr lang="en-US" dirty="0" smtClean="0"/>
              <a:t>: Limited income can restrict access to nutritious foods, leading to a diet that may be high in calories but low in essential vitamins and minerals.</a:t>
            </a:r>
          </a:p>
          <a:p>
            <a:r>
              <a:rPr lang="en-US" b="1" dirty="0" smtClean="0"/>
              <a:t>Access to food</a:t>
            </a:r>
            <a:r>
              <a:rPr lang="en-US" dirty="0" smtClean="0"/>
              <a:t>: Living in areas without access to grocery stores (food deserts) or lacking the ability to shop for groceries may also result in suboptimal nutrition.</a:t>
            </a:r>
          </a:p>
          <a:p>
            <a:endParaRPr lang="en-US" dirty="0"/>
          </a:p>
        </p:txBody>
      </p:sp>
    </p:spTree>
    <p:extLst>
      <p:ext uri="{BB962C8B-B14F-4D97-AF65-F5344CB8AC3E}">
        <p14:creationId xmlns:p14="http://schemas.microsoft.com/office/powerpoint/2010/main" val="1808699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Key Nutritional Risk Factors in Geriatric Patients:</a:t>
            </a:r>
            <a:endParaRPr lang="en-US" dirty="0"/>
          </a:p>
        </p:txBody>
      </p:sp>
      <p:sp>
        <p:nvSpPr>
          <p:cNvPr id="3" name="Marcador de contenido 2"/>
          <p:cNvSpPr>
            <a:spLocks noGrp="1"/>
          </p:cNvSpPr>
          <p:nvPr>
            <p:ph idx="1"/>
          </p:nvPr>
        </p:nvSpPr>
        <p:spPr/>
        <p:txBody>
          <a:bodyPr>
            <a:normAutofit/>
          </a:bodyPr>
          <a:lstStyle/>
          <a:p>
            <a:r>
              <a:rPr lang="en-US" b="1" dirty="0" smtClean="0"/>
              <a:t>Increased Nutritional Needs</a:t>
            </a:r>
            <a:r>
              <a:rPr lang="en-US" dirty="0" smtClean="0"/>
              <a:t>:</a:t>
            </a:r>
          </a:p>
          <a:p>
            <a:r>
              <a:rPr lang="en-US" dirty="0" smtClean="0"/>
              <a:t>Older adults often have increased nutritional needs due to the stress of illness, recovery from surgery, or inflammation. Conditions like infection, cancer, or postoperative recovery further elevate protein and energy requirements.</a:t>
            </a:r>
          </a:p>
          <a:p>
            <a:endParaRPr lang="en-US" dirty="0"/>
          </a:p>
        </p:txBody>
      </p:sp>
    </p:spTree>
    <p:extLst>
      <p:ext uri="{BB962C8B-B14F-4D97-AF65-F5344CB8AC3E}">
        <p14:creationId xmlns:p14="http://schemas.microsoft.com/office/powerpoint/2010/main" val="4593384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1037</Words>
  <Application>Microsoft Office PowerPoint</Application>
  <PresentationFormat>Panorámica</PresentationFormat>
  <Paragraphs>59</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NUTRITIONAL RISK FACTORS</vt:lpstr>
      <vt:lpstr>Nutritional Risk Factors in Geriatric Patients </vt:lpstr>
      <vt:lpstr>Key Nutritional Risk Factors in Geriatric Patients:</vt:lpstr>
      <vt:lpstr>Key Nutritional Risk Factors in Geriatric Patients:</vt:lpstr>
      <vt:lpstr>Key Nutritional Risk Factors in Geriatric Patients:</vt:lpstr>
      <vt:lpstr>Key Nutritional Risk Factors in Geriatric Patients:</vt:lpstr>
      <vt:lpstr>Key Nutritional Risk Factors in Geriatric Patients:</vt:lpstr>
      <vt:lpstr>Key Nutritional Risk Factors in Geriatric Patients:</vt:lpstr>
      <vt:lpstr>Key Nutritional Risk Factors in Geriatric Patients:</vt:lpstr>
      <vt:lpstr>Nutritional Deficiencies Common in the Elderly:</vt:lpstr>
      <vt:lpstr>Nutritional Deficiencies Common in the Elderly:</vt:lpstr>
      <vt:lpstr>Screening for Nutritional Risk:</vt:lpstr>
      <vt:lpstr>Management and Interventions: </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NUTRITIONAL RISK FACTORS</dc:title>
  <dc:creator>UNACH</dc:creator>
  <cp:lastModifiedBy>UNACH</cp:lastModifiedBy>
  <cp:revision>2</cp:revision>
  <dcterms:created xsi:type="dcterms:W3CDTF">2024-12-16T17:46:23Z</dcterms:created>
  <dcterms:modified xsi:type="dcterms:W3CDTF">2024-12-16T17:47:52Z</dcterms:modified>
</cp:coreProperties>
</file>