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FF8AD8"/>
    <a:srgbClr val="00FDFF"/>
    <a:srgbClr val="FF2F92"/>
    <a:srgbClr val="73FDD6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75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7/2/23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2911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0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1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7/2/23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4" r:id="rId6"/>
    <p:sldLayoutId id="2147483689" r:id="rId7"/>
    <p:sldLayoutId id="2147483690" r:id="rId8"/>
    <p:sldLayoutId id="2147483691" r:id="rId9"/>
    <p:sldLayoutId id="2147483693" r:id="rId10"/>
    <p:sldLayoutId id="214748369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287771-133F-D538-8C2F-C64EA79FD3AD}"/>
              </a:ext>
            </a:extLst>
          </p:cNvPr>
          <p:cNvSpPr txBox="1"/>
          <p:nvPr/>
        </p:nvSpPr>
        <p:spPr>
          <a:xfrm>
            <a:off x="5786437" y="3222534"/>
            <a:ext cx="7586662" cy="350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solidFill>
                  <a:srgbClr val="00FDFF"/>
                </a:solidFill>
                <a:latin typeface="+mj-lt"/>
                <a:ea typeface="+mj-ea"/>
                <a:cs typeface="+mj-cs"/>
              </a:rPr>
              <a:t>THE UNREAL CONDITIONAL </a:t>
            </a:r>
          </a:p>
        </p:txBody>
      </p:sp>
      <p:pic>
        <p:nvPicPr>
          <p:cNvPr id="20" name="Picture 1" descr="A splash of colors on a white surface">
            <a:extLst>
              <a:ext uri="{FF2B5EF4-FFF2-40B4-BE49-F238E27FC236}">
                <a16:creationId xmlns:a16="http://schemas.microsoft.com/office/drawing/2014/main" id="{614B2684-59F1-3EB6-FBA8-FAD052868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" r="3967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pic>
        <p:nvPicPr>
          <p:cNvPr id="1028" name="Picture 4" descr="Past Unreal Conditionals and past wishes. | English Lessons">
            <a:extLst>
              <a:ext uri="{FF2B5EF4-FFF2-40B4-BE49-F238E27FC236}">
                <a16:creationId xmlns:a16="http://schemas.microsoft.com/office/drawing/2014/main" id="{5D542350-B250-D562-6530-3CB4A26F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1106397"/>
            <a:ext cx="5728593" cy="23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9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086F18-925B-FEC2-BF19-F13C9DD928CA}"/>
              </a:ext>
            </a:extLst>
          </p:cNvPr>
          <p:cNvSpPr txBox="1"/>
          <p:nvPr/>
        </p:nvSpPr>
        <p:spPr>
          <a:xfrm>
            <a:off x="847682" y="960699"/>
            <a:ext cx="104966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2800" dirty="0">
                <a:solidFill>
                  <a:srgbClr val="73FD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Unreal Conditionals</a:t>
            </a:r>
            <a:endParaRPr lang="es-EC" sz="2000" b="0" i="0" dirty="0">
              <a:solidFill>
                <a:srgbClr val="73FDD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Conditional sentences have two parts – a condition and a result.</a:t>
            </a:r>
            <a:b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Unreal conditionals are similar to real conditionals, but with unreal conditionals, the condition is not true and not real. Or it is very unlikely to happen or be true.</a:t>
            </a:r>
            <a:b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just imagining what we would do in a situation that is not real or very unlikely to be real.</a:t>
            </a:r>
          </a:p>
          <a:p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This conditional is used to talk about events that are unlikely to happen in the future.</a:t>
            </a:r>
            <a:endParaRPr lang="es-EC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sz="2400" dirty="0">
              <a:solidFill>
                <a:srgbClr val="FF2F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400" b="0" i="0" dirty="0">
                <a:solidFill>
                  <a:srgbClr val="FF2F9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this shirt were on sale, I would buy it.</a:t>
            </a:r>
            <a:br>
              <a:rPr lang="es-EC" sz="2400" b="0" i="0" dirty="0">
                <a:solidFill>
                  <a:srgbClr val="FF2F9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(Really, the shirt is not on sale and I will not buy it.)</a:t>
            </a:r>
          </a:p>
          <a:p>
            <a:b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400" b="0" i="0" dirty="0">
                <a:solidFill>
                  <a:srgbClr val="00FA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I were an animal, I would be a lion.</a:t>
            </a:r>
            <a:br>
              <a:rPr lang="es-EC" sz="2400" b="0" i="0" dirty="0">
                <a:solidFill>
                  <a:srgbClr val="00FA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(Really, I am not an animal.)</a:t>
            </a:r>
          </a:p>
        </p:txBody>
      </p:sp>
      <p:pic>
        <p:nvPicPr>
          <p:cNvPr id="2050" name="Picture 2" descr="El Rey León&quot;: ¿alternativa reaccionaria a la crisis del planeta? - Infobae">
            <a:extLst>
              <a:ext uri="{FF2B5EF4-FFF2-40B4-BE49-F238E27FC236}">
                <a16:creationId xmlns:a16="http://schemas.microsoft.com/office/drawing/2014/main" id="{D8AFADF0-5461-C62E-2E65-03C5DE74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03" y="4164647"/>
            <a:ext cx="4786314" cy="26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2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1CB944-E78E-2918-7605-5A7ECF2BB100}"/>
              </a:ext>
            </a:extLst>
          </p:cNvPr>
          <p:cNvSpPr txBox="1"/>
          <p:nvPr/>
        </p:nvSpPr>
        <p:spPr>
          <a:xfrm>
            <a:off x="1071372" y="1065276"/>
            <a:ext cx="97690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C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some examples of when we might use an unreal conditional for a highly unlikely thing.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EC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C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I won the lottery, I would buy a house and a car.</a:t>
            </a:r>
            <a:br>
              <a:rPr lang="es-EC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(The probability of winning the lottery is so low that we use the unreal conditional.)</a:t>
            </a:r>
          </a:p>
          <a:p>
            <a:pPr algn="l"/>
            <a:br>
              <a:rPr lang="es-EC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I met the President, I would want to tell him to lower taxes.</a:t>
            </a:r>
            <a:br>
              <a:rPr lang="es-EC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(The chances of me meeting the President are very low.)</a:t>
            </a:r>
          </a:p>
          <a:p>
            <a:endParaRPr lang="es-EC" dirty="0"/>
          </a:p>
        </p:txBody>
      </p:sp>
      <p:pic>
        <p:nvPicPr>
          <p:cNvPr id="3074" name="Picture 2" descr="concepto de ahorro de dinero. comprar carro, casa, pila de monedas. 3656772  Foto de stock en Vecteezy">
            <a:extLst>
              <a:ext uri="{FF2B5EF4-FFF2-40B4-BE49-F238E27FC236}">
                <a16:creationId xmlns:a16="http://schemas.microsoft.com/office/drawing/2014/main" id="{AE4470A9-FC2A-32B0-082E-77CFB630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53" y="4489967"/>
            <a:ext cx="3559175" cy="23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9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287771-133F-D538-8C2F-C64EA79FD3AD}"/>
              </a:ext>
            </a:extLst>
          </p:cNvPr>
          <p:cNvSpPr txBox="1"/>
          <p:nvPr/>
        </p:nvSpPr>
        <p:spPr>
          <a:xfrm>
            <a:off x="4605318" y="3210959"/>
            <a:ext cx="7586662" cy="350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endParaRPr lang="en-US" sz="6000" spc="-50" dirty="0">
              <a:solidFill>
                <a:srgbClr val="00FD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AC3705-AB64-79E8-514F-8752F2A4F00D}"/>
              </a:ext>
            </a:extLst>
          </p:cNvPr>
          <p:cNvSpPr txBox="1"/>
          <p:nvPr/>
        </p:nvSpPr>
        <p:spPr>
          <a:xfrm>
            <a:off x="393539" y="547029"/>
            <a:ext cx="110702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8A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FD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  <a:endParaRPr lang="en-US" sz="2800" b="1" dirty="0">
              <a:solidFill>
                <a:srgbClr val="00FD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800" b="1" i="1" dirty="0">
                <a:solidFill>
                  <a:srgbClr val="FF8AD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EC" sz="2800" b="1" i="1" dirty="0">
                <a:solidFill>
                  <a:srgbClr val="5656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+ </a:t>
            </a:r>
            <a:r>
              <a:rPr lang="es-EC" sz="2800" b="0" i="1" dirty="0">
                <a:solidFill>
                  <a:srgbClr val="5656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subject </a:t>
            </a:r>
            <a:r>
              <a:rPr lang="es-EC" sz="2800" b="1" i="1" dirty="0">
                <a:solidFill>
                  <a:srgbClr val="5656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s-EC" sz="2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past simple, </a:t>
            </a:r>
            <a:r>
              <a:rPr lang="es-EC" sz="2800" b="0" i="1" dirty="0">
                <a:solidFill>
                  <a:srgbClr val="5656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subject+ </a:t>
            </a:r>
            <a:r>
              <a:rPr lang="es-EC" sz="2800" b="1" i="1" dirty="0">
                <a:solidFill>
                  <a:srgbClr val="9437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s-EC" sz="2800" b="1" i="1" dirty="0">
                <a:solidFill>
                  <a:srgbClr val="5656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 verb base form</a:t>
            </a:r>
            <a:endParaRPr lang="en-US" sz="2800" b="1" dirty="0">
              <a:solidFill>
                <a:srgbClr val="FF8AD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8A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CLAUSE                         RESULT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[If / ... Simple Past ...,    ... Would + verb in a base form ...]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3FD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RESULT                                   CLAUSE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[.. ... Would + verb in a base form ...     if /... Simple Past ...]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s-EC" sz="3200" b="1" i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8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 </a:t>
            </a:r>
            <a:r>
              <a:rPr lang="es-EC" sz="28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ate</a:t>
            </a: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less</a:t>
            </a:r>
            <a:r>
              <a:rPr lang="es-EC" sz="28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 </a:t>
            </a:r>
            <a:r>
              <a:rPr lang="es-EC" sz="28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lose weight.</a:t>
            </a:r>
            <a:endParaRPr lang="es-EC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es-EC" sz="28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lose weight </a:t>
            </a:r>
            <a:r>
              <a:rPr lang="es-EC" sz="28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 </a:t>
            </a:r>
            <a:r>
              <a:rPr lang="es-EC" sz="28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ate</a:t>
            </a: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less.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154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2B52504-42AA-55BC-D1F1-880643367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r="7019" b="1"/>
          <a:stretch/>
        </p:blipFill>
        <p:spPr bwMode="auto">
          <a:xfrm>
            <a:off x="1493139" y="1370055"/>
            <a:ext cx="3898571" cy="35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A4F52706-7F0B-0FED-1E4B-53AA63785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r="11507" b="-2"/>
          <a:stretch/>
        </p:blipFill>
        <p:spPr bwMode="auto">
          <a:xfrm>
            <a:off x="6374018" y="1364076"/>
            <a:ext cx="4235779" cy="36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89200-802D-D9FF-5950-D6F76A818B51}"/>
              </a:ext>
            </a:extLst>
          </p:cNvPr>
          <p:cNvSpPr txBox="1"/>
          <p:nvPr/>
        </p:nvSpPr>
        <p:spPr>
          <a:xfrm>
            <a:off x="1243013" y="5131285"/>
            <a:ext cx="4148697" cy="66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If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I </a:t>
            </a:r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became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President, I </a:t>
            </a:r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would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change many things.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B63165-29C3-0DC2-F8F2-96D609AD70FD}"/>
              </a:ext>
            </a:extLst>
          </p:cNvPr>
          <p:cNvSpPr txBox="1"/>
          <p:nvPr/>
        </p:nvSpPr>
        <p:spPr>
          <a:xfrm>
            <a:off x="6428027" y="5086666"/>
            <a:ext cx="414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If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I </a:t>
            </a:r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saw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Madonna, I </a:t>
            </a:r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would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scream.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CFDC4A-F924-7C82-58C6-A1D3C9C452B9}"/>
              </a:ext>
            </a:extLst>
          </p:cNvPr>
          <p:cNvSpPr txBox="1"/>
          <p:nvPr/>
        </p:nvSpPr>
        <p:spPr>
          <a:xfrm>
            <a:off x="1071372" y="528495"/>
            <a:ext cx="1004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1.- 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For situations in which the speaker considers that they are unlikely to happen in the future.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89200-802D-D9FF-5950-D6F76A818B51}"/>
              </a:ext>
            </a:extLst>
          </p:cNvPr>
          <p:cNvSpPr txBox="1"/>
          <p:nvPr/>
        </p:nvSpPr>
        <p:spPr>
          <a:xfrm>
            <a:off x="1833321" y="4903728"/>
            <a:ext cx="414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If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I </a:t>
            </a:r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had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more time, I </a:t>
            </a:r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would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take up a sport.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B63165-29C3-0DC2-F8F2-96D609AD70FD}"/>
              </a:ext>
            </a:extLst>
          </p:cNvPr>
          <p:cNvSpPr txBox="1"/>
          <p:nvPr/>
        </p:nvSpPr>
        <p:spPr>
          <a:xfrm>
            <a:off x="6476974" y="4903728"/>
            <a:ext cx="414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If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you </a:t>
            </a:r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spoke up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, I</a:t>
            </a:r>
            <a:r>
              <a:rPr lang="es-EC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'd</a:t>
            </a:r>
            <a:r>
              <a:rPr lang="es-EC" b="0" i="0" dirty="0">
                <a:solidFill>
                  <a:srgbClr val="0865A6"/>
                </a:solidFill>
                <a:effectLst/>
                <a:latin typeface="Nunito" pitchFamily="2" charset="77"/>
              </a:rPr>
              <a:t> hear you.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CFDC4A-F924-7C82-58C6-A1D3C9C452B9}"/>
              </a:ext>
            </a:extLst>
          </p:cNvPr>
          <p:cNvSpPr txBox="1"/>
          <p:nvPr/>
        </p:nvSpPr>
        <p:spPr>
          <a:xfrm>
            <a:off x="1071372" y="528495"/>
            <a:ext cx="1004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2.-</a:t>
            </a:r>
            <a:r>
              <a:rPr lang="es-EC" sz="2000" dirty="0"/>
              <a:t>For situations that are not true at the present time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F8AB8A-4301-BA8F-8764-541C92B0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64076"/>
            <a:ext cx="4552950" cy="33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F6E29F3-8440-E951-B64F-7ED168E8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78" y="1364076"/>
            <a:ext cx="4358311" cy="32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3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89200-802D-D9FF-5950-D6F76A818B51}"/>
              </a:ext>
            </a:extLst>
          </p:cNvPr>
          <p:cNvSpPr txBox="1"/>
          <p:nvPr/>
        </p:nvSpPr>
        <p:spPr>
          <a:xfrm>
            <a:off x="1699825" y="4650117"/>
            <a:ext cx="4148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If I were you,</a:t>
            </a:r>
            <a:r>
              <a:rPr lang="es-EC" sz="2000" b="0" i="0" dirty="0">
                <a:solidFill>
                  <a:srgbClr val="0865A6"/>
                </a:solidFill>
                <a:effectLst/>
                <a:latin typeface="Nunito" pitchFamily="2" charset="77"/>
              </a:rPr>
              <a:t> I</a:t>
            </a:r>
            <a:r>
              <a:rPr lang="es-EC" sz="2000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'd</a:t>
            </a:r>
            <a:r>
              <a:rPr lang="es-EC" sz="2000" b="0" i="0" dirty="0">
                <a:solidFill>
                  <a:srgbClr val="0865A6"/>
                </a:solidFill>
                <a:effectLst/>
                <a:latin typeface="Nunito" pitchFamily="2" charset="77"/>
              </a:rPr>
              <a:t> say yes.</a:t>
            </a:r>
            <a:endParaRPr lang="es-EC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B63165-29C3-0DC2-F8F2-96D609AD70FD}"/>
              </a:ext>
            </a:extLst>
          </p:cNvPr>
          <p:cNvSpPr txBox="1"/>
          <p:nvPr/>
        </p:nvSpPr>
        <p:spPr>
          <a:xfrm>
            <a:off x="6410226" y="4675100"/>
            <a:ext cx="4148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2000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If I were you</a:t>
            </a:r>
            <a:r>
              <a:rPr lang="es-EC" sz="2000" b="0" i="0" dirty="0">
                <a:solidFill>
                  <a:srgbClr val="0865A6"/>
                </a:solidFill>
                <a:effectLst/>
                <a:latin typeface="Nunito" pitchFamily="2" charset="77"/>
              </a:rPr>
              <a:t>, </a:t>
            </a:r>
            <a:r>
              <a:rPr lang="es-EC" sz="2000" b="1" i="0" u="sng" dirty="0">
                <a:solidFill>
                  <a:srgbClr val="0865A6"/>
                </a:solidFill>
                <a:effectLst/>
                <a:latin typeface="Nunito" pitchFamily="2" charset="77"/>
              </a:rPr>
              <a:t>I wouldn't</a:t>
            </a:r>
            <a:r>
              <a:rPr lang="es-EC" sz="2000" b="0" i="0" dirty="0">
                <a:solidFill>
                  <a:srgbClr val="0865A6"/>
                </a:solidFill>
                <a:effectLst/>
                <a:latin typeface="Nunito" pitchFamily="2" charset="77"/>
              </a:rPr>
              <a:t> invite her.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CFDC4A-F924-7C82-58C6-A1D3C9C452B9}"/>
              </a:ext>
            </a:extLst>
          </p:cNvPr>
          <p:cNvSpPr txBox="1"/>
          <p:nvPr/>
        </p:nvSpPr>
        <p:spPr>
          <a:xfrm>
            <a:off x="1071372" y="528495"/>
            <a:ext cx="1004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3.-To give advice to someone using the expression If I were you (Si yo fuese tu).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875304-0C49-BF96-2D1D-D9671D49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94" y="1256026"/>
            <a:ext cx="4584422" cy="32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6625A70-DFE3-7B0D-66C6-108FBD7A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83" y="1256026"/>
            <a:ext cx="4350823" cy="30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95455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413</Words>
  <Application>Microsoft Macintosh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Aharoni</vt:lpstr>
      <vt:lpstr>Arial</vt:lpstr>
      <vt:lpstr>Avenir Next LT Pro</vt:lpstr>
      <vt:lpstr>Calibri</vt:lpstr>
      <vt:lpstr>Nunito</vt:lpstr>
      <vt:lpstr>PrismaticVTI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Ponce Marcillo</dc:creator>
  <cp:lastModifiedBy>Maria Fernanda Ponce Marcillo</cp:lastModifiedBy>
  <cp:revision>7</cp:revision>
  <dcterms:created xsi:type="dcterms:W3CDTF">2023-06-27T22:55:52Z</dcterms:created>
  <dcterms:modified xsi:type="dcterms:W3CDTF">2023-07-03T03:50:54Z</dcterms:modified>
</cp:coreProperties>
</file>