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4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4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941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02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5122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30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29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6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7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5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8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1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26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3003749" y="-348964"/>
            <a:ext cx="12498450" cy="2421464"/>
          </a:xfrm>
        </p:spPr>
        <p:txBody>
          <a:bodyPr>
            <a:normAutofit/>
          </a:bodyPr>
          <a:lstStyle/>
          <a:p>
            <a:r>
              <a:rPr lang="en-US" sz="4400" b="1" dirty="0"/>
              <a:t>COMPARISONS WITH AS………AS </a:t>
            </a:r>
            <a:endParaRPr lang="es-EC" sz="4400" b="1" dirty="0"/>
          </a:p>
        </p:txBody>
      </p:sp>
      <p:pic>
        <p:nvPicPr>
          <p:cNvPr id="4" name="Imagen 3" descr="Resultado de imagen para comparison as 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511" y="2696901"/>
            <a:ext cx="6840638" cy="29746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32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0390" y="845351"/>
            <a:ext cx="10833904" cy="5173483"/>
          </a:xfrm>
        </p:spPr>
        <p:txBody>
          <a:bodyPr>
            <a:normAutofit/>
          </a:bodyPr>
          <a:lstStyle/>
          <a:p>
            <a:r>
              <a:rPr lang="en-US" sz="2400" dirty="0"/>
              <a:t>We use AS + ADJECTIVE + AS to make comparisons the things we are comparing are equal in some way:</a:t>
            </a:r>
          </a:p>
          <a:p>
            <a:endParaRPr lang="en-US" sz="2400" dirty="0"/>
          </a:p>
          <a:p>
            <a:r>
              <a:rPr lang="es-EC" sz="2400" dirty="0">
                <a:effectLst/>
              </a:rPr>
              <a:t>My brother and I both play the piano but I don’t play </a:t>
            </a:r>
            <a:r>
              <a:rPr lang="es-EC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as well as</a:t>
            </a:r>
            <a:r>
              <a:rPr lang="es-EC" sz="2400" dirty="0">
                <a:solidFill>
                  <a:schemeClr val="accent1">
                    <a:lumMod val="75000"/>
                  </a:schemeClr>
                </a:solidFill>
                <a:effectLst/>
              </a:rPr>
              <a:t> </a:t>
            </a:r>
            <a:r>
              <a:rPr lang="es-EC" sz="2400" dirty="0">
                <a:effectLst/>
              </a:rPr>
              <a:t>he does.</a:t>
            </a:r>
            <a:endParaRPr lang="en-US" sz="2400" dirty="0"/>
          </a:p>
          <a:p>
            <a:r>
              <a:rPr lang="en-US" sz="2400" dirty="0"/>
              <a:t>The weather this summer </a:t>
            </a:r>
            <a:r>
              <a:rPr lang="en-US" sz="2400" dirty="0">
                <a:solidFill>
                  <a:schemeClr val="tx1"/>
                </a:solidFill>
              </a:rPr>
              <a:t>is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as bad 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last year. It hasn’t stopped raining for weeks.</a:t>
            </a:r>
          </a:p>
          <a:p>
            <a:r>
              <a:rPr lang="en-US" sz="2400" dirty="0"/>
              <a:t>You have to unwrap </a:t>
            </a:r>
            <a:r>
              <a:rPr lang="en-US" sz="2400" dirty="0">
                <a:solidFill>
                  <a:schemeClr val="tx1"/>
                </a:solidFill>
              </a:rPr>
              <a:t>it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as carefully as </a:t>
            </a:r>
            <a:r>
              <a:rPr lang="en-US" sz="2400" dirty="0">
                <a:solidFill>
                  <a:schemeClr val="tx1"/>
                </a:solidFill>
              </a:rPr>
              <a:t>you can. It’s quite fragile.</a:t>
            </a:r>
          </a:p>
          <a:p>
            <a:r>
              <a:rPr lang="es-EC" sz="2400" dirty="0"/>
              <a:t>My restaurant is </a:t>
            </a:r>
            <a:r>
              <a:rPr lang="es-EC" sz="2400" dirty="0">
                <a:solidFill>
                  <a:schemeClr val="accent1">
                    <a:lumMod val="75000"/>
                  </a:schemeClr>
                </a:solidFill>
              </a:rPr>
              <a:t>as good as</a:t>
            </a:r>
            <a:r>
              <a:rPr lang="es-EC" sz="2400" dirty="0"/>
              <a:t> yours.</a:t>
            </a:r>
            <a:endParaRPr lang="en-US" sz="2400" dirty="0"/>
          </a:p>
          <a:p>
            <a:r>
              <a:rPr lang="es-EC" sz="2400" dirty="0"/>
              <a:t>I can sing </a:t>
            </a:r>
            <a:r>
              <a:rPr lang="es-EC" sz="2400" dirty="0">
                <a:solidFill>
                  <a:schemeClr val="accent1">
                    <a:lumMod val="75000"/>
                  </a:schemeClr>
                </a:solidFill>
              </a:rPr>
              <a:t>as well as </a:t>
            </a:r>
            <a:r>
              <a:rPr lang="es-EC" sz="2400" dirty="0"/>
              <a:t>you can.</a:t>
            </a:r>
          </a:p>
        </p:txBody>
      </p:sp>
      <p:pic>
        <p:nvPicPr>
          <p:cNvPr id="1026" name="Picture 2" descr="Un nuevo beneficio de la música en los niños: aprender a tocar el piano les  ayuda en la adquisición del lenguaje">
            <a:extLst>
              <a:ext uri="{FF2B5EF4-FFF2-40B4-BE49-F238E27FC236}">
                <a16:creationId xmlns:a16="http://schemas.microsoft.com/office/drawing/2014/main" id="{569FA438-79E7-9033-8B13-6D38E7651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72236"/>
            <a:ext cx="3122440" cy="208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ágenes de Restaurante Dibujo - Descarga gratuita en Freepik">
            <a:extLst>
              <a:ext uri="{FF2B5EF4-FFF2-40B4-BE49-F238E27FC236}">
                <a16:creationId xmlns:a16="http://schemas.microsoft.com/office/drawing/2014/main" id="{24A510E2-08E3-4C5A-E776-028D61DA6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482" y="4994032"/>
            <a:ext cx="1834078" cy="183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79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649" y="268436"/>
            <a:ext cx="10131425" cy="5907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Not as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 … as</a:t>
            </a:r>
            <a:endParaRPr lang="es-EC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/>
              <a:t>We use </a:t>
            </a:r>
            <a:r>
              <a:rPr lang="en-US" sz="2800" i="1" dirty="0"/>
              <a:t>not as … as</a:t>
            </a:r>
            <a:r>
              <a:rPr lang="en-US" sz="2800" dirty="0"/>
              <a:t> to make comparisons between things that aren’t equal:</a:t>
            </a:r>
          </a:p>
          <a:p>
            <a:pPr marL="0" indent="0">
              <a:buNone/>
            </a:pPr>
            <a:endParaRPr lang="es-EC" sz="2800" dirty="0"/>
          </a:p>
          <a:p>
            <a:r>
              <a:rPr lang="en-US" sz="2800" i="1" dirty="0"/>
              <a:t>It’s </a:t>
            </a:r>
            <a:r>
              <a:rPr lang="en-US" sz="2800" b="1" i="1" dirty="0"/>
              <a:t>not as heavy as</a:t>
            </a:r>
            <a:r>
              <a:rPr lang="en-US" sz="2800" i="1" dirty="0"/>
              <a:t> I thought it would be.</a:t>
            </a:r>
            <a:endParaRPr lang="es-EC" sz="2800" dirty="0"/>
          </a:p>
          <a:p>
            <a:r>
              <a:rPr lang="en-US" sz="2800" i="1" dirty="0"/>
              <a:t>Rory has</a:t>
            </a:r>
            <a:r>
              <a:rPr lang="en-US" sz="2800" b="1" i="1" dirty="0"/>
              <a:t>n’t</a:t>
            </a:r>
            <a:r>
              <a:rPr lang="en-US" sz="2800" i="1" dirty="0"/>
              <a:t> grown </a:t>
            </a:r>
            <a:r>
              <a:rPr lang="en-US" sz="2800" b="1" i="1" dirty="0"/>
              <a:t>as tall as</a:t>
            </a:r>
            <a:r>
              <a:rPr lang="en-US" sz="2800" i="1" dirty="0"/>
              <a:t> Tommy.</a:t>
            </a:r>
            <a:endParaRPr lang="es-EC" sz="2800" dirty="0"/>
          </a:p>
          <a:p>
            <a:r>
              <a:rPr lang="en-US" sz="2800" i="1" dirty="0"/>
              <a:t>She’s </a:t>
            </a:r>
            <a:r>
              <a:rPr lang="en-US" sz="2800" b="1" i="1" dirty="0"/>
              <a:t>not</a:t>
            </a:r>
            <a:r>
              <a:rPr lang="en-US" sz="2800" i="1" dirty="0"/>
              <a:t> singing </a:t>
            </a:r>
            <a:r>
              <a:rPr lang="en-US" sz="2800" b="1" i="1" dirty="0"/>
              <a:t>as nice as</a:t>
            </a:r>
            <a:r>
              <a:rPr lang="en-US" sz="2800" i="1" dirty="0"/>
              <a:t> she can.</a:t>
            </a:r>
            <a:endParaRPr lang="es-EC" sz="2800" dirty="0"/>
          </a:p>
          <a:p>
            <a:r>
              <a:rPr lang="en-US" sz="2800" i="1" dirty="0"/>
              <a:t>They did</a:t>
            </a:r>
            <a:r>
              <a:rPr lang="en-US" sz="2800" b="1" i="1" dirty="0"/>
              <a:t>n’t</a:t>
            </a:r>
            <a:r>
              <a:rPr lang="en-US" sz="2800" i="1" dirty="0"/>
              <a:t> play </a:t>
            </a:r>
            <a:r>
              <a:rPr lang="en-US" sz="2800" b="1" i="1" dirty="0"/>
              <a:t>as well as</a:t>
            </a:r>
            <a:r>
              <a:rPr lang="en-US" sz="2800" i="1" dirty="0"/>
              <a:t> they usually do.</a:t>
            </a:r>
            <a:endParaRPr lang="es-EC" sz="2800" dirty="0"/>
          </a:p>
          <a:p>
            <a:endParaRPr lang="es-EC" sz="4000" dirty="0"/>
          </a:p>
        </p:txBody>
      </p:sp>
      <p:pic>
        <p:nvPicPr>
          <p:cNvPr id="2050" name="Picture 2" descr="Child Growth Chart Cliparts, Stock Vector and Royalty Free Child Growth  Chart Illustrations">
            <a:extLst>
              <a:ext uri="{FF2B5EF4-FFF2-40B4-BE49-F238E27FC236}">
                <a16:creationId xmlns:a16="http://schemas.microsoft.com/office/drawing/2014/main" id="{10EB852D-8BBD-CB02-183A-DDD365F06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528" y="1642718"/>
            <a:ext cx="2993352" cy="2341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eliz niña linda niña canta una canción | Vector Premium">
            <a:extLst>
              <a:ext uri="{FF2B5EF4-FFF2-40B4-BE49-F238E27FC236}">
                <a16:creationId xmlns:a16="http://schemas.microsoft.com/office/drawing/2014/main" id="{CD4A825C-5932-F44D-BFED-5916EC7FB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486" y="4765777"/>
            <a:ext cx="2092223" cy="209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in en futbol">
            <a:extLst>
              <a:ext uri="{FF2B5EF4-FFF2-40B4-BE49-F238E27FC236}">
                <a16:creationId xmlns:a16="http://schemas.microsoft.com/office/drawing/2014/main" id="{8334ED35-F9DE-ABA3-1078-B135A727E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003" y="4765777"/>
            <a:ext cx="2753777" cy="194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75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77786" y="2854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WITH ALMOST AS……AS</a:t>
            </a:r>
            <a:endParaRPr lang="es-EC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5881" y="1266304"/>
            <a:ext cx="10131425" cy="3649133"/>
          </a:xfrm>
        </p:spPr>
        <p:txBody>
          <a:bodyPr/>
          <a:lstStyle/>
          <a:p>
            <a:r>
              <a:rPr lang="en-US" sz="2000" dirty="0"/>
              <a:t>WE USE THE ADVERB </a:t>
            </a:r>
            <a:r>
              <a:rPr lang="en-US" sz="2000" dirty="0">
                <a:solidFill>
                  <a:srgbClr val="FF2F92"/>
                </a:solidFill>
              </a:rPr>
              <a:t>ALMOST </a:t>
            </a:r>
            <a:r>
              <a:rPr lang="en-US" sz="2000" dirty="0">
                <a:solidFill>
                  <a:schemeClr val="tx1"/>
                </a:solidFill>
              </a:rPr>
              <a:t>I</a:t>
            </a:r>
            <a:r>
              <a:rPr lang="en-US" sz="2000" dirty="0"/>
              <a:t>N AFFIRMATIVE STATEMENTS TO INDICATE THAT TWO THINGS ARE VERY SIMILAR BUT NOT EXACTLY THE SAME:</a:t>
            </a:r>
          </a:p>
          <a:p>
            <a:r>
              <a:rPr lang="es-EC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We can use "almost" with "as...as" to show that two things are almost the same, but not exactly the same. </a:t>
            </a:r>
            <a:r>
              <a:rPr lang="es-EC" sz="2000" dirty="0">
                <a:solidFill>
                  <a:srgbClr val="000000"/>
                </a:solidFill>
                <a:latin typeface="verdana" panose="020B0604030504040204" pitchFamily="34" charset="0"/>
              </a:rPr>
              <a:t>Write almost</a:t>
            </a:r>
            <a:r>
              <a:rPr lang="es-EC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after the "be verb".</a:t>
            </a:r>
            <a:endParaRPr lang="en-US" sz="2000" dirty="0"/>
          </a:p>
          <a:p>
            <a:r>
              <a:rPr lang="en-US" sz="2400" dirty="0"/>
              <a:t>My TV LG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is almost as good as </a:t>
            </a:r>
            <a:r>
              <a:rPr lang="en-US" sz="2400" dirty="0"/>
              <a:t>your TV SONY.</a:t>
            </a:r>
          </a:p>
          <a:p>
            <a:r>
              <a:rPr lang="es-EC" sz="2400" dirty="0"/>
              <a:t>She </a:t>
            </a:r>
            <a:r>
              <a:rPr lang="es-EC" sz="2400" dirty="0">
                <a:solidFill>
                  <a:schemeClr val="accent1">
                    <a:lumMod val="75000"/>
                  </a:schemeClr>
                </a:solidFill>
              </a:rPr>
              <a:t>is almost as tall as </a:t>
            </a:r>
            <a:r>
              <a:rPr lang="es-EC" sz="2400" dirty="0"/>
              <a:t>I am.</a:t>
            </a:r>
          </a:p>
          <a:p>
            <a:r>
              <a:rPr lang="es-EC" sz="2400" dirty="0"/>
              <a:t>The blue shirt </a:t>
            </a:r>
            <a:r>
              <a:rPr lang="es-EC" sz="2400" dirty="0">
                <a:solidFill>
                  <a:schemeClr val="accent1">
                    <a:lumMod val="75000"/>
                  </a:schemeClr>
                </a:solidFill>
              </a:rPr>
              <a:t>is almost as expensive as </a:t>
            </a:r>
            <a:r>
              <a:rPr lang="es-EC" sz="2400" dirty="0"/>
              <a:t>the red shirt.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s-EC" dirty="0"/>
          </a:p>
        </p:txBody>
      </p:sp>
      <p:pic>
        <p:nvPicPr>
          <p:cNvPr id="4" name="Imagen 3" descr="Resultado de imagen para television dibuj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788" y="4323663"/>
            <a:ext cx="3567448" cy="22353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53620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{E06BA380-175D-7D4C-A670-3F4DD40E5081}tf10001060</Template>
  <TotalTime>1158</TotalTime>
  <Words>247</Words>
  <Application>Microsoft Macintosh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verdana</vt:lpstr>
      <vt:lpstr>Wingdings 3</vt:lpstr>
      <vt:lpstr>Faceta</vt:lpstr>
      <vt:lpstr>COMPARISONS WITH AS………AS </vt:lpstr>
      <vt:lpstr>Presentación de PowerPoint</vt:lpstr>
      <vt:lpstr>Presentación de PowerPoint</vt:lpstr>
      <vt:lpstr>WITH ALMOST AS……AS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COMPARISONS WITH AS………AS</dc:title>
  <dc:creator>Mafer Ponce</dc:creator>
  <cp:lastModifiedBy>Maria Fernanda Ponce Marcillo</cp:lastModifiedBy>
  <cp:revision>13</cp:revision>
  <dcterms:created xsi:type="dcterms:W3CDTF">2018-01-26T23:19:30Z</dcterms:created>
  <dcterms:modified xsi:type="dcterms:W3CDTF">2024-01-18T22:55:09Z</dcterms:modified>
</cp:coreProperties>
</file>