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91" d="100"/>
          <a:sy n="91" d="100"/>
        </p:scale>
        <p:origin x="208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633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679803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58293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04401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091409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687109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97197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53113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80737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35336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850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52046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69362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52581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546468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84851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213861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4E08004-CCAC-4217-9057-B91ADB6606C9}" type="datetimeFigureOut">
              <a:rPr lang="es-EC" smtClean="0"/>
              <a:t>25/5/23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87B6196-CD27-4022-BCB9-A71582C16ACD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421440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ego4u.com/en/cram-up/grammar/irregular-verb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ego4u.com/en/cram-up/grammar/passive#p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>
            <a:extLst>
              <a:ext uri="{FF2B5EF4-FFF2-40B4-BE49-F238E27FC236}">
                <a16:creationId xmlns:a16="http://schemas.microsoft.com/office/drawing/2014/main" id="{6CC7770B-E4E1-42D6-9437-DAA4A3A9E6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67" name="Straight Connector 50">
              <a:extLst>
                <a:ext uri="{FF2B5EF4-FFF2-40B4-BE49-F238E27FC236}">
                  <a16:creationId xmlns:a16="http://schemas.microsoft.com/office/drawing/2014/main" id="{5A26DE5B-A1A6-4746-8EF7-4D6809ED7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:a16="http://schemas.microsoft.com/office/drawing/2014/main" id="{377A3DDA-BF17-4302-867E-EBFD777B06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CBE30704-4227-4B7B-BDB8-BFCF39086F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:a16="http://schemas.microsoft.com/office/drawing/2014/main" id="{B923B1E7-AEA4-42D8-8F4A-9D116F296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321B6244-6EAE-442C-ACCF-8146103EC1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 useBgFill="1">
        <p:nvSpPr>
          <p:cNvPr id="57" name="Rectangle 56">
            <a:extLst>
              <a:ext uri="{FF2B5EF4-FFF2-40B4-BE49-F238E27FC236}">
                <a16:creationId xmlns:a16="http://schemas.microsoft.com/office/drawing/2014/main" id="{56D131F1-A2D1-4005-A4D4-3E6CED0BF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4212" y="4799010"/>
            <a:ext cx="9269412" cy="11552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PASSIVE VOICE</a:t>
            </a:r>
          </a:p>
        </p:txBody>
      </p:sp>
      <p:sp>
        <p:nvSpPr>
          <p:cNvPr id="59" name="Snip Diagonal Corner Rectangle 21">
            <a:extLst>
              <a:ext uri="{FF2B5EF4-FFF2-40B4-BE49-F238E27FC236}">
                <a16:creationId xmlns:a16="http://schemas.microsoft.com/office/drawing/2014/main" id="{81A7082F-8898-45F9-9051-28EFBA30FD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88824" cy="4572000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tx1">
              <a:alpha val="37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3174" y="0"/>
            <a:ext cx="12188823" cy="45704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b="1" dirty="0">
                <a:solidFill>
                  <a:schemeClr val="tx1"/>
                </a:solidFill>
              </a:rPr>
              <a:t>Use of Passive Voice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Passive voice is used when the focus is on the action. It is not important to known, who or what is performing the action.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2000" b="1" dirty="0"/>
              <a:t>Example: My bike was stolen.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In the example above, the focus is on the fact that my bike was stolen. I do not know, however, who did it.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Sometimes a statement in passive is more polite than active voice, as the following example shows: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r>
              <a:rPr lang="en-US" sz="2000" b="1" dirty="0"/>
              <a:t>Example: A mistake was made.</a:t>
            </a:r>
          </a:p>
          <a:p>
            <a:pPr>
              <a:lnSpc>
                <a:spcPct val="90000"/>
              </a:lnSpc>
            </a:pPr>
            <a:r>
              <a:rPr lang="en-US" sz="2000" b="1" dirty="0"/>
              <a:t>In this case, I focus on the fact that a mistake was made, but I do not blame anyone (e.g. You have made a mistake.).</a:t>
            </a:r>
          </a:p>
          <a:p>
            <a:pPr>
              <a:lnSpc>
                <a:spcPct val="90000"/>
              </a:lnSpc>
              <a:buFont typeface="Wingdings 3" panose="05040102010807070707" pitchFamily="18" charset="2"/>
              <a:buChar char=""/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2836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124D9F5B-C72B-41EE-97C2-D3600B6271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Lápiz">
            <a:extLst>
              <a:ext uri="{FF2B5EF4-FFF2-40B4-BE49-F238E27FC236}">
                <a16:creationId xmlns:a16="http://schemas.microsoft.com/office/drawing/2014/main" id="{37834E4F-1697-CDC9-6B77-B736C58009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5139" y="457834"/>
            <a:ext cx="2505499" cy="2505499"/>
          </a:xfrm>
          <a:prstGeom prst="rect">
            <a:avLst/>
          </a:prstGeom>
          <a:effectLst>
            <a:innerShdw blurRad="57150" dist="38100" dir="14460000">
              <a:prstClr val="black">
                <a:alpha val="70000"/>
              </a:prstClr>
            </a:innerShdw>
          </a:effectLst>
        </p:spPr>
      </p:pic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911449" y="1125415"/>
            <a:ext cx="8820970" cy="4809718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070C0"/>
                </a:solidFill>
              </a:rPr>
              <a:t>Form of Passive</a:t>
            </a:r>
            <a:endParaRPr lang="es-EC" sz="2400" b="1" dirty="0">
              <a:solidFill>
                <a:srgbClr val="0070C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solidFill>
                  <a:schemeClr val="bg1"/>
                </a:solidFill>
              </a:rPr>
              <a:t>Subject + form of </a:t>
            </a:r>
            <a:r>
              <a:rPr lang="en-US" sz="2400" b="1" i="1" dirty="0">
                <a:solidFill>
                  <a:schemeClr val="bg1"/>
                </a:solidFill>
              </a:rPr>
              <a:t>to be</a:t>
            </a:r>
            <a:r>
              <a:rPr lang="en-US" sz="2400" b="1" dirty="0">
                <a:solidFill>
                  <a:schemeClr val="bg1"/>
                </a:solidFill>
              </a:rPr>
              <a:t> + Past Participle (3rd column of </a:t>
            </a:r>
            <a:r>
              <a:rPr lang="en-US" sz="2400" b="1" u="sng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irregular verbs</a:t>
            </a:r>
            <a:r>
              <a:rPr lang="en-US" sz="2400" b="1" dirty="0">
                <a:solidFill>
                  <a:schemeClr val="bg1"/>
                </a:solidFill>
              </a:rPr>
              <a:t>)</a:t>
            </a:r>
            <a:endParaRPr lang="es-EC" sz="2400" b="1" dirty="0">
              <a:solidFill>
                <a:schemeClr val="bg1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F496F"/>
                </a:solidFill>
              </a:rPr>
              <a:t>Example: A letter was written.</a:t>
            </a:r>
            <a:endParaRPr lang="es-EC" sz="2400" b="1" dirty="0">
              <a:solidFill>
                <a:srgbClr val="0F496F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2400" b="1" dirty="0">
                <a:solidFill>
                  <a:srgbClr val="0F496F"/>
                </a:solidFill>
              </a:rPr>
              <a:t>When rewriting active sentences in passive voice, note the following:</a:t>
            </a:r>
            <a:endParaRPr lang="es-EC" sz="2400" b="1" dirty="0">
              <a:solidFill>
                <a:srgbClr val="0F496F"/>
              </a:solidFill>
            </a:endParaRPr>
          </a:p>
          <a:p>
            <a:pPr lvl="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the object </a:t>
            </a:r>
            <a:r>
              <a:rPr lang="en-US" sz="2400" b="1" dirty="0">
                <a:solidFill>
                  <a:srgbClr val="0F496F"/>
                </a:solidFill>
              </a:rPr>
              <a:t>of the active sentence becomes </a:t>
            </a:r>
            <a:r>
              <a:rPr lang="en-US" sz="2400" b="1" dirty="0">
                <a:solidFill>
                  <a:schemeClr val="bg1"/>
                </a:solidFill>
              </a:rPr>
              <a:t>the subject</a:t>
            </a:r>
            <a:r>
              <a:rPr lang="en-US" sz="2400" b="1" dirty="0">
                <a:solidFill>
                  <a:srgbClr val="0F496F"/>
                </a:solidFill>
              </a:rPr>
              <a:t> of the passive sentence</a:t>
            </a:r>
            <a:endParaRPr lang="es-EC" sz="2400" b="1" dirty="0">
              <a:solidFill>
                <a:srgbClr val="0F496F"/>
              </a:solidFill>
            </a:endParaRPr>
          </a:p>
          <a:p>
            <a:pPr lvl="0">
              <a:lnSpc>
                <a:spcPct val="90000"/>
              </a:lnSpc>
            </a:pPr>
            <a:r>
              <a:rPr lang="en-US" sz="2400" b="1" dirty="0">
                <a:solidFill>
                  <a:srgbClr val="0F496F"/>
                </a:solidFill>
              </a:rPr>
              <a:t>the form of the verb is changed (</a:t>
            </a:r>
            <a:r>
              <a:rPr lang="en-US" sz="2400" b="1" i="1" dirty="0">
                <a:solidFill>
                  <a:srgbClr val="0F496F"/>
                </a:solidFill>
              </a:rPr>
              <a:t>to be</a:t>
            </a:r>
            <a:r>
              <a:rPr lang="en-US" sz="2400" b="1" dirty="0">
                <a:solidFill>
                  <a:srgbClr val="0F496F"/>
                </a:solidFill>
              </a:rPr>
              <a:t> + past participle)</a:t>
            </a:r>
            <a:endParaRPr lang="es-EC" sz="2400" b="1" dirty="0">
              <a:solidFill>
                <a:srgbClr val="0F496F"/>
              </a:solidFill>
            </a:endParaRPr>
          </a:p>
          <a:p>
            <a:pPr lvl="0">
              <a:lnSpc>
                <a:spcPct val="90000"/>
              </a:lnSpc>
            </a:pPr>
            <a:r>
              <a:rPr lang="en-US" sz="2400" b="1" dirty="0">
                <a:solidFill>
                  <a:schemeClr val="bg1"/>
                </a:solidFill>
              </a:rPr>
              <a:t>the subjec</a:t>
            </a:r>
            <a:r>
              <a:rPr lang="en-US" sz="2400" b="1" dirty="0">
                <a:solidFill>
                  <a:srgbClr val="0F496F"/>
                </a:solidFill>
              </a:rPr>
              <a:t>t of the active sentence becomes </a:t>
            </a:r>
            <a:r>
              <a:rPr lang="en-US" sz="2400" b="1" dirty="0">
                <a:solidFill>
                  <a:schemeClr val="bg1"/>
                </a:solidFill>
              </a:rPr>
              <a:t>the object</a:t>
            </a:r>
            <a:r>
              <a:rPr lang="en-US" sz="2400" b="1" dirty="0">
                <a:solidFill>
                  <a:srgbClr val="0F496F"/>
                </a:solidFill>
              </a:rPr>
              <a:t> of the passive sentence </a:t>
            </a:r>
            <a:endParaRPr lang="es-EC" sz="2400" b="1" dirty="0">
              <a:solidFill>
                <a:srgbClr val="0F496F"/>
              </a:solidFill>
            </a:endParaRPr>
          </a:p>
          <a:p>
            <a:pPr>
              <a:lnSpc>
                <a:spcPct val="90000"/>
              </a:lnSpc>
            </a:pPr>
            <a:endParaRPr lang="es-EC" sz="1500" b="1" dirty="0">
              <a:solidFill>
                <a:srgbClr val="0F496F"/>
              </a:solidFill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180A64C-1862-4B1B-8953-FA96DEE4C4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52859A51-B3CA-4126-956F-D0DCCBA212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CA05ED-FBC3-48F4-8E6D-AB89EC6081C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EE24CC5-F080-45A3-B2B4-59A7BCA5A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B3EC6EC2-2351-427C-90C2-F107915733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D524D87A-9540-4F77-B006-823176623B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9641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5636219"/>
              </p:ext>
            </p:extLst>
          </p:nvPr>
        </p:nvGraphicFramePr>
        <p:xfrm>
          <a:off x="844952" y="625040"/>
          <a:ext cx="10668761" cy="5337461"/>
        </p:xfrm>
        <a:graphic>
          <a:graphicData uri="http://schemas.openxmlformats.org/drawingml/2006/table">
            <a:tbl>
              <a:tblPr firstRow="1" firstCol="1" bandRow="1"/>
              <a:tblGrid>
                <a:gridCol w="1824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1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69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248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10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81543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125"/>
                        </a:spcBef>
                        <a:spcAft>
                          <a:spcPts val="1125"/>
                        </a:spcAft>
                      </a:pPr>
                      <a:r>
                        <a:rPr lang="es-EC" sz="1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Tense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125"/>
                        </a:spcBef>
                        <a:spcAft>
                          <a:spcPts val="1125"/>
                        </a:spcAft>
                      </a:pPr>
                      <a:r>
                        <a:rPr lang="es-EC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125"/>
                        </a:spcBef>
                        <a:spcAft>
                          <a:spcPts val="1125"/>
                        </a:spcAft>
                      </a:pPr>
                      <a:r>
                        <a:rPr lang="es-EC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Verb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125"/>
                        </a:spcBef>
                        <a:spcAft>
                          <a:spcPts val="1125"/>
                        </a:spcAft>
                      </a:pPr>
                      <a:r>
                        <a:rPr lang="es-EC" sz="180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</a:t>
                      </a:r>
                      <a:endParaRPr lang="es-EC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19050" marB="19050" anchor="ctr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35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549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125"/>
                        </a:spcBef>
                        <a:spcAft>
                          <a:spcPts val="1125"/>
                        </a:spcAft>
                      </a:pPr>
                      <a:r>
                        <a:rPr lang="es-EC" sz="16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</a:t>
                      </a:r>
                      <a:r>
                        <a:rPr lang="es-EC" sz="16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95250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Bef>
                          <a:spcPts val="1125"/>
                        </a:spcBef>
                        <a:spcAft>
                          <a:spcPts val="1125"/>
                        </a:spcAft>
                      </a:pPr>
                      <a:r>
                        <a:rPr lang="es-EC" sz="1600" i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Active: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95250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Bef>
                          <a:spcPts val="1125"/>
                        </a:spcBef>
                        <a:spcAft>
                          <a:spcPts val="1125"/>
                        </a:spcAft>
                      </a:pP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Rita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95250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es-EC" sz="1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writes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95250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letter.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95250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67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i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Passive: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</a:t>
                      </a: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letter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es-EC" sz="1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is written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by Rita.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6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b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Simple Past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i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Active: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Rita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wrote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letter.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0767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i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Passive: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letter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was</a:t>
                      </a: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written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by Rita.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0767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b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 Perfect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i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Active: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Rita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has </a:t>
                      </a: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written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</a:t>
                      </a: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letter</a:t>
                      </a: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0767"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i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Passive: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letter</a:t>
                      </a:r>
                      <a:endParaRPr lang="es-EC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has </a:t>
                      </a: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been</a:t>
                      </a: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written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by</a:t>
                      </a: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Rita.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0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b="1" dirty="0" err="1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Future</a:t>
                      </a:r>
                      <a:r>
                        <a:rPr lang="es-EC" sz="1600" b="1" dirty="0">
                          <a:solidFill>
                            <a:srgbClr val="22222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i="1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Active: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Rita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will</a:t>
                      </a: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write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</a:t>
                      </a:r>
                      <a:r>
                        <a:rPr lang="es-EC" sz="16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letter</a:t>
                      </a:r>
                      <a:r>
                        <a:rPr lang="es-EC" sz="1600" dirty="0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.</a:t>
                      </a: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076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s-EC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es-EC" sz="1600" kern="1200" dirty="0" err="1">
                          <a:solidFill>
                            <a:srgbClr val="222222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Passive</a:t>
                      </a:r>
                      <a:endParaRPr lang="es-EC" sz="1600" kern="1200" dirty="0">
                        <a:solidFill>
                          <a:srgbClr val="222222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EC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letter</a:t>
                      </a: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75"/>
                        </a:spcBef>
                        <a:spcAft>
                          <a:spcPts val="375"/>
                        </a:spcAft>
                      </a:pPr>
                      <a:r>
                        <a:rPr lang="es-EC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will written</a:t>
                      </a: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EC" sz="1600" dirty="0" err="1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By</a:t>
                      </a:r>
                      <a:r>
                        <a:rPr lang="es-EC" sz="16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Rita</a:t>
                      </a:r>
                    </a:p>
                  </a:txBody>
                  <a:tcPr marL="47625" marR="47625" marT="28575" marB="28575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C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1028" name="Imagen 1" descr="Level 2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4413" y="2036763"/>
            <a:ext cx="447675" cy="6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2284413" y="2103438"/>
            <a:ext cx="12192000" cy="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C" altLang="es-EC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398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84211" y="685800"/>
            <a:ext cx="10945411" cy="3615267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>
                <a:solidFill>
                  <a:schemeClr val="tx1"/>
                </a:solidFill>
              </a:rPr>
              <a:t>How do we form questions in Passive voice?</a:t>
            </a:r>
          </a:p>
          <a:p>
            <a:pPr algn="l"/>
            <a:r>
              <a:rPr lang="es-EC" sz="2400" b="0" i="0" dirty="0">
                <a:solidFill>
                  <a:srgbClr val="000000"/>
                </a:solidFill>
                <a:effectLst/>
                <a:latin typeface="NonBreakingSpaceOverride"/>
              </a:rPr>
              <a:t>We use</a:t>
            </a:r>
            <a:r>
              <a:rPr lang="es-EC" sz="2400" b="1" i="0" dirty="0">
                <a:solidFill>
                  <a:srgbClr val="000000"/>
                </a:solidFill>
                <a:effectLst/>
                <a:latin typeface="NonBreakingSpaceOverride"/>
              </a:rPr>
              <a:t> to be</a:t>
            </a:r>
            <a:r>
              <a:rPr lang="es-EC" sz="2400" b="0" i="0" dirty="0">
                <a:solidFill>
                  <a:srgbClr val="000000"/>
                </a:solidFill>
                <a:effectLst/>
                <a:latin typeface="NonBreakingSpaceOverride"/>
              </a:rPr>
              <a:t> and the</a:t>
            </a:r>
            <a:r>
              <a:rPr lang="es-EC" sz="2400" b="1" i="0" dirty="0">
                <a:solidFill>
                  <a:srgbClr val="000000"/>
                </a:solidFill>
                <a:effectLst/>
                <a:latin typeface="NonBreakingSpaceOverride"/>
              </a:rPr>
              <a:t> past participle</a:t>
            </a:r>
            <a:r>
              <a:rPr lang="es-EC" sz="2400" b="0" i="0" dirty="0">
                <a:solidFill>
                  <a:srgbClr val="000000"/>
                </a:solidFill>
                <a:effectLst/>
                <a:latin typeface="NonBreakingSpaceOverride"/>
              </a:rPr>
              <a:t> to form </a:t>
            </a:r>
            <a:r>
              <a:rPr lang="es-EC" sz="2400" b="1" i="0" dirty="0">
                <a:solidFill>
                  <a:srgbClr val="000000"/>
                </a:solidFill>
                <a:effectLst/>
                <a:latin typeface="NonBreakingSpaceOverride"/>
              </a:rPr>
              <a:t>questions in passive</a:t>
            </a:r>
            <a:r>
              <a:rPr lang="es-EC" sz="2400" b="0" i="0" dirty="0">
                <a:solidFill>
                  <a:srgbClr val="000000"/>
                </a:solidFill>
                <a:effectLst/>
                <a:latin typeface="NonBreakingSpaceOverride"/>
              </a:rPr>
              <a:t>. </a:t>
            </a:r>
            <a:endParaRPr lang="es-EC" altLang="es-EC" b="1" dirty="0">
              <a:solidFill>
                <a:srgbClr val="000000"/>
              </a:solidFill>
              <a:latin typeface="Source Sans Pro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r>
              <a:rPr lang="es-EC" altLang="es-EC" sz="2400" b="1" dirty="0">
                <a:solidFill>
                  <a:srgbClr val="000000"/>
                </a:solidFill>
                <a:latin typeface="Source Sans Pro"/>
              </a:rPr>
              <a:t>1. YES OR NO Questions  in Passive Voice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EC" altLang="es-EC" sz="2400" b="1" dirty="0">
              <a:solidFill>
                <a:srgbClr val="000000"/>
              </a:solidFill>
              <a:latin typeface="Source Sans Pro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</a:pPr>
            <a:endParaRPr lang="es-EC" altLang="es-EC" b="1" dirty="0">
              <a:solidFill>
                <a:srgbClr val="000000"/>
              </a:solidFill>
              <a:latin typeface="Source Sans Pro"/>
            </a:endParaRPr>
          </a:p>
          <a:p>
            <a:endParaRPr lang="en-US" b="1" dirty="0"/>
          </a:p>
          <a:p>
            <a:endParaRPr lang="en-US" b="1" dirty="0"/>
          </a:p>
          <a:p>
            <a:endParaRPr lang="es-EC" dirty="0"/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306373"/>
              </p:ext>
            </p:extLst>
          </p:nvPr>
        </p:nvGraphicFramePr>
        <p:xfrm>
          <a:off x="427777" y="2906318"/>
          <a:ext cx="10906770" cy="2682240"/>
        </p:xfrm>
        <a:graphic>
          <a:graphicData uri="http://schemas.openxmlformats.org/drawingml/2006/table">
            <a:tbl>
              <a:tblPr/>
              <a:tblGrid>
                <a:gridCol w="1558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58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19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54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3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0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5811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C" sz="1600" dirty="0" err="1">
                          <a:solidFill>
                            <a:schemeClr val="bg1"/>
                          </a:solidFill>
                          <a:effectLst/>
                        </a:rPr>
                        <a:t>Form</a:t>
                      </a:r>
                      <a:r>
                        <a:rPr lang="es-EC" sz="1600" dirty="0">
                          <a:solidFill>
                            <a:schemeClr val="bg1"/>
                          </a:solidFill>
                          <a:effectLst/>
                        </a:rPr>
                        <a:t> of be</a:t>
                      </a: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600" dirty="0" err="1">
                          <a:solidFill>
                            <a:schemeClr val="bg1"/>
                          </a:solidFill>
                          <a:effectLst/>
                        </a:rPr>
                        <a:t>Subject</a:t>
                      </a:r>
                      <a:endParaRPr lang="es-EC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600" dirty="0" err="1">
                          <a:solidFill>
                            <a:schemeClr val="bg1"/>
                          </a:solidFill>
                          <a:effectLst/>
                        </a:rPr>
                        <a:t>past</a:t>
                      </a:r>
                      <a:r>
                        <a:rPr lang="es-EC" sz="16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EC" sz="1600" dirty="0" err="1">
                          <a:solidFill>
                            <a:schemeClr val="bg1"/>
                          </a:solidFill>
                          <a:effectLst/>
                        </a:rPr>
                        <a:t>participle</a:t>
                      </a:r>
                      <a:endParaRPr lang="es-EC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600" dirty="0" err="1">
                          <a:solidFill>
                            <a:schemeClr val="bg1"/>
                          </a:solidFill>
                          <a:effectLst/>
                        </a:rPr>
                        <a:t>Rest</a:t>
                      </a:r>
                      <a:endParaRPr lang="es-EC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600" dirty="0">
                          <a:solidFill>
                            <a:schemeClr val="bg1"/>
                          </a:solidFill>
                          <a:effectLst/>
                        </a:rPr>
                        <a:t>Yes/No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600" dirty="0" err="1">
                          <a:solidFill>
                            <a:schemeClr val="bg1"/>
                          </a:solidFill>
                          <a:effectLst/>
                        </a:rPr>
                        <a:t>Subject</a:t>
                      </a:r>
                      <a:endParaRPr lang="es-EC" sz="1600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1600" dirty="0" err="1">
                          <a:solidFill>
                            <a:schemeClr val="bg1"/>
                          </a:solidFill>
                          <a:effectLst/>
                        </a:rPr>
                        <a:t>Auxiliary</a:t>
                      </a:r>
                      <a:r>
                        <a:rPr lang="es-EC" sz="1600" dirty="0">
                          <a:solidFill>
                            <a:schemeClr val="bg1"/>
                          </a:solidFill>
                          <a:effectLst/>
                        </a:rPr>
                        <a:t> (+ </a:t>
                      </a:r>
                      <a:r>
                        <a:rPr lang="es-EC" sz="1600" dirty="0" err="1">
                          <a:solidFill>
                            <a:schemeClr val="bg1"/>
                          </a:solidFill>
                          <a:effectLst/>
                        </a:rPr>
                        <a:t>n't</a:t>
                      </a:r>
                      <a:r>
                        <a:rPr lang="es-EC" sz="1600" dirty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effectLst/>
                        </a:rPr>
                        <a:t>Is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effectLst/>
                        </a:rPr>
                        <a:t>the food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effectLst/>
                        </a:rPr>
                        <a:t>cooked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effectLst/>
                        </a:rPr>
                        <a:t>in the oven?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solidFill>
                            <a:schemeClr val="tx1"/>
                          </a:solidFill>
                          <a:effectLst/>
                        </a:rPr>
                        <a:t>Yes, 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b="1" dirty="0">
                          <a:solidFill>
                            <a:schemeClr val="tx1"/>
                          </a:solidFill>
                          <a:effectLst/>
                        </a:rPr>
                        <a:t>It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solidFill>
                            <a:schemeClr val="tx1"/>
                          </a:solidFill>
                          <a:effectLst/>
                        </a:rPr>
                        <a:t>is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effectLst/>
                        </a:rPr>
                        <a:t>Was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effectLst/>
                        </a:rPr>
                        <a:t>the house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>
                          <a:effectLst/>
                        </a:rPr>
                        <a:t>built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effectLst/>
                        </a:rPr>
                        <a:t>in the 70’s?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solidFill>
                            <a:schemeClr val="tx1"/>
                          </a:solidFill>
                          <a:effectLst/>
                        </a:rPr>
                        <a:t>No, 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b="1" dirty="0">
                          <a:solidFill>
                            <a:schemeClr val="tx1"/>
                          </a:solidFill>
                          <a:effectLst/>
                        </a:rPr>
                        <a:t>It 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solidFill>
                            <a:schemeClr val="tx1"/>
                          </a:solidFill>
                          <a:effectLst/>
                        </a:rPr>
                        <a:t>Wasn’t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effectLst/>
                        </a:rPr>
                        <a:t>Are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>
                          <a:effectLst/>
                        </a:rPr>
                        <a:t>euros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>
                          <a:effectLst/>
                        </a:rPr>
                        <a:t>accepted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effectLst/>
                        </a:rPr>
                        <a:t>in Switzerland?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solidFill>
                            <a:schemeClr val="tx1"/>
                          </a:solidFill>
                          <a:effectLst/>
                        </a:rPr>
                        <a:t>Yes,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b="1" dirty="0">
                          <a:solidFill>
                            <a:schemeClr val="tx1"/>
                          </a:solidFill>
                          <a:effectLst/>
                        </a:rPr>
                        <a:t>they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400" dirty="0">
                          <a:solidFill>
                            <a:schemeClr val="tx1"/>
                          </a:solidFill>
                          <a:effectLst/>
                        </a:rPr>
                        <a:t>are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582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9890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1116" y="403814"/>
            <a:ext cx="9464340" cy="1507067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2. Questions with WH questions words in Passive Voice</a:t>
            </a:r>
            <a:endParaRPr lang="es-EC" dirty="0"/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835227"/>
              </p:ext>
            </p:extLst>
          </p:nvPr>
        </p:nvGraphicFramePr>
        <p:xfrm>
          <a:off x="1342662" y="1585851"/>
          <a:ext cx="9242794" cy="3454562"/>
        </p:xfrm>
        <a:graphic>
          <a:graphicData uri="http://schemas.openxmlformats.org/drawingml/2006/table">
            <a:tbl>
              <a:tblPr/>
              <a:tblGrid>
                <a:gridCol w="18629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4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4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44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54550">
                <a:tc>
                  <a:txBody>
                    <a:bodyPr/>
                    <a:lstStyle/>
                    <a:p>
                      <a:pPr algn="l"/>
                      <a:r>
                        <a:rPr lang="es-EC" dirty="0" err="1">
                          <a:solidFill>
                            <a:schemeClr val="bg1"/>
                          </a:solidFill>
                          <a:effectLst/>
                        </a:rPr>
                        <a:t>Question</a:t>
                      </a:r>
                      <a:r>
                        <a:rPr lang="es-EC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es-EC" dirty="0" err="1">
                          <a:solidFill>
                            <a:schemeClr val="bg1"/>
                          </a:solidFill>
                          <a:effectLst/>
                        </a:rPr>
                        <a:t>word</a:t>
                      </a:r>
                      <a:endParaRPr lang="es-EC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>
                          <a:solidFill>
                            <a:schemeClr val="bg1"/>
                          </a:solidFill>
                          <a:effectLst/>
                        </a:rPr>
                        <a:t>Form of be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dirty="0" err="1">
                          <a:solidFill>
                            <a:schemeClr val="bg1"/>
                          </a:solidFill>
                          <a:effectLst/>
                        </a:rPr>
                        <a:t>Subject</a:t>
                      </a:r>
                      <a:endParaRPr lang="es-EC" dirty="0">
                        <a:solidFill>
                          <a:schemeClr val="bg1"/>
                        </a:solidFill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>
                          <a:solidFill>
                            <a:schemeClr val="bg1"/>
                          </a:solidFill>
                          <a:effectLst/>
                        </a:rPr>
                        <a:t>past participle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>
                          <a:solidFill>
                            <a:schemeClr val="bg1"/>
                          </a:solidFill>
                          <a:effectLst/>
                        </a:rPr>
                        <a:t>Rest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6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0912">
                <a:tc>
                  <a:txBody>
                    <a:bodyPr/>
                    <a:lstStyle/>
                    <a:p>
                      <a:pPr algn="l"/>
                      <a:r>
                        <a:rPr lang="es-EC" sz="2000" dirty="0">
                          <a:effectLst/>
                        </a:rPr>
                        <a:t>Where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000">
                          <a:effectLst/>
                        </a:rPr>
                        <a:t>is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000">
                          <a:effectLst/>
                        </a:rPr>
                        <a:t>the food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sz="2000" dirty="0">
                          <a:effectLst/>
                        </a:rPr>
                        <a:t>cooked?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7C46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4550">
                <a:tc>
                  <a:txBody>
                    <a:bodyPr/>
                    <a:lstStyle/>
                    <a:p>
                      <a:pPr algn="l"/>
                      <a:r>
                        <a:rPr lang="es-EC" dirty="0">
                          <a:effectLst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>
                          <a:effectLst/>
                        </a:rPr>
                        <a:t>are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>
                          <a:effectLst/>
                        </a:rPr>
                        <a:t>euros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>
                          <a:effectLst/>
                        </a:rPr>
                        <a:t>accepted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dirty="0">
                          <a:effectLst/>
                        </a:rPr>
                        <a:t>in Switzerland?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4550">
                <a:tc>
                  <a:txBody>
                    <a:bodyPr/>
                    <a:lstStyle/>
                    <a:p>
                      <a:pPr algn="l"/>
                      <a:r>
                        <a:rPr lang="es-EC" dirty="0">
                          <a:effectLst/>
                        </a:rPr>
                        <a:t>When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>
                          <a:effectLst/>
                        </a:rPr>
                        <a:t>was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>
                          <a:effectLst/>
                        </a:rPr>
                        <a:t>the house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C" dirty="0">
                          <a:effectLst/>
                        </a:rPr>
                        <a:t>built?</a:t>
                      </a: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s-EC" dirty="0">
                        <a:effectLst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0E9D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EBCF8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69674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4469506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1644</TotalTime>
  <Words>400</Words>
  <Application>Microsoft Macintosh PowerPoint</Application>
  <PresentationFormat>Panorámica</PresentationFormat>
  <Paragraphs>109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NonBreakingSpaceOverride</vt:lpstr>
      <vt:lpstr>Source Sans Pro</vt:lpstr>
      <vt:lpstr>Wingdings 3</vt:lpstr>
      <vt:lpstr>Sector</vt:lpstr>
      <vt:lpstr>PASSIVE VOICE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VOICE</dc:title>
  <dc:creator>Mafer Ponce</dc:creator>
  <cp:lastModifiedBy>Maria Fernanda Ponce Marcillo</cp:lastModifiedBy>
  <cp:revision>19</cp:revision>
  <dcterms:created xsi:type="dcterms:W3CDTF">2018-01-14T20:59:01Z</dcterms:created>
  <dcterms:modified xsi:type="dcterms:W3CDTF">2023-05-25T14:57:55Z</dcterms:modified>
</cp:coreProperties>
</file>