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5"/>
    <p:restoredTop sz="95775"/>
  </p:normalViewPr>
  <p:slideViewPr>
    <p:cSldViewPr snapToGrid="0">
      <p:cViewPr varScale="1">
        <p:scale>
          <a:sx n="109" d="100"/>
          <a:sy n="109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13E507-C1D6-16A3-F08B-221CA5588B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DFCFFA-4B43-02D6-0D2A-0BCD23B9E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0038B5-8F07-9C68-12A3-4756AD8DB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9541-FA63-ED4B-8C5B-DDB30FC8D023}" type="datetimeFigureOut">
              <a:rPr lang="es-EC" smtClean="0"/>
              <a:t>20/11/24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47F54B-BEE6-D481-1BF9-35DDA7DF9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E3A02D-8024-213B-F9CE-127055987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5AEC-12A9-7742-968E-F9EC9A4D8A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4768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A3701F-B9FB-4946-B493-F991EE115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5EF4913-02C8-27BD-5DA2-FF4543A8F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DB26DC-851F-2B08-86EB-67245B676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9541-FA63-ED4B-8C5B-DDB30FC8D023}" type="datetimeFigureOut">
              <a:rPr lang="es-EC" smtClean="0"/>
              <a:t>20/11/24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D99958-C542-D79F-D424-EDD457C6E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509D11-94A5-9E7A-2CA6-44A7573A2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5AEC-12A9-7742-968E-F9EC9A4D8A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5631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8FDAA17-DD16-F6B5-A881-5F066803B1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09438F-86B0-B15D-BA21-1AB0610A0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5E0B04-9F6E-93C4-4361-FADD609C0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9541-FA63-ED4B-8C5B-DDB30FC8D023}" type="datetimeFigureOut">
              <a:rPr lang="es-EC" smtClean="0"/>
              <a:t>20/11/24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C67A3C-2E2F-D244-D6F8-7ADBA4D5E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C354D4-0E33-1374-6AFF-6514D7C97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5AEC-12A9-7742-968E-F9EC9A4D8A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8071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B335A-9753-C26C-8944-00C775CEF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0A1FC4-A550-77AA-3B78-7EE7A1096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24CC33-4B9D-9AC6-4A23-86AE4913D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9541-FA63-ED4B-8C5B-DDB30FC8D023}" type="datetimeFigureOut">
              <a:rPr lang="es-EC" smtClean="0"/>
              <a:t>20/11/24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B5D5DF-79D7-57E1-EA8B-9F302D331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D04F20-366B-64D0-D65B-128985272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5AEC-12A9-7742-968E-F9EC9A4D8A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94042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68383-D0B3-74C8-5024-7A063D6BA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D0068C-ECEF-3503-24D7-8EF4992B7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2BC389-C20B-5DDD-FB35-DA98D4B2E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9541-FA63-ED4B-8C5B-DDB30FC8D023}" type="datetimeFigureOut">
              <a:rPr lang="es-EC" smtClean="0"/>
              <a:t>20/11/24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1F4E85-89AB-EFF2-2359-E0B2E3516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3E0586-5CBE-3D67-7B39-F0FFB49C1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5AEC-12A9-7742-968E-F9EC9A4D8A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29434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300366-C4E7-FAF3-DF1F-D88944F32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11B62B-D778-6B28-62DD-71F240D77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CD2B59-F066-3D9F-5D30-35A2F2CEE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4644E6-4807-26C6-7971-ED1E0C235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9541-FA63-ED4B-8C5B-DDB30FC8D023}" type="datetimeFigureOut">
              <a:rPr lang="es-EC" smtClean="0"/>
              <a:t>20/11/24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6890C7-6B93-1EFA-E3DC-703CBCB2F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D3F75A-1EC9-F8C3-98DE-9A3310B6E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5AEC-12A9-7742-968E-F9EC9A4D8A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88991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5E797-5AAF-35A9-5829-5159B699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C2267C-E8B3-5381-5EF9-EAC94EAE0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47ECDA-1D1F-57D1-1B43-81333329C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B818F3F-EE79-6700-FA20-6A906DA146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AEF61A-94E8-00C0-DE72-3826F34037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34A7303-7735-2A4C-C023-D87659253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9541-FA63-ED4B-8C5B-DDB30FC8D023}" type="datetimeFigureOut">
              <a:rPr lang="es-EC" smtClean="0"/>
              <a:t>20/11/24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F389DEB-2FEF-A76B-F055-C7E4BEED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76B6276-9003-438A-2322-85F3B37D4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5AEC-12A9-7742-968E-F9EC9A4D8A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3357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B92D2-CD48-3E73-CFD2-D04EA0956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B6A8BA-3123-7DD0-C9AC-8C2E87078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9541-FA63-ED4B-8C5B-DDB30FC8D023}" type="datetimeFigureOut">
              <a:rPr lang="es-EC" smtClean="0"/>
              <a:t>20/11/24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D95CEAC-D41B-69E8-1B72-153228690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6C5EBFA-027F-F118-B665-F5A3B10B2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5AEC-12A9-7742-968E-F9EC9A4D8A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207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E24D159-9769-C539-DD06-3E3A892BE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9541-FA63-ED4B-8C5B-DDB30FC8D023}" type="datetimeFigureOut">
              <a:rPr lang="es-EC" smtClean="0"/>
              <a:t>20/11/24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E4F3D7-205C-E69D-E1A6-ADF050A9A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0B00652-83C2-E8AF-C4DD-2CA7DB5C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5AEC-12A9-7742-968E-F9EC9A4D8A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1189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51BB8E-F6BC-3BE0-8895-EED4CD165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AB4F9E-52A8-29EA-20E4-B13B07630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108128-CEE0-9A00-BC86-5FAB3AF16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418ABE-9DBC-7178-F638-6021AC618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9541-FA63-ED4B-8C5B-DDB30FC8D023}" type="datetimeFigureOut">
              <a:rPr lang="es-EC" smtClean="0"/>
              <a:t>20/11/24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AA1389-F4E4-6875-E0BB-E255AE1D4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B46288-7764-133A-E403-DFB5CB5A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5AEC-12A9-7742-968E-F9EC9A4D8A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7924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65AE3-CB0C-3FBD-3913-221F6C0F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3ADC56D-1632-53AF-7A17-F85E6352A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9CBBB09-F04C-76BE-5E68-5819DA029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E2EBDE-4730-0B36-2F50-225CCFDDD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09541-FA63-ED4B-8C5B-DDB30FC8D023}" type="datetimeFigureOut">
              <a:rPr lang="es-EC" smtClean="0"/>
              <a:t>20/11/24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09F71A-562D-0E94-C1FA-4AFE95DB4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732311-8B83-FCEE-D56E-F1B96776A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5AEC-12A9-7742-968E-F9EC9A4D8A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49652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AFB44A1-0E5B-A453-DE12-9A8FE930F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BCE63C-9D95-B640-78F7-B2511094E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A9076C-47A9-7086-301F-FE706A68A0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09541-FA63-ED4B-8C5B-DDB30FC8D023}" type="datetimeFigureOut">
              <a:rPr lang="es-EC" smtClean="0"/>
              <a:t>20/11/24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04FEC2-50DD-38CA-480C-F6A27EEDD5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59C28A-529E-7B55-6FC7-FD60183BD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C5AEC-12A9-7742-968E-F9EC9A4D8AA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9450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143EAA9-EE27-7BBF-BAC4-AA9DA97824DE}"/>
              </a:ext>
            </a:extLst>
          </p:cNvPr>
          <p:cNvSpPr txBox="1"/>
          <p:nvPr/>
        </p:nvSpPr>
        <p:spPr>
          <a:xfrm>
            <a:off x="1113810" y="2960716"/>
            <a:ext cx="4392890" cy="2387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i="0" kern="1200" dirty="0">
                <a:solidFill>
                  <a:srgbClr val="00B0F0"/>
                </a:solidFill>
                <a:effectLst/>
                <a:latin typeface="+mj-lt"/>
                <a:ea typeface="+mj-ea"/>
                <a:cs typeface="+mj-cs"/>
              </a:rPr>
              <a:t>Passive Voice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036" name="Rectangle 1035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Rectangle 1036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8" name="Rectangle 1037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Passive Voice, Language">
            <a:extLst>
              <a:ext uri="{FF2B5EF4-FFF2-40B4-BE49-F238E27FC236}">
                <a16:creationId xmlns:a16="http://schemas.microsoft.com/office/drawing/2014/main" id="{908E6124-AA95-D6B8-02F4-7E42D5CDF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43382" y="1741873"/>
            <a:ext cx="5715112" cy="32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716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5" name="Rectangle 2074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77" name="Arc 2076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9" name="Freeform: Shape 2078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4" name="Picture 6" descr="Robo de identidad en las redes sociales: Protéjase en línea">
            <a:extLst>
              <a:ext uri="{FF2B5EF4-FFF2-40B4-BE49-F238E27FC236}">
                <a16:creationId xmlns:a16="http://schemas.microsoft.com/office/drawing/2014/main" id="{A1FE6CEA-38AA-3D78-9961-2465932CA9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0"/>
          <a:stretch/>
        </p:blipFill>
        <p:spPr bwMode="auto">
          <a:xfrm>
            <a:off x="100805" y="966950"/>
            <a:ext cx="4777381" cy="451945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31C8F72-1425-F1FC-E10B-1FDC7035AECD}"/>
              </a:ext>
            </a:extLst>
          </p:cNvPr>
          <p:cNvSpPr txBox="1"/>
          <p:nvPr/>
        </p:nvSpPr>
        <p:spPr>
          <a:xfrm>
            <a:off x="4867500" y="861378"/>
            <a:ext cx="7223695" cy="5644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What is the passive voice?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In general we tend to use the active voice.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0" i="0" dirty="0">
                <a:effectLst/>
              </a:rPr>
              <a:t>That is when a Subject does an </a:t>
            </a:r>
            <a:r>
              <a:rPr lang="en-US" sz="2000" dirty="0"/>
              <a:t>verb </a:t>
            </a:r>
            <a:r>
              <a:rPr lang="en-US" sz="2000" b="0" i="0" dirty="0">
                <a:effectLst/>
              </a:rPr>
              <a:t>action + object.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i="0" dirty="0">
                <a:effectLst/>
              </a:rPr>
              <a:t>Somebody </a:t>
            </a:r>
            <a:r>
              <a:rPr lang="en-US" sz="2000" b="0" i="0" dirty="0">
                <a:effectLst/>
              </a:rPr>
              <a:t>stole my laptop.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0" i="0" dirty="0">
                <a:effectLst/>
              </a:rPr>
              <a:t>(subject = Somebody /action(verb) = stole / object = my laptop)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FFC000"/>
                </a:solidFill>
                <a:effectLst/>
              </a:rPr>
              <a:t>The passive voice </a:t>
            </a:r>
            <a:r>
              <a:rPr lang="en-US" sz="2000" b="0" i="0" dirty="0">
                <a:effectLst/>
              </a:rPr>
              <a:t>is used when we want to emphasize the action </a:t>
            </a:r>
            <a:r>
              <a:rPr lang="en-US" sz="2000" b="0" i="0" dirty="0">
                <a:solidFill>
                  <a:srgbClr val="0070C0"/>
                </a:solidFill>
                <a:effectLst/>
              </a:rPr>
              <a:t>(the verb) </a:t>
            </a:r>
            <a:r>
              <a:rPr lang="en-US" sz="2000" b="0" i="0" dirty="0">
                <a:effectLst/>
              </a:rPr>
              <a:t>and the object of a sentence, rather than subject.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b="0" i="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0" i="0" dirty="0">
                <a:effectLst/>
              </a:rPr>
              <a:t>ACTIVE VOICE= Someone stole my laptop.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0" i="0" dirty="0">
                <a:effectLst/>
              </a:rPr>
              <a:t>PASSIVE VOICE= My laptop </a:t>
            </a:r>
            <a:r>
              <a:rPr lang="en-US" sz="2000" b="1" i="0" dirty="0">
                <a:effectLst/>
              </a:rPr>
              <a:t>was stolen</a:t>
            </a:r>
            <a:r>
              <a:rPr lang="en-US" sz="2000" b="0" i="0" dirty="0">
                <a:effectLst/>
              </a:rPr>
              <a:t>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0" i="0" dirty="0">
                <a:effectLst/>
              </a:rPr>
              <a:t>(The object – now the subject =    My laptop / action= was stolen)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58643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81" name="Arc 308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83" name="Freeform: Shape 308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490ABB3-C853-E45E-ECCE-FA2D47678E5F}"/>
              </a:ext>
            </a:extLst>
          </p:cNvPr>
          <p:cNvSpPr txBox="1"/>
          <p:nvPr/>
        </p:nvSpPr>
        <p:spPr>
          <a:xfrm>
            <a:off x="2549770" y="1639343"/>
            <a:ext cx="9765323" cy="5479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70C0"/>
              </a:solidFill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70C0"/>
              </a:solidFill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70C0"/>
              </a:solidFill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70C0"/>
              </a:solidFill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70C0"/>
                </a:solidFill>
                <a:effectLst/>
              </a:rPr>
              <a:t>Active:    </a:t>
            </a:r>
            <a:r>
              <a:rPr lang="es-EC" sz="2400" b="0" i="0" dirty="0">
                <a:solidFill>
                  <a:srgbClr val="202124"/>
                </a:solidFill>
                <a:effectLst/>
                <a:latin typeface="Google Sans"/>
              </a:rPr>
              <a:t>The Beatles wrote "A Hard Day's Night".</a:t>
            </a:r>
            <a:endParaRPr lang="en-US" sz="24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FFC000"/>
                </a:solidFill>
                <a:effectLst/>
              </a:rPr>
              <a:t>Passive: </a:t>
            </a:r>
            <a:r>
              <a:rPr lang="es-EC" sz="2400" b="0" i="0" dirty="0">
                <a:solidFill>
                  <a:srgbClr val="202124"/>
                </a:solidFill>
                <a:effectLst/>
                <a:latin typeface="Google Sans"/>
              </a:rPr>
              <a:t>"A Hard Day's Night" was written by the Beatles.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70C0"/>
                </a:solidFill>
                <a:effectLst/>
              </a:rPr>
              <a:t>Active: </a:t>
            </a:r>
            <a:r>
              <a:rPr lang="es-EC" sz="2400" b="0" i="0" dirty="0">
                <a:solidFill>
                  <a:srgbClr val="202124"/>
                </a:solidFill>
                <a:effectLst/>
                <a:latin typeface="Google Sans"/>
              </a:rPr>
              <a:t>Spielberg directed the movie ET.</a:t>
            </a:r>
            <a:endParaRPr lang="en-US" sz="24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FFC000"/>
                </a:solidFill>
                <a:effectLst/>
              </a:rPr>
              <a:t>Passive:</a:t>
            </a:r>
            <a:r>
              <a:rPr lang="es-EC" sz="2400" b="0" i="0" dirty="0">
                <a:solidFill>
                  <a:srgbClr val="202124"/>
                </a:solidFill>
                <a:effectLst/>
                <a:latin typeface="Google Sans"/>
              </a:rPr>
              <a:t>The movie ET was directed by Spielberg.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C" sz="2400" dirty="0">
              <a:solidFill>
                <a:srgbClr val="202124"/>
              </a:solidFill>
              <a:latin typeface="Google San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77A913A-E19E-CBAE-8832-2E388A745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160" y="274320"/>
            <a:ext cx="8549640" cy="368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379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129" name="Arc 5128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31" name="Freeform: Shape 5130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9B0E72-53C8-696E-5B03-353124B59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822" y="486462"/>
            <a:ext cx="11013831" cy="5885076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endParaRPr lang="es-EC" sz="2000" dirty="0">
              <a:latin typeface="Helvetica Neue" panose="02000503000000020004" pitchFamily="2" charset="0"/>
            </a:endParaRPr>
          </a:p>
          <a:p>
            <a:r>
              <a:rPr lang="es-EC" sz="2400" b="0" i="0" dirty="0">
                <a:solidFill>
                  <a:srgbClr val="FFC000"/>
                </a:solidFill>
                <a:effectLst/>
                <a:latin typeface="Helvetica Neue" panose="02000503000000020004" pitchFamily="2" charset="0"/>
              </a:rPr>
              <a:t>Forming the passive voice</a:t>
            </a:r>
          </a:p>
          <a:p>
            <a:pPr marL="0" indent="0" algn="just">
              <a:buNone/>
            </a:pPr>
            <a:r>
              <a:rPr lang="es-EC" sz="2000" b="0" i="0" dirty="0">
                <a:effectLst/>
                <a:latin typeface="Helvetica Neue" panose="02000503000000020004" pitchFamily="2" charset="0"/>
              </a:rPr>
              <a:t>The passive voice is not a tense in English. </a:t>
            </a:r>
          </a:p>
          <a:p>
            <a:pPr marL="0" indent="0" algn="just">
              <a:buNone/>
            </a:pPr>
            <a:r>
              <a:rPr lang="es-EC" sz="2000" b="0" i="0" dirty="0">
                <a:effectLst/>
                <a:latin typeface="Helvetica Neue" panose="02000503000000020004" pitchFamily="2" charset="0"/>
              </a:rPr>
              <a:t>Each tense has its own passive voice denpend of the verb tense in the active voice which is created by using a form of the VERB BE + Verb in (past participle).</a:t>
            </a:r>
          </a:p>
          <a:p>
            <a:pPr marL="0" indent="0" algn="just">
              <a:buNone/>
            </a:pPr>
            <a:endParaRPr lang="es-EC" sz="2000" dirty="0">
              <a:latin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es-EC" sz="2400" b="0" i="0" dirty="0">
                <a:effectLst/>
                <a:latin typeface="HelveticaNeue" panose="02000503000000020004" pitchFamily="2" charset="0"/>
              </a:rPr>
              <a:t>     </a:t>
            </a:r>
          </a:p>
          <a:p>
            <a:pPr marL="0" indent="0" algn="ctr">
              <a:buNone/>
            </a:pPr>
            <a:r>
              <a:rPr lang="es-EC" sz="2400" b="0" i="0" dirty="0">
                <a:effectLst/>
                <a:latin typeface="HelveticaNeue" panose="02000503000000020004" pitchFamily="2" charset="0"/>
              </a:rPr>
              <a:t>The Grand Canyon is visited by </a:t>
            </a:r>
            <a:r>
              <a:rPr lang="es-EC" sz="2400" b="1" i="0" dirty="0">
                <a:effectLst/>
                <a:latin typeface="HelveticaNeue" panose="02000503000000020004" pitchFamily="2" charset="0"/>
              </a:rPr>
              <a:t>thousands of tourists</a:t>
            </a:r>
            <a:r>
              <a:rPr lang="es-EC" sz="2400" b="0" i="0" dirty="0">
                <a:effectLst/>
                <a:latin typeface="HelveticaNeue" panose="02000503000000020004" pitchFamily="2" charset="0"/>
              </a:rPr>
              <a:t> every year.</a:t>
            </a:r>
          </a:p>
          <a:p>
            <a:pPr>
              <a:buFont typeface="+mj-lt"/>
              <a:buAutoNum type="arabicPeriod"/>
            </a:pPr>
            <a:endParaRPr lang="es-EC" sz="2000" b="0" i="0" dirty="0">
              <a:effectLst/>
              <a:latin typeface="Helvetica Neue" panose="02000503000000020004" pitchFamily="2" charset="0"/>
            </a:endParaRPr>
          </a:p>
          <a:p>
            <a:pPr>
              <a:buFont typeface="+mj-lt"/>
              <a:buAutoNum type="arabicPeriod"/>
            </a:pPr>
            <a:endParaRPr lang="es-EC" sz="2000" b="0" i="0" dirty="0">
              <a:effectLst/>
              <a:latin typeface="Helvetica Neue" panose="02000503000000020004" pitchFamily="2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Active:    </a:t>
            </a:r>
            <a:r>
              <a:rPr lang="es-EC" sz="2000" b="0" i="0" dirty="0">
                <a:effectLst/>
                <a:latin typeface="Google Sans"/>
              </a:rPr>
              <a:t>The Beatles wrote "A Hard Day's Night".</a:t>
            </a:r>
            <a:endParaRPr lang="en-US" sz="20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Passive: </a:t>
            </a:r>
            <a:r>
              <a:rPr lang="es-EC" sz="2000" b="0" i="0" dirty="0">
                <a:effectLst/>
                <a:latin typeface="Google Sans"/>
              </a:rPr>
              <a:t>"A Hard Day's Night" was written by the Beatles.</a:t>
            </a: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Active: </a:t>
            </a:r>
            <a:r>
              <a:rPr lang="es-EC" sz="2000" b="0" i="0" dirty="0">
                <a:effectLst/>
                <a:latin typeface="Google Sans"/>
              </a:rPr>
              <a:t>Spielberg directed the movie ET.</a:t>
            </a:r>
            <a:endParaRPr lang="en-US" sz="2000" b="0" i="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Passive:</a:t>
            </a:r>
            <a:r>
              <a:rPr lang="es-EC" sz="2000" b="0" i="0" dirty="0">
                <a:effectLst/>
                <a:latin typeface="Google Sans"/>
              </a:rPr>
              <a:t>The movie ET was directed by Spielberg.</a:t>
            </a:r>
          </a:p>
          <a:p>
            <a:endParaRPr lang="es-EC" sz="20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1E9718F-38EA-5531-65AB-A71D854B5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087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C" altLang="es-EC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EC" altLang="es-EC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821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Leonardo Da Vinci Que Pinta a Mona Lisa Stock de ilustración - Ilustración  de completo, base: 63557625">
            <a:extLst>
              <a:ext uri="{FF2B5EF4-FFF2-40B4-BE49-F238E27FC236}">
                <a16:creationId xmlns:a16="http://schemas.microsoft.com/office/drawing/2014/main" id="{28CC58FD-34DC-584D-E863-E44CB39E27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" r="5144" b="11517"/>
          <a:stretch/>
        </p:blipFill>
        <p:spPr bwMode="auto">
          <a:xfrm>
            <a:off x="3892062" y="0"/>
            <a:ext cx="829688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5" name="Rectangle 410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0BB578D-F89D-AF98-776E-6CE1D5258D9C}"/>
              </a:ext>
            </a:extLst>
          </p:cNvPr>
          <p:cNvSpPr txBox="1"/>
          <p:nvPr/>
        </p:nvSpPr>
        <p:spPr>
          <a:xfrm>
            <a:off x="495947" y="321701"/>
            <a:ext cx="11132173" cy="570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b="0" i="0" dirty="0">
                <a:effectLst/>
              </a:rPr>
              <a:t>The passive agent</a:t>
            </a: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</a:rPr>
              <a:t>When we know who the subject is, we put it at the end with by. </a:t>
            </a: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</a:rPr>
              <a:t>We call this an agent.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en-US" sz="2800" b="0" i="0" dirty="0">
              <a:effectLst/>
            </a:endParaRP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en-US" sz="2800" b="0" i="0" dirty="0">
              <a:effectLst/>
            </a:endParaRP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00B050"/>
                </a:solidFill>
              </a:rPr>
              <a:t>Active</a:t>
            </a:r>
            <a:r>
              <a:rPr lang="en-US" sz="2800" b="0" i="0" dirty="0">
                <a:solidFill>
                  <a:srgbClr val="00B050"/>
                </a:solidFill>
                <a:effectLst/>
              </a:rPr>
              <a:t>: </a:t>
            </a:r>
            <a:r>
              <a:rPr lang="en-US" sz="2800" b="0" i="0" dirty="0">
                <a:effectLst/>
              </a:rPr>
              <a:t>Leonardo Da Vinci painted the Mona Lisa. 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en-US" sz="2800" b="0" i="0" dirty="0">
              <a:effectLst/>
            </a:endParaRP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2800" b="0" i="0" dirty="0">
                <a:solidFill>
                  <a:srgbClr val="00B050"/>
                </a:solidFill>
                <a:effectLst/>
              </a:rPr>
              <a:t>Passive: </a:t>
            </a:r>
            <a:r>
              <a:rPr lang="en-US" sz="2800" b="0" i="0" dirty="0">
                <a:effectLst/>
              </a:rPr>
              <a:t>The Mona Lisa was painted </a:t>
            </a:r>
            <a:r>
              <a:rPr lang="en-US" sz="2800" b="1" i="0" dirty="0">
                <a:effectLst/>
              </a:rPr>
              <a:t>by Leonardo Da Vinci</a:t>
            </a:r>
            <a:r>
              <a:rPr lang="en-US" sz="2800" b="0" i="0" dirty="0">
                <a:effectLst/>
              </a:rPr>
              <a:t>. 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n-US" sz="2800" b="0" i="0" dirty="0">
                <a:effectLst/>
              </a:rPr>
              <a:t>                                                              (agent =Leonardo Da Vinci 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7781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2D6BF40-FEC9-966C-1B04-BC4848E16C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678297"/>
              </p:ext>
            </p:extLst>
          </p:nvPr>
        </p:nvGraphicFramePr>
        <p:xfrm>
          <a:off x="615537" y="617518"/>
          <a:ext cx="10960925" cy="5795157"/>
        </p:xfrm>
        <a:graphic>
          <a:graphicData uri="http://schemas.openxmlformats.org/drawingml/2006/table">
            <a:tbl>
              <a:tblPr/>
              <a:tblGrid>
                <a:gridCol w="3245042">
                  <a:extLst>
                    <a:ext uri="{9D8B030D-6E8A-4147-A177-3AD203B41FA5}">
                      <a16:colId xmlns:a16="http://schemas.microsoft.com/office/drawing/2014/main" val="1060193689"/>
                    </a:ext>
                  </a:extLst>
                </a:gridCol>
                <a:gridCol w="3945118">
                  <a:extLst>
                    <a:ext uri="{9D8B030D-6E8A-4147-A177-3AD203B41FA5}">
                      <a16:colId xmlns:a16="http://schemas.microsoft.com/office/drawing/2014/main" val="2595416833"/>
                    </a:ext>
                  </a:extLst>
                </a:gridCol>
                <a:gridCol w="3770765">
                  <a:extLst>
                    <a:ext uri="{9D8B030D-6E8A-4147-A177-3AD203B41FA5}">
                      <a16:colId xmlns:a16="http://schemas.microsoft.com/office/drawing/2014/main" val="2530555363"/>
                    </a:ext>
                  </a:extLst>
                </a:gridCol>
              </a:tblGrid>
              <a:tr h="806892">
                <a:tc>
                  <a:txBody>
                    <a:bodyPr/>
                    <a:lstStyle/>
                    <a:p>
                      <a:pPr fontAlgn="t"/>
                      <a:r>
                        <a:rPr lang="es-EC" sz="1600" b="1" dirty="0">
                          <a:effectLst/>
                          <a:latin typeface="Helvetica Neue" panose="02000503000000020004" pitchFamily="2" charset="0"/>
                        </a:rPr>
                        <a:t>Tense</a:t>
                      </a:r>
                    </a:p>
                  </a:txBody>
                  <a:tcPr marL="144746" marR="17369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600" b="1" dirty="0">
                          <a:effectLst/>
                          <a:latin typeface="Helvetica Neue" panose="02000503000000020004" pitchFamily="2" charset="0"/>
                        </a:rPr>
                        <a:t>Auxiliary verb + sample V3 (past participle)</a:t>
                      </a:r>
                    </a:p>
                  </a:txBody>
                  <a:tcPr marL="173696" marR="17369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600" b="1" dirty="0">
                          <a:effectLst/>
                          <a:latin typeface="Helvetica Neue" panose="02000503000000020004" pitchFamily="2" charset="0"/>
                        </a:rPr>
                        <a:t>Examples</a:t>
                      </a:r>
                    </a:p>
                  </a:txBody>
                  <a:tcPr marL="173696" marR="14474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268275"/>
                  </a:ext>
                </a:extLst>
              </a:tr>
              <a:tr h="979917">
                <a:tc>
                  <a:txBody>
                    <a:bodyPr/>
                    <a:lstStyle/>
                    <a:p>
                      <a:pPr fontAlgn="t"/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Present simple</a:t>
                      </a:r>
                    </a:p>
                  </a:txBody>
                  <a:tcPr marL="144746" marR="17369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400" b="1">
                          <a:effectLst/>
                          <a:latin typeface="Helvetica Neue" panose="02000503000000020004" pitchFamily="2" charset="0"/>
                        </a:rPr>
                        <a:t>am</a:t>
                      </a:r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, </a:t>
                      </a:r>
                      <a:r>
                        <a:rPr lang="es-EC" sz="1400" b="1">
                          <a:effectLst/>
                          <a:latin typeface="Helvetica Neue" panose="02000503000000020004" pitchFamily="2" charset="0"/>
                        </a:rPr>
                        <a:t>is</a:t>
                      </a:r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, </a:t>
                      </a:r>
                      <a:r>
                        <a:rPr lang="es-EC" sz="1400" b="1">
                          <a:effectLst/>
                          <a:latin typeface="Helvetica Neue" panose="02000503000000020004" pitchFamily="2" charset="0"/>
                        </a:rPr>
                        <a:t>are</a:t>
                      </a:r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 + made</a:t>
                      </a:r>
                    </a:p>
                  </a:txBody>
                  <a:tcPr marL="173696" marR="17369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Wine is made from grapes.</a:t>
                      </a:r>
                      <a:b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</a:br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Many cars are made in Japan.</a:t>
                      </a:r>
                    </a:p>
                  </a:txBody>
                  <a:tcPr marL="173696" marR="14474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594713"/>
                  </a:ext>
                </a:extLst>
              </a:tr>
              <a:tr h="1155107">
                <a:tc>
                  <a:txBody>
                    <a:bodyPr/>
                    <a:lstStyle/>
                    <a:p>
                      <a:pPr fontAlgn="t"/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Present progressive</a:t>
                      </a:r>
                    </a:p>
                  </a:txBody>
                  <a:tcPr marL="144746" marR="17369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400" b="1" dirty="0">
                          <a:effectLst/>
                          <a:latin typeface="Helvetica Neue" panose="02000503000000020004" pitchFamily="2" charset="0"/>
                        </a:rPr>
                        <a:t>am</a:t>
                      </a:r>
                      <a:r>
                        <a:rPr lang="es-EC" sz="1400" b="0" dirty="0">
                          <a:effectLst/>
                          <a:latin typeface="Helvetica Neue" panose="02000503000000020004" pitchFamily="2" charset="0"/>
                        </a:rPr>
                        <a:t>, </a:t>
                      </a:r>
                      <a:r>
                        <a:rPr lang="es-EC" sz="1400" b="1" dirty="0">
                          <a:effectLst/>
                          <a:latin typeface="Helvetica Neue" panose="02000503000000020004" pitchFamily="2" charset="0"/>
                        </a:rPr>
                        <a:t>is</a:t>
                      </a:r>
                      <a:r>
                        <a:rPr lang="es-EC" sz="1400" b="0" dirty="0">
                          <a:effectLst/>
                          <a:latin typeface="Helvetica Neue" panose="02000503000000020004" pitchFamily="2" charset="0"/>
                        </a:rPr>
                        <a:t>, </a:t>
                      </a:r>
                      <a:r>
                        <a:rPr lang="es-EC" sz="1400" b="1" dirty="0">
                          <a:effectLst/>
                          <a:latin typeface="Helvetica Neue" panose="02000503000000020004" pitchFamily="2" charset="0"/>
                        </a:rPr>
                        <a:t>are</a:t>
                      </a:r>
                      <a:r>
                        <a:rPr lang="es-EC" sz="1400" b="0" dirty="0">
                          <a:effectLst/>
                          <a:latin typeface="Helvetica Neue" panose="02000503000000020004" pitchFamily="2" charset="0"/>
                        </a:rPr>
                        <a:t> + </a:t>
                      </a:r>
                      <a:r>
                        <a:rPr lang="es-EC" sz="1400" b="1" dirty="0">
                          <a:effectLst/>
                          <a:latin typeface="Helvetica Neue" panose="02000503000000020004" pitchFamily="2" charset="0"/>
                        </a:rPr>
                        <a:t>being</a:t>
                      </a:r>
                      <a:r>
                        <a:rPr lang="es-EC" sz="1400" b="0" dirty="0">
                          <a:effectLst/>
                          <a:latin typeface="Helvetica Neue" panose="02000503000000020004" pitchFamily="2" charset="0"/>
                        </a:rPr>
                        <a:t> + sent</a:t>
                      </a:r>
                    </a:p>
                  </a:txBody>
                  <a:tcPr marL="173696" marR="17369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The document is being sent right now.</a:t>
                      </a:r>
                      <a:b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</a:br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I am being sent to work in the London office.</a:t>
                      </a:r>
                    </a:p>
                  </a:txBody>
                  <a:tcPr marL="173696" marR="14474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531005"/>
                  </a:ext>
                </a:extLst>
              </a:tr>
              <a:tr h="1336116">
                <a:tc>
                  <a:txBody>
                    <a:bodyPr/>
                    <a:lstStyle/>
                    <a:p>
                      <a:pPr fontAlgn="t"/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Past simple</a:t>
                      </a:r>
                    </a:p>
                  </a:txBody>
                  <a:tcPr marL="144746" marR="17369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400" b="1">
                          <a:effectLst/>
                          <a:latin typeface="Helvetica Neue" panose="02000503000000020004" pitchFamily="2" charset="0"/>
                        </a:rPr>
                        <a:t>was</a:t>
                      </a:r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, </a:t>
                      </a:r>
                      <a:r>
                        <a:rPr lang="es-EC" sz="1400" b="1">
                          <a:effectLst/>
                          <a:latin typeface="Helvetica Neue" panose="02000503000000020004" pitchFamily="2" charset="0"/>
                        </a:rPr>
                        <a:t>were</a:t>
                      </a:r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 + invited</a:t>
                      </a:r>
                    </a:p>
                  </a:txBody>
                  <a:tcPr marL="173696" marR="17369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John was invited to speak at the conference.</a:t>
                      </a:r>
                      <a:b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</a:br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We were invited to Daniel and Mary’s wedding.</a:t>
                      </a:r>
                    </a:p>
                  </a:txBody>
                  <a:tcPr marL="173696" marR="14474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139640"/>
                  </a:ext>
                </a:extLst>
              </a:tr>
              <a:tr h="1517125">
                <a:tc>
                  <a:txBody>
                    <a:bodyPr/>
                    <a:lstStyle/>
                    <a:p>
                      <a:pPr fontAlgn="t"/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Past progressive</a:t>
                      </a:r>
                    </a:p>
                  </a:txBody>
                  <a:tcPr marL="144746" marR="17369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400" b="1">
                          <a:effectLst/>
                          <a:latin typeface="Helvetica Neue" panose="02000503000000020004" pitchFamily="2" charset="0"/>
                        </a:rPr>
                        <a:t>was</a:t>
                      </a:r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, </a:t>
                      </a:r>
                      <a:r>
                        <a:rPr lang="es-EC" sz="1400" b="1">
                          <a:effectLst/>
                          <a:latin typeface="Helvetica Neue" panose="02000503000000020004" pitchFamily="2" charset="0"/>
                        </a:rPr>
                        <a:t>were</a:t>
                      </a:r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 + </a:t>
                      </a:r>
                      <a:r>
                        <a:rPr lang="es-EC" sz="1400" b="1">
                          <a:effectLst/>
                          <a:latin typeface="Helvetica Neue" panose="02000503000000020004" pitchFamily="2" charset="0"/>
                        </a:rPr>
                        <a:t>being</a:t>
                      </a:r>
                      <a:r>
                        <a:rPr lang="es-EC" sz="1400" b="0">
                          <a:effectLst/>
                          <a:latin typeface="Helvetica Neue" panose="02000503000000020004" pitchFamily="2" charset="0"/>
                        </a:rPr>
                        <a:t> + washed</a:t>
                      </a:r>
                    </a:p>
                  </a:txBody>
                  <a:tcPr marL="173696" marR="17369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400" b="0" dirty="0">
                          <a:effectLst/>
                          <a:latin typeface="Helvetica Neue" panose="02000503000000020004" pitchFamily="2" charset="0"/>
                        </a:rPr>
                        <a:t>Their cars were being washed while they were in the mall shopping.</a:t>
                      </a:r>
                    </a:p>
                  </a:txBody>
                  <a:tcPr marL="173696" marR="144746" marT="115797" marB="115797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016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40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DA3A6EF-8BFD-28B7-F308-B5C5B4EE4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368840"/>
              </p:ext>
            </p:extLst>
          </p:nvPr>
        </p:nvGraphicFramePr>
        <p:xfrm>
          <a:off x="643467" y="719988"/>
          <a:ext cx="10905067" cy="5418024"/>
        </p:xfrm>
        <a:graphic>
          <a:graphicData uri="http://schemas.openxmlformats.org/drawingml/2006/table">
            <a:tbl>
              <a:tblPr/>
              <a:tblGrid>
                <a:gridCol w="3420428">
                  <a:extLst>
                    <a:ext uri="{9D8B030D-6E8A-4147-A177-3AD203B41FA5}">
                      <a16:colId xmlns:a16="http://schemas.microsoft.com/office/drawing/2014/main" val="1665335939"/>
                    </a:ext>
                  </a:extLst>
                </a:gridCol>
                <a:gridCol w="3831712">
                  <a:extLst>
                    <a:ext uri="{9D8B030D-6E8A-4147-A177-3AD203B41FA5}">
                      <a16:colId xmlns:a16="http://schemas.microsoft.com/office/drawing/2014/main" val="1650668499"/>
                    </a:ext>
                  </a:extLst>
                </a:gridCol>
                <a:gridCol w="3652927">
                  <a:extLst>
                    <a:ext uri="{9D8B030D-6E8A-4147-A177-3AD203B41FA5}">
                      <a16:colId xmlns:a16="http://schemas.microsoft.com/office/drawing/2014/main" val="483227839"/>
                    </a:ext>
                  </a:extLst>
                </a:gridCol>
              </a:tblGrid>
              <a:tr h="1354506">
                <a:tc>
                  <a:txBody>
                    <a:bodyPr/>
                    <a:lstStyle/>
                    <a:p>
                      <a:pPr fontAlgn="t"/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Future (will)</a:t>
                      </a:r>
                    </a:p>
                  </a:txBody>
                  <a:tcPr marL="177227" marR="212673" marT="141782" marB="141782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700" b="1">
                          <a:effectLst/>
                          <a:latin typeface="Helvetica Neue" panose="02000503000000020004" pitchFamily="2" charset="0"/>
                        </a:rPr>
                        <a:t>will be</a:t>
                      </a: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 + signed</a:t>
                      </a:r>
                    </a:p>
                  </a:txBody>
                  <a:tcPr marL="212673" marR="212673" marT="141782" marB="141782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The contract will be signed tomorrow.</a:t>
                      </a:r>
                      <a:b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</a:b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The documents will all be signed by next week.</a:t>
                      </a:r>
                    </a:p>
                  </a:txBody>
                  <a:tcPr marL="212673" marR="177227" marT="141782" marB="141782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385144"/>
                  </a:ext>
                </a:extLst>
              </a:tr>
              <a:tr h="1354506">
                <a:tc>
                  <a:txBody>
                    <a:bodyPr/>
                    <a:lstStyle/>
                    <a:p>
                      <a:pPr fontAlgn="t"/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Future (going to)</a:t>
                      </a:r>
                    </a:p>
                  </a:txBody>
                  <a:tcPr marL="177227" marR="212673" marT="141782" marB="141782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700" b="1">
                          <a:effectLst/>
                          <a:latin typeface="Helvetica Neue" panose="02000503000000020004" pitchFamily="2" charset="0"/>
                        </a:rPr>
                        <a:t>am</a:t>
                      </a: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, </a:t>
                      </a:r>
                      <a:r>
                        <a:rPr lang="es-EC" sz="1700" b="1">
                          <a:effectLst/>
                          <a:latin typeface="Helvetica Neue" panose="02000503000000020004" pitchFamily="2" charset="0"/>
                        </a:rPr>
                        <a:t>is</a:t>
                      </a: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, </a:t>
                      </a:r>
                      <a:r>
                        <a:rPr lang="es-EC" sz="1700" b="1">
                          <a:effectLst/>
                          <a:latin typeface="Helvetica Neue" panose="02000503000000020004" pitchFamily="2" charset="0"/>
                        </a:rPr>
                        <a:t>are</a:t>
                      </a: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 + </a:t>
                      </a:r>
                      <a:r>
                        <a:rPr lang="es-EC" sz="1700" b="1">
                          <a:effectLst/>
                          <a:latin typeface="Helvetica Neue" panose="02000503000000020004" pitchFamily="2" charset="0"/>
                        </a:rPr>
                        <a:t>going to be</a:t>
                      </a: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 + built</a:t>
                      </a:r>
                    </a:p>
                  </a:txBody>
                  <a:tcPr marL="212673" marR="212673" marT="141782" marB="141782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A bridge is going to be built within the next two years.</a:t>
                      </a:r>
                      <a:b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</a:b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New houses are going to be built in our neighborhood.</a:t>
                      </a:r>
                    </a:p>
                  </a:txBody>
                  <a:tcPr marL="212673" marR="177227" marT="141782" marB="141782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850239"/>
                  </a:ext>
                </a:extLst>
              </a:tr>
              <a:tr h="1354506">
                <a:tc>
                  <a:txBody>
                    <a:bodyPr/>
                    <a:lstStyle/>
                    <a:p>
                      <a:pPr fontAlgn="t"/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Present perfect</a:t>
                      </a:r>
                    </a:p>
                  </a:txBody>
                  <a:tcPr marL="177227" marR="212673" marT="141782" marB="141782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700" b="1">
                          <a:effectLst/>
                          <a:latin typeface="Helvetica Neue" panose="02000503000000020004" pitchFamily="2" charset="0"/>
                        </a:rPr>
                        <a:t>has</a:t>
                      </a: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, </a:t>
                      </a:r>
                      <a:r>
                        <a:rPr lang="es-EC" sz="1700" b="1">
                          <a:effectLst/>
                          <a:latin typeface="Helvetica Neue" panose="02000503000000020004" pitchFamily="2" charset="0"/>
                        </a:rPr>
                        <a:t>have</a:t>
                      </a: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 + </a:t>
                      </a:r>
                      <a:r>
                        <a:rPr lang="es-EC" sz="1700" b="1">
                          <a:effectLst/>
                          <a:latin typeface="Helvetica Neue" panose="02000503000000020004" pitchFamily="2" charset="0"/>
                        </a:rPr>
                        <a:t>been</a:t>
                      </a: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 + sold</a:t>
                      </a:r>
                    </a:p>
                  </a:txBody>
                  <a:tcPr marL="212673" marR="212673" marT="141782" marB="141782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That start-up has been sold for $5 million.</a:t>
                      </a:r>
                      <a:b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</a:b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The rights to his book have been sold for $250,000.</a:t>
                      </a:r>
                    </a:p>
                  </a:txBody>
                  <a:tcPr marL="212673" marR="177227" marT="141782" marB="141782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677681"/>
                  </a:ext>
                </a:extLst>
              </a:tr>
              <a:tr h="1354506">
                <a:tc>
                  <a:txBody>
                    <a:bodyPr/>
                    <a:lstStyle/>
                    <a:p>
                      <a:pPr fontAlgn="t"/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Past perfect</a:t>
                      </a:r>
                    </a:p>
                  </a:txBody>
                  <a:tcPr marL="177227" marR="212673" marT="141782" marB="141782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700" b="1">
                          <a:effectLst/>
                          <a:latin typeface="Helvetica Neue" panose="02000503000000020004" pitchFamily="2" charset="0"/>
                        </a:rPr>
                        <a:t>had</a:t>
                      </a: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 + </a:t>
                      </a:r>
                      <a:r>
                        <a:rPr lang="es-EC" sz="1700" b="1">
                          <a:effectLst/>
                          <a:latin typeface="Helvetica Neue" panose="02000503000000020004" pitchFamily="2" charset="0"/>
                        </a:rPr>
                        <a:t>been</a:t>
                      </a: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 + hired</a:t>
                      </a:r>
                    </a:p>
                  </a:txBody>
                  <a:tcPr marL="212673" marR="212673" marT="141782" marB="141782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The new manager had been hired before John left the company.</a:t>
                      </a:r>
                      <a:b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</a:br>
                      <a:r>
                        <a:rPr lang="es-EC" sz="1700" b="0">
                          <a:effectLst/>
                          <a:latin typeface="Helvetica Neue" panose="02000503000000020004" pitchFamily="2" charset="0"/>
                        </a:rPr>
                        <a:t>All the employees had hired before the store opened.</a:t>
                      </a:r>
                    </a:p>
                  </a:txBody>
                  <a:tcPr marL="212673" marR="177227" marT="141782" marB="141782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812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3886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3151</TotalTime>
  <Words>557</Words>
  <Application>Microsoft Macintosh PowerPoint</Application>
  <PresentationFormat>Panorámica</PresentationFormat>
  <Paragraphs>88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Google Sans</vt:lpstr>
      <vt:lpstr>Helvetica Neue</vt:lpstr>
      <vt:lpstr>HelveticaNeue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Fernanda Ponce Marcillo</dc:creator>
  <cp:lastModifiedBy>Maria Fernanda Ponce Marcillo</cp:lastModifiedBy>
  <cp:revision>16</cp:revision>
  <dcterms:created xsi:type="dcterms:W3CDTF">2023-05-23T00:59:37Z</dcterms:created>
  <dcterms:modified xsi:type="dcterms:W3CDTF">2024-11-21T19:00:25Z</dcterms:modified>
</cp:coreProperties>
</file>