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0" d="100"/>
          <a:sy n="110" d="100"/>
        </p:scale>
        <p:origin x="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5/16/23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5/16/23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5/16/23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5/16/23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5/16/23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5/16/23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5/16/23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thoughtco.com/sentence-patterns-121236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92194" y="1788410"/>
            <a:ext cx="10765462" cy="3281180"/>
          </a:xfrm>
        </p:spPr>
        <p:txBody>
          <a:bodyPr>
            <a:normAutofit fontScale="90000"/>
          </a:bodyPr>
          <a:lstStyle/>
          <a:p>
            <a:br>
              <a:rPr lang="en-US" sz="2700" dirty="0"/>
            </a:br>
            <a:br>
              <a:rPr lang="en-US" sz="2700" dirty="0"/>
            </a:br>
            <a:br>
              <a:rPr lang="en-US" sz="2700" dirty="0"/>
            </a:br>
            <a:r>
              <a:rPr lang="en-US" sz="4400" b="1" dirty="0">
                <a:solidFill>
                  <a:schemeClr val="accent6">
                    <a:lumMod val="60000"/>
                    <a:lumOff val="40000"/>
                  </a:schemeClr>
                </a:solidFill>
              </a:rPr>
              <a:t>gerund as object of preposition </a:t>
            </a:r>
            <a:br>
              <a:rPr lang="en-US" sz="2700" cap="none" dirty="0"/>
            </a:br>
            <a:br>
              <a:rPr lang="en-US" sz="2700" cap="none" dirty="0"/>
            </a:br>
            <a:br>
              <a:rPr lang="en-US" sz="2700" dirty="0"/>
            </a:br>
            <a:br>
              <a:rPr lang="en-US" sz="2700" dirty="0"/>
            </a:br>
            <a:br>
              <a:rPr lang="en-US" sz="2700" dirty="0"/>
            </a:br>
            <a:endParaRPr lang="es-EC" sz="2000" dirty="0"/>
          </a:p>
        </p:txBody>
      </p:sp>
    </p:spTree>
    <p:extLst>
      <p:ext uri="{BB962C8B-B14F-4D97-AF65-F5344CB8AC3E}">
        <p14:creationId xmlns:p14="http://schemas.microsoft.com/office/powerpoint/2010/main" val="255535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1804" y="879676"/>
            <a:ext cx="10765462" cy="5677139"/>
          </a:xfrm>
        </p:spPr>
        <p:txBody>
          <a:bodyPr>
            <a:normAutofit fontScale="90000"/>
          </a:bodyPr>
          <a:lstStyle/>
          <a:p>
            <a:br>
              <a:rPr lang="en-US" sz="2700" dirty="0"/>
            </a:br>
            <a:br>
              <a:rPr lang="en-US" sz="2700" dirty="0"/>
            </a:br>
            <a:br>
              <a:rPr lang="en-US" sz="2700" dirty="0"/>
            </a:br>
            <a:r>
              <a:rPr lang="en-US" sz="2400" cap="none" dirty="0"/>
              <a:t>The English gerund form of the verb is the '</a:t>
            </a:r>
            <a:r>
              <a:rPr lang="en-US" sz="2400" cap="none" dirty="0" err="1"/>
              <a:t>ing</a:t>
            </a:r>
            <a:r>
              <a:rPr lang="en-US" sz="2400" cap="none" dirty="0"/>
              <a:t>' form of the verb. Gerunds are verbs that are used as nouns. in other words, by adding '</a:t>
            </a:r>
            <a:r>
              <a:rPr lang="en-US" sz="2400" cap="none" dirty="0" err="1"/>
              <a:t>ing</a:t>
            </a:r>
            <a:r>
              <a:rPr lang="en-US" sz="2400" cap="none" dirty="0"/>
              <a:t>' to any verb you can change that verb into a noun. Gerunds are often used at the </a:t>
            </a:r>
            <a:r>
              <a:rPr lang="en-US" sz="2400" u="sng" cap="none" dirty="0">
                <a:hlinkClick r:id="rId2"/>
              </a:rPr>
              <a:t>beginning of sentences</a:t>
            </a:r>
            <a:r>
              <a:rPr lang="en-US" sz="2400" cap="none" dirty="0"/>
              <a:t> when focusing on activity as the subject doing. </a:t>
            </a:r>
            <a:br>
              <a:rPr lang="es-EC" sz="2400" cap="none" dirty="0"/>
            </a:br>
            <a:br>
              <a:rPr lang="en-US" sz="2400" cap="none" dirty="0"/>
            </a:br>
            <a:r>
              <a:rPr lang="en-US" sz="2400" dirty="0">
                <a:solidFill>
                  <a:schemeClr val="accent2">
                    <a:lumMod val="60000"/>
                    <a:lumOff val="40000"/>
                  </a:schemeClr>
                </a:solidFill>
              </a:rPr>
              <a:t>Examples:</a:t>
            </a:r>
            <a:br>
              <a:rPr lang="en-US" sz="2400" dirty="0">
                <a:solidFill>
                  <a:schemeClr val="accent2">
                    <a:lumMod val="60000"/>
                    <a:lumOff val="40000"/>
                  </a:schemeClr>
                </a:solidFill>
              </a:rPr>
            </a:br>
            <a:br>
              <a:rPr lang="en-US" sz="2400" dirty="0"/>
            </a:br>
            <a:r>
              <a:rPr lang="en-US" sz="2400" cap="none" dirty="0"/>
              <a:t>Practicing sports is good for your health, and it’s fun!</a:t>
            </a:r>
            <a:br>
              <a:rPr lang="en-US" sz="2400" cap="none" dirty="0"/>
            </a:br>
            <a:br>
              <a:rPr lang="en-US" sz="2400" cap="none" dirty="0"/>
            </a:br>
            <a:r>
              <a:rPr lang="en-US" sz="2400" cap="none" dirty="0"/>
              <a:t>Listening 10 minutes a day to English will help you improve your understanding of the language.</a:t>
            </a:r>
            <a:br>
              <a:rPr lang="es-EC" sz="2400" cap="none" dirty="0"/>
            </a:br>
            <a:br>
              <a:rPr lang="en-US" sz="2700" cap="none" dirty="0"/>
            </a:br>
            <a:br>
              <a:rPr lang="en-US" sz="2700" cap="none" dirty="0"/>
            </a:br>
            <a:br>
              <a:rPr lang="en-US" sz="2700" dirty="0"/>
            </a:br>
            <a:br>
              <a:rPr lang="en-US" sz="2700" dirty="0"/>
            </a:br>
            <a:br>
              <a:rPr lang="en-US" sz="2700" dirty="0"/>
            </a:br>
            <a:endParaRPr lang="es-EC" sz="2000" dirty="0"/>
          </a:p>
        </p:txBody>
      </p:sp>
    </p:spTree>
    <p:extLst>
      <p:ext uri="{BB962C8B-B14F-4D97-AF65-F5344CB8AC3E}">
        <p14:creationId xmlns:p14="http://schemas.microsoft.com/office/powerpoint/2010/main" val="427045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7772" y="1563495"/>
            <a:ext cx="10820400" cy="1862285"/>
          </a:xfrm>
        </p:spPr>
        <p:txBody>
          <a:bodyPr/>
          <a:lstStyle/>
          <a:p>
            <a:r>
              <a:rPr lang="en-US" dirty="0"/>
              <a:t>It's also possible to use gerunds in any other position in a sentence. ​</a:t>
            </a:r>
            <a:endParaRPr lang="es-EC" dirty="0"/>
          </a:p>
          <a:p>
            <a:r>
              <a:rPr lang="en-US" dirty="0"/>
              <a:t>As an </a:t>
            </a:r>
            <a:r>
              <a:rPr lang="en-US" dirty="0">
                <a:solidFill>
                  <a:schemeClr val="accent2">
                    <a:lumMod val="60000"/>
                    <a:lumOff val="40000"/>
                  </a:schemeClr>
                </a:solidFill>
              </a:rPr>
              <a:t>object or complement </a:t>
            </a:r>
            <a:r>
              <a:rPr lang="en-US" dirty="0"/>
              <a:t>in the sentence </a:t>
            </a:r>
            <a:endParaRPr lang="es-EC" dirty="0"/>
          </a:p>
          <a:p>
            <a:r>
              <a:rPr lang="en-US" dirty="0"/>
              <a:t>Hanna enjoys </a:t>
            </a:r>
            <a:r>
              <a:rPr lang="en-US" dirty="0">
                <a:solidFill>
                  <a:schemeClr val="accent2">
                    <a:lumMod val="60000"/>
                    <a:lumOff val="40000"/>
                  </a:schemeClr>
                </a:solidFill>
              </a:rPr>
              <a:t>listening</a:t>
            </a:r>
            <a:r>
              <a:rPr lang="en-US" dirty="0"/>
              <a:t> to classical music.</a:t>
            </a:r>
            <a:endParaRPr lang="es-EC" dirty="0"/>
          </a:p>
          <a:p>
            <a:r>
              <a:rPr lang="en-US" dirty="0"/>
              <a:t>Jason admits </a:t>
            </a:r>
            <a:r>
              <a:rPr lang="en-US" dirty="0">
                <a:solidFill>
                  <a:schemeClr val="accent2">
                    <a:lumMod val="60000"/>
                    <a:lumOff val="40000"/>
                  </a:schemeClr>
                </a:solidFill>
              </a:rPr>
              <a:t>spending</a:t>
            </a:r>
            <a:r>
              <a:rPr lang="en-US" dirty="0"/>
              <a:t> too much money on toys.</a:t>
            </a:r>
            <a:endParaRPr lang="es-EC" dirty="0"/>
          </a:p>
          <a:p>
            <a:endParaRPr lang="es-EC" dirty="0"/>
          </a:p>
        </p:txBody>
      </p:sp>
      <p:pic>
        <p:nvPicPr>
          <p:cNvPr id="4" name="Imagen 3"/>
          <p:cNvPicPr>
            <a:picLocks noChangeAspect="1"/>
          </p:cNvPicPr>
          <p:nvPr/>
        </p:nvPicPr>
        <p:blipFill>
          <a:blip r:embed="rId2"/>
          <a:stretch>
            <a:fillRect/>
          </a:stretch>
        </p:blipFill>
        <p:spPr>
          <a:xfrm>
            <a:off x="2548615" y="3721994"/>
            <a:ext cx="2658004" cy="2493068"/>
          </a:xfrm>
          <a:prstGeom prst="rect">
            <a:avLst/>
          </a:prstGeom>
        </p:spPr>
      </p:pic>
      <p:pic>
        <p:nvPicPr>
          <p:cNvPr id="1028"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967" y="3721994"/>
            <a:ext cx="2455178" cy="213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587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3225" y="1730921"/>
            <a:ext cx="10820400" cy="4024125"/>
          </a:xfrm>
        </p:spPr>
        <p:txBody>
          <a:bodyPr/>
          <a:lstStyle/>
          <a:p>
            <a:r>
              <a:rPr lang="en-US" b="1" dirty="0">
                <a:solidFill>
                  <a:schemeClr val="accent2">
                    <a:lumMod val="60000"/>
                    <a:lumOff val="40000"/>
                  </a:schemeClr>
                </a:solidFill>
              </a:rPr>
              <a:t>PREPOSITIONS + ENGLISH GERUNDS</a:t>
            </a:r>
          </a:p>
          <a:p>
            <a:r>
              <a:rPr lang="en-US" dirty="0"/>
              <a:t>English Gerunds are also objects of prepositions. This means that always verb follows a preposition, use the gerund or '</a:t>
            </a:r>
            <a:r>
              <a:rPr lang="en-US" dirty="0" err="1"/>
              <a:t>ing</a:t>
            </a:r>
            <a:r>
              <a:rPr lang="en-US" dirty="0"/>
              <a:t>' form of the verb.</a:t>
            </a:r>
          </a:p>
          <a:p>
            <a:endParaRPr lang="en-US" dirty="0"/>
          </a:p>
          <a:p>
            <a:r>
              <a:rPr lang="en-US" dirty="0"/>
              <a:t>Examples:</a:t>
            </a:r>
          </a:p>
          <a:p>
            <a:r>
              <a:rPr lang="en-US" dirty="0"/>
              <a:t>I try </a:t>
            </a:r>
            <a:r>
              <a:rPr lang="en-US" b="1" dirty="0">
                <a:solidFill>
                  <a:schemeClr val="accent2">
                    <a:lumMod val="60000"/>
                    <a:lumOff val="40000"/>
                  </a:schemeClr>
                </a:solidFill>
              </a:rPr>
              <a:t>into</a:t>
            </a:r>
            <a:r>
              <a:rPr lang="en-US" dirty="0"/>
              <a:t> </a:t>
            </a:r>
            <a:r>
              <a:rPr lang="en-US" b="1" dirty="0">
                <a:solidFill>
                  <a:schemeClr val="accent3">
                    <a:lumMod val="75000"/>
                  </a:schemeClr>
                </a:solidFill>
              </a:rPr>
              <a:t>buying</a:t>
            </a:r>
            <a:r>
              <a:rPr lang="en-US" dirty="0"/>
              <a:t> a new computer.</a:t>
            </a:r>
          </a:p>
          <a:p>
            <a:r>
              <a:rPr lang="en-US" dirty="0"/>
              <a:t>Sally was afraid </a:t>
            </a:r>
            <a:r>
              <a:rPr lang="en-US" b="1" dirty="0">
                <a:solidFill>
                  <a:schemeClr val="accent2">
                    <a:lumMod val="60000"/>
                    <a:lumOff val="40000"/>
                  </a:schemeClr>
                </a:solidFill>
              </a:rPr>
              <a:t>of</a:t>
            </a:r>
            <a:r>
              <a:rPr lang="en-US" dirty="0"/>
              <a:t> </a:t>
            </a:r>
            <a:r>
              <a:rPr lang="en-US" b="1" dirty="0">
                <a:solidFill>
                  <a:schemeClr val="accent3">
                    <a:lumMod val="75000"/>
                  </a:schemeClr>
                </a:solidFill>
              </a:rPr>
              <a:t>walking</a:t>
            </a:r>
            <a:r>
              <a:rPr lang="en-US" dirty="0"/>
              <a:t> alone in the dark.</a:t>
            </a:r>
          </a:p>
          <a:p>
            <a:endParaRPr lang="es-EC" dirty="0"/>
          </a:p>
        </p:txBody>
      </p:sp>
    </p:spTree>
    <p:extLst>
      <p:ext uri="{BB962C8B-B14F-4D97-AF65-F5344CB8AC3E}">
        <p14:creationId xmlns:p14="http://schemas.microsoft.com/office/powerpoint/2010/main" val="47844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6607" y="1111415"/>
            <a:ext cx="11912958" cy="5441323"/>
          </a:xfrm>
        </p:spPr>
        <p:txBody>
          <a:bodyPr>
            <a:noAutofit/>
          </a:bodyPr>
          <a:lstStyle/>
          <a:p>
            <a:pPr marL="0" indent="0">
              <a:buNone/>
            </a:pPr>
            <a:r>
              <a:rPr lang="en-US" sz="2000" b="1" cap="all" dirty="0">
                <a:solidFill>
                  <a:schemeClr val="accent2">
                    <a:lumMod val="60000"/>
                    <a:lumOff val="40000"/>
                  </a:schemeClr>
                </a:solidFill>
              </a:rPr>
              <a:t>                                        ADJECTIVE COMBINATIONS + GERUNDS</a:t>
            </a:r>
          </a:p>
          <a:p>
            <a:r>
              <a:rPr lang="en-US" sz="2400" dirty="0"/>
              <a:t>Gerunds also follow common adjective + preposition combinations. Remember that prepositions are always followed by the gerund form.</a:t>
            </a:r>
          </a:p>
          <a:p>
            <a:pPr marL="0" indent="0">
              <a:buNone/>
            </a:pPr>
            <a:r>
              <a:rPr lang="en-US" sz="2400" dirty="0">
                <a:solidFill>
                  <a:schemeClr val="accent2">
                    <a:lumMod val="60000"/>
                    <a:lumOff val="40000"/>
                  </a:schemeClr>
                </a:solidFill>
              </a:rPr>
              <a:t>Here are some of the most common adjective + preposition combinations:</a:t>
            </a:r>
          </a:p>
          <a:p>
            <a:r>
              <a:rPr lang="en-US" sz="2400" dirty="0"/>
              <a:t>accustomed to     	</a:t>
            </a:r>
            <a:r>
              <a:rPr lang="en-US" sz="2400" dirty="0" err="1"/>
              <a:t>acostumbrado</a:t>
            </a:r>
            <a:r>
              <a:rPr lang="en-US" sz="2400" dirty="0"/>
              <a:t> a       </a:t>
            </a:r>
          </a:p>
          <a:p>
            <a:r>
              <a:rPr lang="en-US" sz="2400" dirty="0"/>
              <a:t>afraid of			</a:t>
            </a:r>
            <a:r>
              <a:rPr lang="en-US" sz="2400" dirty="0" err="1"/>
              <a:t>temeroso</a:t>
            </a:r>
            <a:r>
              <a:rPr lang="en-US" sz="2400" dirty="0"/>
              <a:t> de </a:t>
            </a:r>
          </a:p>
          <a:p>
            <a:r>
              <a:rPr lang="en-US" sz="2400" dirty="0"/>
              <a:t>bored with			</a:t>
            </a:r>
            <a:r>
              <a:rPr lang="en-US" sz="2400" dirty="0" err="1"/>
              <a:t>aburrido</a:t>
            </a:r>
            <a:r>
              <a:rPr lang="en-US" sz="2400" dirty="0"/>
              <a:t> de</a:t>
            </a:r>
          </a:p>
          <a:p>
            <a:r>
              <a:rPr lang="en-US" sz="2400" dirty="0"/>
              <a:t>concerned about	</a:t>
            </a:r>
            <a:r>
              <a:rPr lang="en-US" sz="2400" dirty="0" err="1"/>
              <a:t>preocupado</a:t>
            </a:r>
            <a:r>
              <a:rPr lang="en-US" sz="2400" dirty="0"/>
              <a:t> de</a:t>
            </a:r>
          </a:p>
          <a:p>
            <a:r>
              <a:rPr lang="en-US" sz="2400" dirty="0"/>
              <a:t>convinced of		</a:t>
            </a:r>
            <a:r>
              <a:rPr lang="en-US" sz="2400" dirty="0" err="1"/>
              <a:t>convencido</a:t>
            </a:r>
            <a:r>
              <a:rPr lang="en-US" sz="2400" dirty="0"/>
              <a:t> de </a:t>
            </a:r>
          </a:p>
          <a:p>
            <a:r>
              <a:rPr lang="en-US" sz="2400" dirty="0"/>
              <a:t>dedicated to		</a:t>
            </a:r>
            <a:r>
              <a:rPr lang="en-US" sz="2400" dirty="0" err="1"/>
              <a:t>dedicado</a:t>
            </a:r>
            <a:r>
              <a:rPr lang="en-US" sz="2400" dirty="0"/>
              <a:t> a</a:t>
            </a:r>
          </a:p>
          <a:p>
            <a:r>
              <a:rPr lang="en-US" sz="2400" dirty="0"/>
              <a:t>disappointed in		</a:t>
            </a:r>
            <a:r>
              <a:rPr lang="en-US" sz="2400" dirty="0" err="1"/>
              <a:t>decepcionado</a:t>
            </a:r>
            <a:r>
              <a:rPr lang="en-US" sz="2400" dirty="0"/>
              <a:t> </a:t>
            </a:r>
            <a:r>
              <a:rPr lang="en-US" sz="2400" dirty="0" err="1"/>
              <a:t>en</a:t>
            </a:r>
            <a:endParaRPr lang="en-US" sz="2400" dirty="0"/>
          </a:p>
          <a:p>
            <a:endParaRPr lang="en-US" sz="2400" dirty="0"/>
          </a:p>
          <a:p>
            <a:endParaRPr lang="es-EC" sz="1100" dirty="0"/>
          </a:p>
        </p:txBody>
      </p:sp>
    </p:spTree>
    <p:extLst>
      <p:ext uri="{BB962C8B-B14F-4D97-AF65-F5344CB8AC3E}">
        <p14:creationId xmlns:p14="http://schemas.microsoft.com/office/powerpoint/2010/main" val="262457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15921" y="1197736"/>
            <a:ext cx="10913773" cy="4713667"/>
          </a:xfrm>
        </p:spPr>
        <p:txBody>
          <a:bodyPr>
            <a:noAutofit/>
          </a:bodyPr>
          <a:lstStyle/>
          <a:p>
            <a:pPr marL="0" indent="0">
              <a:buNone/>
            </a:pPr>
            <a:r>
              <a:rPr lang="en-US" sz="2000" dirty="0"/>
              <a:t>		</a:t>
            </a:r>
          </a:p>
          <a:p>
            <a:r>
              <a:rPr lang="en-US" sz="2000" dirty="0"/>
              <a:t>exposed to                    	 </a:t>
            </a:r>
            <a:r>
              <a:rPr lang="en-US" sz="2000" dirty="0" err="1"/>
              <a:t>expuesto</a:t>
            </a:r>
            <a:r>
              <a:rPr lang="en-US" sz="2000" dirty="0"/>
              <a:t> a</a:t>
            </a:r>
          </a:p>
          <a:p>
            <a:r>
              <a:rPr lang="en-US" sz="2000" dirty="0"/>
              <a:t>filled with			 </a:t>
            </a:r>
            <a:r>
              <a:rPr lang="en-US" sz="2000" dirty="0" err="1"/>
              <a:t>lleno</a:t>
            </a:r>
            <a:r>
              <a:rPr lang="en-US" sz="2000" dirty="0"/>
              <a:t> de			</a:t>
            </a:r>
          </a:p>
          <a:p>
            <a:r>
              <a:rPr lang="en-US" sz="2000" dirty="0"/>
              <a:t>guilty of			culpable de </a:t>
            </a:r>
          </a:p>
          <a:p>
            <a:r>
              <a:rPr lang="en-US" sz="2000" dirty="0"/>
              <a:t>innocent of			</a:t>
            </a:r>
            <a:r>
              <a:rPr lang="en-US" sz="2000" dirty="0" err="1"/>
              <a:t>inocente</a:t>
            </a:r>
            <a:r>
              <a:rPr lang="en-US" sz="2000" dirty="0"/>
              <a:t> de </a:t>
            </a:r>
          </a:p>
          <a:p>
            <a:r>
              <a:rPr lang="en-US" sz="2000" dirty="0"/>
              <a:t>interested in			</a:t>
            </a:r>
            <a:r>
              <a:rPr lang="en-US" sz="2000" dirty="0" err="1"/>
              <a:t>interesado</a:t>
            </a:r>
            <a:r>
              <a:rPr lang="en-US" sz="2000" dirty="0"/>
              <a:t> </a:t>
            </a:r>
            <a:r>
              <a:rPr lang="en-US" sz="2000" dirty="0" err="1"/>
              <a:t>en</a:t>
            </a:r>
            <a:r>
              <a:rPr lang="en-US" sz="2000" dirty="0"/>
              <a:t> </a:t>
            </a:r>
          </a:p>
          <a:p>
            <a:r>
              <a:rPr lang="en-US" sz="2000" dirty="0"/>
              <a:t>known for			</a:t>
            </a:r>
            <a:r>
              <a:rPr lang="en-US" sz="2000" dirty="0" err="1"/>
              <a:t>conocido</a:t>
            </a:r>
            <a:r>
              <a:rPr lang="en-US" sz="2000" dirty="0"/>
              <a:t> </a:t>
            </a:r>
            <a:r>
              <a:rPr lang="en-US" sz="2000" dirty="0" err="1"/>
              <a:t>por</a:t>
            </a:r>
            <a:endParaRPr lang="en-US" sz="2000" dirty="0"/>
          </a:p>
          <a:p>
            <a:r>
              <a:rPr lang="en-US" sz="2000" dirty="0"/>
              <a:t>proud of			</a:t>
            </a:r>
            <a:r>
              <a:rPr lang="en-US" sz="2000" dirty="0" err="1"/>
              <a:t>orgulloso</a:t>
            </a:r>
            <a:r>
              <a:rPr lang="en-US" sz="2000" dirty="0"/>
              <a:t> de</a:t>
            </a:r>
          </a:p>
          <a:p>
            <a:r>
              <a:rPr lang="en-US" sz="2000" dirty="0"/>
              <a:t>remembered for		</a:t>
            </a:r>
            <a:r>
              <a:rPr lang="en-US" sz="2000" dirty="0" err="1"/>
              <a:t>recordado</a:t>
            </a:r>
            <a:r>
              <a:rPr lang="en-US" sz="2000" dirty="0"/>
              <a:t> </a:t>
            </a:r>
            <a:r>
              <a:rPr lang="en-US" sz="2000" dirty="0" err="1"/>
              <a:t>por</a:t>
            </a:r>
            <a:endParaRPr lang="en-US" sz="2000" dirty="0"/>
          </a:p>
          <a:p>
            <a:r>
              <a:rPr lang="en-US" sz="2000" dirty="0"/>
              <a:t>scared of			</a:t>
            </a:r>
            <a:r>
              <a:rPr lang="en-US" sz="2000" dirty="0" err="1"/>
              <a:t>asustado</a:t>
            </a:r>
            <a:r>
              <a:rPr lang="en-US" sz="2000" dirty="0"/>
              <a:t> de </a:t>
            </a:r>
          </a:p>
          <a:p>
            <a:r>
              <a:rPr lang="en-US" sz="2000" dirty="0"/>
              <a:t>tired of			</a:t>
            </a:r>
            <a:r>
              <a:rPr lang="en-US" sz="2000" dirty="0" err="1"/>
              <a:t>cansado</a:t>
            </a:r>
            <a:r>
              <a:rPr lang="en-US" sz="2000" dirty="0"/>
              <a:t> de </a:t>
            </a:r>
          </a:p>
          <a:p>
            <a:r>
              <a:rPr lang="en-US" sz="2000" dirty="0"/>
              <a:t>upset with			</a:t>
            </a:r>
            <a:r>
              <a:rPr lang="en-US" sz="2000" dirty="0" err="1"/>
              <a:t>enojado</a:t>
            </a:r>
            <a:r>
              <a:rPr lang="en-US" sz="2000" dirty="0"/>
              <a:t> con </a:t>
            </a:r>
          </a:p>
          <a:p>
            <a:r>
              <a:rPr lang="en-US" sz="2000" dirty="0"/>
              <a:t>worried about		</a:t>
            </a:r>
            <a:r>
              <a:rPr lang="en-US" sz="2000" dirty="0" err="1"/>
              <a:t>preocupado</a:t>
            </a:r>
            <a:r>
              <a:rPr lang="en-US" sz="2000" dirty="0"/>
              <a:t> </a:t>
            </a:r>
            <a:r>
              <a:rPr lang="en-US" sz="2000" dirty="0" err="1"/>
              <a:t>por</a:t>
            </a:r>
            <a:endParaRPr lang="en-US" sz="2000" dirty="0"/>
          </a:p>
          <a:p>
            <a:endParaRPr lang="en-US" sz="2000" dirty="0"/>
          </a:p>
        </p:txBody>
      </p:sp>
    </p:spTree>
    <p:extLst>
      <p:ext uri="{BB962C8B-B14F-4D97-AF65-F5344CB8AC3E}">
        <p14:creationId xmlns:p14="http://schemas.microsoft.com/office/powerpoint/2010/main" val="41565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0158" y="1468192"/>
            <a:ext cx="10630436" cy="2752360"/>
          </a:xfrm>
        </p:spPr>
        <p:txBody>
          <a:bodyPr>
            <a:normAutofit/>
          </a:bodyPr>
          <a:lstStyle/>
          <a:p>
            <a:r>
              <a:rPr lang="en-US" b="1" dirty="0">
                <a:solidFill>
                  <a:schemeClr val="accent2">
                    <a:lumMod val="60000"/>
                    <a:lumOff val="40000"/>
                  </a:schemeClr>
                </a:solidFill>
              </a:rPr>
              <a:t>Examples:</a:t>
            </a:r>
          </a:p>
          <a:p>
            <a:r>
              <a:rPr lang="en-US" dirty="0"/>
              <a:t>She's </a:t>
            </a:r>
            <a:r>
              <a:rPr lang="en-US" dirty="0">
                <a:solidFill>
                  <a:schemeClr val="accent2">
                    <a:lumMod val="60000"/>
                    <a:lumOff val="40000"/>
                  </a:schemeClr>
                </a:solidFill>
              </a:rPr>
              <a:t>interested in </a:t>
            </a:r>
            <a:r>
              <a:rPr lang="en-US" dirty="0">
                <a:solidFill>
                  <a:srgbClr val="00B0F0"/>
                </a:solidFill>
              </a:rPr>
              <a:t>taking </a:t>
            </a:r>
            <a:r>
              <a:rPr lang="en-US" dirty="0"/>
              <a:t>French lessons.</a:t>
            </a:r>
          </a:p>
          <a:p>
            <a:r>
              <a:rPr lang="en-US" dirty="0"/>
              <a:t>The man was found </a:t>
            </a:r>
            <a:r>
              <a:rPr lang="en-US" dirty="0">
                <a:solidFill>
                  <a:schemeClr val="accent2">
                    <a:lumMod val="60000"/>
                    <a:lumOff val="40000"/>
                  </a:schemeClr>
                </a:solidFill>
              </a:rPr>
              <a:t>guilty of </a:t>
            </a:r>
            <a:r>
              <a:rPr lang="en-US" dirty="0">
                <a:solidFill>
                  <a:srgbClr val="00B0F0"/>
                </a:solidFill>
              </a:rPr>
              <a:t>committing</a:t>
            </a:r>
            <a:r>
              <a:rPr lang="en-US" dirty="0"/>
              <a:t> the crime.</a:t>
            </a:r>
          </a:p>
          <a:p>
            <a:r>
              <a:rPr lang="en-US" dirty="0"/>
              <a:t>Tom is </a:t>
            </a:r>
            <a:r>
              <a:rPr lang="en-US" dirty="0">
                <a:solidFill>
                  <a:schemeClr val="accent2">
                    <a:lumMod val="60000"/>
                    <a:lumOff val="40000"/>
                  </a:schemeClr>
                </a:solidFill>
              </a:rPr>
              <a:t>proud of </a:t>
            </a:r>
            <a:r>
              <a:rPr lang="en-US" dirty="0">
                <a:solidFill>
                  <a:srgbClr val="00B0F0"/>
                </a:solidFill>
              </a:rPr>
              <a:t>donating </a:t>
            </a:r>
            <a:r>
              <a:rPr lang="en-US" dirty="0"/>
              <a:t>his free time to the charity.</a:t>
            </a:r>
          </a:p>
          <a:p>
            <a:endParaRPr lang="es-EC" dirty="0"/>
          </a:p>
        </p:txBody>
      </p:sp>
      <p:pic>
        <p:nvPicPr>
          <p:cNvPr id="2054" name="Picture 6" descr="Resultado de imagen para preso 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115" y="3552086"/>
            <a:ext cx="3475909" cy="298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1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09C012C-9A4C-1362-299A-2F72308B9E3C}"/>
              </a:ext>
            </a:extLst>
          </p:cNvPr>
          <p:cNvPicPr>
            <a:picLocks noChangeAspect="1"/>
          </p:cNvPicPr>
          <p:nvPr/>
        </p:nvPicPr>
        <p:blipFill rotWithShape="1">
          <a:blip r:embed="rId2"/>
          <a:srcRect l="934" t="5263"/>
          <a:stretch/>
        </p:blipFill>
        <p:spPr>
          <a:xfrm>
            <a:off x="384627" y="1851949"/>
            <a:ext cx="11422746" cy="3877519"/>
          </a:xfrm>
          <a:prstGeom prst="rect">
            <a:avLst/>
          </a:prstGeom>
        </p:spPr>
      </p:pic>
    </p:spTree>
    <p:extLst>
      <p:ext uri="{BB962C8B-B14F-4D97-AF65-F5344CB8AC3E}">
        <p14:creationId xmlns:p14="http://schemas.microsoft.com/office/powerpoint/2010/main" val="2967750521"/>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Estela de condensación</Template>
  <TotalTime>271</TotalTime>
  <Words>409</Words>
  <Application>Microsoft Macintosh PowerPoint</Application>
  <PresentationFormat>Panorámica</PresentationFormat>
  <Paragraphs>39</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Century Gothic</vt:lpstr>
      <vt:lpstr>Estela de condensación</vt:lpstr>
      <vt:lpstr>   gerund as object of preposition      </vt:lpstr>
      <vt:lpstr>   The English gerund form of the verb is the 'ing' form of the verb. Gerunds are verbs that are used as nouns. in other words, by adding 'ing' to any verb you can change that verb into a noun. Gerunds are often used at the beginning of sentences when focusing on activity as the subject doing.   Examples:  Practicing sports is good for your health, and it’s fun!  Listening 10 minutes a day to English will help you improve your understanding of the language.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english gerund form of the verb is the 'ing' form of the verb. gerunds are verbs that are used as nouns. in other words, by adding 'ing' to any verb you can change that verb into a noun. gerunds are often used at the beginning of sentences when focusing on activity as the subject conversation.   Examples: Playing tennis is good for your health, and good fun!  Listening 10 minutes a day to english will help you improve your understanding of the language.</dc:title>
  <dc:creator>Mafer Ponce</dc:creator>
  <cp:lastModifiedBy>Maria Fernanda Ponce Marcillo</cp:lastModifiedBy>
  <cp:revision>13</cp:revision>
  <dcterms:created xsi:type="dcterms:W3CDTF">2017-12-03T17:27:12Z</dcterms:created>
  <dcterms:modified xsi:type="dcterms:W3CDTF">2023-05-16T22:15:04Z</dcterms:modified>
</cp:coreProperties>
</file>