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64" autoAdjust="0"/>
    <p:restoredTop sz="94182" autoAdjust="0"/>
  </p:normalViewPr>
  <p:slideViewPr>
    <p:cSldViewPr snapToGrid="0">
      <p:cViewPr varScale="1">
        <p:scale>
          <a:sx n="103" d="100"/>
          <a:sy n="103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1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652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96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03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240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4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29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011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20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16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9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291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76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03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906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14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650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4C9FFE-DBCA-426B-A51C-DF4DF8EB5A1D}" type="datetimeFigureOut">
              <a:rPr lang="es-EC" smtClean="0"/>
              <a:t>12/5/23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D421BD-AE15-4F58-81D2-2F830E69C9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215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2180" y="1920854"/>
            <a:ext cx="9912439" cy="1852657"/>
          </a:xfrm>
        </p:spPr>
        <p:txBody>
          <a:bodyPr/>
          <a:lstStyle/>
          <a:p>
            <a:r>
              <a:rPr lang="es-EC" b="1" dirty="0" err="1">
                <a:solidFill>
                  <a:schemeClr val="tx1"/>
                </a:solidFill>
              </a:rPr>
              <a:t>Gerunds</a:t>
            </a:r>
            <a:r>
              <a:rPr lang="es-EC" b="1" dirty="0">
                <a:solidFill>
                  <a:schemeClr val="tx1"/>
                </a:solidFill>
              </a:rPr>
              <a:t> and </a:t>
            </a:r>
            <a:r>
              <a:rPr lang="es-EC" b="1" dirty="0" err="1">
                <a:solidFill>
                  <a:schemeClr val="tx1"/>
                </a:solidFill>
              </a:rPr>
              <a:t>Infinitives</a:t>
            </a:r>
            <a:br>
              <a:rPr lang="es-EC" b="1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10665" y="7180272"/>
            <a:ext cx="2467847" cy="322385"/>
          </a:xfrm>
        </p:spPr>
        <p:txBody>
          <a:bodyPr>
            <a:normAutofit fontScale="85000" lnSpcReduction="20000"/>
          </a:bodyPr>
          <a:lstStyle/>
          <a:p>
            <a:endParaRPr lang="es-EC" dirty="0"/>
          </a:p>
        </p:txBody>
      </p:sp>
      <p:pic>
        <p:nvPicPr>
          <p:cNvPr id="1026" name="Picture 2" descr="Resultado de imagen para gerunds and infiniti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49" y="3208248"/>
            <a:ext cx="3310899" cy="165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1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7569" y="968991"/>
            <a:ext cx="10471594" cy="60050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1. </a:t>
            </a:r>
            <a:r>
              <a:rPr lang="en-US" sz="3000" b="1" dirty="0">
                <a:solidFill>
                  <a:schemeClr val="tx1"/>
                </a:solidFill>
              </a:rPr>
              <a:t>A gerund is a noun made from a verb by adding "-</a:t>
            </a:r>
            <a:r>
              <a:rPr lang="en-US" sz="3000" b="1" dirty="0" err="1">
                <a:solidFill>
                  <a:schemeClr val="tx1"/>
                </a:solidFill>
              </a:rPr>
              <a:t>ing</a:t>
            </a:r>
            <a:r>
              <a:rPr lang="en-US" sz="3000" b="1" dirty="0">
                <a:solidFill>
                  <a:schemeClr val="tx1"/>
                </a:solidFill>
              </a:rPr>
              <a:t>." The gerund form of the verb "read" is "reading." You can use a gerund as the subject, the complement, or the object of a sentence.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Examples: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Reading</a:t>
            </a:r>
            <a:r>
              <a:rPr lang="en-US" sz="3000" dirty="0">
                <a:solidFill>
                  <a:schemeClr val="tx1"/>
                </a:solidFill>
              </a:rPr>
              <a:t> helps you learn English. </a:t>
            </a:r>
            <a:r>
              <a:rPr lang="en-US" sz="3000" i="1" dirty="0">
                <a:solidFill>
                  <a:schemeClr val="tx1"/>
                </a:solidFill>
              </a:rPr>
              <a:t>subject of sentence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Her favorite hobby is </a:t>
            </a:r>
            <a:r>
              <a:rPr lang="en-US" sz="3000" b="1" dirty="0">
                <a:solidFill>
                  <a:schemeClr val="tx1"/>
                </a:solidFill>
              </a:rPr>
              <a:t>reading</a:t>
            </a:r>
            <a:r>
              <a:rPr lang="en-US" sz="3000" dirty="0">
                <a:solidFill>
                  <a:schemeClr val="tx1"/>
                </a:solidFill>
              </a:rPr>
              <a:t>. </a:t>
            </a:r>
            <a:r>
              <a:rPr lang="en-US" sz="3000" i="1" dirty="0">
                <a:solidFill>
                  <a:schemeClr val="tx1"/>
                </a:solidFill>
              </a:rPr>
              <a:t>complement of sentence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I enjoy </a:t>
            </a:r>
            <a:r>
              <a:rPr lang="en-US" sz="3000" b="1" dirty="0">
                <a:solidFill>
                  <a:schemeClr val="tx1"/>
                </a:solidFill>
              </a:rPr>
              <a:t>reading</a:t>
            </a:r>
            <a:r>
              <a:rPr lang="en-US" sz="3000" dirty="0">
                <a:solidFill>
                  <a:schemeClr val="tx1"/>
                </a:solidFill>
              </a:rPr>
              <a:t>. </a:t>
            </a:r>
            <a:r>
              <a:rPr lang="en-US" sz="3000" i="1" dirty="0">
                <a:solidFill>
                  <a:schemeClr val="tx1"/>
                </a:solidFill>
              </a:rPr>
              <a:t>object of sentence</a:t>
            </a:r>
            <a:endParaRPr lang="en-US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s-EC" dirty="0"/>
          </a:p>
        </p:txBody>
      </p:sp>
      <p:pic>
        <p:nvPicPr>
          <p:cNvPr id="1028" name="Picture 4" descr="Cuántos libros debería leer mi hijo? | Galletas Gullón">
            <a:extLst>
              <a:ext uri="{FF2B5EF4-FFF2-40B4-BE49-F238E27FC236}">
                <a16:creationId xmlns:a16="http://schemas.microsoft.com/office/drawing/2014/main" id="{7CB0C49B-A251-8896-9694-C65A46D39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316" y="4872790"/>
            <a:ext cx="3308684" cy="198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1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1789" y="1420328"/>
            <a:ext cx="10123865" cy="61882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2. Infinitive is form "to“ plus the verb. Example "learn" - "to learn." You can also use an infinitive as the subject, the complement, or the object</a:t>
            </a:r>
          </a:p>
          <a:p>
            <a:r>
              <a:rPr lang="en-US" sz="3000" dirty="0">
                <a:solidFill>
                  <a:schemeClr val="tx1"/>
                </a:solidFill>
              </a:rPr>
              <a:t>Examples: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To learn</a:t>
            </a:r>
            <a:r>
              <a:rPr lang="en-US" sz="3000" dirty="0">
                <a:solidFill>
                  <a:schemeClr val="tx1"/>
                </a:solidFill>
              </a:rPr>
              <a:t> is important. </a:t>
            </a:r>
            <a:r>
              <a:rPr lang="en-US" sz="3000" i="1" dirty="0">
                <a:solidFill>
                  <a:schemeClr val="tx1"/>
                </a:solidFill>
              </a:rPr>
              <a:t>subject of sentence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The most important thing is </a:t>
            </a:r>
            <a:r>
              <a:rPr lang="en-US" sz="3000" b="1" dirty="0">
                <a:solidFill>
                  <a:schemeClr val="tx1"/>
                </a:solidFill>
              </a:rPr>
              <a:t>to learn</a:t>
            </a:r>
            <a:r>
              <a:rPr lang="en-US" sz="3000" dirty="0">
                <a:solidFill>
                  <a:schemeClr val="tx1"/>
                </a:solidFill>
              </a:rPr>
              <a:t>. </a:t>
            </a:r>
            <a:r>
              <a:rPr lang="en-US" sz="3000" i="1" dirty="0">
                <a:solidFill>
                  <a:schemeClr val="tx1"/>
                </a:solidFill>
              </a:rPr>
              <a:t>complement of sentence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He wants </a:t>
            </a:r>
            <a:r>
              <a:rPr lang="en-US" sz="3000" b="1" dirty="0">
                <a:solidFill>
                  <a:schemeClr val="tx1"/>
                </a:solidFill>
              </a:rPr>
              <a:t>to learn</a:t>
            </a:r>
            <a:r>
              <a:rPr lang="en-US" sz="3000" dirty="0">
                <a:solidFill>
                  <a:schemeClr val="tx1"/>
                </a:solidFill>
              </a:rPr>
              <a:t>. </a:t>
            </a:r>
            <a:r>
              <a:rPr lang="en-US" sz="3000" i="1" dirty="0">
                <a:solidFill>
                  <a:schemeClr val="tx1"/>
                </a:solidFill>
              </a:rPr>
              <a:t>object of sentence</a:t>
            </a:r>
            <a:endParaRPr lang="en-US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tx1"/>
                </a:solidFill>
              </a:rPr>
              <a:t>            </a:t>
            </a:r>
            <a:endParaRPr lang="es-EC" dirty="0"/>
          </a:p>
        </p:txBody>
      </p:sp>
      <p:pic>
        <p:nvPicPr>
          <p:cNvPr id="2050" name="Picture 2" descr="Cómo Aprender más Rápido las Cosas? ¡Haz esto! | UNILA">
            <a:extLst>
              <a:ext uri="{FF2B5EF4-FFF2-40B4-BE49-F238E27FC236}">
                <a16:creationId xmlns:a16="http://schemas.microsoft.com/office/drawing/2014/main" id="{E79364BC-B4CC-3200-9AB3-79BDA19B3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875" y="4748463"/>
            <a:ext cx="3491125" cy="21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4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8200" y="510070"/>
            <a:ext cx="9892045" cy="5141772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</a:rPr>
              <a:t>Usually, the main verb in the sentence determines if  you use a gerund or an infinitive.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Examples:</a:t>
            </a:r>
          </a:p>
          <a:p>
            <a:r>
              <a:rPr lang="en-US" sz="2800" dirty="0"/>
              <a:t>He </a:t>
            </a:r>
            <a:r>
              <a:rPr lang="en-US" sz="2800" b="1" dirty="0"/>
              <a:t>enjoys</a:t>
            </a:r>
            <a:r>
              <a:rPr lang="en-US" sz="2800" dirty="0"/>
              <a:t> </a:t>
            </a:r>
            <a:r>
              <a:rPr lang="en-US" sz="2800" b="1" dirty="0"/>
              <a:t>swimming</a:t>
            </a:r>
            <a:r>
              <a:rPr lang="en-US" sz="2800" dirty="0"/>
              <a:t>. </a:t>
            </a:r>
            <a:r>
              <a:rPr lang="en-US" sz="2800" i="1" dirty="0"/>
              <a:t>"Enjoy" requires a gerund.</a:t>
            </a:r>
            <a:endParaRPr lang="en-US" sz="2800" dirty="0"/>
          </a:p>
          <a:p>
            <a:r>
              <a:rPr lang="en-US" sz="2800" dirty="0"/>
              <a:t>He </a:t>
            </a:r>
            <a:r>
              <a:rPr lang="en-US" sz="2800" b="1" dirty="0"/>
              <a:t>wants</a:t>
            </a:r>
            <a:r>
              <a:rPr lang="en-US" sz="2800" dirty="0"/>
              <a:t> </a:t>
            </a:r>
            <a:r>
              <a:rPr lang="en-US" sz="2800" b="1" dirty="0"/>
              <a:t>to swim</a:t>
            </a:r>
            <a:r>
              <a:rPr lang="en-US" sz="2800" dirty="0"/>
              <a:t>. </a:t>
            </a:r>
            <a:r>
              <a:rPr lang="en-US" sz="2800" i="1" dirty="0"/>
              <a:t>"Want" requires an infinitive.</a:t>
            </a:r>
            <a:endParaRPr lang="en-US" sz="2800" dirty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279" y="4572000"/>
            <a:ext cx="391672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8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7838" y="617838"/>
            <a:ext cx="11044279" cy="5708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5. Some verbs are followed by gerunds. 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Examples:</a:t>
            </a:r>
          </a:p>
          <a:p>
            <a:r>
              <a:rPr lang="en-US" sz="3200" b="1" dirty="0">
                <a:solidFill>
                  <a:srgbClr val="92D050"/>
                </a:solidFill>
              </a:rPr>
              <a:t>Swimming</a:t>
            </a:r>
            <a:r>
              <a:rPr lang="en-US" sz="3200" dirty="0"/>
              <a:t> is good exercise.(</a:t>
            </a:r>
            <a:r>
              <a:rPr lang="en-US" sz="2800" dirty="0" err="1"/>
              <a:t>Nadar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un </a:t>
            </a:r>
            <a:r>
              <a:rPr lang="en-US" sz="2800" dirty="0" err="1"/>
              <a:t>buen</a:t>
            </a:r>
            <a:r>
              <a:rPr lang="en-US" sz="2800" dirty="0"/>
              <a:t> </a:t>
            </a:r>
            <a:r>
              <a:rPr lang="en-US" sz="2800" dirty="0" err="1"/>
              <a:t>ejercicio</a:t>
            </a:r>
            <a:r>
              <a:rPr lang="en-US" sz="3200" dirty="0"/>
              <a:t>)</a:t>
            </a:r>
            <a:endParaRPr lang="es-EC" sz="3200" dirty="0"/>
          </a:p>
          <a:p>
            <a:r>
              <a:rPr lang="en-US" sz="3200" b="1" dirty="0">
                <a:solidFill>
                  <a:srgbClr val="92D050"/>
                </a:solidFill>
              </a:rPr>
              <a:t>Drinking</a:t>
            </a:r>
            <a:r>
              <a:rPr lang="en-US" sz="3200" dirty="0"/>
              <a:t> and </a:t>
            </a:r>
            <a:r>
              <a:rPr lang="en-US" sz="3200" b="1" dirty="0">
                <a:solidFill>
                  <a:srgbClr val="92D050"/>
                </a:solidFill>
              </a:rPr>
              <a:t>driving</a:t>
            </a:r>
            <a:r>
              <a:rPr lang="en-US" sz="3200" b="1" dirty="0"/>
              <a:t> </a:t>
            </a:r>
            <a:r>
              <a:rPr lang="en-US" sz="3200" dirty="0"/>
              <a:t>is dangerous.(</a:t>
            </a:r>
            <a:r>
              <a:rPr lang="en-US" sz="2800" dirty="0" err="1"/>
              <a:t>Beber</a:t>
            </a:r>
            <a:r>
              <a:rPr lang="en-US" sz="2800" dirty="0"/>
              <a:t> y </a:t>
            </a:r>
            <a:r>
              <a:rPr lang="en-US" sz="2800" dirty="0" err="1"/>
              <a:t>conducir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peligroso</a:t>
            </a:r>
            <a:r>
              <a:rPr lang="en-US" sz="2800" dirty="0"/>
              <a:t>.)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6. Some verbs are followed by infinitives. 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Examples:</a:t>
            </a:r>
          </a:p>
          <a:p>
            <a:r>
              <a:rPr lang="en-US" sz="3200" dirty="0">
                <a:solidFill>
                  <a:schemeClr val="tx1"/>
                </a:solidFill>
              </a:rPr>
              <a:t>She </a:t>
            </a:r>
            <a:r>
              <a:rPr lang="en-US" sz="3200" b="1" dirty="0">
                <a:solidFill>
                  <a:schemeClr val="tx1"/>
                </a:solidFill>
              </a:rPr>
              <a:t>wants</a:t>
            </a:r>
            <a:r>
              <a:rPr lang="en-US" sz="3200" dirty="0">
                <a:solidFill>
                  <a:schemeClr val="tx1"/>
                </a:solidFill>
              </a:rPr>
              <a:t> </a:t>
            </a:r>
            <a:r>
              <a:rPr lang="en-US" sz="3200" b="1" dirty="0">
                <a:solidFill>
                  <a:srgbClr val="FF0000"/>
                </a:solidFill>
              </a:rPr>
              <a:t>to </a:t>
            </a:r>
            <a:r>
              <a:rPr lang="en-US" sz="3200" b="1" dirty="0">
                <a:solidFill>
                  <a:schemeClr val="tx1"/>
                </a:solidFill>
              </a:rPr>
              <a:t>go</a:t>
            </a:r>
            <a:r>
              <a:rPr lang="en-US" sz="3200" dirty="0">
                <a:solidFill>
                  <a:schemeClr val="tx1"/>
                </a:solidFill>
              </a:rPr>
              <a:t> to a mall.</a:t>
            </a:r>
          </a:p>
          <a:p>
            <a:r>
              <a:rPr lang="en-US" sz="3200" dirty="0">
                <a:solidFill>
                  <a:schemeClr val="tx1"/>
                </a:solidFill>
              </a:rPr>
              <a:t>Mary </a:t>
            </a:r>
            <a:r>
              <a:rPr lang="en-US" sz="3200" b="1" dirty="0">
                <a:solidFill>
                  <a:schemeClr val="tx1"/>
                </a:solidFill>
              </a:rPr>
              <a:t>needs</a:t>
            </a:r>
            <a:r>
              <a:rPr lang="en-US" sz="3200" dirty="0">
                <a:solidFill>
                  <a:schemeClr val="tx1"/>
                </a:solidFill>
              </a:rPr>
              <a:t> </a:t>
            </a:r>
            <a:r>
              <a:rPr lang="en-US" sz="3200" b="1" dirty="0">
                <a:solidFill>
                  <a:srgbClr val="FF0000"/>
                </a:solidFill>
              </a:rPr>
              <a:t>to </a:t>
            </a:r>
            <a:r>
              <a:rPr lang="en-US" sz="3200" b="1" dirty="0">
                <a:solidFill>
                  <a:schemeClr val="tx1"/>
                </a:solidFill>
              </a:rPr>
              <a:t>talk</a:t>
            </a:r>
            <a:r>
              <a:rPr lang="en-US" sz="3200" dirty="0">
                <a:solidFill>
                  <a:schemeClr val="tx1"/>
                </a:solidFill>
              </a:rPr>
              <a:t> about her problems.</a:t>
            </a:r>
          </a:p>
          <a:p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438335" y="2094598"/>
            <a:ext cx="295960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C" altLang="es-EC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8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3331" y="668741"/>
            <a:ext cx="10945505" cy="618925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100" b="1" dirty="0" err="1"/>
              <a:t>Objeto</a:t>
            </a:r>
            <a:r>
              <a:rPr lang="en-US" sz="5100" b="1" dirty="0"/>
              <a:t>:</a:t>
            </a:r>
            <a:endParaRPr lang="es-EC" sz="5100" b="1" dirty="0"/>
          </a:p>
          <a:p>
            <a:pPr marL="0" indent="0">
              <a:buNone/>
            </a:pPr>
            <a:r>
              <a:rPr lang="en-US" sz="5100" b="1" dirty="0"/>
              <a:t> 	</a:t>
            </a:r>
            <a:r>
              <a:rPr lang="en-US" sz="5100" dirty="0"/>
              <a:t>I like </a:t>
            </a:r>
            <a:r>
              <a:rPr lang="en-US" sz="5100" b="1" dirty="0">
                <a:solidFill>
                  <a:srgbClr val="92D050"/>
                </a:solidFill>
              </a:rPr>
              <a:t>cooking.</a:t>
            </a:r>
            <a:r>
              <a:rPr lang="en-US" sz="5100" b="1" dirty="0"/>
              <a:t> / </a:t>
            </a:r>
            <a:r>
              <a:rPr lang="en-US" sz="5100" dirty="0"/>
              <a:t>I like</a:t>
            </a:r>
            <a:r>
              <a:rPr lang="en-US" sz="5100" b="1" dirty="0"/>
              <a:t> </a:t>
            </a:r>
            <a:r>
              <a:rPr lang="en-US" sz="5100" b="1" dirty="0">
                <a:solidFill>
                  <a:srgbClr val="92D050"/>
                </a:solidFill>
              </a:rPr>
              <a:t>to cook</a:t>
            </a:r>
            <a:r>
              <a:rPr lang="en-US" sz="5100" b="1" dirty="0"/>
              <a:t>. </a:t>
            </a:r>
          </a:p>
          <a:p>
            <a:pPr marL="0" indent="0">
              <a:buNone/>
            </a:pPr>
            <a:r>
              <a:rPr lang="en-US" sz="5100" b="1" dirty="0"/>
              <a:t>	</a:t>
            </a:r>
            <a:r>
              <a:rPr lang="en-US" sz="5100" dirty="0"/>
              <a:t>She continued </a:t>
            </a:r>
            <a:r>
              <a:rPr lang="en-US" sz="5100" b="1" dirty="0">
                <a:solidFill>
                  <a:srgbClr val="92D050"/>
                </a:solidFill>
              </a:rPr>
              <a:t>working.</a:t>
            </a:r>
            <a:r>
              <a:rPr lang="en-US" sz="5100" b="1" dirty="0"/>
              <a:t> / </a:t>
            </a:r>
            <a:r>
              <a:rPr lang="en-US" sz="5100" dirty="0"/>
              <a:t>She continued </a:t>
            </a:r>
            <a:r>
              <a:rPr lang="en-US" sz="5100" b="1" dirty="0">
                <a:solidFill>
                  <a:srgbClr val="92D050"/>
                </a:solidFill>
              </a:rPr>
              <a:t>to work</a:t>
            </a:r>
            <a:r>
              <a:rPr lang="en-US" sz="5100" b="1" dirty="0"/>
              <a:t>.</a:t>
            </a:r>
            <a:endParaRPr lang="es-EC" sz="5100" b="1" dirty="0"/>
          </a:p>
          <a:p>
            <a:pPr marL="0" indent="0">
              <a:buNone/>
            </a:pPr>
            <a:endParaRPr lang="es-EC" sz="5900" b="1" dirty="0"/>
          </a:p>
          <a:p>
            <a:pPr marL="0" indent="0">
              <a:buNone/>
            </a:pPr>
            <a:r>
              <a:rPr lang="es-EC" sz="5900" b="1" dirty="0"/>
              <a:t>Sujeto:	</a:t>
            </a:r>
          </a:p>
          <a:p>
            <a:pPr marL="0" indent="0">
              <a:buNone/>
            </a:pPr>
            <a:r>
              <a:rPr lang="es-EC" sz="5100" b="1" dirty="0"/>
              <a:t>   </a:t>
            </a:r>
            <a:r>
              <a:rPr lang="es-EC" sz="5100" b="1" dirty="0">
                <a:solidFill>
                  <a:srgbClr val="92D050"/>
                </a:solidFill>
              </a:rPr>
              <a:t>Swimming</a:t>
            </a:r>
            <a:r>
              <a:rPr lang="es-EC" sz="5100" b="1" dirty="0"/>
              <a:t> </a:t>
            </a:r>
            <a:r>
              <a:rPr lang="es-EC" sz="5100" dirty="0"/>
              <a:t>is good exercise. </a:t>
            </a:r>
          </a:p>
          <a:p>
            <a:pPr marL="0" indent="0">
              <a:buNone/>
            </a:pPr>
            <a:r>
              <a:rPr lang="en-US" sz="5100" b="1" dirty="0">
                <a:solidFill>
                  <a:srgbClr val="92D050"/>
                </a:solidFill>
              </a:rPr>
              <a:t>   Drinking and driving </a:t>
            </a:r>
            <a:r>
              <a:rPr lang="en-US" sz="5100" dirty="0"/>
              <a:t>is dangerous. </a:t>
            </a:r>
            <a:endParaRPr lang="en-US" sz="5100" b="1" dirty="0"/>
          </a:p>
          <a:p>
            <a:pPr marL="0" indent="0">
              <a:buNone/>
            </a:pPr>
            <a:r>
              <a:rPr lang="es-EC" sz="38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  </a:t>
            </a:r>
            <a:r>
              <a:rPr lang="es-EC" sz="5100" b="1" i="0" dirty="0">
                <a:solidFill>
                  <a:srgbClr val="92D050"/>
                </a:solidFill>
                <a:effectLst/>
                <a:latin typeface="+mj-lt"/>
              </a:rPr>
              <a:t>To travel</a:t>
            </a:r>
            <a:r>
              <a:rPr lang="es-EC" sz="5100" b="0" i="0" dirty="0">
                <a:solidFill>
                  <a:srgbClr val="92D050"/>
                </a:solidFill>
                <a:effectLst/>
                <a:latin typeface="+mj-lt"/>
              </a:rPr>
              <a:t> </a:t>
            </a:r>
            <a:r>
              <a:rPr lang="es-EC" sz="5100" b="0" i="0" dirty="0">
                <a:solidFill>
                  <a:srgbClr val="222222"/>
                </a:solidFill>
                <a:effectLst/>
                <a:latin typeface="+mj-lt"/>
              </a:rPr>
              <a:t>around the world requires a lot of time and money. </a:t>
            </a:r>
            <a:endParaRPr lang="en-US" sz="5100" b="1" dirty="0"/>
          </a:p>
          <a:p>
            <a:pPr marL="0" indent="0">
              <a:buNone/>
            </a:pPr>
            <a:endParaRPr lang="en-US" sz="5100" b="1" dirty="0"/>
          </a:p>
          <a:p>
            <a:pPr marL="0" indent="0">
              <a:buNone/>
            </a:pPr>
            <a:r>
              <a:rPr lang="en-US" sz="5100" b="1" dirty="0" err="1"/>
              <a:t>Complemento</a:t>
            </a:r>
            <a:r>
              <a:rPr lang="en-US" sz="5100" b="1" dirty="0"/>
              <a:t>:</a:t>
            </a:r>
            <a:endParaRPr lang="es-EC" sz="5100" b="1" dirty="0"/>
          </a:p>
          <a:p>
            <a:pPr marL="0" indent="0">
              <a:buNone/>
            </a:pPr>
            <a:r>
              <a:rPr lang="en-US" sz="5100" b="1" dirty="0"/>
              <a:t>   </a:t>
            </a:r>
            <a:r>
              <a:rPr lang="en-US" sz="5100" dirty="0"/>
              <a:t>The best thing to do when you are sick is </a:t>
            </a:r>
            <a:r>
              <a:rPr lang="en-US" sz="5100" b="1" dirty="0">
                <a:solidFill>
                  <a:srgbClr val="92D050"/>
                </a:solidFill>
              </a:rPr>
              <a:t>to drink </a:t>
            </a:r>
            <a:r>
              <a:rPr lang="en-US" sz="5100" dirty="0"/>
              <a:t>a lot of water.</a:t>
            </a:r>
          </a:p>
          <a:p>
            <a:pPr marL="0" indent="0">
              <a:buNone/>
            </a:pPr>
            <a:r>
              <a:rPr lang="es-EC" sz="5100" b="1" dirty="0"/>
              <a:t>   </a:t>
            </a:r>
            <a:r>
              <a:rPr lang="es-EC" sz="5100" dirty="0"/>
              <a:t>My favorite exercise </a:t>
            </a:r>
            <a:r>
              <a:rPr lang="es-EC" sz="5100" b="1" dirty="0">
                <a:solidFill>
                  <a:srgbClr val="92D050"/>
                </a:solidFill>
              </a:rPr>
              <a:t>is swimming</a:t>
            </a:r>
            <a:r>
              <a:rPr lang="es-EC" sz="5100" b="1" dirty="0"/>
              <a:t>. </a:t>
            </a:r>
          </a:p>
          <a:p>
            <a:pPr marL="0" indent="0">
              <a:buNone/>
            </a:pPr>
            <a:r>
              <a:rPr lang="es-EC" sz="5100" b="0" i="0" dirty="0">
                <a:solidFill>
                  <a:srgbClr val="222222"/>
                </a:solidFill>
                <a:effectLst/>
              </a:rPr>
              <a:t>   Daniel quit </a:t>
            </a:r>
            <a:r>
              <a:rPr lang="es-EC" sz="5100" b="1" i="0" dirty="0">
                <a:solidFill>
                  <a:srgbClr val="92D050"/>
                </a:solidFill>
                <a:effectLst/>
              </a:rPr>
              <a:t>smoking</a:t>
            </a:r>
            <a:r>
              <a:rPr lang="es-EC" sz="5100" b="0" i="0" dirty="0">
                <a:solidFill>
                  <a:srgbClr val="222222"/>
                </a:solidFill>
                <a:effectLst/>
              </a:rPr>
              <a:t> a year ago.</a:t>
            </a:r>
          </a:p>
          <a:p>
            <a:pPr marL="0" indent="0">
              <a:buNone/>
            </a:pPr>
            <a:endParaRPr lang="es-EC" sz="5100" b="1" dirty="0"/>
          </a:p>
          <a:p>
            <a:pPr marL="0" indent="0">
              <a:buNone/>
            </a:pPr>
            <a:r>
              <a:rPr lang="es-EC" sz="5100" b="1" dirty="0"/>
              <a:t> 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0063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BD7083-3356-9BDD-B76B-80EDF3414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"/>
          <a:stretch/>
        </p:blipFill>
        <p:spPr>
          <a:xfrm>
            <a:off x="1187116" y="1606183"/>
            <a:ext cx="9817767" cy="398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1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6393</TotalTime>
  <Words>345</Words>
  <Application>Microsoft Macintosh PowerPoint</Application>
  <PresentationFormat>Panorámica</PresentationFormat>
  <Paragraphs>43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Garamond</vt:lpstr>
      <vt:lpstr>Helvetica Neue</vt:lpstr>
      <vt:lpstr>Orgánico</vt:lpstr>
      <vt:lpstr>Gerunds and Infinitives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Gerunds and Infinitives</dc:title>
  <dc:creator>Fernanda Ponce</dc:creator>
  <cp:lastModifiedBy>Maria Fernanda Ponce Marcillo</cp:lastModifiedBy>
  <cp:revision>26</cp:revision>
  <dcterms:created xsi:type="dcterms:W3CDTF">2017-11-13T02:19:09Z</dcterms:created>
  <dcterms:modified xsi:type="dcterms:W3CDTF">2023-05-15T15:57:11Z</dcterms:modified>
</cp:coreProperties>
</file>