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0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843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3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831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639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19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2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72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031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63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36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5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86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22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174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809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C162A2-B7A9-449C-949A-7B73668B5159}" type="datetimeFigureOut">
              <a:rPr lang="es-EC" smtClean="0"/>
              <a:t>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FC81-848B-4C8D-A1B4-C0EE6C617D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6317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487" y="450761"/>
            <a:ext cx="9247031" cy="2626609"/>
          </a:xfrm>
        </p:spPr>
        <p:txBody>
          <a:bodyPr/>
          <a:lstStyle/>
          <a:p>
            <a:r>
              <a:rPr lang="es-EC" dirty="0"/>
              <a:t>NEGATIVE YES-NO QUESTIONS </a:t>
            </a:r>
          </a:p>
        </p:txBody>
      </p:sp>
      <p:pic>
        <p:nvPicPr>
          <p:cNvPr id="5" name="Imagen 4" descr="Resultado de imagen para yes or no questi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64" y="3759951"/>
            <a:ext cx="4826971" cy="236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87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245" y="1143000"/>
            <a:ext cx="395228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are negative and interrogative questions used at the same time?</a:t>
            </a:r>
          </a:p>
          <a:p>
            <a:r>
              <a:rPr lang="es-EC" sz="2800" dirty="0">
                <a:latin typeface="Calibri" panose="020F0502020204030204" pitchFamily="34" charset="0"/>
                <a:cs typeface="Calibri" panose="020F0502020204030204" pitchFamily="34" charset="0"/>
              </a:rPr>
              <a:t>We use negative questions to show surprise and when we expect the listener to agree with us.</a:t>
            </a:r>
          </a:p>
          <a:p>
            <a:endParaRPr lang="es-EC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76BDDC1-3B8A-4ED1-9384-28046DA7D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A4C54E1D-046B-434B-8B3E-C179D991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12D71C-C655-D537-846E-187EFDF5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319" y="2046941"/>
            <a:ext cx="5614835" cy="2610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D62FCDA-81D0-4D28-B17F-CC6E32068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87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B263C5-3F5A-B56C-E26C-871FF74573B9}"/>
              </a:ext>
            </a:extLst>
          </p:cNvPr>
          <p:cNvSpPr txBox="1"/>
          <p:nvPr/>
        </p:nvSpPr>
        <p:spPr>
          <a:xfrm>
            <a:off x="532435" y="358069"/>
            <a:ext cx="97458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use Negative Questions in English in the same cases as general questions.</a:t>
            </a:r>
          </a:p>
          <a:p>
            <a:pPr algn="l"/>
            <a:r>
              <a:rPr lang="es-EC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Almost everything we can ask with a general question we can ask using a negative one.</a:t>
            </a:r>
          </a:p>
          <a:p>
            <a:endParaRPr lang="es-EC" sz="24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C" sz="32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General question: </a:t>
            </a:r>
            <a:r>
              <a:rPr lang="es-EC" sz="3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you going to work?</a:t>
            </a:r>
            <a:br>
              <a:rPr lang="es-EC" sz="3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3200" b="1" i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Negative question:</a:t>
            </a:r>
            <a:r>
              <a:rPr lang="es-EC" sz="3200" b="0" i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Aren’t you going to work?</a:t>
            </a:r>
          </a:p>
          <a:p>
            <a:pPr algn="l"/>
            <a:endParaRPr lang="es-EC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C" sz="32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General question:</a:t>
            </a:r>
            <a:r>
              <a:rPr lang="es-EC" sz="3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Did John buy a car?</a:t>
            </a:r>
            <a:br>
              <a:rPr lang="es-EC" sz="3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3200" b="1" i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Negative question:</a:t>
            </a:r>
            <a:r>
              <a:rPr lang="es-EC" sz="3200" b="0" i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Didn’t John buy a car?</a:t>
            </a:r>
          </a:p>
          <a:p>
            <a:pPr algn="l"/>
            <a:endParaRPr lang="es-EC" sz="3200" i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C" sz="2800" b="0" i="1" dirty="0">
              <a:solidFill>
                <a:srgbClr val="92D0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813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D0394D7-0005-423F-1B9C-DABFE80473C1}"/>
              </a:ext>
            </a:extLst>
          </p:cNvPr>
          <p:cNvSpPr txBox="1"/>
          <p:nvPr/>
        </p:nvSpPr>
        <p:spPr>
          <a:xfrm>
            <a:off x="462987" y="567159"/>
            <a:ext cx="10521388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92D050"/>
                </a:solidFill>
              </a:rPr>
              <a:t>STRUCTURE:</a:t>
            </a:r>
          </a:p>
          <a:p>
            <a:endParaRPr lang="es-EC" sz="2800" dirty="0">
              <a:solidFill>
                <a:srgbClr val="92D050"/>
              </a:solidFill>
            </a:endParaRPr>
          </a:p>
          <a:p>
            <a:r>
              <a:rPr lang="es-EC" sz="2800" b="0" i="0" dirty="0">
                <a:effectLst/>
                <a:latin typeface="Nunito Sans" panose="020F0502020204030204" pitchFamily="34" charset="0"/>
              </a:rPr>
              <a:t>Contracted negative auxiliary + subject +verb+complements +?</a:t>
            </a:r>
            <a:endParaRPr lang="es-EC" sz="2000" b="0" i="0" dirty="0">
              <a:solidFill>
                <a:srgbClr val="000000"/>
              </a:solidFill>
              <a:effectLst/>
              <a:latin typeface="Nunito Sans" pitchFamily="2" charset="77"/>
            </a:endParaRPr>
          </a:p>
          <a:p>
            <a:pPr algn="l" fontAlgn="base"/>
            <a:endParaRPr lang="es-EC" sz="2000" dirty="0">
              <a:solidFill>
                <a:srgbClr val="000000"/>
              </a:solidFill>
              <a:latin typeface="Nunito Sans" pitchFamily="2" charset="77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Didn’t you do your homework?</a:t>
            </a:r>
            <a:b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¿No hiciste tu tarea/tus deberes?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Aren’t  you taking the job?</a:t>
            </a:r>
            <a:b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¿No vas a aceptar el trabajo?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Won’t you not buy a car?</a:t>
            </a:r>
            <a:b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¿No comprarás un auto/coche?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you want to visit your aunt?</a:t>
            </a:r>
            <a:b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¿No quieres visitar a tu tía?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Won’t they travel to Spain next month?</a:t>
            </a:r>
            <a:b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¿No viajarán a España el próximo año?</a:t>
            </a:r>
          </a:p>
          <a:p>
            <a:endParaRPr lang="es-EC" sz="2800" b="0" i="0" dirty="0">
              <a:effectLst/>
              <a:latin typeface="Nunito Sans" panose="020F0502020204030204" pitchFamily="34" charset="0"/>
            </a:endParaRPr>
          </a:p>
          <a:p>
            <a:endParaRPr lang="es-EC" sz="2800" dirty="0">
              <a:latin typeface="Nunito Sans" panose="020F0502020204030204" pitchFamily="34" charset="0"/>
            </a:endParaRPr>
          </a:p>
          <a:p>
            <a:endParaRPr lang="es-EC" sz="2800" b="0" i="0" dirty="0">
              <a:effectLst/>
              <a:latin typeface="Nunito Sans" panose="020F0502020204030204" pitchFamily="34" charset="0"/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  <a:p>
            <a:endParaRPr lang="es-EC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1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st del Árbol 🌳 Test de la Casa Correcto 🏠 y la Persona 👨 HTP CORRECTO  - YouTube">
            <a:extLst>
              <a:ext uri="{FF2B5EF4-FFF2-40B4-BE49-F238E27FC236}">
                <a16:creationId xmlns:a16="http://schemas.microsoft.com/office/drawing/2014/main" id="{7E173CC1-8D06-9307-E91D-809631C2B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4" b="4"/>
          <a:stretch/>
        </p:blipFill>
        <p:spPr bwMode="auto">
          <a:xfrm>
            <a:off x="-1" y="10"/>
            <a:ext cx="4634681" cy="26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cando la puerta Imágenes vectoriales de stock - Alamy">
            <a:extLst>
              <a:ext uri="{FF2B5EF4-FFF2-40B4-BE49-F238E27FC236}">
                <a16:creationId xmlns:a16="http://schemas.microsoft.com/office/drawing/2014/main" id="{9F062CD9-F1FE-CD0C-C4AC-625629E68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r="3" b="18032"/>
          <a:stretch/>
        </p:blipFill>
        <p:spPr bwMode="auto">
          <a:xfrm>
            <a:off x="3222" y="2623866"/>
            <a:ext cx="4634681" cy="42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2130" y="762000"/>
            <a:ext cx="6273657" cy="5333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1. TO SHOW SURPRISE (Para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demostrar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sorpresa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Didn't you hear the bell? I rang it four times.</a:t>
            </a:r>
            <a:endParaRPr lang="es-EC" sz="22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C" sz="2200" dirty="0">
                <a:latin typeface="Calibri" panose="020F0502020204030204" pitchFamily="34" charset="0"/>
                <a:cs typeface="Calibri" panose="020F0502020204030204" pitchFamily="34" charset="0"/>
              </a:rPr>
              <a:t>(¿No escuchaste el timbre? Toqué tres veces.)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2. IN EXCLAMATIONS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exclamaciones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Doesn't that house look beautiful?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2200" dirty="0">
                <a:latin typeface="Calibri" panose="020F0502020204030204" pitchFamily="34" charset="0"/>
                <a:cs typeface="Calibri" panose="020F0502020204030204" pitchFamily="34" charset="0"/>
              </a:rPr>
              <a:t>(No sé ve hermosa esa casa?)</a:t>
            </a:r>
          </a:p>
          <a:p>
            <a:pPr marL="0" indent="0">
              <a:lnSpc>
                <a:spcPct val="90000"/>
              </a:lnSpc>
              <a:buNone/>
            </a:pPr>
            <a:endParaRPr lang="es-EC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C" sz="2200" dirty="0">
                <a:latin typeface="Calibri" panose="020F0502020204030204" pitchFamily="34" charset="0"/>
                <a:cs typeface="Calibri" panose="020F0502020204030204" pitchFamily="34" charset="0"/>
              </a:rPr>
              <a:t>3. WHEN WE EXPECT THE LISTENER TO AGREE WITH 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2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"Haven't we met somewhere before?" "Yes, I think we have."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2200" dirty="0">
                <a:latin typeface="Calibri" panose="020F0502020204030204" pitchFamily="34" charset="0"/>
                <a:cs typeface="Calibri" panose="020F0502020204030204" pitchFamily="34" charset="0"/>
              </a:rPr>
              <a:t>("¿No nos hemos visto antes en alguna parte?" "Sí, creo que sí.")</a:t>
            </a:r>
          </a:p>
          <a:p>
            <a:pPr>
              <a:lnSpc>
                <a:spcPct val="90000"/>
              </a:lnSpc>
            </a:pP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97612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414" y="494574"/>
            <a:ext cx="10081548" cy="50034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YES AND NO IN ANSWERS TO NEGATIVE QUESTIONS: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Didn't Roberto pass his exams?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Yes. (= Yes, he passed them.)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No. (= No, he didn't pass them.)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Isn’t Erika on diet</a:t>
            </a:r>
            <a:r>
              <a:rPr lang="es-EC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Yes. (= Yes, she is on diet.)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No. (= No, she isn’t on diet.)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674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9977" y="520332"/>
            <a:ext cx="10783888" cy="5906226"/>
          </a:xfrm>
        </p:spPr>
        <p:txBody>
          <a:bodyPr>
            <a:normAutofit/>
          </a:bodyPr>
          <a:lstStyle/>
          <a:p>
            <a:r>
              <a:rPr lang="en-US" dirty="0"/>
              <a:t> NEGATIVE QUESTIONS WITH WHY...?:</a:t>
            </a:r>
          </a:p>
          <a:p>
            <a:endParaRPr lang="en-US" dirty="0"/>
          </a:p>
          <a:p>
            <a:r>
              <a:rPr lang="en-US" dirty="0"/>
              <a:t>Why didn't you lock the door? </a:t>
            </a:r>
          </a:p>
          <a:p>
            <a:r>
              <a:rPr lang="en-US" dirty="0"/>
              <a:t>(¿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cerraste</a:t>
            </a:r>
            <a:r>
              <a:rPr lang="en-US" dirty="0"/>
              <a:t> la </a:t>
            </a:r>
            <a:r>
              <a:rPr lang="en-US" dirty="0" err="1"/>
              <a:t>puerta</a:t>
            </a:r>
            <a:r>
              <a:rPr lang="en-US" dirty="0"/>
              <a:t> con </a:t>
            </a:r>
            <a:r>
              <a:rPr lang="en-US" dirty="0" err="1"/>
              <a:t>llave</a:t>
            </a:r>
            <a:r>
              <a:rPr lang="en-US" dirty="0"/>
              <a:t>?) </a:t>
            </a:r>
          </a:p>
          <a:p>
            <a:endParaRPr lang="en-US" dirty="0"/>
          </a:p>
          <a:p>
            <a:r>
              <a:rPr lang="en-US" dirty="0"/>
              <a:t>Why don't we go out to Harley's restaurant? </a:t>
            </a:r>
          </a:p>
          <a:p>
            <a:r>
              <a:rPr lang="en-US" dirty="0"/>
              <a:t>(¿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cenar</a:t>
            </a:r>
            <a:r>
              <a:rPr lang="en-US" dirty="0"/>
              <a:t> al </a:t>
            </a:r>
            <a:r>
              <a:rPr lang="en-US" dirty="0" err="1"/>
              <a:t>restaurante</a:t>
            </a:r>
            <a:r>
              <a:rPr lang="en-US" dirty="0"/>
              <a:t> Harley's) </a:t>
            </a:r>
          </a:p>
          <a:p>
            <a:endParaRPr lang="en-US" dirty="0"/>
          </a:p>
          <a:p>
            <a:r>
              <a:rPr lang="en-US" dirty="0"/>
              <a:t>Why can't you help me? </a:t>
            </a:r>
          </a:p>
          <a:p>
            <a:r>
              <a:rPr lang="en-US" dirty="0"/>
              <a:t>(¿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me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?) </a:t>
            </a:r>
          </a:p>
          <a:p>
            <a:endParaRPr lang="en-US" dirty="0"/>
          </a:p>
          <a:p>
            <a:r>
              <a:rPr lang="en-US" dirty="0"/>
              <a:t>Why wasn't Claudia invited to the party? </a:t>
            </a:r>
          </a:p>
          <a:p>
            <a:r>
              <a:rPr lang="en-US"/>
              <a:t>(¿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</a:t>
            </a:r>
            <a:r>
              <a:rPr lang="en-US" dirty="0" err="1"/>
              <a:t>invitaron</a:t>
            </a:r>
            <a:r>
              <a:rPr lang="en-US" dirty="0"/>
              <a:t> a Claudia?)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676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808</TotalTime>
  <Words>425</Words>
  <Application>Microsoft Macintosh PowerPoint</Application>
  <PresentationFormat>Panorámica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Nunito Sans</vt:lpstr>
      <vt:lpstr>Wingdings 3</vt:lpstr>
      <vt:lpstr>Ion</vt:lpstr>
      <vt:lpstr>NEGATIVE YES-NO QUESTIONS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YES-NO QUESTIONS</dc:title>
  <dc:creator>Fernanda Ponce</dc:creator>
  <cp:lastModifiedBy>Maria Fernanda Ponce Marcillo</cp:lastModifiedBy>
  <cp:revision>4</cp:revision>
  <dcterms:created xsi:type="dcterms:W3CDTF">2017-11-16T23:45:16Z</dcterms:created>
  <dcterms:modified xsi:type="dcterms:W3CDTF">2023-05-02T15:32:14Z</dcterms:modified>
</cp:coreProperties>
</file>