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FFFF"/>
    <a:srgbClr val="33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72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561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72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7343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17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79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37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9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6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09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7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2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27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475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64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96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4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43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20838" y="2073497"/>
            <a:ext cx="9448800" cy="27913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300" dirty="0" smtClean="0">
                <a:solidFill>
                  <a:srgbClr val="FFFF00"/>
                </a:solidFill>
              </a:rPr>
              <a:t>QUANTIFIERS</a:t>
            </a:r>
            <a:r>
              <a:rPr lang="en-US" dirty="0" smtClean="0">
                <a:solidFill>
                  <a:srgbClr val="FF3399"/>
                </a:solidFill>
              </a:rPr>
              <a:t/>
            </a:r>
            <a:br>
              <a:rPr lang="en-US" dirty="0" smtClean="0">
                <a:solidFill>
                  <a:srgbClr val="FF3399"/>
                </a:solidFill>
              </a:rPr>
            </a:br>
            <a:r>
              <a:rPr lang="en-US" dirty="0" smtClean="0">
                <a:solidFill>
                  <a:srgbClr val="FF3399"/>
                </a:solidFill>
              </a:rPr>
              <a:t/>
            </a:r>
            <a:br>
              <a:rPr lang="en-US" dirty="0" smtClean="0">
                <a:solidFill>
                  <a:srgbClr val="FF3399"/>
                </a:solidFill>
              </a:rPr>
            </a:br>
            <a:r>
              <a:rPr lang="en-US" dirty="0" smtClean="0">
                <a:solidFill>
                  <a:srgbClr val="FF3399"/>
                </a:solidFill>
              </a:rPr>
              <a:t>Some and any</a:t>
            </a:r>
            <a:br>
              <a:rPr lang="en-US" dirty="0" smtClean="0">
                <a:solidFill>
                  <a:srgbClr val="FF3399"/>
                </a:solidFill>
              </a:rPr>
            </a:br>
            <a:r>
              <a:rPr lang="en-US" dirty="0" smtClean="0">
                <a:solidFill>
                  <a:srgbClr val="92D050"/>
                </a:solidFill>
              </a:rPr>
              <a:t>A LOT OF AND LOTS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FFFF"/>
                </a:solidFill>
              </a:rPr>
              <a:t>MANY AND MUCH</a:t>
            </a:r>
            <a:endParaRPr lang="es-EC" dirty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5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920" y="365760"/>
            <a:ext cx="10820400" cy="604810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33CCFF"/>
                </a:solidFill>
              </a:rPr>
              <a:t>Some/any ( </a:t>
            </a:r>
            <a:r>
              <a:rPr lang="en-US" sz="3600" b="1" dirty="0" err="1" smtClean="0">
                <a:solidFill>
                  <a:srgbClr val="33CCFF"/>
                </a:solidFill>
              </a:rPr>
              <a:t>alguno</a:t>
            </a:r>
            <a:r>
              <a:rPr lang="en-US" sz="3600" b="1" dirty="0">
                <a:solidFill>
                  <a:srgbClr val="33CCFF"/>
                </a:solidFill>
              </a:rPr>
              <a:t> </a:t>
            </a:r>
            <a:r>
              <a:rPr lang="en-US" sz="3600" b="1" dirty="0" err="1" smtClean="0">
                <a:solidFill>
                  <a:srgbClr val="33CCFF"/>
                </a:solidFill>
              </a:rPr>
              <a:t>s,ninguno</a:t>
            </a:r>
            <a:r>
              <a:rPr lang="en-US" sz="3600" b="1" dirty="0" smtClean="0">
                <a:solidFill>
                  <a:srgbClr val="33CCFF"/>
                </a:solidFill>
              </a:rPr>
              <a:t>)</a:t>
            </a:r>
            <a:endParaRPr lang="es-EC" sz="3600" dirty="0">
              <a:solidFill>
                <a:srgbClr val="33CCFF"/>
              </a:solidFill>
            </a:endParaRPr>
          </a:p>
          <a:p>
            <a:r>
              <a:rPr lang="en-US" dirty="0"/>
              <a:t>The words </a:t>
            </a:r>
            <a:r>
              <a:rPr lang="en-US" b="1" dirty="0"/>
              <a:t>some</a:t>
            </a:r>
            <a:r>
              <a:rPr lang="en-US" dirty="0"/>
              <a:t> and </a:t>
            </a:r>
            <a:r>
              <a:rPr lang="en-US" b="1" dirty="0"/>
              <a:t>any</a:t>
            </a:r>
            <a:r>
              <a:rPr lang="en-US" dirty="0"/>
              <a:t> are used when the speaker cannot specify or does not need/want to specify a number or an exact amount</a:t>
            </a:r>
            <a:r>
              <a:rPr lang="en-US" dirty="0" smtClean="0"/>
              <a:t>.</a:t>
            </a:r>
          </a:p>
          <a:p>
            <a:r>
              <a:rPr lang="es-ES" sz="2400" b="1" dirty="0" smtClean="0">
                <a:solidFill>
                  <a:srgbClr val="FF3399"/>
                </a:solidFill>
              </a:rPr>
              <a:t>SOME: </a:t>
            </a:r>
            <a:r>
              <a:rPr lang="es-ES" sz="2400" b="1" dirty="0" err="1">
                <a:solidFill>
                  <a:srgbClr val="FF3399"/>
                </a:solidFill>
              </a:rPr>
              <a:t>W</a:t>
            </a:r>
            <a:r>
              <a:rPr lang="es-ES" sz="2400" b="1" dirty="0" err="1" smtClean="0">
                <a:solidFill>
                  <a:srgbClr val="FF3399"/>
                </a:solidFill>
              </a:rPr>
              <a:t>e</a:t>
            </a:r>
            <a:r>
              <a:rPr lang="es-ES" sz="2400" b="1" dirty="0" smtClean="0">
                <a:solidFill>
                  <a:srgbClr val="FF3399"/>
                </a:solidFill>
              </a:rPr>
              <a:t> use in positive </a:t>
            </a:r>
            <a:r>
              <a:rPr lang="es-ES" sz="2400" b="1" dirty="0" err="1" smtClean="0">
                <a:solidFill>
                  <a:srgbClr val="FF3399"/>
                </a:solidFill>
              </a:rPr>
              <a:t>sentences</a:t>
            </a:r>
            <a:r>
              <a:rPr lang="es-ES" sz="2400" b="1" dirty="0" smtClean="0">
                <a:solidFill>
                  <a:srgbClr val="FF3399"/>
                </a:solidFill>
              </a:rPr>
              <a:t> </a:t>
            </a:r>
          </a:p>
          <a:p>
            <a:r>
              <a:rPr lang="es-ES" sz="2400" b="1" dirty="0" smtClean="0">
                <a:solidFill>
                  <a:srgbClr val="FF3399"/>
                </a:solidFill>
              </a:rPr>
              <a:t>ANY: </a:t>
            </a:r>
            <a:r>
              <a:rPr lang="es-ES" sz="2400" b="1" dirty="0" err="1" smtClean="0">
                <a:solidFill>
                  <a:srgbClr val="FF3399"/>
                </a:solidFill>
              </a:rPr>
              <a:t>We</a:t>
            </a:r>
            <a:r>
              <a:rPr lang="es-ES" sz="2400" b="1" dirty="0" smtClean="0">
                <a:solidFill>
                  <a:srgbClr val="FF3399"/>
                </a:solidFill>
              </a:rPr>
              <a:t> use in </a:t>
            </a:r>
            <a:r>
              <a:rPr lang="es-ES" sz="2400" b="1" dirty="0" err="1" smtClean="0">
                <a:solidFill>
                  <a:srgbClr val="FF3399"/>
                </a:solidFill>
              </a:rPr>
              <a:t>negative</a:t>
            </a:r>
            <a:r>
              <a:rPr lang="es-ES" sz="2400" b="1" dirty="0" smtClean="0">
                <a:solidFill>
                  <a:srgbClr val="FF3399"/>
                </a:solidFill>
              </a:rPr>
              <a:t> and </a:t>
            </a:r>
            <a:r>
              <a:rPr lang="es-ES" sz="2400" b="1" dirty="0" err="1" smtClean="0">
                <a:solidFill>
                  <a:srgbClr val="FF3399"/>
                </a:solidFill>
              </a:rPr>
              <a:t>questions</a:t>
            </a:r>
            <a:r>
              <a:rPr lang="es-ES" sz="2400" b="1" dirty="0" smtClean="0">
                <a:solidFill>
                  <a:srgbClr val="FF3399"/>
                </a:solidFill>
              </a:rPr>
              <a:t> </a:t>
            </a:r>
            <a:r>
              <a:rPr lang="es-ES" sz="2400" b="1" dirty="0" err="1" smtClean="0">
                <a:solidFill>
                  <a:srgbClr val="FF3399"/>
                </a:solidFill>
              </a:rPr>
              <a:t>sentences</a:t>
            </a:r>
            <a:endParaRPr lang="en-US" sz="2400" b="1" dirty="0">
              <a:solidFill>
                <a:srgbClr val="FF3399"/>
              </a:solidFill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Compare </a:t>
            </a:r>
            <a:r>
              <a:rPr lang="en-US" sz="2400" b="1" dirty="0">
                <a:solidFill>
                  <a:srgbClr val="FFFF00"/>
                </a:solidFill>
              </a:rPr>
              <a:t>the following sentences:</a:t>
            </a:r>
            <a:endParaRPr lang="es-EC" sz="2400" b="1" dirty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en-US" sz="2000" dirty="0" smtClean="0"/>
              <a:t>I </a:t>
            </a:r>
            <a:r>
              <a:rPr lang="en-US" sz="2000" dirty="0"/>
              <a:t>saw </a:t>
            </a:r>
            <a:r>
              <a:rPr lang="en-US" sz="2000" b="1" dirty="0"/>
              <a:t>seven</a:t>
            </a:r>
            <a:r>
              <a:rPr lang="en-US" sz="2000" dirty="0"/>
              <a:t> rabbits when riding my bike in the forest yesterday. </a:t>
            </a: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smtClean="0">
                <a:solidFill>
                  <a:srgbClr val="92D050"/>
                </a:solidFill>
              </a:rPr>
              <a:t>(</a:t>
            </a:r>
            <a:r>
              <a:rPr lang="en-US" sz="2000" i="1" dirty="0" smtClean="0">
                <a:solidFill>
                  <a:srgbClr val="92D050"/>
                </a:solidFill>
              </a:rPr>
              <a:t>In this sentence you </a:t>
            </a:r>
            <a:r>
              <a:rPr lang="en-US" sz="2000" i="1" dirty="0">
                <a:solidFill>
                  <a:srgbClr val="92D050"/>
                </a:solidFill>
              </a:rPr>
              <a:t>know how many rabbits I saw</a:t>
            </a:r>
            <a:r>
              <a:rPr lang="en-US" sz="2000" i="1" dirty="0" smtClean="0">
                <a:solidFill>
                  <a:srgbClr val="92D050"/>
                </a:solidFill>
              </a:rPr>
              <a:t>.</a:t>
            </a:r>
            <a:r>
              <a:rPr lang="en-US" sz="2000" dirty="0" smtClean="0">
                <a:solidFill>
                  <a:srgbClr val="92D05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-    I saw </a:t>
            </a:r>
            <a:r>
              <a:rPr lang="en-US" sz="2000" b="1" dirty="0" smtClean="0">
                <a:solidFill>
                  <a:srgbClr val="FF3399"/>
                </a:solidFill>
              </a:rPr>
              <a:t>some</a:t>
            </a:r>
            <a:r>
              <a:rPr lang="en-US" sz="2000" dirty="0" smtClean="0"/>
              <a:t> rabbits when riding my bike in the forest yesterday. 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FF3399"/>
                </a:solidFill>
              </a:rPr>
              <a:t>Affirmative</a:t>
            </a:r>
            <a:r>
              <a:rPr lang="en-US" sz="2000" i="1" dirty="0" smtClean="0"/>
              <a:t> </a:t>
            </a:r>
          </a:p>
          <a:p>
            <a:pPr marL="0" indent="0">
              <a:buNone/>
            </a:pPr>
            <a:r>
              <a:rPr lang="en-US" sz="2000" dirty="0"/>
              <a:t> </a:t>
            </a:r>
            <a:r>
              <a:rPr lang="en-US" sz="2000" i="1" dirty="0">
                <a:solidFill>
                  <a:srgbClr val="92D050"/>
                </a:solidFill>
              </a:rPr>
              <a:t> </a:t>
            </a:r>
            <a:r>
              <a:rPr lang="en-US" sz="2000" i="1" dirty="0" smtClean="0">
                <a:solidFill>
                  <a:srgbClr val="92D050"/>
                </a:solidFill>
              </a:rPr>
              <a:t>   </a:t>
            </a:r>
            <a:r>
              <a:rPr lang="en-US" sz="2000" dirty="0" smtClean="0"/>
              <a:t>I didn´t see</a:t>
            </a:r>
            <a:r>
              <a:rPr lang="en-US" sz="2000" dirty="0"/>
              <a:t> </a:t>
            </a:r>
            <a:r>
              <a:rPr lang="en-US" sz="2000" b="1" dirty="0" smtClean="0">
                <a:solidFill>
                  <a:srgbClr val="FF3399"/>
                </a:solidFill>
              </a:rPr>
              <a:t>any</a:t>
            </a:r>
            <a:r>
              <a:rPr lang="en-US" sz="2000" dirty="0"/>
              <a:t> </a:t>
            </a:r>
            <a:r>
              <a:rPr lang="en-US" sz="2000" dirty="0" smtClean="0"/>
              <a:t>rabbit </a:t>
            </a:r>
            <a:r>
              <a:rPr lang="en-US" sz="2000" dirty="0"/>
              <a:t>when riding my bike in the forest yesterday. </a:t>
            </a:r>
            <a:r>
              <a:rPr lang="en-US" sz="2000" i="1" dirty="0"/>
              <a:t> </a:t>
            </a:r>
            <a:r>
              <a:rPr lang="en-US" sz="2000" i="1" dirty="0" smtClean="0">
                <a:solidFill>
                  <a:srgbClr val="FF3399"/>
                </a:solidFill>
              </a:rPr>
              <a:t>Negative</a:t>
            </a:r>
          </a:p>
          <a:p>
            <a:pPr>
              <a:buFontTx/>
              <a:buChar char="-"/>
            </a:pPr>
            <a:r>
              <a:rPr lang="es-ES" sz="2000" i="1" dirty="0" smtClean="0"/>
              <a:t>  </a:t>
            </a:r>
            <a:r>
              <a:rPr lang="es-ES" sz="2000" i="1" dirty="0" err="1" smtClean="0"/>
              <a:t>Did</a:t>
            </a:r>
            <a:r>
              <a:rPr lang="es-ES" sz="2000" i="1" dirty="0" smtClean="0"/>
              <a:t> </a:t>
            </a:r>
            <a:r>
              <a:rPr lang="es-ES" sz="2000" i="1" dirty="0" err="1" smtClean="0"/>
              <a:t>you</a:t>
            </a:r>
            <a:r>
              <a:rPr lang="es-ES" sz="2000" i="1" dirty="0" smtClean="0"/>
              <a:t> </a:t>
            </a:r>
            <a:r>
              <a:rPr lang="es-ES" sz="2000" i="1" dirty="0" err="1" smtClean="0"/>
              <a:t>see</a:t>
            </a:r>
            <a:r>
              <a:rPr lang="es-ES" sz="2000" i="1" dirty="0" smtClean="0"/>
              <a:t> </a:t>
            </a:r>
            <a:r>
              <a:rPr lang="es-ES" sz="2000" b="1" i="1" dirty="0" err="1" smtClean="0">
                <a:solidFill>
                  <a:srgbClr val="FF3399"/>
                </a:solidFill>
              </a:rPr>
              <a:t>any</a:t>
            </a:r>
            <a:r>
              <a:rPr lang="es-ES" sz="2000" i="1" dirty="0" smtClean="0"/>
              <a:t> </a:t>
            </a:r>
            <a:r>
              <a:rPr lang="es-ES" sz="2000" i="1" dirty="0" err="1" smtClean="0"/>
              <a:t>rabbit</a:t>
            </a:r>
            <a:r>
              <a:rPr lang="es-ES" sz="2000" i="1" dirty="0" smtClean="0">
                <a:solidFill>
                  <a:srgbClr val="FF3399"/>
                </a:solidFill>
              </a:rPr>
              <a:t> </a:t>
            </a:r>
            <a:r>
              <a:rPr lang="en-US" sz="2000" dirty="0"/>
              <a:t>when riding my bike in the forest </a:t>
            </a:r>
            <a:r>
              <a:rPr lang="en-US" sz="2000" dirty="0" smtClean="0"/>
              <a:t>yesterday? </a:t>
            </a:r>
            <a:r>
              <a:rPr lang="en-US" sz="2000" dirty="0" smtClean="0">
                <a:solidFill>
                  <a:srgbClr val="FF3399"/>
                </a:solidFill>
              </a:rPr>
              <a:t>Question</a:t>
            </a:r>
            <a:r>
              <a:rPr lang="es-ES" sz="2000" i="1" dirty="0" smtClean="0">
                <a:solidFill>
                  <a:srgbClr val="FF3399"/>
                </a:solidFill>
              </a:rPr>
              <a:t> </a:t>
            </a:r>
            <a:endParaRPr lang="en-US" sz="2000" i="1" dirty="0">
              <a:solidFill>
                <a:srgbClr val="FF3399"/>
              </a:solidFill>
            </a:endParaRPr>
          </a:p>
          <a:p>
            <a:pPr marL="0" indent="0">
              <a:buNone/>
            </a:pPr>
            <a:endParaRPr lang="es-EC" sz="2000" dirty="0">
              <a:solidFill>
                <a:srgbClr val="92D050"/>
              </a:solidFill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7835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785612"/>
            <a:ext cx="10820400" cy="543307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sz="2600" b="1" dirty="0">
                <a:solidFill>
                  <a:srgbClr val="FFFF00"/>
                </a:solidFill>
              </a:rPr>
              <a:t>In general, some is used in positive sentences:</a:t>
            </a:r>
            <a:endParaRPr lang="es-EC" sz="2600" b="1" dirty="0">
              <a:solidFill>
                <a:srgbClr val="FFFF00"/>
              </a:solidFill>
            </a:endParaRPr>
          </a:p>
          <a:p>
            <a:pPr lvl="0"/>
            <a:r>
              <a:rPr lang="en-US" dirty="0"/>
              <a:t>I got some nice presents for Christmas this year.</a:t>
            </a:r>
            <a:endParaRPr lang="es-EC" dirty="0"/>
          </a:p>
          <a:p>
            <a:pPr lvl="0"/>
            <a:r>
              <a:rPr lang="en-US" dirty="0"/>
              <a:t>This job is going to take some time.</a:t>
            </a:r>
            <a:endParaRPr lang="es-EC" dirty="0"/>
          </a:p>
          <a:p>
            <a:pPr marL="0" indent="0">
              <a:buNone/>
            </a:pPr>
            <a:endParaRPr lang="es-EC" dirty="0"/>
          </a:p>
          <a:p>
            <a:r>
              <a:rPr lang="en-US" sz="2600" b="1" dirty="0">
                <a:solidFill>
                  <a:srgbClr val="FFC000"/>
                </a:solidFill>
              </a:rPr>
              <a:t>In general, any is used in negative sentences and questions:</a:t>
            </a:r>
            <a:endParaRPr lang="es-EC" sz="2600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FFC000"/>
                </a:solidFill>
              </a:rPr>
              <a:t> </a:t>
            </a:r>
            <a:endParaRPr lang="es-EC" sz="2600" dirty="0">
              <a:solidFill>
                <a:srgbClr val="FFC000"/>
              </a:solidFill>
            </a:endParaRPr>
          </a:p>
          <a:p>
            <a:pPr lvl="0"/>
            <a:r>
              <a:rPr lang="en-US" dirty="0"/>
              <a:t>I didn't get any nice presents for Christmas this year</a:t>
            </a:r>
            <a:r>
              <a:rPr lang="en-US" dirty="0" smtClean="0"/>
              <a:t>.</a:t>
            </a:r>
            <a:endParaRPr lang="es-EC" dirty="0"/>
          </a:p>
          <a:p>
            <a:pPr lvl="0"/>
            <a:r>
              <a:rPr lang="en-US" dirty="0"/>
              <a:t>I don't need any help.</a:t>
            </a:r>
            <a:endParaRPr lang="es-EC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C" dirty="0"/>
          </a:p>
          <a:p>
            <a:pPr lvl="0"/>
            <a:r>
              <a:rPr lang="en-US" dirty="0"/>
              <a:t>Do you have any brothers or sisters?</a:t>
            </a:r>
            <a:endParaRPr lang="es-EC" dirty="0"/>
          </a:p>
          <a:p>
            <a:pPr lvl="0"/>
            <a:r>
              <a:rPr lang="en-US" dirty="0"/>
              <a:t>Did you catch any fish?</a:t>
            </a:r>
            <a:endParaRPr lang="es-EC" dirty="0"/>
          </a:p>
          <a:p>
            <a:pPr lvl="0"/>
            <a:r>
              <a:rPr lang="en-US" dirty="0"/>
              <a:t>Have you seen any good films recently?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6296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4285" y="1043189"/>
            <a:ext cx="10820400" cy="4840646"/>
          </a:xfrm>
        </p:spPr>
        <p:txBody>
          <a:bodyPr>
            <a:normAutofit fontScale="92500"/>
          </a:bodyPr>
          <a:lstStyle/>
          <a:p>
            <a:r>
              <a:rPr lang="en-US" sz="3000" b="1" dirty="0" smtClean="0">
                <a:solidFill>
                  <a:srgbClr val="92D050"/>
                </a:solidFill>
              </a:rPr>
              <a:t>A LOT OF / LOTS OF   ( MUCHO DE, UNA GRAN CANTIDAD DE)</a:t>
            </a:r>
            <a:endParaRPr lang="es-EC" sz="3000" dirty="0" smtClean="0">
              <a:solidFill>
                <a:srgbClr val="92D050"/>
              </a:solidFill>
            </a:endParaRPr>
          </a:p>
          <a:p>
            <a:r>
              <a:rPr lang="en-US" b="1" dirty="0" smtClean="0"/>
              <a:t>A LOT OF</a:t>
            </a:r>
            <a:r>
              <a:rPr lang="en-US" dirty="0"/>
              <a:t> and </a:t>
            </a:r>
            <a:r>
              <a:rPr lang="en-US" b="1" dirty="0" smtClean="0"/>
              <a:t>LOTS OF</a:t>
            </a:r>
            <a:r>
              <a:rPr lang="en-US" dirty="0"/>
              <a:t> have the same meaning: they both mean </a:t>
            </a:r>
            <a:r>
              <a:rPr lang="en-US" i="1" dirty="0"/>
              <a:t>a large amount or number of people or things</a:t>
            </a:r>
            <a:r>
              <a:rPr lang="en-US" dirty="0"/>
              <a:t>.</a:t>
            </a:r>
            <a:endParaRPr lang="es-EC" dirty="0"/>
          </a:p>
          <a:p>
            <a:r>
              <a:rPr lang="en-US" dirty="0"/>
              <a:t>They are both used before </a:t>
            </a:r>
            <a:r>
              <a:rPr lang="en-US" i="1" dirty="0"/>
              <a:t>countable nouns</a:t>
            </a:r>
            <a:r>
              <a:rPr lang="en-US" dirty="0"/>
              <a:t> and </a:t>
            </a:r>
            <a:r>
              <a:rPr lang="en-US" i="1" dirty="0"/>
              <a:t>uncountable nouns</a:t>
            </a:r>
            <a:r>
              <a:rPr lang="en-US" dirty="0"/>
              <a:t>:</a:t>
            </a:r>
            <a:endParaRPr lang="es-EC" dirty="0"/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FFC000"/>
                </a:solidFill>
              </a:rPr>
              <a:t>with </a:t>
            </a:r>
            <a:r>
              <a:rPr lang="en-US" b="1" dirty="0">
                <a:solidFill>
                  <a:srgbClr val="FFC000"/>
                </a:solidFill>
              </a:rPr>
              <a:t>countable nouns:</a:t>
            </a:r>
            <a:r>
              <a:rPr lang="en-US" dirty="0">
                <a:solidFill>
                  <a:srgbClr val="FFC000"/>
                </a:solidFill>
              </a:rPr>
              <a:t/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b="1" dirty="0">
                <a:solidFill>
                  <a:srgbClr val="FFC000"/>
                </a:solidFill>
              </a:rPr>
              <a:t>A lot of</a:t>
            </a:r>
            <a:r>
              <a:rPr lang="en-US" dirty="0">
                <a:solidFill>
                  <a:srgbClr val="FFC000"/>
                </a:solidFill>
              </a:rPr>
              <a:t> </a:t>
            </a:r>
            <a:r>
              <a:rPr lang="en-US" dirty="0" smtClean="0">
                <a:solidFill>
                  <a:srgbClr val="FFC000"/>
                </a:solidFill>
              </a:rPr>
              <a:t>friends </a:t>
            </a:r>
            <a:r>
              <a:rPr lang="en-US" dirty="0">
                <a:solidFill>
                  <a:srgbClr val="FFC000"/>
                </a:solidFill>
              </a:rPr>
              <a:t>went to the game.</a:t>
            </a:r>
            <a:br>
              <a:rPr lang="en-US" dirty="0">
                <a:solidFill>
                  <a:srgbClr val="FFC000"/>
                </a:solidFill>
              </a:rPr>
            </a:br>
            <a:r>
              <a:rPr lang="en-US" b="1" dirty="0">
                <a:solidFill>
                  <a:srgbClr val="FFC000"/>
                </a:solidFill>
              </a:rPr>
              <a:t>Lots of</a:t>
            </a:r>
            <a:r>
              <a:rPr lang="en-US" dirty="0">
                <a:solidFill>
                  <a:srgbClr val="FFC000"/>
                </a:solidFill>
              </a:rPr>
              <a:t> </a:t>
            </a:r>
            <a:r>
              <a:rPr lang="en-US" dirty="0" smtClean="0">
                <a:solidFill>
                  <a:srgbClr val="FFC000"/>
                </a:solidFill>
              </a:rPr>
              <a:t>friends </a:t>
            </a:r>
            <a:r>
              <a:rPr lang="en-US" dirty="0">
                <a:solidFill>
                  <a:srgbClr val="FFC000"/>
                </a:solidFill>
              </a:rPr>
              <a:t>went to the game</a:t>
            </a:r>
            <a:r>
              <a:rPr lang="en-US" dirty="0" smtClean="0">
                <a:solidFill>
                  <a:srgbClr val="FFC000"/>
                </a:solidFill>
              </a:rPr>
              <a:t>.</a:t>
            </a:r>
          </a:p>
          <a:p>
            <a:endParaRPr lang="es-EC" dirty="0">
              <a:solidFill>
                <a:srgbClr val="FFC000"/>
              </a:solidFill>
            </a:endParaRPr>
          </a:p>
          <a:p>
            <a:r>
              <a:rPr lang="en-US" b="1" dirty="0">
                <a:solidFill>
                  <a:srgbClr val="33CCFF"/>
                </a:solidFill>
              </a:rPr>
              <a:t>with uncountable nouns</a:t>
            </a:r>
            <a:r>
              <a:rPr lang="en-US" dirty="0">
                <a:solidFill>
                  <a:srgbClr val="33CCFF"/>
                </a:solidFill>
              </a:rPr>
              <a:t>:</a:t>
            </a:r>
            <a:br>
              <a:rPr lang="en-US" dirty="0">
                <a:solidFill>
                  <a:srgbClr val="33CCFF"/>
                </a:solidFill>
              </a:rPr>
            </a:br>
            <a:r>
              <a:rPr lang="en-US" b="1" dirty="0">
                <a:solidFill>
                  <a:srgbClr val="33CCFF"/>
                </a:solidFill>
              </a:rPr>
              <a:t>A lot of</a:t>
            </a:r>
            <a:r>
              <a:rPr lang="en-US" dirty="0">
                <a:solidFill>
                  <a:srgbClr val="33CCFF"/>
                </a:solidFill>
              </a:rPr>
              <a:t> </a:t>
            </a:r>
            <a:r>
              <a:rPr lang="en-US" dirty="0" smtClean="0">
                <a:solidFill>
                  <a:srgbClr val="33CCFF"/>
                </a:solidFill>
              </a:rPr>
              <a:t>snow </a:t>
            </a:r>
            <a:r>
              <a:rPr lang="en-US" dirty="0">
                <a:solidFill>
                  <a:srgbClr val="33CCFF"/>
                </a:solidFill>
              </a:rPr>
              <a:t>falls in winter.</a:t>
            </a:r>
            <a:br>
              <a:rPr lang="en-US" dirty="0">
                <a:solidFill>
                  <a:srgbClr val="33CCFF"/>
                </a:solidFill>
              </a:rPr>
            </a:br>
            <a:r>
              <a:rPr lang="en-US" b="1" dirty="0">
                <a:solidFill>
                  <a:srgbClr val="33CCFF"/>
                </a:solidFill>
              </a:rPr>
              <a:t>Lots of </a:t>
            </a:r>
            <a:r>
              <a:rPr lang="en-US" dirty="0">
                <a:solidFill>
                  <a:srgbClr val="33CCFF"/>
                </a:solidFill>
              </a:rPr>
              <a:t>snow falls in winter.</a:t>
            </a:r>
            <a:endParaRPr lang="es-EC" dirty="0">
              <a:solidFill>
                <a:srgbClr val="33CCFF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33CCFF"/>
                </a:solidFill>
              </a:rPr>
              <a:t> </a:t>
            </a:r>
            <a:endParaRPr lang="es-EC" dirty="0">
              <a:solidFill>
                <a:srgbClr val="33CCFF"/>
              </a:solidFill>
            </a:endParaRP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4367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4" y="549162"/>
            <a:ext cx="10820400" cy="5948229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2800" b="1" dirty="0" smtClean="0">
                <a:solidFill>
                  <a:srgbClr val="FF3399"/>
                </a:solidFill>
              </a:rPr>
              <a:t>                                         How </a:t>
            </a:r>
            <a:r>
              <a:rPr lang="en-US" sz="2800" b="1" dirty="0">
                <a:solidFill>
                  <a:srgbClr val="FF3399"/>
                </a:solidFill>
              </a:rPr>
              <a:t>to use </a:t>
            </a:r>
            <a:r>
              <a:rPr lang="en-US" sz="2800" b="1" i="1" dirty="0">
                <a:solidFill>
                  <a:srgbClr val="FF3399"/>
                </a:solidFill>
              </a:rPr>
              <a:t>much</a:t>
            </a:r>
            <a:r>
              <a:rPr lang="en-US" sz="2800" b="1" dirty="0">
                <a:solidFill>
                  <a:srgbClr val="FF3399"/>
                </a:solidFill>
              </a:rPr>
              <a:t> and </a:t>
            </a:r>
            <a:r>
              <a:rPr lang="en-US" sz="2800" b="1" i="1" dirty="0">
                <a:solidFill>
                  <a:srgbClr val="FF3399"/>
                </a:solidFill>
              </a:rPr>
              <a:t>many</a:t>
            </a:r>
            <a:endParaRPr lang="en-US" sz="2800" b="1" dirty="0">
              <a:solidFill>
                <a:srgbClr val="FF3399"/>
              </a:solidFill>
            </a:endParaRPr>
          </a:p>
          <a:p>
            <a:pPr fontAlgn="base"/>
            <a:r>
              <a:rPr lang="en-US" sz="2400" dirty="0"/>
              <a:t>We use </a:t>
            </a:r>
            <a:r>
              <a:rPr lang="en-US" sz="2400" b="1" dirty="0">
                <a:solidFill>
                  <a:srgbClr val="FFFF00"/>
                </a:solidFill>
              </a:rPr>
              <a:t>much</a:t>
            </a:r>
            <a:r>
              <a:rPr lang="en-US" sz="2400" dirty="0"/>
              <a:t> with </a:t>
            </a:r>
            <a:r>
              <a:rPr lang="en-US" sz="2400" b="1" dirty="0"/>
              <a:t>uncountable</a:t>
            </a:r>
            <a:r>
              <a:rPr lang="en-US" sz="2400" dirty="0"/>
              <a:t> nouns.</a:t>
            </a:r>
          </a:p>
          <a:p>
            <a:pPr fontAlgn="base"/>
            <a:r>
              <a:rPr lang="en-US" sz="2400" dirty="0"/>
              <a:t>We use </a:t>
            </a:r>
            <a:r>
              <a:rPr lang="en-US" sz="2400" b="1" dirty="0">
                <a:solidFill>
                  <a:srgbClr val="92D050"/>
                </a:solidFill>
              </a:rPr>
              <a:t>many</a:t>
            </a:r>
            <a:r>
              <a:rPr lang="en-US" sz="2400" dirty="0"/>
              <a:t> with </a:t>
            </a:r>
            <a:r>
              <a:rPr lang="en-US" sz="2400" b="1" dirty="0"/>
              <a:t>countable</a:t>
            </a:r>
            <a:r>
              <a:rPr lang="en-US" sz="2400" dirty="0"/>
              <a:t> nouns.</a:t>
            </a:r>
          </a:p>
          <a:p>
            <a:pPr fontAlgn="base"/>
            <a:r>
              <a:rPr lang="en-US" sz="2400" dirty="0"/>
              <a:t>We use </a:t>
            </a:r>
            <a:r>
              <a:rPr lang="en-US" sz="2400" b="1" dirty="0">
                <a:solidFill>
                  <a:srgbClr val="7030A0"/>
                </a:solidFill>
              </a:rPr>
              <a:t>much</a:t>
            </a:r>
            <a:r>
              <a:rPr lang="en-US" sz="2400" dirty="0"/>
              <a:t> and </a:t>
            </a:r>
            <a:r>
              <a:rPr lang="en-US" sz="2400" b="1" dirty="0">
                <a:solidFill>
                  <a:srgbClr val="00FFFF"/>
                </a:solidFill>
              </a:rPr>
              <a:t>many</a:t>
            </a:r>
            <a:r>
              <a:rPr lang="en-US" sz="2400" dirty="0"/>
              <a:t> in </a:t>
            </a:r>
            <a:r>
              <a:rPr lang="en-US" sz="2400" b="1" dirty="0"/>
              <a:t>questions</a:t>
            </a:r>
            <a:r>
              <a:rPr lang="en-US" sz="2400" dirty="0"/>
              <a:t> and </a:t>
            </a:r>
            <a:r>
              <a:rPr lang="en-US" sz="2400" b="1" dirty="0"/>
              <a:t>negative</a:t>
            </a:r>
            <a:r>
              <a:rPr lang="en-US" sz="2400" dirty="0"/>
              <a:t> sentences.</a:t>
            </a:r>
          </a:p>
          <a:p>
            <a:pPr fontAlgn="base"/>
            <a:endParaRPr lang="en-US" sz="2400" b="1" dirty="0" smtClean="0"/>
          </a:p>
          <a:p>
            <a:pPr fontAlgn="base"/>
            <a:r>
              <a:rPr lang="en-US" sz="1800" b="1" dirty="0" smtClean="0">
                <a:solidFill>
                  <a:srgbClr val="FFFF00"/>
                </a:solidFill>
              </a:rPr>
              <a:t>MUCH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Before</a:t>
            </a:r>
            <a:r>
              <a:rPr lang="en-US" sz="1800" dirty="0"/>
              <a:t> </a:t>
            </a:r>
            <a:r>
              <a:rPr lang="en-US" sz="1800" b="1" dirty="0"/>
              <a:t>uncountable</a:t>
            </a:r>
            <a:r>
              <a:rPr lang="en-US" sz="1800" dirty="0"/>
              <a:t> nouns in </a:t>
            </a:r>
            <a:r>
              <a:rPr lang="en-US" sz="1800" b="1" dirty="0"/>
              <a:t>questions</a:t>
            </a:r>
            <a:r>
              <a:rPr lang="en-US" sz="1800" dirty="0"/>
              <a:t> and </a:t>
            </a:r>
            <a:r>
              <a:rPr lang="en-US" sz="1800" b="1" dirty="0"/>
              <a:t>negative</a:t>
            </a:r>
            <a:r>
              <a:rPr lang="en-US" sz="1800" dirty="0"/>
              <a:t> sentences:</a:t>
            </a:r>
          </a:p>
          <a:p>
            <a:pPr fontAlgn="base"/>
            <a:r>
              <a:rPr lang="en-US" sz="1800" i="1" dirty="0"/>
              <a:t>How </a:t>
            </a:r>
            <a:r>
              <a:rPr lang="en-US" sz="1800" b="1" i="1" dirty="0"/>
              <a:t>much time</a:t>
            </a:r>
            <a:r>
              <a:rPr lang="en-US" sz="1800" i="1" dirty="0"/>
              <a:t> do we have?</a:t>
            </a:r>
            <a:endParaRPr lang="en-US" sz="1800" dirty="0"/>
          </a:p>
          <a:p>
            <a:pPr fontAlgn="base"/>
            <a:r>
              <a:rPr lang="en-US" sz="1800" i="1" dirty="0"/>
              <a:t>We need to stop – we don't have </a:t>
            </a:r>
            <a:r>
              <a:rPr lang="en-US" sz="1800" b="1" i="1" dirty="0"/>
              <a:t>much </a:t>
            </a:r>
            <a:r>
              <a:rPr lang="en-US" sz="1800" b="1" i="1" dirty="0" smtClean="0"/>
              <a:t>gasoline</a:t>
            </a:r>
            <a:r>
              <a:rPr lang="en-US" sz="1800" i="1" dirty="0" smtClean="0"/>
              <a:t>.</a:t>
            </a:r>
            <a:r>
              <a:rPr lang="en-US" sz="1800" i="1" dirty="0"/>
              <a:t> </a:t>
            </a:r>
            <a:r>
              <a:rPr lang="en-US" sz="1800" dirty="0">
                <a:solidFill>
                  <a:srgbClr val="FF3399"/>
                </a:solidFill>
              </a:rPr>
              <a:t>[negative]</a:t>
            </a:r>
          </a:p>
          <a:p>
            <a:pPr fontAlgn="base"/>
            <a:r>
              <a:rPr lang="en-US" sz="1800" b="1" dirty="0" smtClean="0">
                <a:solidFill>
                  <a:srgbClr val="92D050"/>
                </a:solidFill>
              </a:rPr>
              <a:t>MANY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Before </a:t>
            </a:r>
            <a:r>
              <a:rPr lang="en-US" sz="1800" dirty="0"/>
              <a:t>plural </a:t>
            </a:r>
            <a:r>
              <a:rPr lang="en-US" sz="1800" b="1" dirty="0"/>
              <a:t>countable</a:t>
            </a:r>
            <a:r>
              <a:rPr lang="en-US" sz="1800" dirty="0"/>
              <a:t> nouns in </a:t>
            </a:r>
            <a:r>
              <a:rPr lang="en-US" sz="1800" b="1" dirty="0"/>
              <a:t>questions</a:t>
            </a:r>
            <a:r>
              <a:rPr lang="en-US" sz="1800" dirty="0"/>
              <a:t> and </a:t>
            </a:r>
            <a:r>
              <a:rPr lang="en-US" sz="1800" b="1" dirty="0"/>
              <a:t>negative</a:t>
            </a:r>
            <a:r>
              <a:rPr lang="en-US" sz="1800" dirty="0"/>
              <a:t> sentences:</a:t>
            </a:r>
          </a:p>
          <a:p>
            <a:pPr fontAlgn="base"/>
            <a:r>
              <a:rPr lang="en-US" sz="1800" i="1" dirty="0"/>
              <a:t>Are there </a:t>
            </a:r>
            <a:r>
              <a:rPr lang="en-US" sz="1800" b="1" i="1" dirty="0"/>
              <a:t>many restaurants</a:t>
            </a:r>
            <a:r>
              <a:rPr lang="en-US" sz="1800" i="1" dirty="0"/>
              <a:t> in the town?</a:t>
            </a:r>
            <a:endParaRPr lang="en-US" sz="1800" dirty="0"/>
          </a:p>
          <a:p>
            <a:pPr fontAlgn="base"/>
            <a:r>
              <a:rPr lang="en-US" sz="1800" i="1" dirty="0"/>
              <a:t>He's </a:t>
            </a:r>
            <a:r>
              <a:rPr lang="en-US" sz="1800" i="1" dirty="0" smtClean="0"/>
              <a:t>sad </a:t>
            </a:r>
            <a:r>
              <a:rPr lang="en-US" sz="1800" i="1" dirty="0"/>
              <a:t>because he doesn't have </a:t>
            </a:r>
            <a:r>
              <a:rPr lang="en-US" sz="1800" b="1" i="1" dirty="0"/>
              <a:t>many friends</a:t>
            </a:r>
            <a:r>
              <a:rPr lang="en-US" sz="1800" i="1" dirty="0"/>
              <a:t>. </a:t>
            </a:r>
            <a:r>
              <a:rPr lang="en-US" sz="1800" dirty="0">
                <a:solidFill>
                  <a:srgbClr val="FF3399"/>
                </a:solidFill>
              </a:rPr>
              <a:t>[negative]</a:t>
            </a:r>
          </a:p>
          <a:p>
            <a:endParaRPr lang="es-EC" sz="1800" b="1" dirty="0"/>
          </a:p>
        </p:txBody>
      </p:sp>
    </p:spTree>
    <p:extLst>
      <p:ext uri="{BB962C8B-B14F-4D97-AF65-F5344CB8AC3E}">
        <p14:creationId xmlns:p14="http://schemas.microsoft.com/office/powerpoint/2010/main" val="55385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3487" y="1004552"/>
            <a:ext cx="11106955" cy="5306096"/>
          </a:xfrm>
        </p:spPr>
        <p:txBody>
          <a:bodyPr>
            <a:normAutofit/>
          </a:bodyPr>
          <a:lstStyle/>
          <a:p>
            <a:r>
              <a:rPr lang="en-US" dirty="0"/>
              <a:t>We usually use </a:t>
            </a:r>
            <a:r>
              <a:rPr lang="en-US" i="1" dirty="0"/>
              <a:t>much</a:t>
            </a:r>
            <a:r>
              <a:rPr lang="en-US" dirty="0"/>
              <a:t> and </a:t>
            </a:r>
            <a:r>
              <a:rPr lang="en-US" i="1" dirty="0"/>
              <a:t>many</a:t>
            </a:r>
            <a:r>
              <a:rPr lang="en-US" dirty="0"/>
              <a:t> with questions (?) </a:t>
            </a:r>
            <a:endParaRPr lang="es-EC" dirty="0"/>
          </a:p>
          <a:p>
            <a:r>
              <a:rPr lang="en-US" b="1" i="1" dirty="0" smtClean="0">
                <a:solidFill>
                  <a:srgbClr val="92D050"/>
                </a:solidFill>
              </a:rPr>
              <a:t>HOW MANY = CUANTOS PARA PREGUNTAS CON CONTABLES</a:t>
            </a:r>
          </a:p>
          <a:p>
            <a:pPr marL="457200" indent="-457200">
              <a:buFont typeface="+mj-lt"/>
              <a:buAutoNum type="arabicPeriod"/>
            </a:pPr>
            <a:r>
              <a:rPr lang="en-US" i="1" dirty="0"/>
              <a:t>How </a:t>
            </a:r>
            <a:r>
              <a:rPr lang="en-US" b="1" i="1" dirty="0"/>
              <a:t>many</a:t>
            </a:r>
            <a:r>
              <a:rPr lang="en-US" i="1" dirty="0"/>
              <a:t> eggs are in this cake</a:t>
            </a:r>
            <a:r>
              <a:rPr lang="en-US" i="1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 many cups of coffee do you drink? 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</a:t>
            </a:r>
            <a:r>
              <a:rPr lang="en-US" dirty="0"/>
              <a:t> many newspapers do you read every day? 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</a:t>
            </a:r>
            <a:r>
              <a:rPr lang="en-US" dirty="0"/>
              <a:t> many Euros have you got? </a:t>
            </a:r>
            <a:br>
              <a:rPr lang="en-US" dirty="0"/>
            </a:br>
            <a:endParaRPr lang="en-US" i="1" dirty="0" smtClean="0"/>
          </a:p>
          <a:p>
            <a:r>
              <a:rPr lang="en-US" b="1" i="1" dirty="0" smtClean="0">
                <a:solidFill>
                  <a:srgbClr val="FF3300"/>
                </a:solidFill>
              </a:rPr>
              <a:t>HOW MUCH = CUANTOS PARA PREGUNTAS CON NO CONTABLES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 much coffee do you drink? 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</a:t>
            </a:r>
            <a:r>
              <a:rPr lang="en-US" dirty="0"/>
              <a:t> much money have you got? 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How</a:t>
            </a:r>
            <a:r>
              <a:rPr lang="en-US" dirty="0"/>
              <a:t> much paper is in the printer? 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i="1" dirty="0" smtClean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0751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220</TotalTime>
  <Words>37</Words>
  <Application>Microsoft Office PowerPoint</Application>
  <PresentationFormat>Panorámica</PresentationFormat>
  <Paragraphs>53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Estela de condensación</vt:lpstr>
      <vt:lpstr>QUANTIFIERS  Some and any A LOT OF AND LOTS OF  MANY AND MUCH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and any</dc:title>
  <dc:creator>Mafer Ponce</dc:creator>
  <cp:lastModifiedBy>Mafersita82</cp:lastModifiedBy>
  <cp:revision>19</cp:revision>
  <dcterms:created xsi:type="dcterms:W3CDTF">2018-02-05T01:57:02Z</dcterms:created>
  <dcterms:modified xsi:type="dcterms:W3CDTF">2021-03-19T21:11:59Z</dcterms:modified>
</cp:coreProperties>
</file>