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3/2/2021</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F3075A-B3CA-4308-8288-4AA3FDE33D80}" type="datetimeFigureOut">
              <a:rPr lang="en-US" dirty="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674B8D-FEEF-4ACC-AE11-BD533592BCDC}" type="datetimeFigureOut">
              <a:rPr lang="en-US" dirty="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326006-7E0B-4944-9FC8-8FFECA54B11C}" type="datetimeFigureOut">
              <a:rPr lang="en-US" dirty="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B5A3413-B80B-4905-8668-7292F4C8B0D5}" type="datetimeFigureOut">
              <a:rPr lang="en-US" dirty="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74019662-C6A4-45F9-A235-129F0C1DEF43}" type="datetimeFigureOut">
              <a:rPr lang="en-US" dirty="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909BB764-976A-4040-BDCA-252C91CEE939}" type="datetimeFigureOut">
              <a:rPr lang="en-US" dirty="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9D1490F-3E6A-4544-9694-22B6007FE3C6}" type="datetimeFigureOut">
              <a:rPr lang="en-US" dirty="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829323-6A73-409C-86A6-9EAF0F851121}" type="datetimeFigureOut">
              <a:rPr lang="en-US" dirty="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E240176-F1D3-49EC-82F4-0915A3AC4184}" type="datetimeFigureOut">
              <a:rPr lang="en-US" dirty="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3/2/2021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916959" y="-728262"/>
            <a:ext cx="9755187" cy="2766528"/>
          </a:xfrm>
        </p:spPr>
        <p:txBody>
          <a:bodyPr>
            <a:normAutofit/>
          </a:bodyPr>
          <a:lstStyle/>
          <a:p>
            <a:r>
              <a:rPr lang="es-EC" sz="7200" dirty="0" smtClean="0"/>
              <a:t>PAST CONTINUOUS</a:t>
            </a:r>
            <a:endParaRPr lang="es-EC" sz="7200" dirty="0"/>
          </a:p>
        </p:txBody>
      </p:sp>
      <p:pic>
        <p:nvPicPr>
          <p:cNvPr id="2050" name="Picture 2" descr="Past Continuous - My 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503" y="2464953"/>
            <a:ext cx="4285354" cy="305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231451" y="90151"/>
            <a:ext cx="11153103" cy="6767849"/>
          </a:xfrm>
        </p:spPr>
        <p:txBody>
          <a:bodyPr>
            <a:normAutofit/>
          </a:bodyPr>
          <a:lstStyle/>
          <a:p>
            <a:pPr algn="just"/>
            <a:r>
              <a:rPr lang="en-US" sz="1900" b="1" dirty="0">
                <a:latin typeface="Calibri" panose="020F0502020204030204" pitchFamily="34" charset="0"/>
                <a:cs typeface="Calibri" panose="020F0502020204030204" pitchFamily="34" charset="0"/>
              </a:rPr>
              <a:t>P</a:t>
            </a:r>
            <a:r>
              <a:rPr lang="en-US" sz="1900" b="1" dirty="0" smtClean="0">
                <a:latin typeface="Calibri" panose="020F0502020204030204" pitchFamily="34" charset="0"/>
                <a:cs typeface="Calibri" panose="020F0502020204030204" pitchFamily="34" charset="0"/>
              </a:rPr>
              <a:t>ast</a:t>
            </a:r>
            <a:r>
              <a:rPr lang="en-US" sz="1900" b="1" dirty="0">
                <a:latin typeface="Calibri" panose="020F0502020204030204" pitchFamily="34" charset="0"/>
                <a:cs typeface="Calibri" panose="020F0502020204030204" pitchFamily="34" charset="0"/>
              </a:rPr>
              <a:t> Continuous Tense </a:t>
            </a:r>
            <a:r>
              <a:rPr lang="en-US" sz="1900" dirty="0">
                <a:latin typeface="Calibri" panose="020F0502020204030204" pitchFamily="34" charset="0"/>
                <a:cs typeface="Calibri" panose="020F0502020204030204" pitchFamily="34" charset="0"/>
              </a:rPr>
              <a:t> indicates an action which started in the past and continued in a certain time period. The point to be taken into consideration is that the action started in the past and the continuity of the action was also in the past, so it does not continue at this moment. </a:t>
            </a:r>
            <a:endParaRPr lang="en-US" sz="1900" dirty="0" smtClean="0">
              <a:latin typeface="Calibri" panose="020F0502020204030204" pitchFamily="34" charset="0"/>
              <a:cs typeface="Calibri" panose="020F0502020204030204" pitchFamily="34" charset="0"/>
            </a:endParaRPr>
          </a:p>
          <a:p>
            <a:r>
              <a:rPr lang="en-US" sz="1900" b="1" dirty="0" smtClean="0">
                <a:solidFill>
                  <a:srgbClr val="000000"/>
                </a:solidFill>
                <a:latin typeface="Calibri" panose="020F0502020204030204" pitchFamily="34" charset="0"/>
                <a:cs typeface="Calibri" panose="020F0502020204030204" pitchFamily="34" charset="0"/>
              </a:rPr>
              <a:t>The </a:t>
            </a:r>
            <a:r>
              <a:rPr lang="en-US" sz="1900" b="1" dirty="0">
                <a:solidFill>
                  <a:srgbClr val="000000"/>
                </a:solidFill>
                <a:latin typeface="Calibri" panose="020F0502020204030204" pitchFamily="34" charset="0"/>
                <a:cs typeface="Calibri" panose="020F0502020204030204" pitchFamily="34" charset="0"/>
              </a:rPr>
              <a:t>past continuous </a:t>
            </a:r>
            <a:r>
              <a:rPr lang="en-US" sz="1900" dirty="0">
                <a:solidFill>
                  <a:srgbClr val="000000"/>
                </a:solidFill>
                <a:latin typeface="Calibri" panose="020F0502020204030204" pitchFamily="34" charset="0"/>
                <a:cs typeface="Calibri" panose="020F0502020204030204" pitchFamily="34" charset="0"/>
              </a:rPr>
              <a:t>is formed from the past tense of </a:t>
            </a:r>
            <a:r>
              <a:rPr lang="en-US" sz="1900" b="1" i="1" dirty="0">
                <a:solidFill>
                  <a:srgbClr val="000000"/>
                </a:solidFill>
                <a:latin typeface="Calibri" panose="020F0502020204030204" pitchFamily="34" charset="0"/>
                <a:cs typeface="Calibri" panose="020F0502020204030204" pitchFamily="34" charset="0"/>
              </a:rPr>
              <a:t>be</a:t>
            </a:r>
            <a:r>
              <a:rPr lang="en-US" sz="1900" dirty="0">
                <a:solidFill>
                  <a:srgbClr val="000000"/>
                </a:solidFill>
                <a:latin typeface="Calibri" panose="020F0502020204030204" pitchFamily="34" charset="0"/>
                <a:cs typeface="Calibri" panose="020F0502020204030204" pitchFamily="34" charset="0"/>
              </a:rPr>
              <a:t> with the </a:t>
            </a:r>
            <a:r>
              <a:rPr lang="en-US" sz="1900" b="1" i="1" dirty="0">
                <a:solidFill>
                  <a:srgbClr val="000000"/>
                </a:solidFill>
                <a:latin typeface="Calibri" panose="020F0502020204030204" pitchFamily="34" charset="0"/>
                <a:cs typeface="Calibri" panose="020F0502020204030204" pitchFamily="34" charset="0"/>
              </a:rPr>
              <a:t>-</a:t>
            </a:r>
            <a:r>
              <a:rPr lang="en-US" sz="1900" b="1" i="1" dirty="0" err="1">
                <a:solidFill>
                  <a:srgbClr val="000000"/>
                </a:solidFill>
                <a:latin typeface="Calibri" panose="020F0502020204030204" pitchFamily="34" charset="0"/>
                <a:cs typeface="Calibri" panose="020F0502020204030204" pitchFamily="34" charset="0"/>
              </a:rPr>
              <a:t>ing</a:t>
            </a:r>
            <a:r>
              <a:rPr lang="en-US" sz="1900" dirty="0">
                <a:solidFill>
                  <a:srgbClr val="000000"/>
                </a:solidFill>
                <a:latin typeface="Calibri" panose="020F0502020204030204" pitchFamily="34" charset="0"/>
                <a:cs typeface="Calibri" panose="020F0502020204030204" pitchFamily="34" charset="0"/>
              </a:rPr>
              <a:t> form of the verb</a:t>
            </a:r>
            <a:r>
              <a:rPr lang="en-US" sz="1900" dirty="0" smtClean="0">
                <a:solidFill>
                  <a:srgbClr val="000000"/>
                </a:solidFill>
                <a:latin typeface="Calibri" panose="020F0502020204030204" pitchFamily="34" charset="0"/>
                <a:cs typeface="Calibri" panose="020F0502020204030204" pitchFamily="34" charset="0"/>
              </a:rPr>
              <a:t>:</a:t>
            </a:r>
            <a:endParaRPr lang="en-US" sz="1900" dirty="0">
              <a:solidFill>
                <a:srgbClr val="000000"/>
              </a:solidFill>
              <a:latin typeface="Calibri" panose="020F0502020204030204" pitchFamily="34" charset="0"/>
              <a:cs typeface="Calibri" panose="020F0502020204030204" pitchFamily="34" charset="0"/>
            </a:endParaRPr>
          </a:p>
          <a:p>
            <a:pPr marL="0" indent="0">
              <a:buNone/>
            </a:pPr>
            <a:r>
              <a:rPr lang="en-US" sz="3500" dirty="0" smtClean="0">
                <a:solidFill>
                  <a:srgbClr val="000000"/>
                </a:solidFill>
                <a:latin typeface="Calibri" panose="020F0502020204030204" pitchFamily="34" charset="0"/>
                <a:cs typeface="Calibri" panose="020F0502020204030204" pitchFamily="34" charset="0"/>
              </a:rPr>
              <a:t> </a:t>
            </a:r>
            <a:r>
              <a:rPr lang="en-US" sz="3500" dirty="0" smtClean="0">
                <a:solidFill>
                  <a:schemeClr val="accent2">
                    <a:lumMod val="75000"/>
                  </a:schemeClr>
                </a:solidFill>
                <a:latin typeface="Calibri" panose="020F0502020204030204" pitchFamily="34" charset="0"/>
                <a:cs typeface="Calibri" panose="020F0502020204030204" pitchFamily="34" charset="0"/>
              </a:rPr>
              <a:t>EXAMPLES </a:t>
            </a:r>
            <a:endParaRPr lang="en-US" sz="35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They </a:t>
            </a:r>
            <a:r>
              <a:rPr lang="en-US" sz="1800" dirty="0">
                <a:solidFill>
                  <a:schemeClr val="accent2">
                    <a:lumMod val="75000"/>
                  </a:schemeClr>
                </a:solidFill>
                <a:latin typeface="Calibri" panose="020F0502020204030204" pitchFamily="34" charset="0"/>
                <a:cs typeface="Calibri" panose="020F0502020204030204" pitchFamily="34" charset="0"/>
              </a:rPr>
              <a:t>were going </a:t>
            </a:r>
            <a:r>
              <a:rPr lang="en-US" sz="1800" dirty="0">
                <a:latin typeface="Calibri" panose="020F0502020204030204" pitchFamily="34" charset="0"/>
                <a:cs typeface="Calibri" panose="020F0502020204030204" pitchFamily="34" charset="0"/>
              </a:rPr>
              <a:t>to the party. / </a:t>
            </a:r>
            <a:r>
              <a:rPr lang="en-US" sz="1800" dirty="0" err="1">
                <a:latin typeface="Calibri" panose="020F0502020204030204" pitchFamily="34" charset="0"/>
                <a:cs typeface="Calibri" panose="020F0502020204030204" pitchFamily="34" charset="0"/>
              </a:rPr>
              <a:t>Estaban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yendo</a:t>
            </a:r>
            <a:r>
              <a:rPr lang="en-US" sz="1800" dirty="0">
                <a:latin typeface="Calibri" panose="020F0502020204030204" pitchFamily="34" charset="0"/>
                <a:cs typeface="Calibri" panose="020F0502020204030204" pitchFamily="34" charset="0"/>
              </a:rPr>
              <a:t> a la fiesta</a:t>
            </a:r>
            <a:r>
              <a:rPr lang="en-US" sz="1800" dirty="0" smtClean="0">
                <a:latin typeface="Calibri" panose="020F0502020204030204" pitchFamily="34" charset="0"/>
                <a:cs typeface="Calibri" panose="020F0502020204030204" pitchFamily="34" charset="0"/>
              </a:rPr>
              <a:t>.</a:t>
            </a:r>
          </a:p>
          <a:p>
            <a:r>
              <a:rPr lang="es-ES" sz="1800" dirty="0">
                <a:latin typeface="Calibri" panose="020F0502020204030204" pitchFamily="34" charset="0"/>
                <a:cs typeface="Calibri" panose="020F0502020204030204" pitchFamily="34" charset="0"/>
              </a:rPr>
              <a:t>He </a:t>
            </a:r>
            <a:r>
              <a:rPr lang="es-ES" sz="1800" dirty="0" err="1">
                <a:solidFill>
                  <a:schemeClr val="accent2">
                    <a:lumMod val="75000"/>
                  </a:schemeClr>
                </a:solidFill>
                <a:latin typeface="Calibri" panose="020F0502020204030204" pitchFamily="34" charset="0"/>
                <a:cs typeface="Calibri" panose="020F0502020204030204" pitchFamily="34" charset="0"/>
              </a:rPr>
              <a:t>wasn’t</a:t>
            </a:r>
            <a:r>
              <a:rPr lang="es-ES" sz="1800" dirty="0">
                <a:solidFill>
                  <a:schemeClr val="accent2">
                    <a:lumMod val="75000"/>
                  </a:schemeClr>
                </a:solidFill>
                <a:latin typeface="Calibri" panose="020F0502020204030204" pitchFamily="34" charset="0"/>
                <a:cs typeface="Calibri" panose="020F0502020204030204" pitchFamily="34" charset="0"/>
              </a:rPr>
              <a:t> </a:t>
            </a:r>
            <a:r>
              <a:rPr lang="es-ES" sz="1800" dirty="0" err="1">
                <a:solidFill>
                  <a:schemeClr val="accent2">
                    <a:lumMod val="75000"/>
                  </a:schemeClr>
                </a:solidFill>
                <a:latin typeface="Calibri" panose="020F0502020204030204" pitchFamily="34" charset="0"/>
                <a:cs typeface="Calibri" panose="020F0502020204030204" pitchFamily="34" charset="0"/>
              </a:rPr>
              <a:t>paying</a:t>
            </a:r>
            <a:r>
              <a:rPr lang="es-ES" sz="1800" dirty="0">
                <a:latin typeface="Calibri" panose="020F0502020204030204" pitchFamily="34" charset="0"/>
                <a:cs typeface="Calibri" panose="020F0502020204030204" pitchFamily="34" charset="0"/>
              </a:rPr>
              <a:t> </a:t>
            </a:r>
            <a:r>
              <a:rPr lang="es-ES" sz="1800" dirty="0" err="1">
                <a:latin typeface="Calibri" panose="020F0502020204030204" pitchFamily="34" charset="0"/>
                <a:cs typeface="Calibri" panose="020F0502020204030204" pitchFamily="34" charset="0"/>
              </a:rPr>
              <a:t>enough</a:t>
            </a:r>
            <a:r>
              <a:rPr lang="es-ES" sz="1800" dirty="0">
                <a:latin typeface="Calibri" panose="020F0502020204030204" pitchFamily="34" charset="0"/>
                <a:cs typeface="Calibri" panose="020F0502020204030204" pitchFamily="34" charset="0"/>
              </a:rPr>
              <a:t>. / Él no estaba pagando lo suficiente.</a:t>
            </a:r>
            <a:br>
              <a:rPr lang="es-ES" sz="1800" dirty="0">
                <a:latin typeface="Calibri" panose="020F0502020204030204" pitchFamily="34" charset="0"/>
                <a:cs typeface="Calibri" panose="020F0502020204030204" pitchFamily="34" charset="0"/>
              </a:rPr>
            </a:br>
            <a:endParaRPr lang="en-US" sz="1600" b="1" dirty="0">
              <a:latin typeface="Calibri" panose="020F0502020204030204" pitchFamily="34" charset="0"/>
              <a:cs typeface="Calibri" panose="020F0502020204030204" pitchFamily="34" charset="0"/>
            </a:endParaRPr>
          </a:p>
          <a:p>
            <a:pPr marL="0" indent="0">
              <a:lnSpc>
                <a:spcPct val="115000"/>
              </a:lnSpc>
              <a:spcAft>
                <a:spcPts val="0"/>
              </a:spcAft>
              <a:buNone/>
            </a:pPr>
            <a:r>
              <a:rPr lang="en-US" dirty="0" smtClean="0">
                <a:latin typeface="Calibri" panose="020F0502020204030204" pitchFamily="34" charset="0"/>
                <a:ea typeface="Times New Roman" panose="02020603050405020304" pitchFamily="18" charset="0"/>
                <a:cs typeface="Times New Roman" panose="02020603050405020304" pitchFamily="18" charset="0"/>
              </a:rPr>
              <a:t/>
            </a:r>
            <a:br>
              <a:rPr lang="en-US" dirty="0" smtClean="0">
                <a:latin typeface="Calibri" panose="020F0502020204030204" pitchFamily="34" charset="0"/>
                <a:ea typeface="Times New Roman" panose="02020603050405020304" pitchFamily="18" charset="0"/>
                <a:cs typeface="Times New Roman" panose="02020603050405020304" pitchFamily="18" charset="0"/>
              </a:rPr>
            </a:br>
            <a:r>
              <a:rPr lang="en-US" dirty="0" smtClean="0">
                <a:latin typeface="Calibri" panose="020F0502020204030204" pitchFamily="34" charset="0"/>
                <a:ea typeface="Times New Roman" panose="02020603050405020304" pitchFamily="18" charset="0"/>
                <a:cs typeface="Times New Roman" panose="02020603050405020304" pitchFamily="18" charset="0"/>
              </a:rPr>
              <a:t/>
            </a:r>
            <a:br>
              <a:rPr lang="en-US" dirty="0" smtClean="0">
                <a:latin typeface="Calibri" panose="020F0502020204030204" pitchFamily="34" charset="0"/>
                <a:ea typeface="Times New Roman" panose="02020603050405020304" pitchFamily="18" charset="0"/>
                <a:cs typeface="Times New Roman" panose="02020603050405020304" pitchFamily="18" charset="0"/>
              </a:rPr>
            </a:br>
            <a:endParaRPr lang="es-EC" dirty="0"/>
          </a:p>
        </p:txBody>
      </p:sp>
      <p:pic>
        <p:nvPicPr>
          <p:cNvPr id="2" name="Imagen 1"/>
          <p:cNvPicPr>
            <a:picLocks noChangeAspect="1"/>
          </p:cNvPicPr>
          <p:nvPr/>
        </p:nvPicPr>
        <p:blipFill>
          <a:blip r:embed="rId2"/>
          <a:stretch>
            <a:fillRect/>
          </a:stretch>
        </p:blipFill>
        <p:spPr>
          <a:xfrm>
            <a:off x="7785463" y="3008736"/>
            <a:ext cx="2973545" cy="2973545"/>
          </a:xfrm>
          <a:prstGeom prst="rect">
            <a:avLst/>
          </a:prstGeom>
        </p:spPr>
      </p:pic>
    </p:spTree>
    <p:extLst>
      <p:ext uri="{BB962C8B-B14F-4D97-AF65-F5344CB8AC3E}">
        <p14:creationId xmlns:p14="http://schemas.microsoft.com/office/powerpoint/2010/main" val="171953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80304" y="360608"/>
            <a:ext cx="10938839" cy="5258675"/>
          </a:xfrm>
        </p:spPr>
        <p:txBody>
          <a:bodyPr>
            <a:normAutofit fontScale="85000" lnSpcReduction="20000"/>
          </a:bodyPr>
          <a:lstStyle/>
          <a:p>
            <a:pPr marL="0" indent="0" fontAlgn="base">
              <a:buNone/>
            </a:pPr>
            <a:r>
              <a:rPr lang="en-US" sz="2800" b="1" dirty="0">
                <a:latin typeface="Calibri" panose="020F0502020204030204" pitchFamily="34" charset="0"/>
                <a:cs typeface="Calibri" panose="020F0502020204030204" pitchFamily="34" charset="0"/>
              </a:rPr>
              <a:t>The Structures of Past Continuous/Progressive Tense</a:t>
            </a:r>
            <a:endParaRPr lang="en-US" sz="2800" dirty="0">
              <a:latin typeface="Calibri" panose="020F0502020204030204" pitchFamily="34" charset="0"/>
              <a:cs typeface="Calibri" panose="020F0502020204030204" pitchFamily="34" charset="0"/>
            </a:endParaRPr>
          </a:p>
          <a:p>
            <a:pPr fontAlgn="base"/>
            <a:r>
              <a:rPr lang="en-US" b="1" dirty="0">
                <a:latin typeface="Calibri" panose="020F0502020204030204" pitchFamily="34" charset="0"/>
                <a:cs typeface="Calibri" panose="020F0502020204030204" pitchFamily="34" charset="0"/>
              </a:rPr>
              <a:t>POSITIVE FORM (+):</a:t>
            </a:r>
            <a:r>
              <a:rPr lang="en-US" dirty="0">
                <a:latin typeface="Calibri" panose="020F0502020204030204" pitchFamily="34" charset="0"/>
                <a:cs typeface="Calibri" panose="020F0502020204030204" pitchFamily="34" charset="0"/>
              </a:rPr>
              <a:t>  </a:t>
            </a:r>
          </a:p>
          <a:p>
            <a:pPr marL="0" indent="0" fontAlgn="base">
              <a:buNone/>
            </a:pPr>
            <a:r>
              <a:rPr lang="en-US" dirty="0">
                <a:latin typeface="Calibri" panose="020F0502020204030204" pitchFamily="34" charset="0"/>
                <a:cs typeface="Calibri" panose="020F0502020204030204" pitchFamily="34" charset="0"/>
              </a:rPr>
              <a:t>Subject + BE ( was / were ) </a:t>
            </a:r>
            <a:r>
              <a:rPr lang="en-US" dirty="0" smtClean="0">
                <a:latin typeface="Calibri" panose="020F0502020204030204" pitchFamily="34" charset="0"/>
                <a:cs typeface="Calibri" panose="020F0502020204030204" pitchFamily="34" charset="0"/>
              </a:rPr>
              <a:t>+ VERB-ING</a:t>
            </a:r>
          </a:p>
          <a:p>
            <a:pPr marL="0" indent="0" fontAlgn="base">
              <a:buNone/>
            </a:pPr>
            <a:r>
              <a:rPr lang="en-US" dirty="0" smtClean="0">
                <a:solidFill>
                  <a:schemeClr val="accent2">
                    <a:lumMod val="75000"/>
                  </a:schemeClr>
                </a:solidFill>
                <a:latin typeface="Calibri" panose="020F0502020204030204" pitchFamily="34" charset="0"/>
                <a:cs typeface="Calibri" panose="020F0502020204030204" pitchFamily="34" charset="0"/>
              </a:rPr>
              <a:t>SHE WAS LOOKING FOR HER KEYS.</a:t>
            </a:r>
            <a:endParaRPr lang="en-US" dirty="0">
              <a:solidFill>
                <a:schemeClr val="accent2">
                  <a:lumMod val="75000"/>
                </a:schemeClr>
              </a:solidFill>
              <a:latin typeface="Calibri" panose="020F0502020204030204" pitchFamily="34" charset="0"/>
              <a:cs typeface="Calibri" panose="020F0502020204030204" pitchFamily="34" charset="0"/>
            </a:endParaRPr>
          </a:p>
          <a:p>
            <a:pPr fontAlgn="base"/>
            <a:r>
              <a:rPr lang="en-US" b="1" dirty="0">
                <a:latin typeface="Calibri" panose="020F0502020204030204" pitchFamily="34" charset="0"/>
                <a:cs typeface="Calibri" panose="020F0502020204030204" pitchFamily="34" charset="0"/>
              </a:rPr>
              <a:t>NEGATIVE IFORM (-):Verb-ING</a:t>
            </a:r>
            <a:endParaRPr lang="en-US" dirty="0">
              <a:latin typeface="Calibri" panose="020F0502020204030204" pitchFamily="34" charset="0"/>
              <a:cs typeface="Calibri" panose="020F0502020204030204" pitchFamily="34" charset="0"/>
            </a:endParaRPr>
          </a:p>
          <a:p>
            <a:pPr marL="0" indent="0" fontAlgn="base">
              <a:buNone/>
            </a:pPr>
            <a:r>
              <a:rPr lang="en-US" dirty="0">
                <a:latin typeface="Calibri" panose="020F0502020204030204" pitchFamily="34" charset="0"/>
                <a:cs typeface="Calibri" panose="020F0502020204030204" pitchFamily="34" charset="0"/>
              </a:rPr>
              <a:t>Subject + BE ( was / were ) + NOT + </a:t>
            </a:r>
            <a:r>
              <a:rPr lang="en-US" dirty="0" smtClean="0">
                <a:latin typeface="Calibri" panose="020F0502020204030204" pitchFamily="34" charset="0"/>
                <a:cs typeface="Calibri" panose="020F0502020204030204" pitchFamily="34" charset="0"/>
              </a:rPr>
              <a:t>Verb-ING</a:t>
            </a:r>
          </a:p>
          <a:p>
            <a:pPr marL="0" indent="0" fontAlgn="base">
              <a:buNone/>
            </a:pPr>
            <a:r>
              <a:rPr lang="en-US" dirty="0" smtClean="0">
                <a:solidFill>
                  <a:schemeClr val="accent2">
                    <a:lumMod val="75000"/>
                  </a:schemeClr>
                </a:solidFill>
                <a:latin typeface="Calibri" panose="020F0502020204030204" pitchFamily="34" charset="0"/>
                <a:cs typeface="Calibri" panose="020F0502020204030204" pitchFamily="34" charset="0"/>
              </a:rPr>
              <a:t>SHE WASN’T </a:t>
            </a:r>
            <a:r>
              <a:rPr lang="en-US" dirty="0">
                <a:solidFill>
                  <a:schemeClr val="accent2">
                    <a:lumMod val="75000"/>
                  </a:schemeClr>
                </a:solidFill>
                <a:latin typeface="Calibri" panose="020F0502020204030204" pitchFamily="34" charset="0"/>
                <a:cs typeface="Calibri" panose="020F0502020204030204" pitchFamily="34" charset="0"/>
              </a:rPr>
              <a:t>LOOKING FOR </a:t>
            </a:r>
            <a:r>
              <a:rPr lang="en-US" dirty="0" smtClean="0">
                <a:solidFill>
                  <a:schemeClr val="accent2">
                    <a:lumMod val="75000"/>
                  </a:schemeClr>
                </a:solidFill>
                <a:latin typeface="Calibri" panose="020F0502020204030204" pitchFamily="34" charset="0"/>
                <a:cs typeface="Calibri" panose="020F0502020204030204" pitchFamily="34" charset="0"/>
              </a:rPr>
              <a:t>HER </a:t>
            </a:r>
            <a:r>
              <a:rPr lang="en-US" dirty="0">
                <a:solidFill>
                  <a:schemeClr val="accent2">
                    <a:lumMod val="75000"/>
                  </a:schemeClr>
                </a:solidFill>
                <a:latin typeface="Calibri" panose="020F0502020204030204" pitchFamily="34" charset="0"/>
                <a:cs typeface="Calibri" panose="020F0502020204030204" pitchFamily="34" charset="0"/>
              </a:rPr>
              <a:t>KEYS</a:t>
            </a:r>
            <a:r>
              <a:rPr lang="en-US" dirty="0" smtClean="0">
                <a:solidFill>
                  <a:schemeClr val="accent2">
                    <a:lumMod val="75000"/>
                  </a:schemeClr>
                </a:solidFill>
                <a:latin typeface="Calibri" panose="020F0502020204030204" pitchFamily="34" charset="0"/>
                <a:cs typeface="Calibri" panose="020F0502020204030204" pitchFamily="34" charset="0"/>
              </a:rPr>
              <a:t>.</a:t>
            </a:r>
            <a:endParaRPr lang="en-US" dirty="0">
              <a:solidFill>
                <a:schemeClr val="accent2">
                  <a:lumMod val="75000"/>
                </a:schemeClr>
              </a:solidFill>
              <a:latin typeface="Calibri" panose="020F0502020204030204" pitchFamily="34" charset="0"/>
              <a:cs typeface="Calibri" panose="020F0502020204030204" pitchFamily="34" charset="0"/>
            </a:endParaRPr>
          </a:p>
          <a:p>
            <a:pPr fontAlgn="base"/>
            <a:r>
              <a:rPr lang="en-US" b="1" dirty="0">
                <a:latin typeface="Calibri" panose="020F0502020204030204" pitchFamily="34" charset="0"/>
                <a:cs typeface="Calibri" panose="020F0502020204030204" pitchFamily="34" charset="0"/>
              </a:rPr>
              <a:t>QUESTION FORM (?):</a:t>
            </a:r>
            <a:endParaRPr lang="en-US" dirty="0">
              <a:latin typeface="Calibri" panose="020F0502020204030204" pitchFamily="34" charset="0"/>
              <a:cs typeface="Calibri" panose="020F0502020204030204" pitchFamily="34" charset="0"/>
            </a:endParaRPr>
          </a:p>
          <a:p>
            <a:pPr marL="0" indent="0" fontAlgn="base">
              <a:buNone/>
            </a:pPr>
            <a:r>
              <a:rPr lang="en-US" dirty="0">
                <a:latin typeface="Calibri" panose="020F0502020204030204" pitchFamily="34" charset="0"/>
                <a:cs typeface="Calibri" panose="020F0502020204030204" pitchFamily="34" charset="0"/>
              </a:rPr>
              <a:t>BE ( was / were ) + Subject + </a:t>
            </a:r>
            <a:r>
              <a:rPr lang="en-US" dirty="0" smtClean="0">
                <a:latin typeface="Calibri" panose="020F0502020204030204" pitchFamily="34" charset="0"/>
                <a:cs typeface="Calibri" panose="020F0502020204030204" pitchFamily="34" charset="0"/>
              </a:rPr>
              <a:t>Verb-ING</a:t>
            </a:r>
          </a:p>
          <a:p>
            <a:pPr marL="0" indent="0" fontAlgn="base">
              <a:buNone/>
            </a:pPr>
            <a:r>
              <a:rPr lang="en-US" dirty="0" smtClean="0">
                <a:latin typeface="Calibri" panose="020F0502020204030204" pitchFamily="34" charset="0"/>
                <a:cs typeface="Calibri" panose="020F0502020204030204" pitchFamily="34" charset="0"/>
              </a:rPr>
              <a:t> </a:t>
            </a:r>
            <a:r>
              <a:rPr lang="en-US" dirty="0" smtClean="0">
                <a:solidFill>
                  <a:schemeClr val="accent2">
                    <a:lumMod val="75000"/>
                  </a:schemeClr>
                </a:solidFill>
                <a:latin typeface="Calibri" panose="020F0502020204030204" pitchFamily="34" charset="0"/>
                <a:cs typeface="Calibri" panose="020F0502020204030204" pitchFamily="34" charset="0"/>
              </a:rPr>
              <a:t>WAS SHE </a:t>
            </a:r>
            <a:r>
              <a:rPr lang="en-US" dirty="0">
                <a:solidFill>
                  <a:schemeClr val="accent2">
                    <a:lumMod val="75000"/>
                  </a:schemeClr>
                </a:solidFill>
                <a:latin typeface="Calibri" panose="020F0502020204030204" pitchFamily="34" charset="0"/>
                <a:cs typeface="Calibri" panose="020F0502020204030204" pitchFamily="34" charset="0"/>
              </a:rPr>
              <a:t>LOOKING FOR </a:t>
            </a:r>
            <a:r>
              <a:rPr lang="en-US" dirty="0" smtClean="0">
                <a:solidFill>
                  <a:schemeClr val="accent2">
                    <a:lumMod val="75000"/>
                  </a:schemeClr>
                </a:solidFill>
                <a:latin typeface="Calibri" panose="020F0502020204030204" pitchFamily="34" charset="0"/>
                <a:cs typeface="Calibri" panose="020F0502020204030204" pitchFamily="34" charset="0"/>
              </a:rPr>
              <a:t>HER KEYS?</a:t>
            </a:r>
            <a:endParaRPr lang="en-US" dirty="0">
              <a:solidFill>
                <a:schemeClr val="accent2">
                  <a:lumMod val="75000"/>
                </a:schemeClr>
              </a:solidFill>
              <a:latin typeface="Calibri" panose="020F0502020204030204" pitchFamily="34" charset="0"/>
              <a:cs typeface="Calibri" panose="020F0502020204030204" pitchFamily="34" charset="0"/>
            </a:endParaRPr>
          </a:p>
          <a:p>
            <a:pPr fontAlgn="base"/>
            <a:r>
              <a:rPr lang="en-US" b="1" dirty="0">
                <a:latin typeface="Calibri" panose="020F0502020204030204" pitchFamily="34" charset="0"/>
                <a:cs typeface="Calibri" panose="020F0502020204030204" pitchFamily="34" charset="0"/>
              </a:rPr>
              <a:t>SHORT ANSWER FORM ( + / – ) :</a:t>
            </a:r>
            <a:endParaRPr lang="en-US" dirty="0">
              <a:latin typeface="Calibri" panose="020F0502020204030204" pitchFamily="34" charset="0"/>
              <a:cs typeface="Calibri" panose="020F0502020204030204" pitchFamily="34" charset="0"/>
            </a:endParaRPr>
          </a:p>
          <a:p>
            <a:pPr marL="0" indent="0" fontAlgn="base">
              <a:buNone/>
            </a:pPr>
            <a:r>
              <a:rPr lang="en-US" dirty="0">
                <a:latin typeface="Calibri" panose="020F0502020204030204" pitchFamily="34" charset="0"/>
                <a:cs typeface="Calibri" panose="020F0502020204030204" pitchFamily="34" charset="0"/>
              </a:rPr>
              <a:t>YES / NO + Subject + BE (was/were) / BE(was/were) NOT </a:t>
            </a:r>
            <a:endParaRPr lang="en-US" dirty="0" smtClean="0">
              <a:latin typeface="Calibri" panose="020F0502020204030204" pitchFamily="34" charset="0"/>
              <a:cs typeface="Calibri" panose="020F0502020204030204" pitchFamily="34" charset="0"/>
            </a:endParaRPr>
          </a:p>
          <a:p>
            <a:pPr marL="0" indent="0" fontAlgn="base">
              <a:buNone/>
            </a:pPr>
            <a:r>
              <a:rPr lang="en-US" dirty="0" smtClean="0">
                <a:solidFill>
                  <a:schemeClr val="accent2">
                    <a:lumMod val="75000"/>
                  </a:schemeClr>
                </a:solidFill>
                <a:latin typeface="Calibri" panose="020F0502020204030204" pitchFamily="34" charset="0"/>
                <a:cs typeface="Calibri" panose="020F0502020204030204" pitchFamily="34" charset="0"/>
              </a:rPr>
              <a:t>YES, SHE WAS     NO SHE WASN’T</a:t>
            </a:r>
            <a:endParaRPr lang="en-US" dirty="0">
              <a:solidFill>
                <a:schemeClr val="accent2">
                  <a:lumMod val="75000"/>
                </a:schemeClr>
              </a:solidFill>
              <a:latin typeface="Calibri" panose="020F0502020204030204" pitchFamily="34" charset="0"/>
              <a:cs typeface="Calibri" panose="020F0502020204030204" pitchFamily="34" charset="0"/>
            </a:endParaRPr>
          </a:p>
          <a:p>
            <a:endParaRPr lang="es-ES" dirty="0"/>
          </a:p>
        </p:txBody>
      </p:sp>
      <p:pic>
        <p:nvPicPr>
          <p:cNvPr id="4" name="Imagen 3"/>
          <p:cNvPicPr>
            <a:picLocks noChangeAspect="1"/>
          </p:cNvPicPr>
          <p:nvPr/>
        </p:nvPicPr>
        <p:blipFill>
          <a:blip r:embed="rId2"/>
          <a:stretch>
            <a:fillRect/>
          </a:stretch>
        </p:blipFill>
        <p:spPr>
          <a:xfrm>
            <a:off x="6478074" y="1390374"/>
            <a:ext cx="2498501" cy="3402374"/>
          </a:xfrm>
          <a:prstGeom prst="rect">
            <a:avLst/>
          </a:prstGeom>
        </p:spPr>
      </p:pic>
    </p:spTree>
    <p:extLst>
      <p:ext uri="{BB962C8B-B14F-4D97-AF65-F5344CB8AC3E}">
        <p14:creationId xmlns:p14="http://schemas.microsoft.com/office/powerpoint/2010/main" val="257528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206063" y="824248"/>
            <a:ext cx="11389600" cy="6033752"/>
          </a:xfrm>
        </p:spPr>
        <p:txBody>
          <a:bodyPr>
            <a:normAutofit lnSpcReduction="10000"/>
          </a:bodyPr>
          <a:lstStyle/>
          <a:p>
            <a:r>
              <a:rPr lang="en-US" sz="1900" dirty="0">
                <a:solidFill>
                  <a:srgbClr val="000000"/>
                </a:solidFill>
                <a:latin typeface="british_council"/>
              </a:rPr>
              <a:t>for something that happened </a:t>
            </a:r>
            <a:r>
              <a:rPr lang="en-US" sz="1900" b="1" dirty="0">
                <a:solidFill>
                  <a:srgbClr val="000000"/>
                </a:solidFill>
                <a:latin typeface="british_council"/>
              </a:rPr>
              <a:t>before </a:t>
            </a:r>
            <a:r>
              <a:rPr lang="en-US" sz="1900" dirty="0">
                <a:solidFill>
                  <a:srgbClr val="000000"/>
                </a:solidFill>
                <a:latin typeface="british_council"/>
              </a:rPr>
              <a:t>and </a:t>
            </a:r>
            <a:r>
              <a:rPr lang="en-US" sz="1900" b="1" dirty="0">
                <a:solidFill>
                  <a:srgbClr val="000000"/>
                </a:solidFill>
                <a:latin typeface="british_council"/>
              </a:rPr>
              <a:t>after </a:t>
            </a:r>
            <a:r>
              <a:rPr lang="en-US" sz="1900" dirty="0">
                <a:solidFill>
                  <a:srgbClr val="000000"/>
                </a:solidFill>
                <a:latin typeface="british_council"/>
              </a:rPr>
              <a:t>a </a:t>
            </a:r>
            <a:r>
              <a:rPr lang="en-US" sz="1900" b="1" dirty="0">
                <a:solidFill>
                  <a:srgbClr val="000000"/>
                </a:solidFill>
                <a:latin typeface="british_council"/>
              </a:rPr>
              <a:t>particular time</a:t>
            </a:r>
            <a:r>
              <a:rPr lang="en-US" sz="1900" dirty="0">
                <a:solidFill>
                  <a:srgbClr val="000000"/>
                </a:solidFill>
                <a:latin typeface="british_council"/>
              </a:rPr>
              <a:t>:</a:t>
            </a:r>
          </a:p>
          <a:p>
            <a:pPr marL="0" indent="0">
              <a:buNone/>
            </a:pPr>
            <a:r>
              <a:rPr lang="en-US" sz="1900" dirty="0">
                <a:solidFill>
                  <a:srgbClr val="000000"/>
                </a:solidFill>
                <a:latin typeface="british_council"/>
              </a:rPr>
              <a:t>It was eight </a:t>
            </a:r>
            <a:r>
              <a:rPr lang="en-US" sz="1900" dirty="0" smtClean="0">
                <a:solidFill>
                  <a:srgbClr val="000000"/>
                </a:solidFill>
                <a:latin typeface="british_council"/>
              </a:rPr>
              <a:t>o’clock AND I </a:t>
            </a:r>
            <a:r>
              <a:rPr lang="en-US" sz="1900" dirty="0">
                <a:solidFill>
                  <a:srgbClr val="000000"/>
                </a:solidFill>
                <a:latin typeface="british_council"/>
              </a:rPr>
              <a:t>was writing a letter</a:t>
            </a:r>
            <a:r>
              <a:rPr lang="en-US" sz="1900" dirty="0" smtClean="0">
                <a:solidFill>
                  <a:srgbClr val="000000"/>
                </a:solidFill>
                <a:latin typeface="british_council"/>
              </a:rPr>
              <a:t>.</a:t>
            </a:r>
          </a:p>
          <a:p>
            <a:r>
              <a:rPr lang="en-US" sz="1900" dirty="0">
                <a:solidFill>
                  <a:srgbClr val="000000"/>
                </a:solidFill>
                <a:latin typeface="british_council"/>
              </a:rPr>
              <a:t>to show that something </a:t>
            </a:r>
            <a:r>
              <a:rPr lang="en-US" sz="1900" b="1" dirty="0">
                <a:solidFill>
                  <a:srgbClr val="000000"/>
                </a:solidFill>
                <a:latin typeface="british_council"/>
              </a:rPr>
              <a:t>continued for </a:t>
            </a:r>
            <a:r>
              <a:rPr lang="en-US" sz="1900" b="1" dirty="0" smtClean="0">
                <a:solidFill>
                  <a:srgbClr val="000000"/>
                </a:solidFill>
                <a:latin typeface="british_council"/>
              </a:rPr>
              <a:t>sometime IN THE PAST</a:t>
            </a:r>
            <a:r>
              <a:rPr lang="en-US" sz="1900" dirty="0" smtClean="0">
                <a:solidFill>
                  <a:srgbClr val="000000"/>
                </a:solidFill>
                <a:latin typeface="british_council"/>
              </a:rPr>
              <a:t>:</a:t>
            </a:r>
            <a:endParaRPr lang="en-US" sz="1900" dirty="0">
              <a:solidFill>
                <a:srgbClr val="000000"/>
              </a:solidFill>
              <a:latin typeface="british_council"/>
            </a:endParaRPr>
          </a:p>
          <a:p>
            <a:pPr marL="0" indent="0">
              <a:buNone/>
            </a:pPr>
            <a:r>
              <a:rPr lang="en-US" sz="1900" dirty="0">
                <a:solidFill>
                  <a:srgbClr val="000000"/>
                </a:solidFill>
                <a:latin typeface="british_council"/>
              </a:rPr>
              <a:t>My head </a:t>
            </a:r>
            <a:r>
              <a:rPr lang="en-US" sz="1900" b="1" dirty="0">
                <a:solidFill>
                  <a:srgbClr val="000000"/>
                </a:solidFill>
                <a:latin typeface="british_council"/>
              </a:rPr>
              <a:t>was </a:t>
            </a:r>
            <a:r>
              <a:rPr lang="en-US" sz="1900" b="1" dirty="0" smtClean="0">
                <a:solidFill>
                  <a:srgbClr val="000000"/>
                </a:solidFill>
                <a:latin typeface="british_council"/>
              </a:rPr>
              <a:t>aching</a:t>
            </a:r>
            <a:r>
              <a:rPr lang="en-US" sz="1900" dirty="0" smtClean="0">
                <a:solidFill>
                  <a:srgbClr val="000000"/>
                </a:solidFill>
                <a:latin typeface="british_council"/>
              </a:rPr>
              <a:t>.</a:t>
            </a:r>
          </a:p>
          <a:p>
            <a:pPr marL="0" indent="0">
              <a:buNone/>
            </a:pPr>
            <a:r>
              <a:rPr lang="en-US" sz="1900" dirty="0" smtClean="0">
                <a:solidFill>
                  <a:srgbClr val="000000"/>
                </a:solidFill>
                <a:latin typeface="british_council"/>
              </a:rPr>
              <a:t>Everyone</a:t>
            </a:r>
            <a:r>
              <a:rPr lang="en-US" sz="1900" dirty="0">
                <a:solidFill>
                  <a:srgbClr val="000000"/>
                </a:solidFill>
                <a:latin typeface="british_council"/>
              </a:rPr>
              <a:t> </a:t>
            </a:r>
            <a:r>
              <a:rPr lang="en-US" sz="1900" b="1" dirty="0">
                <a:solidFill>
                  <a:srgbClr val="000000"/>
                </a:solidFill>
                <a:latin typeface="british_council"/>
              </a:rPr>
              <a:t>was shouting</a:t>
            </a:r>
            <a:r>
              <a:rPr lang="en-US" sz="1900" dirty="0">
                <a:solidFill>
                  <a:srgbClr val="000000"/>
                </a:solidFill>
                <a:latin typeface="british_council"/>
              </a:rPr>
              <a:t>.</a:t>
            </a:r>
          </a:p>
          <a:p>
            <a:r>
              <a:rPr lang="en-US" sz="1900" dirty="0">
                <a:solidFill>
                  <a:srgbClr val="000000"/>
                </a:solidFill>
                <a:latin typeface="british_council"/>
              </a:rPr>
              <a:t>for something that was happening </a:t>
            </a:r>
            <a:r>
              <a:rPr lang="en-US" sz="1900" b="1" dirty="0">
                <a:solidFill>
                  <a:srgbClr val="000000"/>
                </a:solidFill>
                <a:latin typeface="british_council"/>
              </a:rPr>
              <a:t>again and again</a:t>
            </a:r>
            <a:r>
              <a:rPr lang="en-US" sz="1900" dirty="0">
                <a:solidFill>
                  <a:srgbClr val="000000"/>
                </a:solidFill>
                <a:latin typeface="british_council"/>
              </a:rPr>
              <a:t>:</a:t>
            </a:r>
          </a:p>
          <a:p>
            <a:pPr marL="0" indent="0">
              <a:buNone/>
            </a:pPr>
            <a:r>
              <a:rPr lang="en-US" sz="1900" dirty="0">
                <a:solidFill>
                  <a:srgbClr val="000000"/>
                </a:solidFill>
                <a:latin typeface="british_council"/>
              </a:rPr>
              <a:t>I </a:t>
            </a:r>
            <a:r>
              <a:rPr lang="en-US" sz="1900" b="1" dirty="0">
                <a:solidFill>
                  <a:srgbClr val="000000"/>
                </a:solidFill>
                <a:latin typeface="british_council"/>
              </a:rPr>
              <a:t>was </a:t>
            </a:r>
            <a:r>
              <a:rPr lang="en-US" sz="1900" b="1" dirty="0" smtClean="0">
                <a:solidFill>
                  <a:srgbClr val="000000"/>
                </a:solidFill>
                <a:latin typeface="british_council"/>
              </a:rPr>
              <a:t>practicing</a:t>
            </a:r>
            <a:r>
              <a:rPr lang="en-US" sz="1900" b="1" dirty="0">
                <a:solidFill>
                  <a:srgbClr val="000000"/>
                </a:solidFill>
                <a:latin typeface="british_council"/>
              </a:rPr>
              <a:t> </a:t>
            </a:r>
            <a:r>
              <a:rPr lang="en-US" sz="1900" dirty="0">
                <a:solidFill>
                  <a:srgbClr val="000000"/>
                </a:solidFill>
                <a:latin typeface="british_council"/>
              </a:rPr>
              <a:t>every day, three times a day.</a:t>
            </a:r>
            <a:br>
              <a:rPr lang="en-US" sz="1900" dirty="0">
                <a:solidFill>
                  <a:srgbClr val="000000"/>
                </a:solidFill>
                <a:latin typeface="british_council"/>
              </a:rPr>
            </a:br>
            <a:r>
              <a:rPr lang="en-US" sz="1900" dirty="0">
                <a:solidFill>
                  <a:srgbClr val="000000"/>
                </a:solidFill>
                <a:latin typeface="british_council"/>
              </a:rPr>
              <a:t>They </a:t>
            </a:r>
            <a:r>
              <a:rPr lang="en-US" sz="1900" b="1" dirty="0">
                <a:solidFill>
                  <a:srgbClr val="000000"/>
                </a:solidFill>
                <a:latin typeface="british_council"/>
              </a:rPr>
              <a:t>were </a:t>
            </a:r>
            <a:r>
              <a:rPr lang="en-US" sz="1900" b="1" dirty="0" smtClean="0">
                <a:solidFill>
                  <a:srgbClr val="000000"/>
                </a:solidFill>
                <a:latin typeface="british_council"/>
              </a:rPr>
              <a:t>meeting </a:t>
            </a:r>
            <a:r>
              <a:rPr lang="en-US" sz="1900" dirty="0" smtClean="0">
                <a:solidFill>
                  <a:srgbClr val="000000"/>
                </a:solidFill>
                <a:latin typeface="british_council"/>
              </a:rPr>
              <a:t>after </a:t>
            </a:r>
            <a:r>
              <a:rPr lang="en-US" sz="1900" dirty="0">
                <a:solidFill>
                  <a:srgbClr val="000000"/>
                </a:solidFill>
                <a:latin typeface="british_council"/>
              </a:rPr>
              <a:t>school</a:t>
            </a:r>
            <a:r>
              <a:rPr lang="en-US" sz="1900" dirty="0" smtClean="0">
                <a:solidFill>
                  <a:srgbClr val="000000"/>
                </a:solidFill>
                <a:latin typeface="british_council"/>
              </a:rPr>
              <a:t>. The last month.</a:t>
            </a:r>
            <a:endParaRPr lang="en-US" sz="1900" dirty="0" smtClean="0">
              <a:solidFill>
                <a:srgbClr val="000000"/>
              </a:solidFill>
              <a:latin typeface="british_council"/>
            </a:endParaRPr>
          </a:p>
          <a:p>
            <a:r>
              <a:rPr lang="en-US" sz="1900" dirty="0">
                <a:solidFill>
                  <a:srgbClr val="000000"/>
                </a:solidFill>
                <a:latin typeface="british_council"/>
              </a:rPr>
              <a:t>with verbs which show </a:t>
            </a:r>
            <a:r>
              <a:rPr lang="en-US" sz="1900" b="1" dirty="0">
                <a:solidFill>
                  <a:srgbClr val="000000"/>
                </a:solidFill>
                <a:latin typeface="british_council"/>
              </a:rPr>
              <a:t>change or growth</a:t>
            </a:r>
            <a:r>
              <a:rPr lang="en-US" sz="1900" dirty="0">
                <a:solidFill>
                  <a:srgbClr val="000000"/>
                </a:solidFill>
                <a:latin typeface="british_council"/>
              </a:rPr>
              <a:t>:</a:t>
            </a:r>
          </a:p>
          <a:p>
            <a:pPr marL="0" indent="0">
              <a:buNone/>
            </a:pPr>
            <a:r>
              <a:rPr lang="en-US" sz="1900" dirty="0">
                <a:solidFill>
                  <a:srgbClr val="000000"/>
                </a:solidFill>
                <a:latin typeface="british_council"/>
              </a:rPr>
              <a:t>The children </a:t>
            </a:r>
            <a:r>
              <a:rPr lang="en-US" sz="1900" b="1" dirty="0">
                <a:solidFill>
                  <a:srgbClr val="000000"/>
                </a:solidFill>
                <a:latin typeface="british_council"/>
              </a:rPr>
              <a:t>were growing up</a:t>
            </a:r>
            <a:r>
              <a:rPr lang="en-US" sz="1900" dirty="0">
                <a:solidFill>
                  <a:srgbClr val="000000"/>
                </a:solidFill>
                <a:latin typeface="british_council"/>
              </a:rPr>
              <a:t> quickly.</a:t>
            </a:r>
            <a:br>
              <a:rPr lang="en-US" sz="1900" dirty="0">
                <a:solidFill>
                  <a:srgbClr val="000000"/>
                </a:solidFill>
                <a:latin typeface="british_council"/>
              </a:rPr>
            </a:br>
            <a:r>
              <a:rPr lang="en-US" sz="1900" dirty="0">
                <a:solidFill>
                  <a:srgbClr val="000000"/>
                </a:solidFill>
                <a:latin typeface="british_council"/>
              </a:rPr>
              <a:t>Her English </a:t>
            </a:r>
            <a:r>
              <a:rPr lang="en-US" sz="1900" b="1" dirty="0">
                <a:solidFill>
                  <a:srgbClr val="000000"/>
                </a:solidFill>
                <a:latin typeface="british_council"/>
              </a:rPr>
              <a:t>was improving</a:t>
            </a:r>
            <a:r>
              <a:rPr lang="en-US" sz="1900" dirty="0">
                <a:solidFill>
                  <a:srgbClr val="000000"/>
                </a:solidFill>
                <a:latin typeface="british_council"/>
              </a:rPr>
              <a:t>.</a:t>
            </a:r>
            <a:br>
              <a:rPr lang="en-US" sz="1900" dirty="0">
                <a:solidFill>
                  <a:srgbClr val="000000"/>
                </a:solidFill>
                <a:latin typeface="british_council"/>
              </a:rPr>
            </a:br>
            <a:r>
              <a:rPr lang="en-US" sz="1900" dirty="0" smtClean="0">
                <a:solidFill>
                  <a:srgbClr val="000000"/>
                </a:solidFill>
                <a:latin typeface="british_council"/>
              </a:rPr>
              <a:t>The </a:t>
            </a:r>
            <a:r>
              <a:rPr lang="en-US" sz="1900" dirty="0">
                <a:solidFill>
                  <a:srgbClr val="000000"/>
                </a:solidFill>
                <a:latin typeface="british_council"/>
              </a:rPr>
              <a:t>town </a:t>
            </a:r>
            <a:r>
              <a:rPr lang="en-US" sz="1900" b="1" dirty="0">
                <a:solidFill>
                  <a:srgbClr val="000000"/>
                </a:solidFill>
                <a:latin typeface="british_council"/>
              </a:rPr>
              <a:t>was changing </a:t>
            </a:r>
            <a:r>
              <a:rPr lang="en-US" sz="1900" dirty="0">
                <a:solidFill>
                  <a:srgbClr val="000000"/>
                </a:solidFill>
                <a:latin typeface="british_council"/>
              </a:rPr>
              <a:t>quickly.</a:t>
            </a:r>
          </a:p>
          <a:p>
            <a:pPr marL="0" indent="0">
              <a:buNone/>
            </a:pPr>
            <a:r>
              <a:rPr lang="en-US" sz="1900" dirty="0"/>
              <a:t/>
            </a:r>
            <a:br>
              <a:rPr lang="en-US" sz="1900" dirty="0"/>
            </a:br>
            <a:endParaRPr lang="en-US" sz="1900" dirty="0" smtClean="0">
              <a:solidFill>
                <a:srgbClr val="000000"/>
              </a:solidFill>
              <a:latin typeface="british_council"/>
            </a:endParaRPr>
          </a:p>
          <a:p>
            <a:pPr marL="0" indent="0">
              <a:buNone/>
            </a:pPr>
            <a:endParaRPr lang="en-US" dirty="0" smtClean="0">
              <a:solidFill>
                <a:srgbClr val="000000"/>
              </a:solidFill>
              <a:latin typeface="british_council"/>
            </a:endParaRPr>
          </a:p>
          <a:p>
            <a:endParaRPr lang="es-EC"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69" y="4364863"/>
            <a:ext cx="1836313" cy="1836313"/>
          </a:xfrm>
          <a:prstGeom prst="rect">
            <a:avLst/>
          </a:prstGeom>
        </p:spPr>
      </p:pic>
      <p:pic>
        <p:nvPicPr>
          <p:cNvPr id="4" name="Imagen 3"/>
          <p:cNvPicPr>
            <a:picLocks noChangeAspect="1"/>
          </p:cNvPicPr>
          <p:nvPr/>
        </p:nvPicPr>
        <p:blipFill>
          <a:blip r:embed="rId3"/>
          <a:stretch>
            <a:fillRect/>
          </a:stretch>
        </p:blipFill>
        <p:spPr>
          <a:xfrm>
            <a:off x="8242478" y="1975118"/>
            <a:ext cx="2889965" cy="1926643"/>
          </a:xfrm>
          <a:prstGeom prst="rect">
            <a:avLst/>
          </a:prstGeom>
        </p:spPr>
      </p:pic>
    </p:spTree>
    <p:extLst>
      <p:ext uri="{BB962C8B-B14F-4D97-AF65-F5344CB8AC3E}">
        <p14:creationId xmlns:p14="http://schemas.microsoft.com/office/powerpoint/2010/main" val="400562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980" y="695459"/>
            <a:ext cx="10396883" cy="743061"/>
          </a:xfrm>
        </p:spPr>
        <p:txBody>
          <a:bodyPr>
            <a:noAutofit/>
          </a:bodyPr>
          <a:lstStyle/>
          <a:p>
            <a:r>
              <a:rPr lang="en-US" sz="3600" dirty="0" err="1">
                <a:latin typeface="Calibri" panose="020F0502020204030204" pitchFamily="34" charset="0"/>
                <a:cs typeface="Calibri" panose="020F0502020204030204" pitchFamily="34" charset="0"/>
              </a:rPr>
              <a:t>Wh</a:t>
            </a:r>
            <a:r>
              <a:rPr lang="en-US" sz="3600" dirty="0">
                <a:latin typeface="Calibri" panose="020F0502020204030204" pitchFamily="34" charset="0"/>
                <a:cs typeface="Calibri" panose="020F0502020204030204" pitchFamily="34" charset="0"/>
              </a:rPr>
              <a:t>-Questions in the Past Progressive (Continuous)</a:t>
            </a:r>
            <a:br>
              <a:rPr lang="en-US" sz="3600" dirty="0">
                <a:latin typeface="Calibri" panose="020F0502020204030204" pitchFamily="34" charset="0"/>
                <a:cs typeface="Calibri" panose="020F0502020204030204" pitchFamily="34" charset="0"/>
              </a:rPr>
            </a:br>
            <a:endParaRPr lang="es-ES" sz="3600" dirty="0">
              <a:latin typeface="Calibri" panose="020F0502020204030204" pitchFamily="34" charset="0"/>
              <a:cs typeface="Calibri" panose="020F0502020204030204" pitchFamily="34" charset="0"/>
            </a:endParaRPr>
          </a:p>
        </p:txBody>
      </p:sp>
      <p:sp>
        <p:nvSpPr>
          <p:cNvPr id="3" name="Marcador de contenido 2"/>
          <p:cNvSpPr>
            <a:spLocks noGrp="1"/>
          </p:cNvSpPr>
          <p:nvPr>
            <p:ph sz="quarter" idx="13"/>
          </p:nvPr>
        </p:nvSpPr>
        <p:spPr>
          <a:xfrm>
            <a:off x="176562" y="833213"/>
            <a:ext cx="10951718" cy="4756218"/>
          </a:xfrm>
        </p:spPr>
        <p:txBody>
          <a:bodyPr>
            <a:normAutofit/>
          </a:bodyPr>
          <a:lstStyle/>
          <a:p>
            <a:r>
              <a:rPr lang="en-US" sz="1800" dirty="0" err="1">
                <a:latin typeface="Calibri" panose="020F0502020204030204" pitchFamily="34" charset="0"/>
                <a:cs typeface="Calibri" panose="020F0502020204030204" pitchFamily="34" charset="0"/>
              </a:rPr>
              <a:t>Wh</a:t>
            </a:r>
            <a:r>
              <a:rPr lang="en-US" sz="1800" dirty="0">
                <a:latin typeface="Calibri" panose="020F0502020204030204" pitchFamily="34" charset="0"/>
                <a:cs typeface="Calibri" panose="020F0502020204030204" pitchFamily="34" charset="0"/>
              </a:rPr>
              <a:t>- questions are questions that require more information in their answers. </a:t>
            </a:r>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Start with </a:t>
            </a:r>
            <a:r>
              <a:rPr lang="en-US" sz="1800" dirty="0" smtClean="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wh</a:t>
            </a:r>
            <a:r>
              <a:rPr lang="en-US" sz="1800" dirty="0">
                <a:latin typeface="Calibri" panose="020F0502020204030204" pitchFamily="34" charset="0"/>
                <a:cs typeface="Calibri" panose="020F0502020204030204" pitchFamily="34" charset="0"/>
              </a:rPr>
              <a:t>- words are what, where, when, which, why, who, and how.</a:t>
            </a:r>
          </a:p>
          <a:p>
            <a:endParaRPr lang="en-US" sz="1800" dirty="0">
              <a:latin typeface="Calibri" panose="020F0502020204030204" pitchFamily="34" charset="0"/>
              <a:cs typeface="Calibri" panose="020F0502020204030204" pitchFamily="34" charset="0"/>
            </a:endParaRPr>
          </a:p>
          <a:p>
            <a:pPr marL="0" indent="0">
              <a:buNone/>
            </a:pPr>
            <a:r>
              <a:rPr lang="en-US" dirty="0" smtClean="0">
                <a:solidFill>
                  <a:schemeClr val="accent2">
                    <a:lumMod val="75000"/>
                  </a:schemeClr>
                </a:solidFill>
                <a:latin typeface="Calibri" panose="020F0502020204030204" pitchFamily="34" charset="0"/>
                <a:cs typeface="Calibri" panose="020F0502020204030204" pitchFamily="34" charset="0"/>
              </a:rPr>
              <a:t>STRUCTURE</a:t>
            </a:r>
          </a:p>
          <a:p>
            <a:pPr marL="0" indent="0">
              <a:buNone/>
            </a:pPr>
            <a:r>
              <a:rPr lang="en-US" dirty="0" smtClean="0">
                <a:solidFill>
                  <a:schemeClr val="accent2">
                    <a:lumMod val="75000"/>
                  </a:schemeClr>
                </a:solidFill>
                <a:latin typeface="Calibri" panose="020F0502020204030204" pitchFamily="34" charset="0"/>
                <a:cs typeface="Calibri" panose="020F0502020204030204" pitchFamily="34" charset="0"/>
              </a:rPr>
              <a:t>WH + WAS /WERE + SUBJECT + VERB ING + COMPLEMENT?</a:t>
            </a:r>
          </a:p>
          <a:p>
            <a:pPr marL="0" indent="0">
              <a:buNone/>
            </a:pPr>
            <a:r>
              <a:rPr lang="en-US" dirty="0" smtClean="0">
                <a:latin typeface="Calibri" panose="020F0502020204030204" pitchFamily="34" charset="0"/>
                <a:cs typeface="Calibri" panose="020F0502020204030204" pitchFamily="34" charset="0"/>
              </a:rPr>
              <a:t>WHAT WAS HE DOING WHEN THE </a:t>
            </a:r>
            <a:r>
              <a:rPr lang="es-ES" dirty="0" err="1">
                <a:latin typeface="Calibri" panose="020F0502020204030204" pitchFamily="34" charset="0"/>
                <a:cs typeface="Calibri" panose="020F0502020204030204" pitchFamily="34" charset="0"/>
              </a:rPr>
              <a:t>the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trouble</a:t>
            </a:r>
            <a:r>
              <a:rPr lang="es-ES" dirty="0">
                <a:latin typeface="Calibri" panose="020F0502020204030204" pitchFamily="34" charset="0"/>
                <a:cs typeface="Calibri" panose="020F0502020204030204" pitchFamily="34" charset="0"/>
              </a:rPr>
              <a:t> </a:t>
            </a:r>
            <a:r>
              <a:rPr lang="es-ES" dirty="0" err="1" smtClean="0">
                <a:latin typeface="Calibri" panose="020F0502020204030204" pitchFamily="34" charset="0"/>
                <a:cs typeface="Calibri" panose="020F0502020204030204" pitchFamily="34" charset="0"/>
              </a:rPr>
              <a:t>started</a:t>
            </a:r>
            <a:r>
              <a:rPr lang="es-ES" dirty="0" smtClean="0">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rPr>
              <a:t>What was your cat eating</a:t>
            </a:r>
            <a:r>
              <a:rPr lang="en-US" dirty="0" smtClean="0">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rPr>
              <a:t>What instruments were those musicians playing?</a:t>
            </a:r>
            <a:endParaRPr lang="es-ES" dirty="0">
              <a:latin typeface="Calibri" panose="020F0502020204030204" pitchFamily="34" charset="0"/>
              <a:cs typeface="Calibri" panose="020F0502020204030204" pitchFamily="34" charset="0"/>
            </a:endParaRPr>
          </a:p>
        </p:txBody>
      </p:sp>
      <p:sp>
        <p:nvSpPr>
          <p:cNvPr id="4" name="AutoShape 2" descr="Que le doy de comer a mi gato - Gatosphe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363" y="2410764"/>
            <a:ext cx="2744672" cy="3551928"/>
          </a:xfrm>
          <a:prstGeom prst="rect">
            <a:avLst/>
          </a:prstGeom>
        </p:spPr>
      </p:pic>
    </p:spTree>
    <p:extLst>
      <p:ext uri="{BB962C8B-B14F-4D97-AF65-F5344CB8AC3E}">
        <p14:creationId xmlns:p14="http://schemas.microsoft.com/office/powerpoint/2010/main" val="31614612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Evento principal</Template>
  <TotalTime>118</TotalTime>
  <Words>81</Words>
  <Application>Microsoft Office PowerPoint</Application>
  <PresentationFormat>Panorámica</PresentationFormat>
  <Paragraphs>39</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british_council</vt:lpstr>
      <vt:lpstr>Calibri</vt:lpstr>
      <vt:lpstr>Impact</vt:lpstr>
      <vt:lpstr>Times New Roman</vt:lpstr>
      <vt:lpstr>Evento principal</vt:lpstr>
      <vt:lpstr>PAST CONTINUOUS</vt:lpstr>
      <vt:lpstr>Presentación de PowerPoint</vt:lpstr>
      <vt:lpstr>Presentación de PowerPoint</vt:lpstr>
      <vt:lpstr>Presentación de PowerPoint</vt:lpstr>
      <vt:lpstr>Wh-Questions in the Past Progressive (Continuous)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CONTINUOUS</dc:title>
  <dc:creator>Mafer Ponce</dc:creator>
  <cp:lastModifiedBy>Mafersita82</cp:lastModifiedBy>
  <cp:revision>21</cp:revision>
  <dcterms:created xsi:type="dcterms:W3CDTF">2018-01-22T01:39:07Z</dcterms:created>
  <dcterms:modified xsi:type="dcterms:W3CDTF">2021-03-02T22:50:49Z</dcterms:modified>
</cp:coreProperties>
</file>