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nglishclub.com/grammar/phrasal-verbs-wha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eslbrains.com/wp-content/uploads/2020/10/phrasal-verbs-with-over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0410" y="285599"/>
            <a:ext cx="8493428" cy="2421464"/>
          </a:xfrm>
        </p:spPr>
        <p:txBody>
          <a:bodyPr>
            <a:normAutofit/>
          </a:bodyPr>
          <a:lstStyle/>
          <a:p>
            <a:r>
              <a:rPr lang="es-EC" sz="6000" dirty="0"/>
              <a:t>   </a:t>
            </a:r>
            <a:r>
              <a:rPr lang="es-EC" sz="7200" dirty="0" err="1"/>
              <a:t>Phrasal</a:t>
            </a:r>
            <a:r>
              <a:rPr lang="es-EC" sz="7200" dirty="0"/>
              <a:t> </a:t>
            </a:r>
            <a:r>
              <a:rPr lang="es-EC" sz="7200" dirty="0" err="1"/>
              <a:t>verbs</a:t>
            </a:r>
            <a:r>
              <a:rPr lang="es-EC" sz="7200" dirty="0"/>
              <a:t> </a:t>
            </a:r>
            <a:endParaRPr lang="es-EC" sz="6000" dirty="0"/>
          </a:p>
        </p:txBody>
      </p:sp>
      <p:pic>
        <p:nvPicPr>
          <p:cNvPr id="4" name="Imagen 3" descr="Resultado de imagen para phrasal verb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98" y="3134189"/>
            <a:ext cx="5072705" cy="275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2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E794E-BF54-274D-99BA-F1314219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338666"/>
            <a:ext cx="10131425" cy="1456267"/>
          </a:xfrm>
        </p:spPr>
        <p:txBody>
          <a:bodyPr/>
          <a:lstStyle/>
          <a:p>
            <a:r>
              <a:rPr lang="es-EC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are Phrasal Verbs?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2F2B2E-BBAD-B24A-BB9E-517D87D5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04" y="1331839"/>
            <a:ext cx="10131425" cy="3649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/>
              <a:t>A phrasal verb is a verb like </a:t>
            </a:r>
            <a:r>
              <a:rPr lang="es-EC" sz="2000" i="1" dirty="0"/>
              <a:t>pick up</a:t>
            </a:r>
            <a:r>
              <a:rPr lang="es-EC" sz="2000" dirty="0"/>
              <a:t>, </a:t>
            </a:r>
            <a:r>
              <a:rPr lang="es-EC" sz="2000" i="1" dirty="0"/>
              <a:t>turn on</a:t>
            </a:r>
            <a:r>
              <a:rPr lang="es-EC" sz="2000" dirty="0"/>
              <a:t> or </a:t>
            </a:r>
            <a:r>
              <a:rPr lang="es-EC" sz="2000" i="1" dirty="0"/>
              <a:t>get on with</a:t>
            </a:r>
            <a:r>
              <a:rPr lang="es-EC" sz="2000" dirty="0"/>
              <a:t>. These verbs consists of a </a:t>
            </a:r>
            <a:r>
              <a:rPr lang="es-EC" sz="2000" b="1" dirty="0"/>
              <a:t>basic verb + another word or words</a:t>
            </a:r>
            <a:r>
              <a:rPr lang="es-EC" sz="2000" dirty="0"/>
              <a:t>. The two or three words that make up a phrasal verb form a short "phrase" - which is why we call them "phrasal verbs". But a phrasal verb is still a verb. </a:t>
            </a:r>
            <a:r>
              <a:rPr lang="es-EC" sz="2000" b="1" i="1" dirty="0"/>
              <a:t>Look</a:t>
            </a:r>
            <a:r>
              <a:rPr lang="es-EC" sz="2000" dirty="0"/>
              <a:t> is a verb. </a:t>
            </a:r>
            <a:r>
              <a:rPr lang="es-EC" sz="2000" b="1" i="1" dirty="0"/>
              <a:t>Look up</a:t>
            </a:r>
            <a:r>
              <a:rPr lang="es-EC" sz="2000" dirty="0"/>
              <a:t> is also a verb - a </a:t>
            </a:r>
            <a:r>
              <a:rPr lang="es-EC" sz="2000" b="1" dirty="0"/>
              <a:t>different</a:t>
            </a:r>
            <a:r>
              <a:rPr lang="es-EC" sz="2000" dirty="0"/>
              <a:t> verb. They do not have the same meaning, and they behave differently grammatically. You should treat each phrasal verb as a different verb, and learn it like any other verb. Look at these examples. You can see that there are three types of phrasal verb formed from a single-word verb: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1CE8C-5151-F741-96BC-AEF3812C01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783938" y="4042833"/>
            <a:ext cx="11129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863C4-5F00-5646-9078-227305658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785" y="4461442"/>
            <a:ext cx="152842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51" name="Imagen 2" descr="Phrasal verbs with over | ESL Brains">
            <a:extLst>
              <a:ext uri="{FF2B5EF4-FFF2-40B4-BE49-F238E27FC236}">
                <a16:creationId xmlns:a16="http://schemas.microsoft.com/office/drawing/2014/main" id="{7BC6A2C3-7020-6149-AE3A-767DC5E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92" y="4484301"/>
            <a:ext cx="4120448" cy="21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7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F60E9-D530-024E-89CD-DFC4B9C5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78DA5AE-E9C2-BD4D-A809-9DE07CCB5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74934"/>
              </p:ext>
            </p:extLst>
          </p:nvPr>
        </p:nvGraphicFramePr>
        <p:xfrm>
          <a:off x="608353" y="609600"/>
          <a:ext cx="10208873" cy="5639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453">
                  <a:extLst>
                    <a:ext uri="{9D8B030D-6E8A-4147-A177-3AD203B41FA5}">
                      <a16:colId xmlns:a16="http://schemas.microsoft.com/office/drawing/2014/main" val="315000503"/>
                    </a:ext>
                  </a:extLst>
                </a:gridCol>
                <a:gridCol w="2073605">
                  <a:extLst>
                    <a:ext uri="{9D8B030D-6E8A-4147-A177-3AD203B41FA5}">
                      <a16:colId xmlns:a16="http://schemas.microsoft.com/office/drawing/2014/main" val="4153762434"/>
                    </a:ext>
                  </a:extLst>
                </a:gridCol>
                <a:gridCol w="2073605">
                  <a:extLst>
                    <a:ext uri="{9D8B030D-6E8A-4147-A177-3AD203B41FA5}">
                      <a16:colId xmlns:a16="http://schemas.microsoft.com/office/drawing/2014/main" val="1312633389"/>
                    </a:ext>
                  </a:extLst>
                </a:gridCol>
                <a:gridCol w="2073605">
                  <a:extLst>
                    <a:ext uri="{9D8B030D-6E8A-4147-A177-3AD203B41FA5}">
                      <a16:colId xmlns:a16="http://schemas.microsoft.com/office/drawing/2014/main" val="2412908034"/>
                    </a:ext>
                  </a:extLst>
                </a:gridCol>
                <a:gridCol w="2073605">
                  <a:extLst>
                    <a:ext uri="{9D8B030D-6E8A-4147-A177-3AD203B41FA5}">
                      <a16:colId xmlns:a16="http://schemas.microsoft.com/office/drawing/2014/main" val="3508656680"/>
                    </a:ext>
                  </a:extLst>
                </a:gridCol>
              </a:tblGrid>
              <a:tr h="1052716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400" dirty="0">
                          <a:effectLst/>
                        </a:rPr>
                        <a:t>verb</a:t>
                      </a:r>
                      <a:endParaRPr lang="es-EC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400" dirty="0">
                          <a:effectLst/>
                        </a:rPr>
                        <a:t>definition</a:t>
                      </a:r>
                      <a:endParaRPr lang="es-EC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400" dirty="0">
                          <a:effectLst/>
                        </a:rPr>
                        <a:t>example</a:t>
                      </a:r>
                      <a:endParaRPr lang="es-EC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83967"/>
                  </a:ext>
                </a:extLst>
              </a:tr>
              <a:tr h="1009525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000" dirty="0">
                          <a:effectLst/>
                        </a:rPr>
                        <a:t>single-word verb</a:t>
                      </a:r>
                      <a:endParaRPr lang="es-EC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look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direct your eyes in a certain direction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Mirar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You must look before you leap.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906410102"/>
                  </a:ext>
                </a:extLst>
              </a:tr>
              <a:tr h="1432117">
                <a:tc rowSpan="3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800" dirty="0">
                          <a:effectLst/>
                        </a:rPr>
                        <a:t>phrasal verb</a:t>
                      </a:r>
                      <a:endParaRPr lang="es-EC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verb + adverb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look up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search for and find information in a reference book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Buscar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cient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You can look up the word in a dictionary.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118995920"/>
                  </a:ext>
                </a:extLst>
              </a:tr>
              <a:tr h="10095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>
                          <a:effectLst/>
                        </a:rPr>
                        <a:t>verb + preposition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look after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take care of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cuidar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Who is looking after the baby?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617330060"/>
                  </a:ext>
                </a:extLst>
              </a:tr>
              <a:tr h="10095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>
                          <a:effectLst/>
                        </a:rPr>
                        <a:t>verb + adverb + preposition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look forward to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</a:rPr>
                        <a:t>anticipate with pleasure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Tener muchas ganas de 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I look forward to meeting you.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31429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4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4" y="-678407"/>
            <a:ext cx="10817226" cy="83027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just">
              <a:buNone/>
            </a:pPr>
            <a:r>
              <a:rPr lang="en-US" sz="3000" dirty="0"/>
              <a:t>A phrasal verb has a meaning different from the original verb. You may need to realized the meaning from the context.</a:t>
            </a:r>
          </a:p>
          <a:p>
            <a:pPr marL="0" indent="0" algn="just">
              <a:buNone/>
            </a:pPr>
            <a:r>
              <a:rPr lang="en-US" sz="3000" dirty="0"/>
              <a:t>For example:</a:t>
            </a:r>
          </a:p>
          <a:p>
            <a:r>
              <a:rPr lang="en-US" sz="3000" i="1" dirty="0"/>
              <a:t>She has always </a:t>
            </a:r>
            <a:r>
              <a:rPr lang="en-US" sz="3000" b="1" i="1" dirty="0">
                <a:solidFill>
                  <a:srgbClr val="FF3399"/>
                </a:solidFill>
              </a:rPr>
              <a:t>looked down</a:t>
            </a:r>
            <a:r>
              <a:rPr lang="en-US" sz="3000" b="1" i="1" dirty="0"/>
              <a:t> </a:t>
            </a:r>
            <a:r>
              <a:rPr lang="en-US" sz="3000" b="1" i="1" dirty="0">
                <a:solidFill>
                  <a:srgbClr val="FF3399"/>
                </a:solidFill>
              </a:rPr>
              <a:t>on</a:t>
            </a:r>
            <a:r>
              <a:rPr lang="en-US" sz="3000" b="1" i="1" dirty="0"/>
              <a:t> </a:t>
            </a:r>
            <a:r>
              <a:rPr lang="en-US" sz="3000" i="1" dirty="0"/>
              <a:t>me.</a:t>
            </a:r>
            <a:r>
              <a:rPr lang="es-EC" sz="3000" i="1" dirty="0"/>
              <a:t> </a:t>
            </a:r>
          </a:p>
          <a:p>
            <a:r>
              <a:rPr lang="es-EC" sz="3000" i="1" dirty="0"/>
              <a:t>Ella siempre me ha despreciado.</a:t>
            </a:r>
          </a:p>
          <a:p>
            <a:r>
              <a:rPr lang="en-US" sz="3000" i="1" dirty="0"/>
              <a:t>I’ll </a:t>
            </a:r>
            <a:r>
              <a:rPr lang="en-US" sz="3000" b="1" i="1" dirty="0">
                <a:solidFill>
                  <a:srgbClr val="FF3399"/>
                </a:solidFill>
              </a:rPr>
              <a:t>see to</a:t>
            </a:r>
            <a:r>
              <a:rPr lang="en-US" sz="3000" i="1" dirty="0"/>
              <a:t> the animals.</a:t>
            </a:r>
          </a:p>
          <a:p>
            <a:r>
              <a:rPr lang="es-EC" sz="3000" i="1" dirty="0"/>
              <a:t>Me ocuparé de los animales.</a:t>
            </a:r>
            <a:endParaRPr lang="en-US" sz="3000" dirty="0"/>
          </a:p>
          <a:p>
            <a:r>
              <a:rPr lang="en-US" sz="3000" i="1" dirty="0"/>
              <a:t>Don’t </a:t>
            </a:r>
            <a:r>
              <a:rPr lang="en-US" sz="3000" b="1" i="1" dirty="0">
                <a:solidFill>
                  <a:srgbClr val="FF3399"/>
                </a:solidFill>
              </a:rPr>
              <a:t>put</a:t>
            </a:r>
            <a:r>
              <a:rPr lang="en-US" sz="3000" i="1" dirty="0"/>
              <a:t> me </a:t>
            </a:r>
            <a:r>
              <a:rPr lang="en-US" sz="3000" b="1" i="1" dirty="0">
                <a:solidFill>
                  <a:srgbClr val="FF3399"/>
                </a:solidFill>
              </a:rPr>
              <a:t>off</a:t>
            </a:r>
            <a:r>
              <a:rPr lang="en-US" sz="3000" i="1" dirty="0"/>
              <a:t>, I’m trying to concentrate.</a:t>
            </a:r>
          </a:p>
          <a:p>
            <a:r>
              <a:rPr lang="es-EC" sz="3000" i="1" dirty="0"/>
              <a:t>No me desanime, estoy tratando de concentrarme.</a:t>
            </a:r>
            <a:endParaRPr lang="en-US" sz="3000" dirty="0"/>
          </a:p>
          <a:p>
            <a:endParaRPr lang="en-US" sz="2400" dirty="0"/>
          </a:p>
          <a:p>
            <a:endParaRPr lang="en-US" sz="2400" i="1" dirty="0"/>
          </a:p>
          <a:p>
            <a:endParaRPr lang="en-US" sz="2400" dirty="0"/>
          </a:p>
          <a:p>
            <a:endParaRPr lang="es-EC" dirty="0"/>
          </a:p>
        </p:txBody>
      </p:sp>
      <p:pic>
        <p:nvPicPr>
          <p:cNvPr id="4" name="Imagen 3" descr="Resultado de imagen para cuidar animales dibujo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5846"/>
          <a:stretch/>
        </p:blipFill>
        <p:spPr bwMode="auto">
          <a:xfrm>
            <a:off x="8139448" y="4031087"/>
            <a:ext cx="2804545" cy="1970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80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435" y="1184856"/>
            <a:ext cx="1166503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Separable or inseparable phrasal verbs</a:t>
            </a:r>
            <a:endParaRPr lang="en-US" sz="2400" dirty="0"/>
          </a:p>
          <a:p>
            <a:r>
              <a:rPr lang="en-US" sz="2400" dirty="0"/>
              <a:t>The first important thing to remember is that some phrasal verbs are</a:t>
            </a:r>
            <a:r>
              <a:rPr lang="en-US" sz="2400" dirty="0">
                <a:solidFill>
                  <a:srgbClr val="FF3399"/>
                </a:solidFill>
              </a:rPr>
              <a:t> </a:t>
            </a:r>
            <a:r>
              <a:rPr lang="en-US" sz="2400" b="1" dirty="0">
                <a:solidFill>
                  <a:srgbClr val="FF3399"/>
                </a:solidFill>
              </a:rPr>
              <a:t>separable</a:t>
            </a:r>
            <a:r>
              <a:rPr lang="en-US" sz="2400" dirty="0"/>
              <a:t> (the verb and the preposition can be separated, putting the object in the middle), while others are</a:t>
            </a:r>
            <a:r>
              <a:rPr lang="en-US" sz="2400" dirty="0">
                <a:solidFill>
                  <a:srgbClr val="FF3399"/>
                </a:solidFill>
              </a:rPr>
              <a:t> </a:t>
            </a:r>
            <a:r>
              <a:rPr lang="en-US" sz="2400" b="1" dirty="0">
                <a:solidFill>
                  <a:srgbClr val="FF3399"/>
                </a:solidFill>
              </a:rPr>
              <a:t>inseparable</a:t>
            </a:r>
            <a:r>
              <a:rPr lang="en-US" sz="2400" dirty="0"/>
              <a:t> (the object must come at the end because the verb and the preposition must stay together).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"Run into" is an example for an inseparable verb.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"Run into" means to meet someone when you were not expecting to.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Correct:</a:t>
            </a:r>
            <a:r>
              <a:rPr lang="en-US" sz="2400" dirty="0"/>
              <a:t> I always </a:t>
            </a:r>
            <a:r>
              <a:rPr lang="en-US" sz="2400" u="sng" dirty="0">
                <a:solidFill>
                  <a:srgbClr val="FF3399"/>
                </a:solidFill>
              </a:rPr>
              <a:t>run into</a:t>
            </a:r>
            <a:r>
              <a:rPr lang="en-US" sz="2400" dirty="0"/>
              <a:t> Molly at the mall.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Incorrect:</a:t>
            </a:r>
            <a:r>
              <a:rPr lang="en-US" sz="2400" dirty="0"/>
              <a:t> I always </a:t>
            </a:r>
            <a:r>
              <a:rPr lang="en-US" sz="2400" u="sng" dirty="0">
                <a:solidFill>
                  <a:srgbClr val="FF3399"/>
                </a:solidFill>
              </a:rPr>
              <a:t>run</a:t>
            </a:r>
            <a:r>
              <a:rPr lang="en-US" sz="2400" dirty="0">
                <a:solidFill>
                  <a:srgbClr val="FF3399"/>
                </a:solidFill>
              </a:rPr>
              <a:t> </a:t>
            </a:r>
            <a:r>
              <a:rPr lang="en-US" sz="2400" dirty="0"/>
              <a:t>Molly</a:t>
            </a:r>
            <a:r>
              <a:rPr lang="en-US" sz="2400" dirty="0">
                <a:solidFill>
                  <a:srgbClr val="FF3399"/>
                </a:solidFill>
              </a:rPr>
              <a:t> </a:t>
            </a:r>
            <a:r>
              <a:rPr lang="en-US" sz="2400" u="sng" dirty="0">
                <a:solidFill>
                  <a:srgbClr val="FF3399"/>
                </a:solidFill>
              </a:rPr>
              <a:t>into</a:t>
            </a:r>
            <a:r>
              <a:rPr lang="en-US" sz="2400" dirty="0">
                <a:solidFill>
                  <a:srgbClr val="FF3399"/>
                </a:solidFill>
              </a:rPr>
              <a:t> </a:t>
            </a:r>
            <a:r>
              <a:rPr lang="en-US" sz="2400" dirty="0"/>
              <a:t>at the mall.  </a:t>
            </a:r>
            <a:br>
              <a:rPr lang="en-US" sz="2400" dirty="0"/>
            </a:br>
            <a:br>
              <a:rPr lang="en-US" sz="2400" dirty="0"/>
            </a:br>
            <a:r>
              <a:rPr lang="es-EC" sz="2400" b="1" dirty="0" err="1"/>
              <a:t>Incorrect</a:t>
            </a:r>
            <a:r>
              <a:rPr lang="es-EC" sz="2400" b="1" dirty="0"/>
              <a:t>:</a:t>
            </a:r>
            <a:r>
              <a:rPr lang="es-EC" sz="2400" dirty="0"/>
              <a:t> I </a:t>
            </a:r>
            <a:r>
              <a:rPr lang="es-EC" sz="2400" dirty="0" err="1"/>
              <a:t>always</a:t>
            </a:r>
            <a:r>
              <a:rPr lang="es-EC" sz="2400" dirty="0"/>
              <a:t> </a:t>
            </a:r>
            <a:r>
              <a:rPr lang="es-EC" sz="2400" u="sng" dirty="0">
                <a:solidFill>
                  <a:srgbClr val="FF3399"/>
                </a:solidFill>
              </a:rPr>
              <a:t>run</a:t>
            </a:r>
            <a:r>
              <a:rPr lang="es-EC" sz="2400" dirty="0"/>
              <a:t> </a:t>
            </a:r>
            <a:r>
              <a:rPr lang="es-EC" sz="2400" dirty="0" err="1"/>
              <a:t>Molly</a:t>
            </a:r>
            <a:r>
              <a:rPr lang="es-EC" sz="2400" dirty="0"/>
              <a:t> at </a:t>
            </a:r>
            <a:r>
              <a:rPr lang="es-EC" sz="2400" dirty="0" err="1"/>
              <a:t>the</a:t>
            </a:r>
            <a:r>
              <a:rPr lang="es-EC" sz="2400" dirty="0"/>
              <a:t> mall </a:t>
            </a:r>
            <a:r>
              <a:rPr lang="es-EC" sz="2400" u="sng" dirty="0" err="1">
                <a:solidFill>
                  <a:srgbClr val="FF3399"/>
                </a:solidFill>
              </a:rPr>
              <a:t>into</a:t>
            </a:r>
            <a:r>
              <a:rPr lang="es-EC" sz="2400" dirty="0">
                <a:solidFill>
                  <a:srgbClr val="FF3399"/>
                </a:solidFill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Imagen 5" descr="Resultado de imagen para encontrarse dos personas en el ma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5" y="4230821"/>
            <a:ext cx="2857902" cy="1873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31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240525"/>
            <a:ext cx="11686503" cy="6177685"/>
          </a:xfrm>
        </p:spPr>
        <p:txBody>
          <a:bodyPr>
            <a:normAutofit/>
          </a:bodyPr>
          <a:lstStyle/>
          <a:p>
            <a:r>
              <a:rPr lang="en-US" sz="2400" dirty="0"/>
              <a:t>Some phrasal verbs </a:t>
            </a:r>
            <a:r>
              <a:rPr lang="en-US" sz="2400" b="1" i="1" dirty="0"/>
              <a:t>can</a:t>
            </a:r>
            <a:r>
              <a:rPr lang="en-US" sz="2400" dirty="0"/>
              <a:t> be separated when we used them with objects. We can put the object </a:t>
            </a:r>
            <a:r>
              <a:rPr lang="en-US" sz="2400" u="sng" dirty="0"/>
              <a:t>between</a:t>
            </a:r>
            <a:r>
              <a:rPr lang="en-US" sz="2400" dirty="0"/>
              <a:t> the verb and the preposition, or we can put the object </a:t>
            </a:r>
            <a:r>
              <a:rPr lang="en-US" sz="2400" u="sng" dirty="0"/>
              <a:t>at the end</a:t>
            </a:r>
            <a:r>
              <a:rPr lang="en-US" sz="2400" dirty="0"/>
              <a:t>, just like we do for inseparable phrasal verbs.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"Write down" is an example for a separable phrasal verb.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"Write down" means to make a note some information on paper.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We can separate this phrasal verb if we want! Look at the examples below to see how this construction works.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Correct:</a:t>
            </a:r>
            <a:r>
              <a:rPr lang="en-US" sz="2000" dirty="0"/>
              <a:t> His students </a:t>
            </a:r>
            <a:r>
              <a:rPr lang="en-US" sz="2000" u="sng" dirty="0">
                <a:solidFill>
                  <a:srgbClr val="FF3399"/>
                </a:solidFill>
              </a:rPr>
              <a:t>write down</a:t>
            </a:r>
            <a:r>
              <a:rPr lang="en-US" sz="2000" dirty="0"/>
              <a:t> everything he says.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Correct:</a:t>
            </a:r>
            <a:r>
              <a:rPr lang="en-US" sz="2000" dirty="0"/>
              <a:t> His students </a:t>
            </a:r>
            <a:r>
              <a:rPr lang="en-US" sz="2000" u="sng" dirty="0">
                <a:solidFill>
                  <a:srgbClr val="FF3399"/>
                </a:solidFill>
              </a:rPr>
              <a:t>write</a:t>
            </a:r>
            <a:r>
              <a:rPr lang="en-US" sz="2000" dirty="0"/>
              <a:t> everything he says </a:t>
            </a:r>
            <a:r>
              <a:rPr lang="en-US" sz="2000" u="sng" dirty="0">
                <a:solidFill>
                  <a:srgbClr val="FF3399"/>
                </a:solidFill>
              </a:rPr>
              <a:t>down</a:t>
            </a:r>
            <a:r>
              <a:rPr lang="en-US" sz="2000" dirty="0"/>
              <a:t>.      </a:t>
            </a:r>
            <a:endParaRPr lang="es-EC" sz="2000" dirty="0"/>
          </a:p>
        </p:txBody>
      </p:sp>
      <p:pic>
        <p:nvPicPr>
          <p:cNvPr id="4" name="Imagen 3" descr="Resultado de imagen para estudiantes tomando no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18" y="4081552"/>
            <a:ext cx="3146982" cy="193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32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4" y="2163650"/>
            <a:ext cx="11332382" cy="772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sz="1900" dirty="0"/>
              <a:t>EXAMPLES OF PHRASAL VERBS</a:t>
            </a:r>
            <a:r>
              <a:rPr lang="en-US" sz="1900" dirty="0"/>
              <a:t>:</a:t>
            </a:r>
          </a:p>
          <a:p>
            <a:pPr fontAlgn="base"/>
            <a:r>
              <a:rPr lang="en-US" sz="2600" b="1" dirty="0"/>
              <a:t>1. Get on</a:t>
            </a:r>
            <a:endParaRPr lang="es-EC" sz="2600" dirty="0"/>
          </a:p>
          <a:p>
            <a:pPr marL="0" indent="0" fontAlgn="base">
              <a:buNone/>
            </a:pPr>
            <a:r>
              <a:rPr lang="en-US" sz="2600" dirty="0" err="1"/>
              <a:t>Subir</a:t>
            </a:r>
            <a:endParaRPr lang="es-EC" sz="2600" dirty="0"/>
          </a:p>
          <a:p>
            <a:pPr marL="0" indent="0">
              <a:buNone/>
            </a:pPr>
            <a:r>
              <a:rPr lang="en-US" sz="2600" dirty="0"/>
              <a:t>The bus was </a:t>
            </a:r>
            <a:r>
              <a:rPr lang="en-US" sz="2600" dirty="0" err="1"/>
              <a:t>full.We</a:t>
            </a:r>
            <a:r>
              <a:rPr lang="en-US" sz="2600" dirty="0"/>
              <a:t> couldn’t get on.</a:t>
            </a:r>
          </a:p>
          <a:p>
            <a:pPr fontAlgn="base"/>
            <a:r>
              <a:rPr lang="x-none" sz="2600" b="1" dirty="0"/>
              <a:t>2. Drive off</a:t>
            </a:r>
            <a:endParaRPr lang="es-EC" sz="2600" dirty="0"/>
          </a:p>
          <a:p>
            <a:pPr marL="0" indent="0" fontAlgn="base">
              <a:buNone/>
            </a:pPr>
            <a:r>
              <a:rPr lang="x-none" sz="2600" dirty="0"/>
              <a:t>Marcharse (en un vehículo) de algún lugar</a:t>
            </a:r>
            <a:endParaRPr lang="es-EC" sz="2600" dirty="0"/>
          </a:p>
          <a:p>
            <a:pPr marL="0" indent="0">
              <a:buNone/>
            </a:pPr>
            <a:r>
              <a:rPr lang="en-US" sz="2600" dirty="0"/>
              <a:t>A woman got into the car and drove off.</a:t>
            </a:r>
          </a:p>
          <a:p>
            <a:pPr fontAlgn="base"/>
            <a:r>
              <a:rPr lang="x-none" sz="2600" b="1" dirty="0"/>
              <a:t>3. </a:t>
            </a:r>
            <a:r>
              <a:rPr lang="x-none" sz="2600" b="1" dirty="0" err="1"/>
              <a:t>Turn</a:t>
            </a:r>
            <a:r>
              <a:rPr lang="x-none" sz="2600" b="1" dirty="0"/>
              <a:t> round</a:t>
            </a:r>
            <a:endParaRPr lang="es-EC" sz="2600" dirty="0"/>
          </a:p>
          <a:p>
            <a:pPr marL="0" indent="0" fontAlgn="base">
              <a:buNone/>
            </a:pPr>
            <a:r>
              <a:rPr lang="x-none" sz="2600" dirty="0"/>
              <a:t>Cambiar de dirección, girarse</a:t>
            </a:r>
            <a:endParaRPr lang="es-EC" sz="2600" dirty="0"/>
          </a:p>
          <a:p>
            <a:pPr marL="0" indent="0">
              <a:buNone/>
            </a:pPr>
            <a:r>
              <a:rPr lang="en-US" sz="2600" dirty="0"/>
              <a:t>When I touched him on the shoulder, he turned round.</a:t>
            </a:r>
          </a:p>
          <a:p>
            <a:pPr fontAlgn="base"/>
            <a:r>
              <a:rPr lang="x-none" sz="2600" b="1" dirty="0"/>
              <a:t>4. Break </a:t>
            </a:r>
            <a:r>
              <a:rPr lang="x-none" sz="2600" b="1" dirty="0" err="1"/>
              <a:t>down</a:t>
            </a:r>
            <a:endParaRPr lang="es-EC" sz="2600" dirty="0"/>
          </a:p>
          <a:p>
            <a:pPr marL="0" indent="0" fontAlgn="base">
              <a:buNone/>
            </a:pPr>
            <a:r>
              <a:rPr lang="x-none" sz="2600" dirty="0"/>
              <a:t>Dejar de funcionar , dejar de operar. </a:t>
            </a:r>
            <a:r>
              <a:rPr lang="en-US" sz="2600" dirty="0"/>
              <a:t>(</a:t>
            </a:r>
            <a:r>
              <a:rPr lang="en-US" sz="2600" dirty="0" err="1"/>
              <a:t>romperse</a:t>
            </a:r>
            <a:r>
              <a:rPr lang="en-US" sz="2600" dirty="0"/>
              <a:t>)</a:t>
            </a:r>
            <a:endParaRPr lang="es-EC" sz="2600" dirty="0"/>
          </a:p>
          <a:p>
            <a:pPr marL="0" indent="0">
              <a:buNone/>
            </a:pPr>
            <a:r>
              <a:rPr lang="en-US" sz="2600" dirty="0"/>
              <a:t>Sorry I’m late. The car broke down.</a:t>
            </a:r>
          </a:p>
          <a:p>
            <a:pPr fontAlgn="base"/>
            <a:r>
              <a:rPr lang="x-none" sz="2600" b="1" dirty="0"/>
              <a:t>5. Look </a:t>
            </a:r>
            <a:r>
              <a:rPr lang="x-none" sz="2600" b="1" dirty="0" err="1"/>
              <a:t>out</a:t>
            </a:r>
            <a:endParaRPr lang="es-EC" sz="2600" dirty="0"/>
          </a:p>
          <a:p>
            <a:pPr marL="0" indent="0" fontAlgn="base">
              <a:buNone/>
            </a:pPr>
            <a:r>
              <a:rPr lang="x-none" sz="2600" dirty="0"/>
              <a:t>Ser cuidadoso, estar atento, permanecer atento.</a:t>
            </a:r>
            <a:endParaRPr lang="es-EC" sz="2600" dirty="0"/>
          </a:p>
          <a:p>
            <a:pPr marL="0" indent="0">
              <a:buNone/>
            </a:pPr>
            <a:r>
              <a:rPr lang="en-US" sz="2600" dirty="0"/>
              <a:t>Look out! There’s a car coming</a:t>
            </a:r>
            <a:br>
              <a:rPr lang="en-US" sz="2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EC" dirty="0"/>
          </a:p>
        </p:txBody>
      </p:sp>
      <p:pic>
        <p:nvPicPr>
          <p:cNvPr id="5" name="Imagen 4" descr="Resultado de imagen para SUBIR AL BUS dibuj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87" y="626798"/>
            <a:ext cx="2385552" cy="173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para carro dañado DIBUJ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74" y="4072741"/>
            <a:ext cx="2664558" cy="182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91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35" y="309092"/>
            <a:ext cx="10533891" cy="757277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400" b="1" dirty="0"/>
              <a:t>6.Take off</a:t>
            </a:r>
            <a:endParaRPr lang="es-EC" sz="2400" dirty="0"/>
          </a:p>
          <a:p>
            <a:pPr marL="0" indent="0" fontAlgn="base">
              <a:buNone/>
            </a:pPr>
            <a:r>
              <a:rPr lang="en-US" sz="2400" dirty="0" err="1"/>
              <a:t>Despegar</a:t>
            </a:r>
            <a:endParaRPr lang="es-EC" sz="2400" dirty="0"/>
          </a:p>
          <a:p>
            <a:pPr marL="0" indent="0">
              <a:buNone/>
            </a:pPr>
            <a:r>
              <a:rPr lang="en-US" sz="2400" dirty="0"/>
              <a:t>It was my first flight. I was nervous as the plane took off.</a:t>
            </a:r>
          </a:p>
          <a:p>
            <a:pPr fontAlgn="base"/>
            <a:r>
              <a:rPr lang="en-US" sz="2400" b="1" dirty="0"/>
              <a:t>7. Run away (from)</a:t>
            </a:r>
            <a:endParaRPr lang="es-EC" sz="2400" dirty="0"/>
          </a:p>
          <a:p>
            <a:pPr marL="0" indent="0" fontAlgn="base">
              <a:buNone/>
            </a:pPr>
            <a:r>
              <a:rPr lang="en-US" sz="2400" dirty="0" err="1"/>
              <a:t>Escaparse</a:t>
            </a:r>
            <a:r>
              <a:rPr lang="en-US" sz="2400" dirty="0"/>
              <a:t>, </a:t>
            </a:r>
            <a:r>
              <a:rPr lang="en-US" sz="2400" dirty="0" err="1"/>
              <a:t>huir</a:t>
            </a:r>
            <a:r>
              <a:rPr lang="en-US" sz="2400" dirty="0"/>
              <a:t>, </a:t>
            </a:r>
            <a:r>
              <a:rPr lang="en-US" sz="2400" dirty="0" err="1"/>
              <a:t>alejarse</a:t>
            </a:r>
            <a:r>
              <a:rPr lang="en-US" sz="2400" dirty="0"/>
              <a:t>.</a:t>
            </a:r>
            <a:endParaRPr lang="es-EC" sz="2400" dirty="0"/>
          </a:p>
          <a:p>
            <a:pPr marL="0" indent="0">
              <a:buNone/>
            </a:pPr>
            <a:r>
              <a:rPr lang="en-US" sz="2400" dirty="0"/>
              <a:t>Why did you run away from me?</a:t>
            </a:r>
          </a:p>
          <a:p>
            <a:pPr fontAlgn="base"/>
            <a:r>
              <a:rPr lang="en-US" sz="2400" b="1" dirty="0"/>
              <a:t>8. Keep up (with)</a:t>
            </a:r>
            <a:endParaRPr lang="es-EC" sz="2400" dirty="0"/>
          </a:p>
          <a:p>
            <a:pPr marL="0" indent="0" fontAlgn="base">
              <a:buNone/>
            </a:pPr>
            <a:r>
              <a:rPr lang="en-US" sz="2400" dirty="0" err="1"/>
              <a:t>Llevar</a:t>
            </a:r>
            <a:r>
              <a:rPr lang="en-US" sz="2400" dirty="0"/>
              <a:t> el </a:t>
            </a:r>
            <a:r>
              <a:rPr lang="en-US" sz="2400" dirty="0" err="1"/>
              <a:t>ritmo</a:t>
            </a:r>
            <a:endParaRPr lang="es-EC" sz="2400" dirty="0"/>
          </a:p>
          <a:p>
            <a:pPr marL="0" indent="0">
              <a:buNone/>
            </a:pPr>
            <a:r>
              <a:rPr lang="en-US" sz="2400" dirty="0"/>
              <a:t>You’re walking too fast. I can’t keep up with you.</a:t>
            </a:r>
          </a:p>
          <a:p>
            <a:pPr fontAlgn="base"/>
            <a:r>
              <a:rPr lang="en-US" sz="2400" b="1" dirty="0"/>
              <a:t>9. Get in</a:t>
            </a:r>
            <a:endParaRPr lang="es-EC" sz="2400" dirty="0"/>
          </a:p>
          <a:p>
            <a:pPr marL="0" indent="0" fontAlgn="base">
              <a:buNone/>
            </a:pPr>
            <a:r>
              <a:rPr lang="en-US" sz="2400" dirty="0" err="1"/>
              <a:t>Entrar</a:t>
            </a:r>
            <a:endParaRPr lang="es-EC" sz="2400" dirty="0"/>
          </a:p>
          <a:p>
            <a:pPr marL="0" indent="0">
              <a:buNone/>
            </a:pPr>
            <a:r>
              <a:rPr lang="en-US" sz="2400" dirty="0"/>
              <a:t>How did the thieves get in?</a:t>
            </a:r>
          </a:p>
          <a:p>
            <a:pPr fontAlgn="base"/>
            <a:r>
              <a:rPr lang="x-none" sz="2400" b="1" dirty="0"/>
              <a:t>10. </a:t>
            </a:r>
            <a:r>
              <a:rPr lang="x-none" sz="2400" b="1" dirty="0" err="1"/>
              <a:t>Lock</a:t>
            </a:r>
            <a:r>
              <a:rPr lang="x-none" sz="2400" b="1" dirty="0"/>
              <a:t> </a:t>
            </a:r>
            <a:r>
              <a:rPr lang="x-none" sz="2400" b="1" dirty="0" err="1"/>
              <a:t>out</a:t>
            </a:r>
            <a:endParaRPr lang="es-EC" sz="2400" dirty="0"/>
          </a:p>
          <a:p>
            <a:pPr fontAlgn="base"/>
            <a:r>
              <a:rPr lang="x-none" sz="2400" dirty="0"/>
              <a:t>Quedarse encerrado, no poder entrar</a:t>
            </a:r>
            <a:endParaRPr lang="es-EC" sz="2400" dirty="0"/>
          </a:p>
          <a:p>
            <a:r>
              <a:rPr lang="en-US" sz="2400" dirty="0"/>
              <a:t>I had no key, so I was locked out.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Imagen 6" descr="Resultado de imagen para DESPEGAR AVION DIBU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40" y="968238"/>
            <a:ext cx="2741023" cy="20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Resultado de imagen para QUEDARSE ENCERRAD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51" y="4224807"/>
            <a:ext cx="3035805" cy="1905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1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481</TotalTime>
  <Words>769</Words>
  <Application>Microsoft Macintosh PowerPoint</Application>
  <PresentationFormat>Panorámica</PresentationFormat>
  <Paragraphs>92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   Phrasal verbs </vt:lpstr>
      <vt:lpstr>What are Phrasal Verbs?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</dc:title>
  <dc:creator>Mafer Ponce</dc:creator>
  <cp:lastModifiedBy>María Fernanda Ponce Marcillo</cp:lastModifiedBy>
  <cp:revision>24</cp:revision>
  <dcterms:created xsi:type="dcterms:W3CDTF">2018-01-27T12:20:17Z</dcterms:created>
  <dcterms:modified xsi:type="dcterms:W3CDTF">2021-08-03T22:52:50Z</dcterms:modified>
</cp:coreProperties>
</file>