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442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4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928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124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3040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52998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63028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314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753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6659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414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428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3660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225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9387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3737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3434-87C3-41CB-B7F7-A0E9F6681E7D}" type="datetimeFigureOut">
              <a:rPr lang="es-EC" smtClean="0"/>
              <a:t>9/10/24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AA14689-D0BB-4FBB-AD78-3B22475EA51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4840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4446" y="1766307"/>
            <a:ext cx="8920765" cy="912499"/>
          </a:xfrm>
        </p:spPr>
        <p:txBody>
          <a:bodyPr>
            <a:normAutofit fontScale="90000"/>
          </a:bodyPr>
          <a:lstStyle/>
          <a:p>
            <a:r>
              <a:rPr lang="es-EC" sz="7200" b="1" dirty="0" err="1"/>
              <a:t>Present</a:t>
            </a:r>
            <a:r>
              <a:rPr lang="es-EC" sz="7200" b="1" dirty="0"/>
              <a:t> </a:t>
            </a:r>
            <a:r>
              <a:rPr lang="es-EC" sz="7200" b="1" dirty="0" err="1"/>
              <a:t>Perfect</a:t>
            </a:r>
            <a:r>
              <a:rPr lang="es-EC" sz="7200" b="1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604" y="3099448"/>
            <a:ext cx="3126871" cy="322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65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0789" y="286245"/>
            <a:ext cx="11162712" cy="64609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Definition of the present perfect tense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400" dirty="0"/>
              <a:t>The present perfect is used to indicate a link between the present and the past. </a:t>
            </a:r>
            <a:r>
              <a:rPr lang="es-EC" sz="2400" dirty="0"/>
              <a:t>We use the present perfect simple (have or has + past participle) to talk about past actions or states which are still connected to the present.</a:t>
            </a:r>
            <a:endParaRPr lang="es-ES" sz="2400" dirty="0"/>
          </a:p>
          <a:p>
            <a:pPr marL="0" indent="0" algn="just">
              <a:buNone/>
            </a:pPr>
            <a:endParaRPr lang="es-ES" sz="2000" dirty="0"/>
          </a:p>
          <a:p>
            <a:pPr algn="l"/>
            <a:r>
              <a:rPr lang="es-EC" sz="2400" b="1" dirty="0">
                <a:solidFill>
                  <a:srgbClr val="3B3E4D"/>
                </a:solidFill>
                <a:effectLst/>
                <a:latin typeface="AkkuratPro"/>
              </a:rPr>
              <a:t>First-person</a:t>
            </a:r>
            <a:r>
              <a:rPr lang="es-EC" sz="2400" b="0" dirty="0">
                <a:solidFill>
                  <a:srgbClr val="3B3E4D"/>
                </a:solidFill>
                <a:effectLst/>
                <a:latin typeface="AkkuratPro"/>
              </a:rPr>
              <a:t>:</a:t>
            </a:r>
            <a:r>
              <a:rPr lang="es-EC" sz="2400" b="0" i="1" dirty="0">
                <a:solidFill>
                  <a:srgbClr val="3B3E4D"/>
                </a:solidFill>
                <a:effectLst/>
                <a:latin typeface="AkkuratPro"/>
              </a:rPr>
              <a:t> I </a:t>
            </a:r>
            <a:r>
              <a:rPr lang="es-EC" sz="2400" b="1" i="1" dirty="0">
                <a:solidFill>
                  <a:srgbClr val="3B3E4D"/>
                </a:solidFill>
                <a:effectLst/>
                <a:latin typeface="AkkuratPro"/>
              </a:rPr>
              <a:t>have finished </a:t>
            </a:r>
            <a:r>
              <a:rPr lang="es-EC" sz="2400" i="1" dirty="0">
                <a:solidFill>
                  <a:srgbClr val="3B3E4D"/>
                </a:solidFill>
                <a:effectLst/>
                <a:latin typeface="AkkuratPro"/>
              </a:rPr>
              <a:t>the report.</a:t>
            </a:r>
            <a:endParaRPr lang="es-EC" sz="2400" dirty="0">
              <a:solidFill>
                <a:srgbClr val="3B3E4D"/>
              </a:solidFill>
              <a:effectLst/>
              <a:latin typeface="AkkuratPro"/>
            </a:endParaRPr>
          </a:p>
          <a:p>
            <a:r>
              <a:rPr lang="es-EC" sz="2400" b="1" dirty="0">
                <a:solidFill>
                  <a:srgbClr val="3B3E4D"/>
                </a:solidFill>
                <a:effectLst/>
                <a:latin typeface="AkkuratPro"/>
              </a:rPr>
              <a:t>Second person</a:t>
            </a:r>
            <a:r>
              <a:rPr lang="es-EC" sz="2400" b="0" dirty="0">
                <a:solidFill>
                  <a:srgbClr val="3B3E4D"/>
                </a:solidFill>
                <a:effectLst/>
                <a:latin typeface="AkkuratPro"/>
              </a:rPr>
              <a:t>:</a:t>
            </a:r>
            <a:r>
              <a:rPr lang="es-EC" sz="2400" b="0" i="1" dirty="0">
                <a:solidFill>
                  <a:srgbClr val="3B3E4D"/>
                </a:solidFill>
                <a:effectLst/>
                <a:latin typeface="AkkuratPro"/>
              </a:rPr>
              <a:t> You </a:t>
            </a:r>
            <a:r>
              <a:rPr lang="es-EC" sz="2400" b="1" i="1" dirty="0">
                <a:solidFill>
                  <a:srgbClr val="3B3E4D"/>
                </a:solidFill>
                <a:effectLst/>
                <a:latin typeface="AkkuratPro"/>
              </a:rPr>
              <a:t>have finished </a:t>
            </a:r>
            <a:r>
              <a:rPr lang="es-EC" sz="2400" i="1" dirty="0">
                <a:solidFill>
                  <a:srgbClr val="3B3E4D"/>
                </a:solidFill>
                <a:effectLst/>
                <a:latin typeface="AkkuratPro"/>
              </a:rPr>
              <a:t>the report.</a:t>
            </a:r>
            <a:endParaRPr lang="es-EC" sz="2400" dirty="0">
              <a:solidFill>
                <a:srgbClr val="3B3E4D"/>
              </a:solidFill>
              <a:effectLst/>
              <a:latin typeface="AkkuratPro"/>
            </a:endParaRPr>
          </a:p>
          <a:p>
            <a:r>
              <a:rPr lang="es-EC" sz="2400" b="1" dirty="0">
                <a:solidFill>
                  <a:srgbClr val="3B3E4D"/>
                </a:solidFill>
                <a:effectLst/>
                <a:latin typeface="AkkuratPro"/>
              </a:rPr>
              <a:t>Third-person plural</a:t>
            </a:r>
            <a:r>
              <a:rPr lang="es-EC" sz="2400" b="0" dirty="0">
                <a:solidFill>
                  <a:srgbClr val="3B3E4D"/>
                </a:solidFill>
                <a:effectLst/>
                <a:latin typeface="AkkuratPro"/>
              </a:rPr>
              <a:t>: </a:t>
            </a:r>
            <a:r>
              <a:rPr lang="es-EC" sz="2400" b="0" i="1" dirty="0">
                <a:solidFill>
                  <a:srgbClr val="3B3E4D"/>
                </a:solidFill>
                <a:effectLst/>
                <a:latin typeface="AkkuratPro"/>
              </a:rPr>
              <a:t>They </a:t>
            </a:r>
            <a:r>
              <a:rPr lang="es-EC" sz="2400" b="1" i="1" dirty="0">
                <a:solidFill>
                  <a:srgbClr val="3B3E4D"/>
                </a:solidFill>
                <a:effectLst/>
                <a:latin typeface="AkkuratPro"/>
              </a:rPr>
              <a:t>have finished </a:t>
            </a:r>
            <a:r>
              <a:rPr lang="es-EC" sz="2400" i="1" dirty="0">
                <a:solidFill>
                  <a:srgbClr val="3B3E4D"/>
                </a:solidFill>
                <a:effectLst/>
                <a:latin typeface="AkkuratPro"/>
              </a:rPr>
              <a:t>the report.</a:t>
            </a:r>
            <a:endParaRPr lang="es-EC" sz="2400" dirty="0">
              <a:solidFill>
                <a:srgbClr val="3B3E4D"/>
              </a:solidFill>
              <a:effectLst/>
              <a:latin typeface="AkkuratPro"/>
            </a:endParaRPr>
          </a:p>
          <a:p>
            <a:r>
              <a:rPr lang="es-EC" sz="2400" b="1" dirty="0">
                <a:solidFill>
                  <a:srgbClr val="3B3E4D"/>
                </a:solidFill>
                <a:effectLst/>
                <a:latin typeface="AkkuratPro"/>
              </a:rPr>
              <a:t>Third-person singular</a:t>
            </a:r>
            <a:r>
              <a:rPr lang="es-EC" sz="2400" b="0" dirty="0">
                <a:solidFill>
                  <a:srgbClr val="3B3E4D"/>
                </a:solidFill>
                <a:effectLst/>
                <a:latin typeface="AkkuratPro"/>
              </a:rPr>
              <a:t>: </a:t>
            </a:r>
            <a:r>
              <a:rPr lang="es-EC" sz="2400" b="0" i="1" dirty="0">
                <a:solidFill>
                  <a:srgbClr val="3B3E4D"/>
                </a:solidFill>
                <a:effectLst/>
                <a:latin typeface="AkkuratPro"/>
              </a:rPr>
              <a:t>He/she/it </a:t>
            </a:r>
            <a:r>
              <a:rPr lang="es-EC" sz="2400" b="1" i="1" dirty="0">
                <a:solidFill>
                  <a:srgbClr val="3B3E4D"/>
                </a:solidFill>
                <a:effectLst/>
                <a:latin typeface="AkkuratPro"/>
              </a:rPr>
              <a:t>has finished </a:t>
            </a:r>
            <a:r>
              <a:rPr lang="es-EC" sz="2400" i="1" dirty="0">
                <a:solidFill>
                  <a:srgbClr val="3B3E4D"/>
                </a:solidFill>
                <a:effectLst/>
                <a:latin typeface="AkkuratPro"/>
              </a:rPr>
              <a:t>the report.</a:t>
            </a:r>
            <a:endParaRPr lang="es-EC" sz="2400" dirty="0">
              <a:solidFill>
                <a:srgbClr val="3B3E4D"/>
              </a:solidFill>
              <a:effectLst/>
              <a:latin typeface="AkkuratPro"/>
            </a:endParaRPr>
          </a:p>
          <a:p>
            <a:pPr marL="0" indent="0" algn="just">
              <a:buNone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endParaRPr lang="es-EC" sz="2800" dirty="0"/>
          </a:p>
        </p:txBody>
      </p:sp>
      <p:pic>
        <p:nvPicPr>
          <p:cNvPr id="2050" name="Picture 2" descr="Categoría «Jóvenes escribiendo» de fotos e imágenes">
            <a:extLst>
              <a:ext uri="{FF2B5EF4-FFF2-40B4-BE49-F238E27FC236}">
                <a16:creationId xmlns:a16="http://schemas.microsoft.com/office/drawing/2014/main" id="{E60A34F4-7FB3-1ED4-ABF1-9CBF35F182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98"/>
          <a:stretch/>
        </p:blipFill>
        <p:spPr bwMode="auto">
          <a:xfrm>
            <a:off x="7959969" y="3429000"/>
            <a:ext cx="3908473" cy="262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12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500464"/>
              </p:ext>
            </p:extLst>
          </p:nvPr>
        </p:nvGraphicFramePr>
        <p:xfrm>
          <a:off x="922561" y="602244"/>
          <a:ext cx="8596312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 CANNOT use the Present Perfect with specific time expressions such as: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yesterday, one year ago, last week, when I was a child, when I lived in Japan, at that moment, that day, one day, etc.   PAST </a:t>
                      </a:r>
                    </a:p>
                    <a:p>
                      <a:pPr marL="0" indent="0">
                        <a:buNone/>
                      </a:pP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 CAN use the Present Perfect with unspecific expressions such as: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ever, never, once, many times, several times, before, so far, already, yet, etc.  </a:t>
                      </a:r>
                    </a:p>
                    <a:p>
                      <a:pPr algn="just"/>
                      <a:endParaRPr lang="es-E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8" name="Picture 4" descr="Present Perfect Simple Cartoons – EnglishVillage.E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134" y="3527168"/>
            <a:ext cx="5299161" cy="251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18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IRTUAL ENGLISH: REPASO DEL PRESENTE PERFECTO- PRESENTE SIMP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80" y="329373"/>
            <a:ext cx="7787473" cy="497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Prepara las maletas; estos son los mejores destinos de viaje para el año |  Sociedad | W Radio Mexic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17" y="4507773"/>
            <a:ext cx="3153773" cy="1906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824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1257" y="-284255"/>
            <a:ext cx="11476731" cy="75341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FORM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Subject +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she,he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it)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/have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+ VERB in past participle + complement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(positive form)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(be-been)        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Subject +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she,he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it)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/have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+ not + VERB in past participle + complement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(negative form)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she,he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it)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/Have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Subject + + VERB in past participle + complement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(question form)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Examples: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You 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have seen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that movie many times.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Affirmative form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You 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have not seen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that movie many times.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form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you 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that movie many times?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Yes, I have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No, I have not or haven’t </a:t>
            </a:r>
          </a:p>
          <a:p>
            <a:endParaRPr lang="es-EC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43961"/>
            <a:ext cx="43282" cy="1692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Cine en Casa! Ventajas y Desventajas | Entretente c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851" y="4054022"/>
            <a:ext cx="3256325" cy="2190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641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82" y="288843"/>
            <a:ext cx="10242849" cy="5560971"/>
          </a:xfrm>
          <a:effectLst>
            <a:softEdge rad="0"/>
          </a:effec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3647">
            <a:off x="8176906" y="5291628"/>
            <a:ext cx="3613232" cy="100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3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CF8D7-9B81-7ADA-A196-E01C8FEF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026" name="Picture 2" descr="Present Perfect Tense in English - Learn Perfect Tense Sentence and  Question Structure">
            <a:extLst>
              <a:ext uri="{FF2B5EF4-FFF2-40B4-BE49-F238E27FC236}">
                <a16:creationId xmlns:a16="http://schemas.microsoft.com/office/drawing/2014/main" id="{220A43AA-69C2-9A34-85AF-53027D10F6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71" y="180096"/>
            <a:ext cx="11551657" cy="649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7479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2845</TotalTime>
  <Words>296</Words>
  <Application>Microsoft Macintosh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AkkuratPro</vt:lpstr>
      <vt:lpstr>Arial</vt:lpstr>
      <vt:lpstr>Calibri</vt:lpstr>
      <vt:lpstr>Trebuchet MS</vt:lpstr>
      <vt:lpstr>Wingdings</vt:lpstr>
      <vt:lpstr>Wingdings 3</vt:lpstr>
      <vt:lpstr>Faceta</vt:lpstr>
      <vt:lpstr>Present Perfect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</dc:title>
  <dc:creator>Fernanda Ponce</dc:creator>
  <cp:lastModifiedBy>Maria Fernanda Ponce Marcillo</cp:lastModifiedBy>
  <cp:revision>35</cp:revision>
  <dcterms:created xsi:type="dcterms:W3CDTF">2017-05-08T21:45:45Z</dcterms:created>
  <dcterms:modified xsi:type="dcterms:W3CDTF">2024-10-09T23:39:31Z</dcterms:modified>
</cp:coreProperties>
</file>