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8AD64E9-DABB-428C-B77E-A3DC97B97A77}" type="datetimeFigureOut">
              <a:rPr lang="es-EC" smtClean="0"/>
              <a:t>27/05/2020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18CCF37-16FA-4C54-9DE2-9B2A2BF442D8}" type="slidenum">
              <a:rPr lang="es-EC" smtClean="0"/>
              <a:t>‹Nº›</a:t>
            </a:fld>
            <a:endParaRPr lang="es-EC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555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64E9-DABB-428C-B77E-A3DC97B97A77}" type="datetimeFigureOut">
              <a:rPr lang="es-EC" smtClean="0"/>
              <a:t>27/05/2020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CCF37-16FA-4C54-9DE2-9B2A2BF442D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0409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64E9-DABB-428C-B77E-A3DC97B97A77}" type="datetimeFigureOut">
              <a:rPr lang="es-EC" smtClean="0"/>
              <a:t>27/05/2020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CCF37-16FA-4C54-9DE2-9B2A2BF442D8}" type="slidenum">
              <a:rPr lang="es-EC" smtClean="0"/>
              <a:t>‹Nº›</a:t>
            </a:fld>
            <a:endParaRPr lang="es-EC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773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64E9-DABB-428C-B77E-A3DC97B97A77}" type="datetimeFigureOut">
              <a:rPr lang="es-EC" smtClean="0"/>
              <a:t>27/05/2020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CCF37-16FA-4C54-9DE2-9B2A2BF442D8}" type="slidenum">
              <a:rPr lang="es-EC" smtClean="0"/>
              <a:t>‹Nº›</a:t>
            </a:fld>
            <a:endParaRPr lang="es-EC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220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64E9-DABB-428C-B77E-A3DC97B97A77}" type="datetimeFigureOut">
              <a:rPr lang="es-EC" smtClean="0"/>
              <a:t>27/05/2020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CCF37-16FA-4C54-9DE2-9B2A2BF442D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0972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64E9-DABB-428C-B77E-A3DC97B97A77}" type="datetimeFigureOut">
              <a:rPr lang="es-EC" smtClean="0"/>
              <a:t>27/05/2020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CCF37-16FA-4C54-9DE2-9B2A2BF442D8}" type="slidenum">
              <a:rPr lang="es-EC" smtClean="0"/>
              <a:t>‹Nº›</a:t>
            </a:fld>
            <a:endParaRPr lang="es-EC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505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64E9-DABB-428C-B77E-A3DC97B97A77}" type="datetimeFigureOut">
              <a:rPr lang="es-EC" smtClean="0"/>
              <a:t>27/05/2020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CCF37-16FA-4C54-9DE2-9B2A2BF442D8}" type="slidenum">
              <a:rPr lang="es-EC" smtClean="0"/>
              <a:t>‹Nº›</a:t>
            </a:fld>
            <a:endParaRPr lang="es-EC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281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64E9-DABB-428C-B77E-A3DC97B97A77}" type="datetimeFigureOut">
              <a:rPr lang="es-EC" smtClean="0"/>
              <a:t>27/05/2020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CCF37-16FA-4C54-9DE2-9B2A2BF442D8}" type="slidenum">
              <a:rPr lang="es-EC" smtClean="0"/>
              <a:t>‹Nº›</a:t>
            </a:fld>
            <a:endParaRPr lang="es-EC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996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64E9-DABB-428C-B77E-A3DC97B97A77}" type="datetimeFigureOut">
              <a:rPr lang="es-EC" smtClean="0"/>
              <a:t>27/05/2020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CCF37-16FA-4C54-9DE2-9B2A2BF442D8}" type="slidenum">
              <a:rPr lang="es-EC" smtClean="0"/>
              <a:t>‹Nº›</a:t>
            </a:fld>
            <a:endParaRPr lang="es-EC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89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64E9-DABB-428C-B77E-A3DC97B97A77}" type="datetimeFigureOut">
              <a:rPr lang="es-EC" smtClean="0"/>
              <a:t>27/05/2020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CCF37-16FA-4C54-9DE2-9B2A2BF442D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7853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64E9-DABB-428C-B77E-A3DC97B97A77}" type="datetimeFigureOut">
              <a:rPr lang="es-EC" smtClean="0"/>
              <a:t>27/05/2020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CCF37-16FA-4C54-9DE2-9B2A2BF442D8}" type="slidenum">
              <a:rPr lang="es-EC" smtClean="0"/>
              <a:t>‹Nº›</a:t>
            </a:fld>
            <a:endParaRPr lang="es-EC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5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64E9-DABB-428C-B77E-A3DC97B97A77}" type="datetimeFigureOut">
              <a:rPr lang="es-EC" smtClean="0"/>
              <a:t>27/05/2020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CCF37-16FA-4C54-9DE2-9B2A2BF442D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56313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64E9-DABB-428C-B77E-A3DC97B97A77}" type="datetimeFigureOut">
              <a:rPr lang="es-EC" smtClean="0"/>
              <a:t>27/05/2020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CCF37-16FA-4C54-9DE2-9B2A2BF442D8}" type="slidenum">
              <a:rPr lang="es-EC" smtClean="0"/>
              <a:t>‹Nº›</a:t>
            </a:fld>
            <a:endParaRPr lang="es-EC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167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64E9-DABB-428C-B77E-A3DC97B97A77}" type="datetimeFigureOut">
              <a:rPr lang="es-EC" smtClean="0"/>
              <a:t>27/05/2020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CCF37-16FA-4C54-9DE2-9B2A2BF442D8}" type="slidenum">
              <a:rPr lang="es-EC" smtClean="0"/>
              <a:t>‹Nº›</a:t>
            </a:fld>
            <a:endParaRPr lang="es-EC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424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64E9-DABB-428C-B77E-A3DC97B97A77}" type="datetimeFigureOut">
              <a:rPr lang="es-EC" smtClean="0"/>
              <a:t>27/05/2020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CCF37-16FA-4C54-9DE2-9B2A2BF442D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8592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64E9-DABB-428C-B77E-A3DC97B97A77}" type="datetimeFigureOut">
              <a:rPr lang="es-EC" smtClean="0"/>
              <a:t>27/05/2020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CCF37-16FA-4C54-9DE2-9B2A2BF442D8}" type="slidenum">
              <a:rPr lang="es-EC" smtClean="0"/>
              <a:t>‹Nº›</a:t>
            </a:fld>
            <a:endParaRPr lang="es-EC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309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64E9-DABB-428C-B77E-A3DC97B97A77}" type="datetimeFigureOut">
              <a:rPr lang="es-EC" smtClean="0"/>
              <a:t>27/05/2020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CCF37-16FA-4C54-9DE2-9B2A2BF442D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02249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8AD64E9-DABB-428C-B77E-A3DC97B97A77}" type="datetimeFigureOut">
              <a:rPr lang="es-EC" smtClean="0"/>
              <a:t>27/05/2020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18CCF37-16FA-4C54-9DE2-9B2A2BF442D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1567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sz="4400" b="1" dirty="0" smtClean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THE PRESENT PERFECT</a:t>
            </a:r>
            <a:endParaRPr lang="es-EC" sz="4400" b="1" dirty="0">
              <a:solidFill>
                <a:schemeClr val="accent6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92398" y="4121236"/>
            <a:ext cx="6815669" cy="1320802"/>
          </a:xfrm>
        </p:spPr>
        <p:txBody>
          <a:bodyPr>
            <a:normAutofit/>
          </a:bodyPr>
          <a:lstStyle/>
          <a:p>
            <a:r>
              <a:rPr lang="es-EC" sz="2800" b="1" dirty="0" smtClean="0">
                <a:solidFill>
                  <a:srgbClr val="00B050"/>
                </a:solidFill>
                <a:latin typeface="Bradley Hand ITC" panose="03070402050302030203" pitchFamily="66" charset="0"/>
              </a:rPr>
              <a:t>ALREADY, EVER, NEVER, YET, BEFORE </a:t>
            </a:r>
            <a:endParaRPr lang="es-EC" sz="2800" b="1" dirty="0">
              <a:solidFill>
                <a:srgbClr val="00B050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1028" name="Picture 4" descr="Resultado de imagen para present perfect com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121" y="287030"/>
            <a:ext cx="2428323" cy="209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47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27279" y="947071"/>
            <a:ext cx="10020833" cy="5015847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  <a:latin typeface="Bradley Hand ITC" panose="03070402050302030203" pitchFamily="66" charset="0"/>
              </a:rPr>
              <a:t>1. Ever: </a:t>
            </a:r>
            <a:r>
              <a:rPr lang="en-US" b="1" dirty="0" err="1" smtClean="0">
                <a:solidFill>
                  <a:srgbClr val="00B050"/>
                </a:solidFill>
                <a:latin typeface="Bradley Hand ITC" panose="03070402050302030203" pitchFamily="66" charset="0"/>
              </a:rPr>
              <a:t>alguna</a:t>
            </a:r>
            <a:r>
              <a:rPr lang="en-US" b="1" dirty="0" smtClean="0">
                <a:solidFill>
                  <a:srgbClr val="00B050"/>
                </a:solidFill>
                <a:latin typeface="Bradley Hand ITC" panose="03070402050302030203" pitchFamily="66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Bradley Hand ITC" panose="03070402050302030203" pitchFamily="66" charset="0"/>
              </a:rPr>
              <a:t>vez</a:t>
            </a:r>
            <a:r>
              <a:rPr lang="en-US" b="1" dirty="0">
                <a:solidFill>
                  <a:srgbClr val="00B050"/>
                </a:solidFill>
                <a:latin typeface="Bradley Hand ITC" panose="03070402050302030203" pitchFamily="66" charset="0"/>
              </a:rPr>
              <a:t/>
            </a:r>
            <a:br>
              <a:rPr lang="en-US" b="1" dirty="0">
                <a:solidFill>
                  <a:srgbClr val="00B050"/>
                </a:solidFill>
                <a:latin typeface="Bradley Hand ITC" panose="03070402050302030203" pitchFamily="66" charset="0"/>
              </a:rPr>
            </a:br>
            <a:r>
              <a:rPr lang="en-US" b="1" dirty="0" smtClean="0">
                <a:solidFill>
                  <a:srgbClr val="00B050"/>
                </a:solidFill>
                <a:latin typeface="Bradley Hand ITC" panose="03070402050302030203" pitchFamily="66" charset="0"/>
              </a:rPr>
              <a:t>It </a:t>
            </a:r>
            <a:r>
              <a:rPr lang="en-US" b="1" dirty="0">
                <a:solidFill>
                  <a:srgbClr val="00B050"/>
                </a:solidFill>
                <a:latin typeface="Bradley Hand ITC" panose="03070402050302030203" pitchFamily="66" charset="0"/>
              </a:rPr>
              <a:t>is used in questions, after the subject and before the </a:t>
            </a:r>
            <a:r>
              <a:rPr lang="en-US" b="1" dirty="0" smtClean="0">
                <a:solidFill>
                  <a:srgbClr val="00B050"/>
                </a:solidFill>
                <a:latin typeface="Bradley Hand ITC" panose="03070402050302030203" pitchFamily="66" charset="0"/>
              </a:rPr>
              <a:t>verb in past </a:t>
            </a:r>
            <a:r>
              <a:rPr lang="en-US" b="1" dirty="0">
                <a:solidFill>
                  <a:srgbClr val="00B050"/>
                </a:solidFill>
                <a:latin typeface="Bradley Hand ITC" panose="03070402050302030203" pitchFamily="66" charset="0"/>
              </a:rPr>
              <a:t>participle. </a:t>
            </a:r>
            <a:endParaRPr lang="en-US" b="1" dirty="0" smtClean="0">
              <a:solidFill>
                <a:srgbClr val="00B050"/>
              </a:solidFill>
              <a:latin typeface="Bradley Hand ITC" panose="03070402050302030203" pitchFamily="66" charset="0"/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B050"/>
              </a:solidFill>
              <a:latin typeface="Bradley Hand ITC" panose="03070402050302030203" pitchFamily="66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  <a:latin typeface="Bradley Hand ITC" panose="03070402050302030203" pitchFamily="66" charset="0"/>
              </a:rPr>
              <a:t>Examples:</a:t>
            </a:r>
            <a:endParaRPr lang="es-EC" b="1" dirty="0" smtClean="0">
              <a:solidFill>
                <a:srgbClr val="00B050"/>
              </a:solidFill>
              <a:latin typeface="Bradley Hand ITC" panose="03070402050302030203" pitchFamily="66" charset="0"/>
            </a:endParaRPr>
          </a:p>
          <a:p>
            <a:r>
              <a:rPr lang="es-EC" b="1" dirty="0" err="1" smtClean="0">
                <a:solidFill>
                  <a:srgbClr val="00B050"/>
                </a:solidFill>
                <a:latin typeface="Bradley Hand ITC" panose="03070402050302030203" pitchFamily="66" charset="0"/>
              </a:rPr>
              <a:t>Have</a:t>
            </a:r>
            <a:r>
              <a:rPr lang="es-EC" b="1" dirty="0" smtClean="0">
                <a:solidFill>
                  <a:srgbClr val="00B050"/>
                </a:solidFill>
                <a:latin typeface="Bradley Hand ITC" panose="03070402050302030203" pitchFamily="66" charset="0"/>
              </a:rPr>
              <a:t> </a:t>
            </a:r>
            <a:r>
              <a:rPr lang="es-EC" b="1" dirty="0" err="1">
                <a:solidFill>
                  <a:srgbClr val="00B050"/>
                </a:solidFill>
                <a:latin typeface="Bradley Hand ITC" panose="03070402050302030203" pitchFamily="66" charset="0"/>
              </a:rPr>
              <a:t>you</a:t>
            </a:r>
            <a:r>
              <a:rPr lang="es-EC" b="1" dirty="0">
                <a:solidFill>
                  <a:srgbClr val="00B050"/>
                </a:solidFill>
                <a:latin typeface="Bradley Hand ITC" panose="03070402050302030203" pitchFamily="66" charset="0"/>
              </a:rPr>
              <a:t> </a:t>
            </a:r>
            <a:r>
              <a:rPr lang="es-EC" b="1" dirty="0" err="1">
                <a:solidFill>
                  <a:srgbClr val="FFC000"/>
                </a:solidFill>
                <a:latin typeface="Bradley Hand ITC" panose="03070402050302030203" pitchFamily="66" charset="0"/>
              </a:rPr>
              <a:t>ever</a:t>
            </a:r>
            <a:r>
              <a:rPr lang="es-EC" b="1" dirty="0">
                <a:solidFill>
                  <a:srgbClr val="00B050"/>
                </a:solidFill>
                <a:latin typeface="Bradley Hand ITC" panose="03070402050302030203" pitchFamily="66" charset="0"/>
              </a:rPr>
              <a:t> </a:t>
            </a:r>
            <a:r>
              <a:rPr lang="es-EC" b="1" dirty="0" err="1">
                <a:solidFill>
                  <a:srgbClr val="00B050"/>
                </a:solidFill>
                <a:latin typeface="Bradley Hand ITC" panose="03070402050302030203" pitchFamily="66" charset="0"/>
              </a:rPr>
              <a:t>been</a:t>
            </a:r>
            <a:r>
              <a:rPr lang="es-EC" b="1" dirty="0">
                <a:solidFill>
                  <a:srgbClr val="00B050"/>
                </a:solidFill>
                <a:latin typeface="Bradley Hand ITC" panose="03070402050302030203" pitchFamily="66" charset="0"/>
              </a:rPr>
              <a:t> to </a:t>
            </a:r>
            <a:r>
              <a:rPr lang="es-EC" b="1" dirty="0" err="1">
                <a:solidFill>
                  <a:srgbClr val="00B050"/>
                </a:solidFill>
                <a:latin typeface="Bradley Hand ITC" panose="03070402050302030203" pitchFamily="66" charset="0"/>
              </a:rPr>
              <a:t>Brazil</a:t>
            </a:r>
            <a:r>
              <a:rPr lang="es-EC" b="1" dirty="0">
                <a:solidFill>
                  <a:srgbClr val="00B050"/>
                </a:solidFill>
                <a:latin typeface="Bradley Hand ITC" panose="03070402050302030203" pitchFamily="66" charset="0"/>
              </a:rPr>
              <a:t>? </a:t>
            </a:r>
            <a:endParaRPr lang="es-EC" b="1" dirty="0" smtClean="0">
              <a:solidFill>
                <a:srgbClr val="00B050"/>
              </a:solidFill>
              <a:latin typeface="Bradley Hand ITC" panose="03070402050302030203" pitchFamily="66" charset="0"/>
            </a:endParaRPr>
          </a:p>
          <a:p>
            <a:r>
              <a:rPr lang="es-EC" b="1" dirty="0" smtClean="0">
                <a:solidFill>
                  <a:srgbClr val="00B050"/>
                </a:solidFill>
                <a:latin typeface="Bradley Hand ITC" panose="03070402050302030203" pitchFamily="66" charset="0"/>
              </a:rPr>
              <a:t>No, I </a:t>
            </a:r>
            <a:r>
              <a:rPr lang="es-EC" b="1" dirty="0" err="1" smtClean="0">
                <a:solidFill>
                  <a:srgbClr val="00B050"/>
                </a:solidFill>
                <a:latin typeface="Bradley Hand ITC" panose="03070402050302030203" pitchFamily="66" charset="0"/>
              </a:rPr>
              <a:t>have</a:t>
            </a:r>
            <a:r>
              <a:rPr lang="es-EC" b="1" dirty="0" smtClean="0">
                <a:solidFill>
                  <a:srgbClr val="00B050"/>
                </a:solidFill>
                <a:latin typeface="Bradley Hand ITC" panose="03070402050302030203" pitchFamily="66" charset="0"/>
              </a:rPr>
              <a:t> </a:t>
            </a:r>
            <a:r>
              <a:rPr lang="es-EC" b="1" dirty="0" err="1" smtClean="0">
                <a:solidFill>
                  <a:srgbClr val="00B050"/>
                </a:solidFill>
                <a:latin typeface="Bradley Hand ITC" panose="03070402050302030203" pitchFamily="66" charset="0"/>
              </a:rPr>
              <a:t>not</a:t>
            </a:r>
            <a:r>
              <a:rPr lang="es-EC" b="1" dirty="0" smtClean="0">
                <a:solidFill>
                  <a:srgbClr val="00B050"/>
                </a:solidFill>
                <a:latin typeface="Bradley Hand ITC" panose="03070402050302030203" pitchFamily="66" charset="0"/>
              </a:rPr>
              <a:t> </a:t>
            </a:r>
            <a:r>
              <a:rPr lang="es-EC" b="1" dirty="0" err="1" smtClean="0">
                <a:solidFill>
                  <a:srgbClr val="00B050"/>
                </a:solidFill>
                <a:latin typeface="Bradley Hand ITC" panose="03070402050302030203" pitchFamily="66" charset="0"/>
              </a:rPr>
              <a:t>been</a:t>
            </a:r>
            <a:r>
              <a:rPr lang="es-EC" b="1" dirty="0" smtClean="0">
                <a:solidFill>
                  <a:srgbClr val="00B050"/>
                </a:solidFill>
                <a:latin typeface="Bradley Hand ITC" panose="03070402050302030203" pitchFamily="66" charset="0"/>
              </a:rPr>
              <a:t> to </a:t>
            </a:r>
            <a:r>
              <a:rPr lang="es-EC" b="1" dirty="0" err="1" smtClean="0">
                <a:solidFill>
                  <a:srgbClr val="00B050"/>
                </a:solidFill>
                <a:latin typeface="Bradley Hand ITC" panose="03070402050302030203" pitchFamily="66" charset="0"/>
              </a:rPr>
              <a:t>Brazil</a:t>
            </a:r>
            <a:endParaRPr lang="es-EC" b="1" dirty="0">
              <a:solidFill>
                <a:srgbClr val="00B050"/>
              </a:solidFill>
              <a:latin typeface="Bradley Hand ITC" panose="03070402050302030203" pitchFamily="66" charset="0"/>
            </a:endParaRPr>
          </a:p>
          <a:p>
            <a:endParaRPr lang="es-EC" b="1" dirty="0" smtClean="0">
              <a:solidFill>
                <a:srgbClr val="00B050"/>
              </a:solidFill>
              <a:latin typeface="Bradley Hand ITC" panose="03070402050302030203" pitchFamily="66" charset="0"/>
            </a:endParaRPr>
          </a:p>
          <a:p>
            <a:r>
              <a:rPr lang="es-EC" b="1" dirty="0" smtClean="0">
                <a:solidFill>
                  <a:srgbClr val="00B050"/>
                </a:solidFill>
                <a:latin typeface="Bradley Hand ITC" panose="03070402050302030203" pitchFamily="66" charset="0"/>
              </a:rPr>
              <a:t>Has </a:t>
            </a:r>
            <a:r>
              <a:rPr lang="es-EC" b="1" dirty="0" smtClean="0">
                <a:solidFill>
                  <a:srgbClr val="00B050"/>
                </a:solidFill>
                <a:latin typeface="Bradley Hand ITC" panose="03070402050302030203" pitchFamily="66" charset="0"/>
              </a:rPr>
              <a:t>he</a:t>
            </a:r>
            <a:r>
              <a:rPr lang="es-EC" b="1" dirty="0">
                <a:solidFill>
                  <a:srgbClr val="00B050"/>
                </a:solidFill>
                <a:latin typeface="Bradley Hand ITC" panose="03070402050302030203" pitchFamily="66" charset="0"/>
              </a:rPr>
              <a:t> </a:t>
            </a:r>
            <a:r>
              <a:rPr lang="es-EC" b="1" dirty="0" err="1">
                <a:solidFill>
                  <a:srgbClr val="FFC000"/>
                </a:solidFill>
                <a:latin typeface="Bradley Hand ITC" panose="03070402050302030203" pitchFamily="66" charset="0"/>
              </a:rPr>
              <a:t>ever</a:t>
            </a:r>
            <a:r>
              <a:rPr lang="es-EC" b="1" dirty="0">
                <a:solidFill>
                  <a:srgbClr val="00B050"/>
                </a:solidFill>
                <a:latin typeface="Bradley Hand ITC" panose="03070402050302030203" pitchFamily="66" charset="0"/>
              </a:rPr>
              <a:t> </a:t>
            </a:r>
            <a:r>
              <a:rPr lang="es-EC" b="1" dirty="0" err="1">
                <a:solidFill>
                  <a:srgbClr val="00B050"/>
                </a:solidFill>
                <a:latin typeface="Bradley Hand ITC" panose="03070402050302030203" pitchFamily="66" charset="0"/>
              </a:rPr>
              <a:t>ridden</a:t>
            </a:r>
            <a:r>
              <a:rPr lang="es-EC" b="1" dirty="0">
                <a:solidFill>
                  <a:srgbClr val="00B050"/>
                </a:solidFill>
                <a:latin typeface="Bradley Hand ITC" panose="03070402050302030203" pitchFamily="66" charset="0"/>
              </a:rPr>
              <a:t> a </a:t>
            </a:r>
            <a:r>
              <a:rPr lang="es-EC" b="1" dirty="0" err="1">
                <a:solidFill>
                  <a:srgbClr val="00B050"/>
                </a:solidFill>
                <a:latin typeface="Bradley Hand ITC" panose="03070402050302030203" pitchFamily="66" charset="0"/>
              </a:rPr>
              <a:t>camel</a:t>
            </a:r>
            <a:r>
              <a:rPr lang="es-EC" b="1" dirty="0">
                <a:solidFill>
                  <a:srgbClr val="00B050"/>
                </a:solidFill>
                <a:latin typeface="Bradley Hand ITC" panose="03070402050302030203" pitchFamily="66" charset="0"/>
              </a:rPr>
              <a:t>? </a:t>
            </a:r>
          </a:p>
          <a:p>
            <a:r>
              <a:rPr lang="es-EC" b="1" dirty="0" smtClean="0">
                <a:solidFill>
                  <a:srgbClr val="00B050"/>
                </a:solidFill>
                <a:latin typeface="Bradley Hand ITC" panose="03070402050302030203" pitchFamily="66" charset="0"/>
              </a:rPr>
              <a:t>Yes, He has </a:t>
            </a:r>
            <a:r>
              <a:rPr lang="es-EC" b="1" dirty="0" err="1" smtClean="0">
                <a:solidFill>
                  <a:srgbClr val="00B050"/>
                </a:solidFill>
                <a:latin typeface="Bradley Hand ITC" panose="03070402050302030203" pitchFamily="66" charset="0"/>
              </a:rPr>
              <a:t>ridden</a:t>
            </a:r>
            <a:r>
              <a:rPr lang="es-EC" b="1" dirty="0" smtClean="0">
                <a:solidFill>
                  <a:srgbClr val="00B050"/>
                </a:solidFill>
                <a:latin typeface="Bradley Hand ITC" panose="03070402050302030203" pitchFamily="66" charset="0"/>
              </a:rPr>
              <a:t> a </a:t>
            </a:r>
            <a:r>
              <a:rPr lang="es-EC" b="1" dirty="0" err="1" smtClean="0">
                <a:solidFill>
                  <a:srgbClr val="00B050"/>
                </a:solidFill>
                <a:latin typeface="Bradley Hand ITC" panose="03070402050302030203" pitchFamily="66" charset="0"/>
              </a:rPr>
              <a:t>camel</a:t>
            </a:r>
            <a:endParaRPr lang="es-EC" b="1" dirty="0" smtClean="0">
              <a:solidFill>
                <a:srgbClr val="00B050"/>
              </a:solidFill>
              <a:latin typeface="Bradley Hand ITC" panose="03070402050302030203" pitchFamily="66" charset="0"/>
            </a:endParaRPr>
          </a:p>
          <a:p>
            <a:endParaRPr lang="es-EC" dirty="0"/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2050" name="Picture 2" descr="Resultado de imagen para montar en camello com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265" y="2475964"/>
            <a:ext cx="2336979" cy="280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69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4488" y="779649"/>
            <a:ext cx="10746346" cy="519614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2. Never: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nunca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/>
            </a:r>
            <a:br>
              <a:rPr lang="en-US" b="1" dirty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</a:b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It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is used in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affirmative sentences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,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after the auxiliary "have" and before the past participle. </a:t>
            </a:r>
            <a:endParaRPr lang="en-US" b="1" dirty="0" smtClean="0">
              <a:solidFill>
                <a:schemeClr val="accent5">
                  <a:lumMod val="75000"/>
                </a:schemeClr>
              </a:solidFill>
              <a:latin typeface="Bradley Hand ITC" panose="03070402050302030203" pitchFamily="66" charset="0"/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accent5">
                  <a:lumMod val="75000"/>
                </a:schemeClr>
              </a:solidFill>
              <a:latin typeface="Bradley Hand ITC" panose="03070402050302030203" pitchFamily="66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Examples:</a:t>
            </a:r>
            <a:endParaRPr lang="es-EC" b="1" dirty="0" smtClean="0">
              <a:solidFill>
                <a:schemeClr val="accent5">
                  <a:lumMod val="75000"/>
                </a:schemeClr>
              </a:solidFill>
              <a:latin typeface="Bradley Hand ITC" panose="03070402050302030203" pitchFamily="66" charset="0"/>
            </a:endParaRPr>
          </a:p>
          <a:p>
            <a:r>
              <a:rPr lang="es-EC" b="1" dirty="0" smtClean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-</a:t>
            </a:r>
            <a:r>
              <a:rPr lang="es-EC" b="1" dirty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I </a:t>
            </a:r>
            <a:r>
              <a:rPr lang="es-EC" b="1" dirty="0" err="1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have</a:t>
            </a:r>
            <a:r>
              <a:rPr lang="es-EC" b="1" dirty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 </a:t>
            </a:r>
            <a:r>
              <a:rPr lang="es-EC" b="1" dirty="0" err="1">
                <a:solidFill>
                  <a:srgbClr val="00B050"/>
                </a:solidFill>
                <a:latin typeface="Bradley Hand ITC" panose="03070402050302030203" pitchFamily="66" charset="0"/>
              </a:rPr>
              <a:t>never</a:t>
            </a:r>
            <a:r>
              <a:rPr lang="es-EC" b="1" dirty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 </a:t>
            </a:r>
            <a:r>
              <a:rPr lang="es-EC" b="1" dirty="0" err="1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seen</a:t>
            </a:r>
            <a:r>
              <a:rPr lang="es-EC" b="1" dirty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 </a:t>
            </a:r>
            <a:r>
              <a:rPr lang="es-EC" b="1" dirty="0" err="1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that</a:t>
            </a:r>
            <a:r>
              <a:rPr lang="es-EC" b="1" dirty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 </a:t>
            </a:r>
            <a:r>
              <a:rPr lang="es-EC" b="1" dirty="0" err="1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movie</a:t>
            </a:r>
            <a:r>
              <a:rPr lang="es-EC" b="1" dirty="0" smtClean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.</a:t>
            </a:r>
            <a:endParaRPr lang="es-EC" b="1" dirty="0">
              <a:solidFill>
                <a:schemeClr val="accent5">
                  <a:lumMod val="75000"/>
                </a:schemeClr>
              </a:solidFill>
              <a:latin typeface="Bradley Hand ITC" panose="03070402050302030203" pitchFamily="66" charset="0"/>
            </a:endParaRPr>
          </a:p>
          <a:p>
            <a:r>
              <a:rPr lang="es-EC" b="1" dirty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-He has </a:t>
            </a:r>
            <a:r>
              <a:rPr lang="es-EC" b="1" dirty="0" err="1">
                <a:solidFill>
                  <a:srgbClr val="00B050"/>
                </a:solidFill>
                <a:latin typeface="Bradley Hand ITC" panose="03070402050302030203" pitchFamily="66" charset="0"/>
              </a:rPr>
              <a:t>never</a:t>
            </a:r>
            <a:r>
              <a:rPr lang="es-EC" b="1" dirty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 </a:t>
            </a:r>
            <a:r>
              <a:rPr lang="es-EC" b="1" dirty="0" err="1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drunk</a:t>
            </a:r>
            <a:r>
              <a:rPr lang="es-EC" b="1" dirty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 Tequila.  </a:t>
            </a:r>
          </a:p>
          <a:p>
            <a:endParaRPr lang="es-EC" b="1" dirty="0">
              <a:solidFill>
                <a:schemeClr val="accent5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pic>
        <p:nvPicPr>
          <p:cNvPr id="5" name="Imagen 4" descr="Resultado de imagen para beber tequila comic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74"/>
          <a:stretch/>
        </p:blipFill>
        <p:spPr bwMode="auto">
          <a:xfrm>
            <a:off x="5736384" y="2568132"/>
            <a:ext cx="4927323" cy="24932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7521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84856" y="785611"/>
            <a:ext cx="9711741" cy="537049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Bradley Hand ITC" panose="03070402050302030203" pitchFamily="66" charset="0"/>
              </a:rPr>
              <a:t>3. Already: </a:t>
            </a:r>
            <a:r>
              <a:rPr lang="en-US" b="1" dirty="0" err="1" smtClean="0">
                <a:solidFill>
                  <a:srgbClr val="00B050"/>
                </a:solidFill>
                <a:latin typeface="Bradley Hand ITC" panose="03070402050302030203" pitchFamily="66" charset="0"/>
              </a:rPr>
              <a:t>Ya</a:t>
            </a:r>
            <a:r>
              <a:rPr lang="en-US" b="1" dirty="0" smtClean="0">
                <a:solidFill>
                  <a:srgbClr val="00B050"/>
                </a:solidFill>
                <a:latin typeface="Bradley Hand ITC" panose="03070402050302030203" pitchFamily="66" charset="0"/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Bradley Hand ITC" panose="03070402050302030203" pitchFamily="66" charset="0"/>
              </a:rPr>
              <a:t>(for affirmative)</a:t>
            </a:r>
            <a:br>
              <a:rPr lang="en-US" b="1" dirty="0">
                <a:solidFill>
                  <a:srgbClr val="00B050"/>
                </a:solidFill>
                <a:latin typeface="Bradley Hand ITC" panose="03070402050302030203" pitchFamily="66" charset="0"/>
              </a:rPr>
            </a:br>
            <a:r>
              <a:rPr lang="en-US" b="1" dirty="0" smtClean="0">
                <a:solidFill>
                  <a:srgbClr val="00B050"/>
                </a:solidFill>
                <a:latin typeface="Bradley Hand ITC" panose="03070402050302030203" pitchFamily="66" charset="0"/>
              </a:rPr>
              <a:t>It </a:t>
            </a:r>
            <a:r>
              <a:rPr lang="en-US" b="1" dirty="0">
                <a:solidFill>
                  <a:srgbClr val="00B050"/>
                </a:solidFill>
                <a:latin typeface="Bradley Hand ITC" panose="03070402050302030203" pitchFamily="66" charset="0"/>
              </a:rPr>
              <a:t>is in use in </a:t>
            </a:r>
            <a:r>
              <a:rPr lang="en-US" b="1" dirty="0" smtClean="0">
                <a:solidFill>
                  <a:srgbClr val="00B050"/>
                </a:solidFill>
                <a:latin typeface="Bradley Hand ITC" panose="03070402050302030203" pitchFamily="66" charset="0"/>
              </a:rPr>
              <a:t>affirmative sentences </a:t>
            </a:r>
            <a:r>
              <a:rPr lang="en-US" b="1" dirty="0">
                <a:solidFill>
                  <a:srgbClr val="00B050"/>
                </a:solidFill>
                <a:latin typeface="Bradley Hand ITC" panose="03070402050302030203" pitchFamily="66" charset="0"/>
              </a:rPr>
              <a:t>for indicating </a:t>
            </a:r>
            <a:r>
              <a:rPr lang="en-US" b="1" dirty="0" smtClean="0">
                <a:solidFill>
                  <a:srgbClr val="00B050"/>
                </a:solidFill>
                <a:latin typeface="Bradley Hand ITC" panose="03070402050302030203" pitchFamily="66" charset="0"/>
              </a:rPr>
              <a:t>recent experiences, </a:t>
            </a:r>
            <a:r>
              <a:rPr lang="en-US" b="1" dirty="0" smtClean="0">
                <a:solidFill>
                  <a:srgbClr val="00B050"/>
                </a:solidFill>
                <a:latin typeface="Bradley Hand ITC" panose="03070402050302030203" pitchFamily="66" charset="0"/>
              </a:rPr>
              <a:t>it </a:t>
            </a:r>
            <a:r>
              <a:rPr lang="en-US" b="1" dirty="0">
                <a:solidFill>
                  <a:srgbClr val="00B050"/>
                </a:solidFill>
                <a:latin typeface="Bradley Hand ITC" panose="03070402050302030203" pitchFamily="66" charset="0"/>
              </a:rPr>
              <a:t>is writes after the auxiliary "have" and before the past participle</a:t>
            </a:r>
            <a:r>
              <a:rPr lang="en-US" b="1" dirty="0" smtClean="0">
                <a:solidFill>
                  <a:srgbClr val="00B050"/>
                </a:solidFill>
                <a:latin typeface="Bradley Hand ITC" panose="03070402050302030203" pitchFamily="66" charset="0"/>
              </a:rPr>
              <a:t>.</a:t>
            </a:r>
          </a:p>
          <a:p>
            <a:endParaRPr lang="en-US" b="1" dirty="0" smtClean="0">
              <a:solidFill>
                <a:srgbClr val="00B050"/>
              </a:solidFill>
              <a:latin typeface="Bradley Hand ITC" panose="03070402050302030203" pitchFamily="66" charset="0"/>
            </a:endParaRPr>
          </a:p>
          <a:p>
            <a:r>
              <a:rPr lang="en-US" b="1" dirty="0" smtClean="0">
                <a:solidFill>
                  <a:srgbClr val="00B050"/>
                </a:solidFill>
                <a:latin typeface="Bradley Hand ITC" panose="03070402050302030203" pitchFamily="66" charset="0"/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Bradley Hand ITC" panose="03070402050302030203" pitchFamily="66" charset="0"/>
              </a:rPr>
              <a:t>Examples</a:t>
            </a:r>
            <a:r>
              <a:rPr lang="en-US" b="1" dirty="0" smtClean="0">
                <a:solidFill>
                  <a:srgbClr val="00B050"/>
                </a:solidFill>
                <a:latin typeface="Bradley Hand ITC" panose="03070402050302030203" pitchFamily="66" charset="0"/>
              </a:rPr>
              <a:t>:</a:t>
            </a:r>
          </a:p>
          <a:p>
            <a:r>
              <a:rPr lang="es-EC" b="1" dirty="0">
                <a:solidFill>
                  <a:srgbClr val="00B050"/>
                </a:solidFill>
                <a:latin typeface="Bradley Hand ITC" panose="03070402050302030203" pitchFamily="66" charset="0"/>
              </a:rPr>
              <a:t>-</a:t>
            </a:r>
            <a:r>
              <a:rPr lang="es-EC" b="1" dirty="0" err="1">
                <a:solidFill>
                  <a:srgbClr val="00B050"/>
                </a:solidFill>
                <a:latin typeface="Bradley Hand ITC" panose="03070402050302030203" pitchFamily="66" charset="0"/>
              </a:rPr>
              <a:t>We</a:t>
            </a:r>
            <a:r>
              <a:rPr lang="es-EC" b="1" dirty="0">
                <a:solidFill>
                  <a:srgbClr val="00B050"/>
                </a:solidFill>
                <a:latin typeface="Bradley Hand ITC" panose="03070402050302030203" pitchFamily="66" charset="0"/>
              </a:rPr>
              <a:t> </a:t>
            </a:r>
            <a:r>
              <a:rPr lang="es-EC" b="1" dirty="0" err="1">
                <a:solidFill>
                  <a:srgbClr val="00B050"/>
                </a:solidFill>
                <a:latin typeface="Bradley Hand ITC" panose="03070402050302030203" pitchFamily="66" charset="0"/>
              </a:rPr>
              <a:t>have</a:t>
            </a:r>
            <a:r>
              <a:rPr lang="es-EC" b="1" dirty="0">
                <a:solidFill>
                  <a:srgbClr val="00B050"/>
                </a:solidFill>
                <a:latin typeface="Bradley Hand ITC" panose="03070402050302030203" pitchFamily="66" charset="0"/>
              </a:rPr>
              <a:t> </a:t>
            </a:r>
            <a:r>
              <a:rPr lang="es-EC" b="1" dirty="0" err="1">
                <a:solidFill>
                  <a:srgbClr val="FF6699"/>
                </a:solidFill>
                <a:latin typeface="Bradley Hand ITC" panose="03070402050302030203" pitchFamily="66" charset="0"/>
              </a:rPr>
              <a:t>already</a:t>
            </a:r>
            <a:r>
              <a:rPr lang="es-EC" b="1" dirty="0">
                <a:solidFill>
                  <a:srgbClr val="00B050"/>
                </a:solidFill>
                <a:latin typeface="Bradley Hand ITC" panose="03070402050302030203" pitchFamily="66" charset="0"/>
              </a:rPr>
              <a:t> </a:t>
            </a:r>
            <a:r>
              <a:rPr lang="es-EC" b="1" dirty="0" err="1">
                <a:solidFill>
                  <a:srgbClr val="00B050"/>
                </a:solidFill>
                <a:latin typeface="Bradley Hand ITC" panose="03070402050302030203" pitchFamily="66" charset="0"/>
              </a:rPr>
              <a:t>bought</a:t>
            </a:r>
            <a:r>
              <a:rPr lang="es-EC" b="1" dirty="0">
                <a:solidFill>
                  <a:srgbClr val="00B050"/>
                </a:solidFill>
                <a:latin typeface="Bradley Hand ITC" panose="03070402050302030203" pitchFamily="66" charset="0"/>
              </a:rPr>
              <a:t> </a:t>
            </a:r>
            <a:r>
              <a:rPr lang="es-EC" b="1" dirty="0" err="1">
                <a:solidFill>
                  <a:srgbClr val="00B050"/>
                </a:solidFill>
                <a:latin typeface="Bradley Hand ITC" panose="03070402050302030203" pitchFamily="66" charset="0"/>
              </a:rPr>
              <a:t>the</a:t>
            </a:r>
            <a:r>
              <a:rPr lang="es-EC" b="1" dirty="0">
                <a:solidFill>
                  <a:srgbClr val="00B050"/>
                </a:solidFill>
                <a:latin typeface="Bradley Hand ITC" panose="03070402050302030203" pitchFamily="66" charset="0"/>
              </a:rPr>
              <a:t> </a:t>
            </a:r>
            <a:r>
              <a:rPr lang="es-EC" b="1" dirty="0" err="1">
                <a:solidFill>
                  <a:srgbClr val="00B050"/>
                </a:solidFill>
                <a:latin typeface="Bradley Hand ITC" panose="03070402050302030203" pitchFamily="66" charset="0"/>
              </a:rPr>
              <a:t>book</a:t>
            </a:r>
            <a:r>
              <a:rPr lang="es-EC" b="1" dirty="0">
                <a:solidFill>
                  <a:srgbClr val="00B050"/>
                </a:solidFill>
                <a:latin typeface="Bradley Hand ITC" panose="03070402050302030203" pitchFamily="66" charset="0"/>
              </a:rPr>
              <a:t>. </a:t>
            </a:r>
            <a:endParaRPr lang="es-EC" b="1" dirty="0" smtClean="0">
              <a:solidFill>
                <a:srgbClr val="00B050"/>
              </a:solidFill>
              <a:latin typeface="Bradley Hand ITC" panose="03070402050302030203" pitchFamily="66" charset="0"/>
            </a:endParaRPr>
          </a:p>
          <a:p>
            <a:endParaRPr lang="es-EC" b="1" dirty="0">
              <a:solidFill>
                <a:srgbClr val="00B050"/>
              </a:solidFill>
              <a:latin typeface="Bradley Hand ITC" panose="03070402050302030203" pitchFamily="66" charset="0"/>
            </a:endParaRPr>
          </a:p>
          <a:p>
            <a:r>
              <a:rPr lang="es-EC" b="1" dirty="0">
                <a:solidFill>
                  <a:srgbClr val="00B050"/>
                </a:solidFill>
                <a:latin typeface="Bradley Hand ITC" panose="03070402050302030203" pitchFamily="66" charset="0"/>
              </a:rPr>
              <a:t>-</a:t>
            </a:r>
            <a:r>
              <a:rPr lang="es-EC" b="1" dirty="0" err="1">
                <a:solidFill>
                  <a:srgbClr val="00B050"/>
                </a:solidFill>
                <a:latin typeface="Bradley Hand ITC" panose="03070402050302030203" pitchFamily="66" charset="0"/>
              </a:rPr>
              <a:t>They</a:t>
            </a:r>
            <a:r>
              <a:rPr lang="es-EC" b="1" dirty="0">
                <a:solidFill>
                  <a:srgbClr val="00B050"/>
                </a:solidFill>
                <a:latin typeface="Bradley Hand ITC" panose="03070402050302030203" pitchFamily="66" charset="0"/>
              </a:rPr>
              <a:t> </a:t>
            </a:r>
            <a:r>
              <a:rPr lang="es-EC" b="1" dirty="0" err="1">
                <a:solidFill>
                  <a:srgbClr val="00B050"/>
                </a:solidFill>
                <a:latin typeface="Bradley Hand ITC" panose="03070402050302030203" pitchFamily="66" charset="0"/>
              </a:rPr>
              <a:t>have</a:t>
            </a:r>
            <a:r>
              <a:rPr lang="es-EC" b="1" dirty="0">
                <a:solidFill>
                  <a:srgbClr val="00B050"/>
                </a:solidFill>
                <a:latin typeface="Bradley Hand ITC" panose="03070402050302030203" pitchFamily="66" charset="0"/>
              </a:rPr>
              <a:t> </a:t>
            </a:r>
            <a:r>
              <a:rPr lang="es-EC" b="1" dirty="0" err="1">
                <a:solidFill>
                  <a:srgbClr val="FF6699"/>
                </a:solidFill>
                <a:latin typeface="Bradley Hand ITC" panose="03070402050302030203" pitchFamily="66" charset="0"/>
              </a:rPr>
              <a:t>already</a:t>
            </a:r>
            <a:r>
              <a:rPr lang="es-EC" b="1" dirty="0">
                <a:solidFill>
                  <a:srgbClr val="00B050"/>
                </a:solidFill>
                <a:latin typeface="Bradley Hand ITC" panose="03070402050302030203" pitchFamily="66" charset="0"/>
              </a:rPr>
              <a:t> </a:t>
            </a:r>
            <a:r>
              <a:rPr lang="es-EC" b="1" dirty="0" err="1">
                <a:solidFill>
                  <a:srgbClr val="00B050"/>
                </a:solidFill>
                <a:latin typeface="Bradley Hand ITC" panose="03070402050302030203" pitchFamily="66" charset="0"/>
              </a:rPr>
              <a:t>booked</a:t>
            </a:r>
            <a:r>
              <a:rPr lang="es-EC" b="1" dirty="0">
                <a:solidFill>
                  <a:srgbClr val="00B050"/>
                </a:solidFill>
                <a:latin typeface="Bradley Hand ITC" panose="03070402050302030203" pitchFamily="66" charset="0"/>
              </a:rPr>
              <a:t> </a:t>
            </a:r>
            <a:r>
              <a:rPr lang="es-EC" b="1" dirty="0" err="1">
                <a:solidFill>
                  <a:srgbClr val="00B050"/>
                </a:solidFill>
                <a:latin typeface="Bradley Hand ITC" panose="03070402050302030203" pitchFamily="66" charset="0"/>
              </a:rPr>
              <a:t>the</a:t>
            </a:r>
            <a:r>
              <a:rPr lang="es-EC" b="1" dirty="0">
                <a:solidFill>
                  <a:srgbClr val="00B050"/>
                </a:solidFill>
                <a:latin typeface="Bradley Hand ITC" panose="03070402050302030203" pitchFamily="66" charset="0"/>
              </a:rPr>
              <a:t> hotel. </a:t>
            </a:r>
            <a:r>
              <a:rPr lang="es-EC" dirty="0"/>
              <a:t> 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s-EC" dirty="0"/>
          </a:p>
        </p:txBody>
      </p:sp>
      <p:pic>
        <p:nvPicPr>
          <p:cNvPr id="4100" name="Picture 4" descr="Resultado de imagen para reservar un hot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023" y="3039414"/>
            <a:ext cx="3457978" cy="230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2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1369" y="593050"/>
            <a:ext cx="10212945" cy="5640946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4. Yet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: (for negative) and  (for interrogative)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/>
            </a:r>
            <a:b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</a:br>
            <a:r>
              <a:rPr lang="en-US" sz="2000" b="1" dirty="0">
                <a:solidFill>
                  <a:srgbClr val="00B050"/>
                </a:solidFill>
                <a:latin typeface="Bradley Hand ITC" panose="03070402050302030203" pitchFamily="66" charset="0"/>
              </a:rPr>
              <a:t>4.1. In negative </a:t>
            </a:r>
            <a:r>
              <a:rPr lang="en-US" sz="2000" b="1" dirty="0" smtClean="0">
                <a:solidFill>
                  <a:srgbClr val="00B050"/>
                </a:solidFill>
                <a:latin typeface="Bradley Hand ITC" panose="03070402050302030203" pitchFamily="66" charset="0"/>
              </a:rPr>
              <a:t>sentences </a:t>
            </a:r>
            <a:r>
              <a:rPr lang="en-US" sz="2000" b="1" dirty="0">
                <a:solidFill>
                  <a:srgbClr val="00B050"/>
                </a:solidFill>
                <a:latin typeface="Bradley Hand ITC" panose="03070402050302030203" pitchFamily="66" charset="0"/>
              </a:rPr>
              <a:t>the meaning of this word </a:t>
            </a:r>
            <a:r>
              <a:rPr lang="en-US" sz="2000" b="1" dirty="0" smtClean="0">
                <a:solidFill>
                  <a:srgbClr val="00B050"/>
                </a:solidFill>
                <a:latin typeface="Bradley Hand ITC" panose="03070402050302030203" pitchFamily="66" charset="0"/>
              </a:rPr>
              <a:t>is </a:t>
            </a:r>
            <a:r>
              <a:rPr lang="en-US" sz="2000" b="1" dirty="0" err="1" smtClean="0">
                <a:solidFill>
                  <a:srgbClr val="00B050"/>
                </a:solidFill>
                <a:latin typeface="Bradley Hand ITC" panose="03070402050302030203" pitchFamily="66" charset="0"/>
              </a:rPr>
              <a:t>aún</a:t>
            </a:r>
            <a:r>
              <a:rPr lang="en-US" sz="2000" b="1" dirty="0" smtClean="0">
                <a:solidFill>
                  <a:srgbClr val="00B050"/>
                </a:solidFill>
                <a:latin typeface="Bradley Hand ITC" panose="03070402050302030203" pitchFamily="66" charset="0"/>
              </a:rPr>
              <a:t> ( </a:t>
            </a:r>
            <a:r>
              <a:rPr lang="en-US" sz="2000" b="1" dirty="0">
                <a:solidFill>
                  <a:srgbClr val="00B050"/>
                </a:solidFill>
                <a:latin typeface="Bradley Hand ITC" panose="03070402050302030203" pitchFamily="66" charset="0"/>
              </a:rPr>
              <a:t>and is located at the end of </a:t>
            </a:r>
            <a:r>
              <a:rPr lang="en-US" sz="2000" b="1" dirty="0" smtClean="0">
                <a:solidFill>
                  <a:srgbClr val="00B050"/>
                </a:solidFill>
                <a:latin typeface="Bradley Hand ITC" panose="03070402050302030203" pitchFamily="66" charset="0"/>
              </a:rPr>
              <a:t>sentence. 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C000"/>
                </a:solidFill>
                <a:latin typeface="Bradley Hand ITC" panose="03070402050302030203" pitchFamily="66" charset="0"/>
              </a:rPr>
              <a:t>Examples:</a:t>
            </a:r>
          </a:p>
          <a:p>
            <a:r>
              <a:rPr lang="es-EC" sz="2000" b="1" dirty="0" err="1" smtClean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We</a:t>
            </a: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 </a:t>
            </a:r>
            <a:r>
              <a:rPr lang="es-EC" sz="2000" b="1" dirty="0" err="1" smtClean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haven’t</a:t>
            </a: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 </a:t>
            </a:r>
            <a:r>
              <a:rPr lang="es-EC" sz="2000" b="1" dirty="0" err="1" smtClean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bought</a:t>
            </a: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 </a:t>
            </a:r>
            <a:r>
              <a:rPr lang="es-EC" sz="2000" b="1" dirty="0" err="1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the</a:t>
            </a:r>
            <a:r>
              <a:rPr lang="es-EC" sz="2000" b="1" dirty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 </a:t>
            </a:r>
            <a:r>
              <a:rPr lang="es-EC" sz="2000" b="1" dirty="0" err="1" smtClean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book</a:t>
            </a: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 </a:t>
            </a:r>
            <a:r>
              <a:rPr lang="es-EC" sz="2000" b="1" dirty="0" err="1" smtClean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yet</a:t>
            </a: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. </a:t>
            </a: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 (</a:t>
            </a: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Aun no hemos comprado el libro)</a:t>
            </a:r>
            <a:endParaRPr lang="es-EC" sz="2000" b="1" dirty="0">
              <a:solidFill>
                <a:schemeClr val="accent6">
                  <a:lumMod val="75000"/>
                </a:schemeClr>
              </a:solidFill>
              <a:latin typeface="Bradley Hand ITC" panose="03070402050302030203" pitchFamily="66" charset="0"/>
            </a:endParaRPr>
          </a:p>
          <a:p>
            <a:r>
              <a:rPr lang="es-EC" sz="2000" b="1" dirty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-</a:t>
            </a:r>
            <a:r>
              <a:rPr lang="es-EC" sz="2000" b="1" dirty="0" err="1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They</a:t>
            </a:r>
            <a:r>
              <a:rPr lang="es-EC" sz="2000" b="1" dirty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 </a:t>
            </a:r>
            <a:r>
              <a:rPr lang="es-EC" sz="2000" b="1" dirty="0" err="1" smtClean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haven’t</a:t>
            </a:r>
            <a:r>
              <a:rPr lang="es-EC" sz="2000" b="1" dirty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 </a:t>
            </a:r>
            <a:r>
              <a:rPr lang="es-EC" sz="2000" b="1" dirty="0" err="1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booked</a:t>
            </a:r>
            <a:r>
              <a:rPr lang="es-EC" sz="2000" b="1" dirty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 </a:t>
            </a:r>
            <a:r>
              <a:rPr lang="es-EC" sz="2000" b="1" dirty="0" err="1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the</a:t>
            </a:r>
            <a:r>
              <a:rPr lang="es-EC" sz="2000" b="1" dirty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 </a:t>
            </a: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hotel </a:t>
            </a:r>
            <a:r>
              <a:rPr lang="es-EC" sz="2000" b="1" dirty="0" err="1" smtClean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yet</a:t>
            </a: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.  </a:t>
            </a: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(Ellos aun no han reservado </a:t>
            </a:r>
            <a:r>
              <a:rPr lang="es-EC" sz="2000" b="1" dirty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el </a:t>
            </a: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hotel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)</a:t>
            </a:r>
            <a:r>
              <a:rPr lang="es-EC" sz="2000" b="1" dirty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 </a:t>
            </a:r>
          </a:p>
          <a:p>
            <a:pPr marL="0" indent="0">
              <a:buNone/>
            </a:pPr>
            <a:endParaRPr lang="en-US" sz="2000" b="1" dirty="0" smtClean="0">
              <a:solidFill>
                <a:srgbClr val="00B050"/>
              </a:solidFill>
              <a:latin typeface="Bradley Hand ITC" panose="03070402050302030203" pitchFamily="66" charset="0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B050"/>
                </a:solidFill>
                <a:latin typeface="Bradley Hand ITC" panose="03070402050302030203" pitchFamily="66" charset="0"/>
              </a:rPr>
              <a:t>     4.2</a:t>
            </a:r>
            <a:r>
              <a:rPr lang="en-US" sz="2000" b="1" dirty="0">
                <a:solidFill>
                  <a:srgbClr val="00B050"/>
                </a:solidFill>
                <a:latin typeface="Bradley Hand ITC" panose="03070402050302030203" pitchFamily="66" charset="0"/>
              </a:rPr>
              <a:t>. In interrogative </a:t>
            </a:r>
            <a:r>
              <a:rPr lang="en-US" sz="2000" b="1" dirty="0" smtClean="0">
                <a:solidFill>
                  <a:srgbClr val="00B050"/>
                </a:solidFill>
                <a:latin typeface="Bradley Hand ITC" panose="03070402050302030203" pitchFamily="66" charset="0"/>
              </a:rPr>
              <a:t>sentences </a:t>
            </a:r>
            <a:r>
              <a:rPr lang="en-US" sz="2000" b="1" dirty="0">
                <a:solidFill>
                  <a:srgbClr val="00B050"/>
                </a:solidFill>
                <a:latin typeface="Bradley Hand ITC" panose="03070402050302030203" pitchFamily="66" charset="0"/>
              </a:rPr>
              <a:t>this word means </a:t>
            </a:r>
            <a:r>
              <a:rPr lang="en-US" sz="2000" b="1" dirty="0" smtClean="0">
                <a:solidFill>
                  <a:srgbClr val="00B050"/>
                </a:solidFill>
                <a:latin typeface="Bradley Hand ITC" panose="03070402050302030203" pitchFamily="66" charset="0"/>
              </a:rPr>
              <a:t>“</a:t>
            </a:r>
            <a:r>
              <a:rPr lang="en-US" sz="2000" b="1" dirty="0" err="1" smtClean="0">
                <a:solidFill>
                  <a:srgbClr val="00B050"/>
                </a:solidFill>
                <a:latin typeface="Bradley Hand ITC" panose="03070402050302030203" pitchFamily="66" charset="0"/>
              </a:rPr>
              <a:t>ya</a:t>
            </a:r>
            <a:r>
              <a:rPr lang="en-US" sz="2000" b="1" dirty="0" smtClean="0">
                <a:solidFill>
                  <a:srgbClr val="00B050"/>
                </a:solidFill>
                <a:latin typeface="Bradley Hand ITC" panose="03070402050302030203" pitchFamily="66" charset="0"/>
              </a:rPr>
              <a:t>" </a:t>
            </a:r>
            <a:r>
              <a:rPr lang="en-US" sz="2000" b="1" dirty="0">
                <a:solidFill>
                  <a:srgbClr val="00B050"/>
                </a:solidFill>
                <a:latin typeface="Bradley Hand ITC" panose="03070402050302030203" pitchFamily="66" charset="0"/>
              </a:rPr>
              <a:t>and is located at the end of the </a:t>
            </a:r>
            <a:r>
              <a:rPr lang="en-US" sz="2000" b="1" dirty="0" smtClean="0">
                <a:solidFill>
                  <a:srgbClr val="00B050"/>
                </a:solidFill>
                <a:latin typeface="Bradley Hand ITC" panose="03070402050302030203" pitchFamily="66" charset="0"/>
              </a:rPr>
              <a:t>           question</a:t>
            </a:r>
            <a:r>
              <a:rPr lang="en-US" sz="2000" b="1" dirty="0">
                <a:solidFill>
                  <a:srgbClr val="00B050"/>
                </a:solidFill>
                <a:latin typeface="Bradley Hand ITC" panose="03070402050302030203" pitchFamily="66" charset="0"/>
              </a:rPr>
              <a:t>. </a:t>
            </a:r>
            <a:endParaRPr lang="en-US" sz="2000" b="1" dirty="0" smtClean="0">
              <a:solidFill>
                <a:srgbClr val="00B050"/>
              </a:solidFill>
              <a:latin typeface="Bradley Hand ITC" panose="03070402050302030203" pitchFamily="66" charset="0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C000"/>
                </a:solidFill>
                <a:latin typeface="Bradley Hand ITC" panose="03070402050302030203" pitchFamily="66" charset="0"/>
              </a:rPr>
              <a:t>Examples</a:t>
            </a:r>
            <a:r>
              <a:rPr lang="en-US" sz="2000" b="1" dirty="0">
                <a:solidFill>
                  <a:srgbClr val="FFC000"/>
                </a:solidFill>
                <a:latin typeface="Bradley Hand ITC" panose="03070402050302030203" pitchFamily="66" charset="0"/>
              </a:rPr>
              <a:t>: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</a:br>
            <a:endParaRPr lang="es-EC" sz="2000" b="1" dirty="0">
              <a:solidFill>
                <a:schemeClr val="accent6">
                  <a:lumMod val="75000"/>
                </a:schemeClr>
              </a:solidFill>
              <a:latin typeface="Bradley Hand ITC" panose="03070402050302030203" pitchFamily="66" charset="0"/>
            </a:endParaRPr>
          </a:p>
          <a:p>
            <a:r>
              <a:rPr lang="es-EC" sz="2000" b="1" dirty="0" err="1" smtClean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Have</a:t>
            </a: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 </a:t>
            </a:r>
            <a:r>
              <a:rPr lang="es-EC" sz="2000" b="1" dirty="0" err="1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you</a:t>
            </a:r>
            <a:r>
              <a:rPr lang="es-EC" sz="2000" b="1" dirty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 </a:t>
            </a:r>
            <a:r>
              <a:rPr lang="es-EC" sz="2000" b="1" dirty="0" err="1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written</a:t>
            </a:r>
            <a:r>
              <a:rPr lang="es-EC" sz="2000" b="1" dirty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 </a:t>
            </a:r>
            <a:r>
              <a:rPr lang="es-EC" sz="2000" b="1" dirty="0" err="1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the</a:t>
            </a:r>
            <a:r>
              <a:rPr lang="es-EC" sz="2000" b="1" dirty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 </a:t>
            </a:r>
            <a:r>
              <a:rPr lang="es-EC" sz="2000" b="1" dirty="0" err="1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report</a:t>
            </a:r>
            <a:r>
              <a:rPr lang="es-EC" sz="2000" b="1" dirty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 </a:t>
            </a:r>
            <a:r>
              <a:rPr lang="es-EC" sz="2000" b="1" dirty="0" err="1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yet</a:t>
            </a:r>
            <a:r>
              <a:rPr lang="es-EC" sz="2000" b="1" dirty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? (¿Ya has escrito el reporte</a:t>
            </a: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?)</a:t>
            </a:r>
            <a:endParaRPr lang="es-EC" sz="2000" b="1" dirty="0">
              <a:solidFill>
                <a:schemeClr val="accent6">
                  <a:lumMod val="75000"/>
                </a:schemeClr>
              </a:solidFill>
              <a:latin typeface="Bradley Hand ITC" panose="03070402050302030203" pitchFamily="66" charset="0"/>
            </a:endParaRPr>
          </a:p>
          <a:p>
            <a:r>
              <a:rPr lang="es-EC" sz="2000" b="1" dirty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-Has he </a:t>
            </a:r>
            <a:r>
              <a:rPr lang="es-EC" sz="2000" b="1" dirty="0" err="1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arrived</a:t>
            </a:r>
            <a:r>
              <a:rPr lang="es-EC" sz="2000" b="1" dirty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 </a:t>
            </a:r>
            <a:r>
              <a:rPr lang="es-EC" sz="2000" b="1" dirty="0" err="1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yet</a:t>
            </a:r>
            <a:r>
              <a:rPr lang="es-EC" sz="2000" b="1" dirty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? (¿Él ya ha llegado</a:t>
            </a: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?)</a:t>
            </a:r>
            <a:r>
              <a:rPr lang="es-EC" sz="2000" b="1" dirty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 </a:t>
            </a:r>
          </a:p>
          <a:p>
            <a:pPr marL="0" indent="0">
              <a:buNone/>
            </a:pPr>
            <a:endParaRPr lang="es-EC" sz="2000" dirty="0"/>
          </a:p>
        </p:txBody>
      </p:sp>
      <p:pic>
        <p:nvPicPr>
          <p:cNvPr id="4" name="Imagen 3" descr="Mejores tiendas para comprar libros de texto barato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070" y="1718708"/>
            <a:ext cx="1495425" cy="1694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630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6823" y="844041"/>
            <a:ext cx="10740980" cy="5247665"/>
          </a:xfrm>
        </p:spPr>
        <p:txBody>
          <a:bodyPr>
            <a:normAutofit/>
          </a:bodyPr>
          <a:lstStyle/>
          <a:p>
            <a:r>
              <a:rPr lang="es-EC" b="1" dirty="0" smtClean="0">
                <a:solidFill>
                  <a:srgbClr val="00B050"/>
                </a:solidFill>
                <a:latin typeface="Bradley Hand ITC" panose="03070402050302030203" pitchFamily="66" charset="0"/>
              </a:rPr>
              <a:t>5. </a:t>
            </a:r>
            <a:r>
              <a:rPr lang="es-EC" b="1" dirty="0" err="1" smtClean="0">
                <a:solidFill>
                  <a:srgbClr val="00B050"/>
                </a:solidFill>
                <a:latin typeface="Bradley Hand ITC" panose="03070402050302030203" pitchFamily="66" charset="0"/>
              </a:rPr>
              <a:t>Before</a:t>
            </a:r>
            <a:r>
              <a:rPr lang="en-US" b="1" dirty="0" smtClean="0">
                <a:solidFill>
                  <a:srgbClr val="00B050"/>
                </a:solidFill>
                <a:latin typeface="Bradley Hand ITC" panose="03070402050302030203" pitchFamily="66" charset="0"/>
              </a:rPr>
              <a:t>: Antes </a:t>
            </a:r>
          </a:p>
          <a:p>
            <a:r>
              <a:rPr lang="en-US" b="1" dirty="0" smtClean="0">
                <a:solidFill>
                  <a:srgbClr val="00B050"/>
                </a:solidFill>
                <a:latin typeface="Bradley Hand ITC" panose="03070402050302030203" pitchFamily="66" charset="0"/>
              </a:rPr>
              <a:t>It is used to indicate the existence of past </a:t>
            </a:r>
            <a:r>
              <a:rPr lang="en-US" b="1" dirty="0" smtClean="0">
                <a:solidFill>
                  <a:srgbClr val="00B050"/>
                </a:solidFill>
                <a:latin typeface="Bradley Hand ITC" panose="03070402050302030203" pitchFamily="66" charset="0"/>
              </a:rPr>
              <a:t>events or life experiences “ </a:t>
            </a:r>
            <a:r>
              <a:rPr lang="en-US" b="1" dirty="0" smtClean="0">
                <a:solidFill>
                  <a:srgbClr val="00B050"/>
                </a:solidFill>
                <a:latin typeface="Bradley Hand ITC" panose="03070402050302030203" pitchFamily="66" charset="0"/>
              </a:rPr>
              <a:t>and it comes at the end of the sentence.</a:t>
            </a:r>
          </a:p>
          <a:p>
            <a:endParaRPr lang="en-US" b="1" dirty="0" smtClean="0">
              <a:solidFill>
                <a:srgbClr val="00B050"/>
              </a:solidFill>
              <a:latin typeface="Bradley Hand ITC" panose="03070402050302030203" pitchFamily="66" charset="0"/>
            </a:endParaRPr>
          </a:p>
          <a:p>
            <a:r>
              <a:rPr lang="en-US" b="1" dirty="0" smtClean="0">
                <a:solidFill>
                  <a:srgbClr val="00B050"/>
                </a:solidFill>
                <a:latin typeface="Bradley Hand ITC" panose="03070402050302030203" pitchFamily="66" charset="0"/>
              </a:rPr>
              <a:t>Examples:</a:t>
            </a:r>
            <a:endParaRPr lang="es-EC" i="1" dirty="0" smtClean="0">
              <a:solidFill>
                <a:schemeClr val="accent6">
                  <a:lumMod val="75000"/>
                </a:schemeClr>
              </a:solidFill>
              <a:latin typeface="Bradley Hand ITC" panose="03070402050302030203" pitchFamily="66" charset="0"/>
            </a:endParaRPr>
          </a:p>
          <a:p>
            <a:r>
              <a:rPr lang="es-EC" i="1" dirty="0" err="1" smtClean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I've</a:t>
            </a:r>
            <a:r>
              <a:rPr lang="es-EC" i="1" dirty="0" smtClean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 </a:t>
            </a:r>
            <a:r>
              <a:rPr lang="es-EC" i="1" dirty="0" err="1" smtClean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seen</a:t>
            </a:r>
            <a:r>
              <a:rPr lang="es-EC" dirty="0" smtClean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 </a:t>
            </a:r>
            <a:r>
              <a:rPr lang="es-EC" dirty="0" err="1" smtClean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this</a:t>
            </a:r>
            <a:r>
              <a:rPr lang="es-EC" dirty="0" smtClean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 </a:t>
            </a:r>
            <a:r>
              <a:rPr lang="es-EC" dirty="0" err="1" smtClean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movie</a:t>
            </a:r>
            <a:r>
              <a:rPr lang="es-EC" dirty="0" smtClean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 </a:t>
            </a:r>
            <a:r>
              <a:rPr lang="es-EC" i="1" dirty="0" err="1" smtClean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before</a:t>
            </a:r>
            <a:r>
              <a:rPr lang="es-EC" dirty="0" smtClean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.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I have worked for the company before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.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latin typeface="Bradley Hand ITC" panose="03070402050302030203" pitchFamily="66" charset="0"/>
            </a:endParaRP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I’ve played that game before, I don’t like it.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/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</a:br>
            <a:endParaRPr lang="es-EC" dirty="0">
              <a:solidFill>
                <a:schemeClr val="accent6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pic>
        <p:nvPicPr>
          <p:cNvPr id="5122" name="Picture 2" descr="Resultado de imagen para nino jugando video juegos dibuj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407" y="2642518"/>
            <a:ext cx="3114646" cy="262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28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80</TotalTime>
  <Words>78</Words>
  <Application>Microsoft Office PowerPoint</Application>
  <PresentationFormat>Panorámica</PresentationFormat>
  <Paragraphs>38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Bradley Hand ITC</vt:lpstr>
      <vt:lpstr>Garamond</vt:lpstr>
      <vt:lpstr>Orgánico</vt:lpstr>
      <vt:lpstr>THE PRESENT PERFECT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PRESENT PERFECT</dc:title>
  <dc:creator>Mafer Ponce</dc:creator>
  <cp:lastModifiedBy>PC</cp:lastModifiedBy>
  <cp:revision>15</cp:revision>
  <dcterms:created xsi:type="dcterms:W3CDTF">2017-11-19T22:25:34Z</dcterms:created>
  <dcterms:modified xsi:type="dcterms:W3CDTF">2020-05-27T19:46:04Z</dcterms:modified>
</cp:coreProperties>
</file>