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4" r:id="rId3"/>
    <p:sldId id="309" r:id="rId4"/>
    <p:sldId id="310" r:id="rId5"/>
    <p:sldId id="311" r:id="rId6"/>
    <p:sldId id="312" r:id="rId7"/>
    <p:sldId id="313" r:id="rId8"/>
    <p:sldId id="314" r:id="rId9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orient="horz" pos="3792" userDrawn="1">
          <p15:clr>
            <a:srgbClr val="A4A3A4"/>
          </p15:clr>
        </p15:guide>
        <p15:guide id="4" orient="horz" pos="1152" userDrawn="1">
          <p15:clr>
            <a:srgbClr val="A4A3A4"/>
          </p15:clr>
        </p15:guide>
        <p15:guide id="5" orient="horz" pos="3360" userDrawn="1">
          <p15:clr>
            <a:srgbClr val="A4A3A4"/>
          </p15:clr>
        </p15:guide>
        <p15:guide id="6" orient="horz" pos="3072" userDrawn="1">
          <p15:clr>
            <a:srgbClr val="A4A3A4"/>
          </p15:clr>
        </p15:guide>
        <p15:guide id="7" orient="horz" pos="864" userDrawn="1">
          <p15:clr>
            <a:srgbClr val="A4A3A4"/>
          </p15:clr>
        </p15:guide>
        <p15:guide id="8" orient="horz" pos="528" userDrawn="1">
          <p15:clr>
            <a:srgbClr val="A4A3A4"/>
          </p15:clr>
        </p15:guide>
        <p15:guide id="9" orient="horz" pos="2784" userDrawn="1">
          <p15:clr>
            <a:srgbClr val="A4A3A4"/>
          </p15:clr>
        </p15:guide>
        <p15:guide id="10" pos="3840" userDrawn="1">
          <p15:clr>
            <a:srgbClr val="A4A3A4"/>
          </p15:clr>
        </p15:guide>
        <p15:guide id="11" pos="959" userDrawn="1">
          <p15:clr>
            <a:srgbClr val="A4A3A4"/>
          </p15:clr>
        </p15:guide>
        <p15:guide id="12" pos="7009" userDrawn="1">
          <p15:clr>
            <a:srgbClr val="A4A3A4"/>
          </p15:clr>
        </p15:guide>
        <p15:guide id="13" pos="6721" userDrawn="1">
          <p15:clr>
            <a:srgbClr val="A4A3A4"/>
          </p15:clr>
        </p15:guide>
        <p15:guide id="14" pos="6145" userDrawn="1">
          <p15:clr>
            <a:srgbClr val="A4A3A4"/>
          </p15:clr>
        </p15:guide>
        <p15:guide id="15" pos="3984" userDrawn="1">
          <p15:clr>
            <a:srgbClr val="A4A3A4"/>
          </p15:clr>
        </p15:guide>
        <p15:guide id="16" pos="527" userDrawn="1">
          <p15:clr>
            <a:srgbClr val="A4A3A4"/>
          </p15:clr>
        </p15:guide>
        <p15:guide id="17" pos="71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D0BE0"/>
    <a:srgbClr val="006666"/>
    <a:srgbClr val="33CC33"/>
    <a:srgbClr val="FF3300"/>
    <a:srgbClr val="CC6600"/>
    <a:srgbClr val="990000"/>
    <a:srgbClr val="FF6600"/>
    <a:srgbClr val="66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86" d="100"/>
          <a:sy n="86" d="100"/>
        </p:scale>
        <p:origin x="422" y="67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40"/>
        <p:guide pos="959"/>
        <p:guide pos="7009"/>
        <p:guide pos="6721"/>
        <p:guide pos="6145"/>
        <p:guide pos="3984"/>
        <p:guide pos="527"/>
        <p:guide pos="715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5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4A7D21A-C535-4623-8186-E808A09DFF15}" type="datetime1">
              <a:rPr lang="es-ES" smtClean="0"/>
              <a:t>23/11/2023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C119DBA-4540-49B3-8FA9-6259387ECF9E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3EF6FB-F096-44F8-A2A9-4068F2F4E022}" type="datetime1">
              <a:rPr lang="es-ES" noProof="0" smtClean="0"/>
              <a:t>23/11/2023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3B36274-F2B9-4C45-BBB4-0EDF4CD651A7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64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46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96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687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46168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7325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9499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760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868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2994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43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5C98D-0669-4C08-81A7-6840179668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D4544-803B-40B5-B6CE-6AF4966806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637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861E0-34EC-4251-B335-EC90B7470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191010-7B75-4A35-AA16-C85A985BB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06636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55640" y="456019"/>
            <a:ext cx="691625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4400" b="1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DEFINICIÓN </a:t>
            </a:r>
            <a:r>
              <a:rPr lang="es-PE" sz="4400" b="1" dirty="0">
                <a:solidFill>
                  <a:srgbClr val="0070C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DE POESÍA</a:t>
            </a:r>
            <a:endParaRPr lang="es-PE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E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pic>
        <p:nvPicPr>
          <p:cNvPr id="6" name="Picture 8" descr="profesor - Sugeins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19"/>
          <a:stretch/>
        </p:blipFill>
        <p:spPr bwMode="auto">
          <a:xfrm>
            <a:off x="191344" y="2558639"/>
            <a:ext cx="2225050" cy="446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agrama de flujo: terminador 8">
            <a:extLst>
              <a:ext uri="{FF2B5EF4-FFF2-40B4-BE49-F238E27FC236}">
                <a16:creationId xmlns:a16="http://schemas.microsoft.com/office/drawing/2014/main" id="{FA5884FF-C6B2-46C8-A005-91FEBB97D60C}"/>
              </a:ext>
            </a:extLst>
          </p:cNvPr>
          <p:cNvSpPr/>
          <p:nvPr/>
        </p:nvSpPr>
        <p:spPr>
          <a:xfrm>
            <a:off x="2019679" y="3485759"/>
            <a:ext cx="4320480" cy="1460813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2"/>
                </a:solidFill>
              </a:rPr>
              <a:t>Escrito bonito para hablar del amor, los sentimientos y pensamientos más sublimes del hombre y la mujer.</a:t>
            </a:r>
            <a:endParaRPr lang="es-PE" dirty="0">
              <a:solidFill>
                <a:schemeClr val="tx2"/>
              </a:solidFill>
            </a:endParaRPr>
          </a:p>
        </p:txBody>
      </p:sp>
      <p:sp>
        <p:nvSpPr>
          <p:cNvPr id="10" name="Diagrama de flujo: terminador 9">
            <a:extLst>
              <a:ext uri="{FF2B5EF4-FFF2-40B4-BE49-F238E27FC236}">
                <a16:creationId xmlns:a16="http://schemas.microsoft.com/office/drawing/2014/main" id="{29F56B78-D5BA-451A-A4F8-E2C2A33D1B70}"/>
              </a:ext>
            </a:extLst>
          </p:cNvPr>
          <p:cNvSpPr/>
          <p:nvPr/>
        </p:nvSpPr>
        <p:spPr>
          <a:xfrm>
            <a:off x="2216275" y="1820885"/>
            <a:ext cx="4320480" cy="443112"/>
          </a:xfrm>
          <a:prstGeom prst="flowChartTerminator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ES" sz="16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EMPÍRICA-VULGAR</a:t>
            </a:r>
            <a:endParaRPr lang="es-PE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agrama de flujo: terminador 10">
            <a:extLst>
              <a:ext uri="{FF2B5EF4-FFF2-40B4-BE49-F238E27FC236}">
                <a16:creationId xmlns:a16="http://schemas.microsoft.com/office/drawing/2014/main" id="{CF83EB5E-C194-49A7-876B-AC5B5C63EB3F}"/>
              </a:ext>
            </a:extLst>
          </p:cNvPr>
          <p:cNvSpPr/>
          <p:nvPr/>
        </p:nvSpPr>
        <p:spPr>
          <a:xfrm>
            <a:off x="6768636" y="1822651"/>
            <a:ext cx="4320480" cy="443113"/>
          </a:xfrm>
          <a:prstGeom prst="flowChartTerminator">
            <a:avLst/>
          </a:prstGeo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PE" sz="1600" b="1" dirty="0">
                <a:solidFill>
                  <a:schemeClr val="tx2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ESTÉTICA-SOFISTICADA</a:t>
            </a:r>
            <a:endParaRPr lang="es-PE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4C3C3E16-3F61-440C-96DC-0F697F7F9A0F}"/>
              </a:ext>
            </a:extLst>
          </p:cNvPr>
          <p:cNvSpPr/>
          <p:nvPr/>
        </p:nvSpPr>
        <p:spPr>
          <a:xfrm rot="5400000">
            <a:off x="3845149" y="2503296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C3C403B1-734C-45D6-945B-6816519CEB2F}"/>
              </a:ext>
            </a:extLst>
          </p:cNvPr>
          <p:cNvSpPr/>
          <p:nvPr/>
        </p:nvSpPr>
        <p:spPr>
          <a:xfrm rot="5400000">
            <a:off x="8594105" y="2434271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78988B77-7F5B-487A-966B-181C81F5F6D4}"/>
              </a:ext>
            </a:extLst>
          </p:cNvPr>
          <p:cNvSpPr/>
          <p:nvPr/>
        </p:nvSpPr>
        <p:spPr>
          <a:xfrm rot="5400000">
            <a:off x="4158320" y="1234937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050" name="Picture 2" descr="A. Descripción - Explorando ZooBurst">
            <a:extLst>
              <a:ext uri="{FF2B5EF4-FFF2-40B4-BE49-F238E27FC236}">
                <a16:creationId xmlns:a16="http://schemas.microsoft.com/office/drawing/2014/main" id="{EC7252CC-FD6F-46CF-9FAB-44E75166AD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36" y="39917"/>
            <a:ext cx="1478507" cy="222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Diagrama de flujo: terminador 14">
            <a:extLst>
              <a:ext uri="{FF2B5EF4-FFF2-40B4-BE49-F238E27FC236}">
                <a16:creationId xmlns:a16="http://schemas.microsoft.com/office/drawing/2014/main" id="{A46AF71E-996E-4563-A2B3-F2CEDA06A0A9}"/>
              </a:ext>
            </a:extLst>
          </p:cNvPr>
          <p:cNvSpPr/>
          <p:nvPr/>
        </p:nvSpPr>
        <p:spPr>
          <a:xfrm>
            <a:off x="6797458" y="3253827"/>
            <a:ext cx="4320480" cy="1881138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2"/>
                </a:solidFill>
              </a:rPr>
              <a:t>Discurso y producto tropológico,  consciente lingüística y retóricamente, organizado con recursos alegóricos, simbólicos y metafóricos, con intención estética e innovación transgresora con el lenguaje más excelso.</a:t>
            </a:r>
            <a:endParaRPr lang="es-PE" dirty="0">
              <a:solidFill>
                <a:schemeClr val="tx2"/>
              </a:solidFill>
            </a:endParaRP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302E8F33-E35A-40EE-9AC9-3C9FD3A78E13}"/>
              </a:ext>
            </a:extLst>
          </p:cNvPr>
          <p:cNvSpPr/>
          <p:nvPr/>
        </p:nvSpPr>
        <p:spPr>
          <a:xfrm rot="5400000">
            <a:off x="8244241" y="1249893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E64AB89-7467-4DD7-8FF9-2F3EA70384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440" y="5251939"/>
            <a:ext cx="1580629" cy="158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5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55640" y="456019"/>
            <a:ext cx="691625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4400" b="1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DEFINICIÓN </a:t>
            </a:r>
            <a:r>
              <a:rPr lang="es-PE" sz="4400" b="1" dirty="0">
                <a:solidFill>
                  <a:srgbClr val="0070C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DE:</a:t>
            </a:r>
            <a:endParaRPr lang="es-PE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E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pic>
        <p:nvPicPr>
          <p:cNvPr id="6" name="Picture 8" descr="profesor - Sugeins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19"/>
          <a:stretch/>
        </p:blipFill>
        <p:spPr bwMode="auto">
          <a:xfrm>
            <a:off x="191344" y="2558639"/>
            <a:ext cx="2225050" cy="446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agrama de flujo: terminador 8">
            <a:extLst>
              <a:ext uri="{FF2B5EF4-FFF2-40B4-BE49-F238E27FC236}">
                <a16:creationId xmlns:a16="http://schemas.microsoft.com/office/drawing/2014/main" id="{FA5884FF-C6B2-46C8-A005-91FEBB97D60C}"/>
              </a:ext>
            </a:extLst>
          </p:cNvPr>
          <p:cNvSpPr/>
          <p:nvPr/>
        </p:nvSpPr>
        <p:spPr>
          <a:xfrm>
            <a:off x="2019679" y="3485759"/>
            <a:ext cx="4320480" cy="2751553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ES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Producto creado y recreado con finalidad estética, tomando como base la realidad o la fantasía, la imaginación, lecturas, experiencias de terceros, sentimientos, emociones como materia prima en bruto, usando formas</a:t>
            </a:r>
            <a:r>
              <a:rPr lang="es-ES" sz="1600" dirty="0">
                <a:solidFill>
                  <a:srgbClr val="202124"/>
                </a:solidFill>
                <a:latin typeface="arial" panose="020B0604020202020204" pitchFamily="34" charset="0"/>
              </a:rPr>
              <a:t> como</a:t>
            </a:r>
            <a:r>
              <a:rPr lang="es-ES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la imagen,  sonidos, palabras y objetos transformados en distintas formas y estilos.</a:t>
            </a:r>
            <a:endParaRPr lang="es-PE" sz="1600" dirty="0"/>
          </a:p>
        </p:txBody>
      </p:sp>
      <p:sp>
        <p:nvSpPr>
          <p:cNvPr id="10" name="Diagrama de flujo: terminador 9">
            <a:extLst>
              <a:ext uri="{FF2B5EF4-FFF2-40B4-BE49-F238E27FC236}">
                <a16:creationId xmlns:a16="http://schemas.microsoft.com/office/drawing/2014/main" id="{29F56B78-D5BA-451A-A4F8-E2C2A33D1B70}"/>
              </a:ext>
            </a:extLst>
          </p:cNvPr>
          <p:cNvSpPr/>
          <p:nvPr/>
        </p:nvSpPr>
        <p:spPr>
          <a:xfrm>
            <a:off x="2216275" y="1820885"/>
            <a:ext cx="4320480" cy="443112"/>
          </a:xfrm>
          <a:prstGeom prst="flowChartTerminator">
            <a:avLst/>
          </a:prstGeom>
          <a:solidFill>
            <a:srgbClr val="33CC3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ES" sz="16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ARTE</a:t>
            </a:r>
            <a:endParaRPr lang="es-PE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agrama de flujo: terminador 10">
            <a:extLst>
              <a:ext uri="{FF2B5EF4-FFF2-40B4-BE49-F238E27FC236}">
                <a16:creationId xmlns:a16="http://schemas.microsoft.com/office/drawing/2014/main" id="{CF83EB5E-C194-49A7-876B-AC5B5C63EB3F}"/>
              </a:ext>
            </a:extLst>
          </p:cNvPr>
          <p:cNvSpPr/>
          <p:nvPr/>
        </p:nvSpPr>
        <p:spPr>
          <a:xfrm>
            <a:off x="6768636" y="1822651"/>
            <a:ext cx="4320480" cy="443113"/>
          </a:xfrm>
          <a:prstGeom prst="flowChartTerminator">
            <a:avLst/>
          </a:prstGeom>
          <a:solidFill>
            <a:srgbClr val="33CC3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PE" sz="1600" b="1" dirty="0">
                <a:solidFill>
                  <a:schemeClr val="tx2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ESTÉTICA</a:t>
            </a:r>
            <a:endParaRPr lang="es-PE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4C3C3E16-3F61-440C-96DC-0F697F7F9A0F}"/>
              </a:ext>
            </a:extLst>
          </p:cNvPr>
          <p:cNvSpPr/>
          <p:nvPr/>
        </p:nvSpPr>
        <p:spPr>
          <a:xfrm rot="5400000">
            <a:off x="3845149" y="2503296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C3C403B1-734C-45D6-945B-6816519CEB2F}"/>
              </a:ext>
            </a:extLst>
          </p:cNvPr>
          <p:cNvSpPr/>
          <p:nvPr/>
        </p:nvSpPr>
        <p:spPr>
          <a:xfrm rot="5400000">
            <a:off x="8594105" y="2434271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78988B77-7F5B-487A-966B-181C81F5F6D4}"/>
              </a:ext>
            </a:extLst>
          </p:cNvPr>
          <p:cNvSpPr/>
          <p:nvPr/>
        </p:nvSpPr>
        <p:spPr>
          <a:xfrm rot="5400000">
            <a:off x="4158320" y="1234937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050" name="Picture 2" descr="A. Descripción - Explorando ZooBurst">
            <a:extLst>
              <a:ext uri="{FF2B5EF4-FFF2-40B4-BE49-F238E27FC236}">
                <a16:creationId xmlns:a16="http://schemas.microsoft.com/office/drawing/2014/main" id="{EC7252CC-FD6F-46CF-9FAB-44E75166AD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36" y="39917"/>
            <a:ext cx="1478507" cy="222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Diagrama de flujo: terminador 14">
            <a:extLst>
              <a:ext uri="{FF2B5EF4-FFF2-40B4-BE49-F238E27FC236}">
                <a16:creationId xmlns:a16="http://schemas.microsoft.com/office/drawing/2014/main" id="{A46AF71E-996E-4563-A2B3-F2CEDA06A0A9}"/>
              </a:ext>
            </a:extLst>
          </p:cNvPr>
          <p:cNvSpPr/>
          <p:nvPr/>
        </p:nvSpPr>
        <p:spPr>
          <a:xfrm>
            <a:off x="7004858" y="3487775"/>
            <a:ext cx="4320480" cy="2749537"/>
          </a:xfrm>
          <a:prstGeom prst="flowChartTerminator">
            <a:avLst/>
          </a:prstGeom>
          <a:solidFill>
            <a:srgbClr val="FF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Estudia la</a:t>
            </a:r>
            <a:r>
              <a:rPr lang="es-ES" sz="1200" dirty="0">
                <a:solidFill>
                  <a:srgbClr val="202122"/>
                </a:solidFill>
                <a:latin typeface="Arial" panose="020B0604020202020204" pitchFamily="34" charset="0"/>
              </a:rPr>
              <a:t> esencia y la percepción de la belleza y el arte en los objetos construidos por el hombre.</a:t>
            </a:r>
          </a:p>
          <a:p>
            <a:pPr algn="l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</a:rPr>
              <a:t>A.- Lo bello fuera de uno: </a:t>
            </a:r>
            <a:r>
              <a:rPr lang="es-ES" sz="1200" dirty="0">
                <a:solidFill>
                  <a:srgbClr val="202122"/>
                </a:solidFill>
                <a:latin typeface="Arial" panose="020B0604020202020204" pitchFamily="34" charset="0"/>
              </a:rPr>
              <a:t>es todo aquello que contiene en sí mismo el poder de evocar en el entendimiento la idea de relaciones. </a:t>
            </a:r>
            <a:r>
              <a:rPr lang="es-ES" sz="1200" dirty="0">
                <a:solidFill>
                  <a:srgbClr val="00B0F0"/>
                </a:solidFill>
                <a:latin typeface="Arial" panose="020B0604020202020204" pitchFamily="34" charset="0"/>
              </a:rPr>
              <a:t>(Orden de elementos constituyentes)</a:t>
            </a:r>
          </a:p>
          <a:p>
            <a:pPr algn="l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</a:rPr>
              <a:t>B.- Lo bello en relación con uno</a:t>
            </a:r>
            <a:r>
              <a:rPr lang="es-ES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s-ES" sz="1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todo aquello que se valora como arte por sus expresiones observables. </a:t>
            </a:r>
            <a:r>
              <a:rPr lang="es-ES" sz="1200" b="0" i="0" dirty="0">
                <a:solidFill>
                  <a:srgbClr val="00B0F0"/>
                </a:solidFill>
                <a:effectLst/>
                <a:latin typeface="Arial" panose="020B0604020202020204" pitchFamily="34" charset="0"/>
              </a:rPr>
              <a:t>(Lo bello real y lo bello percibido).</a:t>
            </a:r>
            <a:r>
              <a:rPr lang="es-ES" sz="1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No existe lo bello absoluto. La estética no es un asunto sentimental, es un hecho concreto objetivo mensurable.</a:t>
            </a:r>
          </a:p>
          <a:p>
            <a:pPr algn="ctr"/>
            <a:endParaRPr lang="es-PE" sz="1200" dirty="0"/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302E8F33-E35A-40EE-9AC9-3C9FD3A78E13}"/>
              </a:ext>
            </a:extLst>
          </p:cNvPr>
          <p:cNvSpPr/>
          <p:nvPr/>
        </p:nvSpPr>
        <p:spPr>
          <a:xfrm rot="5400000">
            <a:off x="8244241" y="1249893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F2CA43B-4195-417D-AFB8-EFC0874513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09022" flipV="1">
            <a:off x="6034160" y="5411727"/>
            <a:ext cx="1276697" cy="127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03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84705" y="165207"/>
            <a:ext cx="691625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4400" b="1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DIFERENCIAS DE TEXTOS</a:t>
            </a:r>
            <a:r>
              <a:rPr lang="es-PE" sz="4400" b="1" dirty="0">
                <a:solidFill>
                  <a:srgbClr val="0070C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</a:t>
            </a:r>
            <a:endParaRPr lang="es-PE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E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pic>
        <p:nvPicPr>
          <p:cNvPr id="6" name="Picture 8" descr="profesor - Sugeins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19"/>
          <a:stretch/>
        </p:blipFill>
        <p:spPr bwMode="auto">
          <a:xfrm>
            <a:off x="191344" y="2558639"/>
            <a:ext cx="2225050" cy="446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agrama de flujo: terminador 8">
            <a:extLst>
              <a:ext uri="{FF2B5EF4-FFF2-40B4-BE49-F238E27FC236}">
                <a16:creationId xmlns:a16="http://schemas.microsoft.com/office/drawing/2014/main" id="{FA5884FF-C6B2-46C8-A005-91FEBB97D60C}"/>
              </a:ext>
            </a:extLst>
          </p:cNvPr>
          <p:cNvSpPr/>
          <p:nvPr/>
        </p:nvSpPr>
        <p:spPr>
          <a:xfrm>
            <a:off x="2019678" y="2717577"/>
            <a:ext cx="4779774" cy="3519736"/>
          </a:xfrm>
          <a:prstGeom prst="flowChartTerminator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EL MAR</a:t>
            </a:r>
          </a:p>
          <a:p>
            <a:pPr algn="l"/>
            <a:endParaRPr lang="es-ES" sz="1600" dirty="0"/>
          </a:p>
          <a:p>
            <a:pPr algn="l"/>
            <a:r>
              <a:rPr lang="es-ES" sz="1600" dirty="0"/>
              <a:t>Océano grande azul que bañas</a:t>
            </a:r>
          </a:p>
          <a:p>
            <a:pPr algn="l"/>
            <a:r>
              <a:rPr lang="es-ES" sz="1600" dirty="0"/>
              <a:t>las costas de nuestros pueblos hermanos</a:t>
            </a:r>
          </a:p>
          <a:p>
            <a:pPr algn="l"/>
            <a:r>
              <a:rPr lang="es-ES" sz="1600" dirty="0"/>
              <a:t>lleno de peces que nos da de comer.</a:t>
            </a:r>
          </a:p>
          <a:p>
            <a:pPr algn="l"/>
            <a:r>
              <a:rPr lang="es-ES" sz="1600" dirty="0"/>
              <a:t>Sin tu existencia no habría vida</a:t>
            </a:r>
          </a:p>
          <a:p>
            <a:pPr algn="l"/>
            <a:r>
              <a:rPr lang="es-ES" sz="1600" dirty="0"/>
              <a:t>por eso te agradecemos y debemos cuidar</a:t>
            </a:r>
          </a:p>
          <a:p>
            <a:pPr algn="l"/>
            <a:r>
              <a:rPr lang="es-ES" sz="1600" dirty="0"/>
              <a:t>a los peces y sus especies para asegurar la vida.</a:t>
            </a:r>
          </a:p>
          <a:p>
            <a:pPr algn="l"/>
            <a:r>
              <a:rPr lang="es-ES" sz="1600" dirty="0"/>
              <a:t>Bendito mar azul donde tus barcas navegan</a:t>
            </a:r>
          </a:p>
          <a:p>
            <a:pPr algn="l"/>
            <a:r>
              <a:rPr lang="es-ES" sz="1600" dirty="0"/>
              <a:t>y en cada puerto los marineros tienen un amor.</a:t>
            </a:r>
          </a:p>
          <a:p>
            <a:pPr algn="l"/>
            <a:endParaRPr lang="es-ES" sz="1600" dirty="0"/>
          </a:p>
          <a:p>
            <a:pPr algn="l"/>
            <a:endParaRPr lang="es-PE" sz="1600" dirty="0"/>
          </a:p>
        </p:txBody>
      </p:sp>
      <p:sp>
        <p:nvSpPr>
          <p:cNvPr id="10" name="Diagrama de flujo: terminador 9">
            <a:extLst>
              <a:ext uri="{FF2B5EF4-FFF2-40B4-BE49-F238E27FC236}">
                <a16:creationId xmlns:a16="http://schemas.microsoft.com/office/drawing/2014/main" id="{29F56B78-D5BA-451A-A4F8-E2C2A33D1B70}"/>
              </a:ext>
            </a:extLst>
          </p:cNvPr>
          <p:cNvSpPr/>
          <p:nvPr/>
        </p:nvSpPr>
        <p:spPr>
          <a:xfrm>
            <a:off x="2535957" y="1498075"/>
            <a:ext cx="3720153" cy="443112"/>
          </a:xfrm>
          <a:prstGeom prst="flowChartTermina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E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 AFECTIVO EMOCIONAL</a:t>
            </a:r>
            <a:endParaRPr lang="es-PE" sz="1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agrama de flujo: terminador 10">
            <a:extLst>
              <a:ext uri="{FF2B5EF4-FFF2-40B4-BE49-F238E27FC236}">
                <a16:creationId xmlns:a16="http://schemas.microsoft.com/office/drawing/2014/main" id="{CF83EB5E-C194-49A7-876B-AC5B5C63EB3F}"/>
              </a:ext>
            </a:extLst>
          </p:cNvPr>
          <p:cNvSpPr/>
          <p:nvPr/>
        </p:nvSpPr>
        <p:spPr>
          <a:xfrm>
            <a:off x="7004858" y="1518725"/>
            <a:ext cx="4320480" cy="443113"/>
          </a:xfrm>
          <a:prstGeom prst="flowChartTermina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ES" sz="1600" b="1" dirty="0">
                <a:solidFill>
                  <a:schemeClr val="bg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PE" sz="1600" b="1" dirty="0">
                <a:solidFill>
                  <a:schemeClr val="bg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EXTO LITERARIO</a:t>
            </a:r>
            <a:endParaRPr lang="es-PE" sz="1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4C3C3E16-3F61-440C-96DC-0F697F7F9A0F}"/>
              </a:ext>
            </a:extLst>
          </p:cNvPr>
          <p:cNvSpPr/>
          <p:nvPr/>
        </p:nvSpPr>
        <p:spPr>
          <a:xfrm rot="5400000">
            <a:off x="3807283" y="2093160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78988B77-7F5B-487A-966B-181C81F5F6D4}"/>
              </a:ext>
            </a:extLst>
          </p:cNvPr>
          <p:cNvSpPr/>
          <p:nvPr/>
        </p:nvSpPr>
        <p:spPr>
          <a:xfrm rot="5400000">
            <a:off x="3985293" y="934463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050" name="Picture 2" descr="A. Descripción - Explorando ZooBurst">
            <a:extLst>
              <a:ext uri="{FF2B5EF4-FFF2-40B4-BE49-F238E27FC236}">
                <a16:creationId xmlns:a16="http://schemas.microsoft.com/office/drawing/2014/main" id="{EC7252CC-FD6F-46CF-9FAB-44E75166AD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36" y="39917"/>
            <a:ext cx="1478507" cy="222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Diagrama de flujo: terminador 14">
            <a:extLst>
              <a:ext uri="{FF2B5EF4-FFF2-40B4-BE49-F238E27FC236}">
                <a16:creationId xmlns:a16="http://schemas.microsoft.com/office/drawing/2014/main" id="{A46AF71E-996E-4563-A2B3-F2CEDA06A0A9}"/>
              </a:ext>
            </a:extLst>
          </p:cNvPr>
          <p:cNvSpPr/>
          <p:nvPr/>
        </p:nvSpPr>
        <p:spPr>
          <a:xfrm>
            <a:off x="6898835" y="2030459"/>
            <a:ext cx="4779774" cy="4741492"/>
          </a:xfrm>
          <a:prstGeom prst="flowChartTerminator">
            <a:avLst/>
          </a:prstGeom>
          <a:solidFill>
            <a:srgbClr val="CCFF6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 CÉLEBRE OCÉANO</a:t>
            </a:r>
            <a:b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 mar decía a sus olas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Hijas mías volved pronto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 veo desde aquí las esfinges en equilibrio sobre el alambre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Veo una calle perdida en el ojo del muerto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Hijas mías llevad vuestras cartas y no tardéis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Cada vez más rápidos los árboles crecen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Cada vez más rápidas las olas mueren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Los récord de la cabeza son batidos por los brazos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Los ojos son batidos por las orejas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Sólo las voces luchan todavía contra el día</a:t>
            </a:r>
            <a:br>
              <a:rPr lang="es-ES" sz="900" dirty="0"/>
            </a:b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 día tan maltratado por el océano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Creéis que comprende la plegaria inmensa de esta agua que cruje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Sobre sus huesos</a:t>
            </a:r>
            <a:br>
              <a:rPr lang="es-ES" sz="900" dirty="0"/>
            </a:b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Mirad el cielo muriente y las virutas del mar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Mirad la luz vacía como aquel que abandonó su casa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 océano se fatiga de cepillar las playas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 mirar con un ojo los bajos relieves del cielo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 un ojo tan casto como la muerte que lo aduerme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 se aduerme en su vientre</a:t>
            </a:r>
            <a:br>
              <a:rPr lang="es-ES" sz="900" dirty="0"/>
            </a:b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 océano ha crecido de algunas olas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 seca su barba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Estruja su casaca confortable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Saluda al sol en el mismo idioma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 crecido de cien olas</a:t>
            </a:r>
            <a:br>
              <a:rPr lang="es-ES" sz="900" dirty="0"/>
            </a:b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 mar ríe y bate la cola</a:t>
            </a:r>
            <a:br>
              <a:rPr lang="es-ES" sz="900" dirty="0"/>
            </a:br>
            <a:r>
              <a:rPr lang="es-ES" sz="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 crecido de mil olas</a:t>
            </a:r>
          </a:p>
          <a:p>
            <a:pPr algn="ctr"/>
            <a:r>
              <a:rPr lang="es-ES" sz="11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Vicente Huidobro-Chile.</a:t>
            </a:r>
            <a:endParaRPr lang="es-PE" sz="1100" b="1" dirty="0">
              <a:solidFill>
                <a:srgbClr val="00B0F0"/>
              </a:solidFill>
            </a:endParaRP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302E8F33-E35A-40EE-9AC9-3C9FD3A78E13}"/>
              </a:ext>
            </a:extLst>
          </p:cNvPr>
          <p:cNvSpPr/>
          <p:nvPr/>
        </p:nvSpPr>
        <p:spPr>
          <a:xfrm rot="5400000">
            <a:off x="8738973" y="904635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604A68A-3DD3-4466-9141-291DC5DA4F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015" y="908133"/>
            <a:ext cx="1524595" cy="152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53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84705" y="165207"/>
            <a:ext cx="691625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4400" b="1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DIFERENCIAS DE TEXTOS</a:t>
            </a:r>
            <a:r>
              <a:rPr lang="es-PE" sz="4400" b="1" dirty="0">
                <a:solidFill>
                  <a:srgbClr val="0070C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</a:t>
            </a:r>
            <a:endParaRPr lang="es-PE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E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pic>
        <p:nvPicPr>
          <p:cNvPr id="6" name="Picture 8" descr="profesor - Sugeins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19"/>
          <a:stretch/>
        </p:blipFill>
        <p:spPr bwMode="auto">
          <a:xfrm>
            <a:off x="191344" y="2558639"/>
            <a:ext cx="2225050" cy="446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agrama de flujo: terminador 8">
            <a:extLst>
              <a:ext uri="{FF2B5EF4-FFF2-40B4-BE49-F238E27FC236}">
                <a16:creationId xmlns:a16="http://schemas.microsoft.com/office/drawing/2014/main" id="{FA5884FF-C6B2-46C8-A005-91FEBB97D60C}"/>
              </a:ext>
            </a:extLst>
          </p:cNvPr>
          <p:cNvSpPr/>
          <p:nvPr/>
        </p:nvSpPr>
        <p:spPr>
          <a:xfrm>
            <a:off x="2006146" y="2703245"/>
            <a:ext cx="4779774" cy="3519736"/>
          </a:xfrm>
          <a:prstGeom prst="flowChartTerminato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/>
              <a:t>LA NOCHE</a:t>
            </a:r>
          </a:p>
          <a:p>
            <a:pPr algn="ctr"/>
            <a:endParaRPr lang="es-ES" sz="1600" dirty="0"/>
          </a:p>
          <a:p>
            <a:pPr algn="ctr"/>
            <a:r>
              <a:rPr lang="es-ES" sz="1600" dirty="0"/>
              <a:t>Qué bonita es la noche </a:t>
            </a:r>
          </a:p>
          <a:p>
            <a:pPr algn="ctr"/>
            <a:r>
              <a:rPr lang="es-ES" sz="1600" dirty="0"/>
              <a:t>tengo miedo de la oscuridad</a:t>
            </a:r>
          </a:p>
          <a:p>
            <a:pPr algn="ctr"/>
            <a:r>
              <a:rPr lang="es-ES" sz="1600" dirty="0"/>
              <a:t>los fantasmas parecen rodearme.</a:t>
            </a:r>
          </a:p>
          <a:p>
            <a:pPr algn="ctr"/>
            <a:r>
              <a:rPr lang="es-ES" sz="1600" dirty="0"/>
              <a:t>La oscuridad rodea mi casa y estoy lleno de miedo, espero que llegue la luz.</a:t>
            </a:r>
          </a:p>
          <a:p>
            <a:pPr algn="ctr"/>
            <a:r>
              <a:rPr lang="es-ES" sz="1600" dirty="0"/>
              <a:t>En el puerto llegan los barcos a descargar</a:t>
            </a:r>
          </a:p>
          <a:p>
            <a:pPr algn="ctr"/>
            <a:r>
              <a:rPr lang="es-ES" sz="1600" dirty="0"/>
              <a:t>su carga y pasajeros.</a:t>
            </a:r>
          </a:p>
          <a:p>
            <a:pPr algn="ctr"/>
            <a:r>
              <a:rPr lang="es-ES" sz="1600" dirty="0"/>
              <a:t>Espero que mañana que vaya a trabajar ya no siga la lluvia.</a:t>
            </a:r>
          </a:p>
          <a:p>
            <a:pPr algn="l"/>
            <a:r>
              <a:rPr lang="es-ES" sz="1600" dirty="0"/>
              <a:t>.</a:t>
            </a:r>
          </a:p>
          <a:p>
            <a:pPr algn="l"/>
            <a:endParaRPr lang="es-ES" sz="1600" dirty="0"/>
          </a:p>
          <a:p>
            <a:pPr algn="l"/>
            <a:endParaRPr lang="es-PE" sz="1600" dirty="0"/>
          </a:p>
        </p:txBody>
      </p:sp>
      <p:sp>
        <p:nvSpPr>
          <p:cNvPr id="10" name="Diagrama de flujo: terminador 9">
            <a:extLst>
              <a:ext uri="{FF2B5EF4-FFF2-40B4-BE49-F238E27FC236}">
                <a16:creationId xmlns:a16="http://schemas.microsoft.com/office/drawing/2014/main" id="{29F56B78-D5BA-451A-A4F8-E2C2A33D1B70}"/>
              </a:ext>
            </a:extLst>
          </p:cNvPr>
          <p:cNvSpPr/>
          <p:nvPr/>
        </p:nvSpPr>
        <p:spPr>
          <a:xfrm>
            <a:off x="2535957" y="1498075"/>
            <a:ext cx="3720153" cy="443112"/>
          </a:xfrm>
          <a:prstGeom prst="flowChartTerminator">
            <a:avLst/>
          </a:prstGeom>
          <a:solidFill>
            <a:srgbClr val="CC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ES" sz="16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 AFECTIVO EMOCIONAL</a:t>
            </a:r>
            <a:endParaRPr lang="es-PE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agrama de flujo: terminador 10">
            <a:extLst>
              <a:ext uri="{FF2B5EF4-FFF2-40B4-BE49-F238E27FC236}">
                <a16:creationId xmlns:a16="http://schemas.microsoft.com/office/drawing/2014/main" id="{CF83EB5E-C194-49A7-876B-AC5B5C63EB3F}"/>
              </a:ext>
            </a:extLst>
          </p:cNvPr>
          <p:cNvSpPr/>
          <p:nvPr/>
        </p:nvSpPr>
        <p:spPr>
          <a:xfrm>
            <a:off x="7004858" y="1518725"/>
            <a:ext cx="4320480" cy="443113"/>
          </a:xfrm>
          <a:prstGeom prst="flowChartTerminator">
            <a:avLst/>
          </a:prstGeom>
          <a:solidFill>
            <a:srgbClr val="CC66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ES" sz="1600" b="1" dirty="0">
                <a:solidFill>
                  <a:schemeClr val="tx2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PE" sz="1600" b="1" dirty="0">
                <a:solidFill>
                  <a:schemeClr val="tx2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EXTO LITERARIO</a:t>
            </a:r>
            <a:endParaRPr lang="es-PE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4C3C3E16-3F61-440C-96DC-0F697F7F9A0F}"/>
              </a:ext>
            </a:extLst>
          </p:cNvPr>
          <p:cNvSpPr/>
          <p:nvPr/>
        </p:nvSpPr>
        <p:spPr>
          <a:xfrm rot="5400000">
            <a:off x="3807283" y="2093160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78988B77-7F5B-487A-966B-181C81F5F6D4}"/>
              </a:ext>
            </a:extLst>
          </p:cNvPr>
          <p:cNvSpPr/>
          <p:nvPr/>
        </p:nvSpPr>
        <p:spPr>
          <a:xfrm rot="5400000">
            <a:off x="3985293" y="934463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050" name="Picture 2" descr="A. Descripción - Explorando ZooBurst">
            <a:extLst>
              <a:ext uri="{FF2B5EF4-FFF2-40B4-BE49-F238E27FC236}">
                <a16:creationId xmlns:a16="http://schemas.microsoft.com/office/drawing/2014/main" id="{EC7252CC-FD6F-46CF-9FAB-44E75166AD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36" y="39917"/>
            <a:ext cx="1478507" cy="222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Diagrama de flujo: terminador 14">
            <a:extLst>
              <a:ext uri="{FF2B5EF4-FFF2-40B4-BE49-F238E27FC236}">
                <a16:creationId xmlns:a16="http://schemas.microsoft.com/office/drawing/2014/main" id="{A46AF71E-996E-4563-A2B3-F2CEDA06A0A9}"/>
              </a:ext>
            </a:extLst>
          </p:cNvPr>
          <p:cNvSpPr/>
          <p:nvPr/>
        </p:nvSpPr>
        <p:spPr>
          <a:xfrm>
            <a:off x="6898835" y="2030459"/>
            <a:ext cx="4779774" cy="4741492"/>
          </a:xfrm>
          <a:prstGeom prst="flowChartTerminator">
            <a:avLst/>
          </a:prstGeom>
          <a:solidFill>
            <a:srgbClr val="99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NOCHE</a:t>
            </a:r>
            <a:br>
              <a:rPr lang="es-ES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es-ES" sz="1100" dirty="0"/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Sobre la nieve se oye resbalar la noche</a:t>
            </a: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La canción caía de los árboles</a:t>
            </a: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Y tras la niebla daban voces</a:t>
            </a:r>
            <a:br>
              <a:rPr lang="es-ES" sz="1100" dirty="0">
                <a:solidFill>
                  <a:schemeClr val="bg1"/>
                </a:solidFill>
              </a:rPr>
            </a:b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De una mirada encendí mi cigarro</a:t>
            </a:r>
            <a:br>
              <a:rPr lang="es-ES" sz="1100" dirty="0">
                <a:solidFill>
                  <a:schemeClr val="bg1"/>
                </a:solidFill>
              </a:rPr>
            </a:b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Cada vez que abro los labios</a:t>
            </a: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Inundo de nubes el vacío</a:t>
            </a:r>
            <a:br>
              <a:rPr lang="es-ES" sz="1100" dirty="0">
                <a:solidFill>
                  <a:schemeClr val="bg1"/>
                </a:solidFill>
              </a:rPr>
            </a:b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En el puerto</a:t>
            </a: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Los mástiles están llenos de nidos</a:t>
            </a: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Y el viento</a:t>
            </a:r>
            <a:br>
              <a:rPr lang="es-ES" sz="1100" dirty="0">
                <a:solidFill>
                  <a:schemeClr val="bg1"/>
                </a:solidFill>
              </a:rPr>
            </a:b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gime entre las alas de los pájaros</a:t>
            </a:r>
            <a:br>
              <a:rPr lang="es-ES" sz="1100" dirty="0">
                <a:solidFill>
                  <a:schemeClr val="bg1"/>
                </a:solidFill>
              </a:rPr>
            </a:b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Las Olas Mecen El Navío Muerto</a:t>
            </a:r>
            <a:br>
              <a:rPr lang="es-ES" sz="1100" dirty="0">
                <a:solidFill>
                  <a:schemeClr val="bg1"/>
                </a:solidFill>
              </a:rPr>
            </a:b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Yo en la orilla silbando</a:t>
            </a:r>
            <a:br>
              <a:rPr lang="es-ES" sz="1100" dirty="0">
                <a:solidFill>
                  <a:schemeClr val="bg1"/>
                </a:solidFill>
              </a:rPr>
            </a:br>
            <a:br>
              <a:rPr lang="es-ES" sz="1100" dirty="0">
                <a:solidFill>
                  <a:schemeClr val="bg1"/>
                </a:solidFill>
              </a:rPr>
            </a:br>
            <a:r>
              <a:rPr lang="es-ES" sz="11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Miro la estrella que humea entre mis dedos</a:t>
            </a:r>
            <a:endParaRPr lang="es-ES" sz="11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s-ES" sz="11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Vicente Huidobro-Chile.</a:t>
            </a:r>
            <a:endParaRPr lang="es-PE" sz="1100" b="1" dirty="0">
              <a:solidFill>
                <a:srgbClr val="00B0F0"/>
              </a:solidFill>
            </a:endParaRP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302E8F33-E35A-40EE-9AC9-3C9FD3A78E13}"/>
              </a:ext>
            </a:extLst>
          </p:cNvPr>
          <p:cNvSpPr/>
          <p:nvPr/>
        </p:nvSpPr>
        <p:spPr>
          <a:xfrm rot="5400000">
            <a:off x="8738973" y="904635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354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84705" y="165207"/>
            <a:ext cx="691625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E" sz="4400" b="1" dirty="0">
                <a:solidFill>
                  <a:srgbClr val="0070C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DIFERENCIAS DE TEXTOS</a:t>
            </a:r>
            <a:r>
              <a:rPr lang="es-PE" sz="4400" b="1" dirty="0">
                <a:solidFill>
                  <a:srgbClr val="0070C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</a:t>
            </a:r>
            <a:endParaRPr lang="es-PE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PE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pic>
        <p:nvPicPr>
          <p:cNvPr id="6" name="Picture 8" descr="profesor - Sugeins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19"/>
          <a:stretch/>
        </p:blipFill>
        <p:spPr bwMode="auto">
          <a:xfrm>
            <a:off x="191344" y="2558639"/>
            <a:ext cx="2225050" cy="446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agrama de flujo: terminador 8">
            <a:extLst>
              <a:ext uri="{FF2B5EF4-FFF2-40B4-BE49-F238E27FC236}">
                <a16:creationId xmlns:a16="http://schemas.microsoft.com/office/drawing/2014/main" id="{FA5884FF-C6B2-46C8-A005-91FEBB97D60C}"/>
              </a:ext>
            </a:extLst>
          </p:cNvPr>
          <p:cNvSpPr/>
          <p:nvPr/>
        </p:nvSpPr>
        <p:spPr>
          <a:xfrm>
            <a:off x="2006146" y="2703245"/>
            <a:ext cx="4779774" cy="3519736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2"/>
                </a:solidFill>
              </a:rPr>
              <a:t>¿ME  VOY O ME QUEDO?</a:t>
            </a:r>
          </a:p>
          <a:p>
            <a:pPr algn="ctr"/>
            <a:endParaRPr lang="es-ES" sz="1600" dirty="0">
              <a:solidFill>
                <a:schemeClr val="tx2"/>
              </a:solidFill>
            </a:endParaRP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Amada mía estuve pensando de nuestra relación</a:t>
            </a: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y a veces quiero irme de tu lado.</a:t>
            </a: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No soporto tus cóleras.</a:t>
            </a: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No sé por qué me quedo a tu lado si eres</a:t>
            </a: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un ser que no valora mi cariño y mis cuidados.</a:t>
            </a: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Llegará el día que tendré que irme y entonces </a:t>
            </a: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tu corazón sufrirá</a:t>
            </a: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porque es mejor irse de ti</a:t>
            </a:r>
          </a:p>
          <a:p>
            <a:pPr algn="l"/>
            <a:r>
              <a:rPr lang="es-ES" sz="1600" dirty="0">
                <a:solidFill>
                  <a:schemeClr val="tx2"/>
                </a:solidFill>
              </a:rPr>
              <a:t>que quedarme a sufrir para siempre.</a:t>
            </a:r>
          </a:p>
          <a:p>
            <a:pPr algn="l"/>
            <a:endParaRPr lang="es-ES" sz="1600" dirty="0">
              <a:solidFill>
                <a:schemeClr val="tx2"/>
              </a:solidFill>
            </a:endParaRPr>
          </a:p>
          <a:p>
            <a:pPr algn="l"/>
            <a:endParaRPr lang="es-ES" sz="1600" dirty="0">
              <a:solidFill>
                <a:schemeClr val="tx2"/>
              </a:solidFill>
            </a:endParaRPr>
          </a:p>
          <a:p>
            <a:pPr algn="l"/>
            <a:endParaRPr lang="es-PE" sz="1600" dirty="0">
              <a:solidFill>
                <a:schemeClr val="tx2"/>
              </a:solidFill>
            </a:endParaRPr>
          </a:p>
        </p:txBody>
      </p:sp>
      <p:sp>
        <p:nvSpPr>
          <p:cNvPr id="10" name="Diagrama de flujo: terminador 9">
            <a:extLst>
              <a:ext uri="{FF2B5EF4-FFF2-40B4-BE49-F238E27FC236}">
                <a16:creationId xmlns:a16="http://schemas.microsoft.com/office/drawing/2014/main" id="{29F56B78-D5BA-451A-A4F8-E2C2A33D1B70}"/>
              </a:ext>
            </a:extLst>
          </p:cNvPr>
          <p:cNvSpPr/>
          <p:nvPr/>
        </p:nvSpPr>
        <p:spPr>
          <a:xfrm>
            <a:off x="2535957" y="1498075"/>
            <a:ext cx="3720153" cy="443112"/>
          </a:xfrm>
          <a:prstGeom prst="flowChartTerminator">
            <a:avLst/>
          </a:prstGeom>
          <a:solidFill>
            <a:srgbClr val="FD0BE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ES" sz="16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TEXTO AFECTIVO EMOCIONAL</a:t>
            </a:r>
            <a:endParaRPr lang="es-PE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Diagrama de flujo: terminador 10">
            <a:extLst>
              <a:ext uri="{FF2B5EF4-FFF2-40B4-BE49-F238E27FC236}">
                <a16:creationId xmlns:a16="http://schemas.microsoft.com/office/drawing/2014/main" id="{CF83EB5E-C194-49A7-876B-AC5B5C63EB3F}"/>
              </a:ext>
            </a:extLst>
          </p:cNvPr>
          <p:cNvSpPr/>
          <p:nvPr/>
        </p:nvSpPr>
        <p:spPr>
          <a:xfrm>
            <a:off x="7004858" y="1518725"/>
            <a:ext cx="4320480" cy="443113"/>
          </a:xfrm>
          <a:prstGeom prst="flowChartTerminator">
            <a:avLst/>
          </a:prstGeom>
          <a:solidFill>
            <a:srgbClr val="FD0BE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</a:pPr>
            <a:r>
              <a:rPr lang="es-ES" sz="1600" b="1" dirty="0">
                <a:solidFill>
                  <a:schemeClr val="tx2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PE" sz="1600" b="1" dirty="0">
                <a:solidFill>
                  <a:schemeClr val="tx2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EXTO LITERARIO</a:t>
            </a:r>
            <a:endParaRPr lang="es-PE" sz="16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4C3C3E16-3F61-440C-96DC-0F697F7F9A0F}"/>
              </a:ext>
            </a:extLst>
          </p:cNvPr>
          <p:cNvSpPr/>
          <p:nvPr/>
        </p:nvSpPr>
        <p:spPr>
          <a:xfrm rot="5400000">
            <a:off x="3807283" y="2093160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78988B77-7F5B-487A-966B-181C81F5F6D4}"/>
              </a:ext>
            </a:extLst>
          </p:cNvPr>
          <p:cNvSpPr/>
          <p:nvPr/>
        </p:nvSpPr>
        <p:spPr>
          <a:xfrm rot="5400000">
            <a:off x="3985293" y="934463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050" name="Picture 2" descr="A. Descripción - Explorando ZooBurst">
            <a:extLst>
              <a:ext uri="{FF2B5EF4-FFF2-40B4-BE49-F238E27FC236}">
                <a16:creationId xmlns:a16="http://schemas.microsoft.com/office/drawing/2014/main" id="{EC7252CC-FD6F-46CF-9FAB-44E75166AD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36" y="39917"/>
            <a:ext cx="1478507" cy="222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Diagrama de flujo: terminador 14">
            <a:extLst>
              <a:ext uri="{FF2B5EF4-FFF2-40B4-BE49-F238E27FC236}">
                <a16:creationId xmlns:a16="http://schemas.microsoft.com/office/drawing/2014/main" id="{A46AF71E-996E-4563-A2B3-F2CEDA06A0A9}"/>
              </a:ext>
            </a:extLst>
          </p:cNvPr>
          <p:cNvSpPr/>
          <p:nvPr/>
        </p:nvSpPr>
        <p:spPr>
          <a:xfrm>
            <a:off x="6898835" y="2030459"/>
            <a:ext cx="4779774" cy="4741492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s-ES" sz="1600" b="1" i="0" dirty="0">
                <a:solidFill>
                  <a:srgbClr val="070707"/>
                </a:solidFill>
                <a:effectLst/>
                <a:latin typeface="Noto Serif"/>
              </a:rPr>
              <a:t>ENTRE IR Y QUEDARSE</a:t>
            </a:r>
            <a:endParaRPr lang="es-ES" sz="1600" b="0" i="0" dirty="0">
              <a:solidFill>
                <a:srgbClr val="070707"/>
              </a:solidFill>
              <a:effectLst/>
              <a:latin typeface="Noto Serif"/>
            </a:endParaRPr>
          </a:p>
          <a:p>
            <a:pPr algn="ctr" fontAlgn="base"/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Entre irse y quedarse duda el día,</a:t>
            </a:r>
            <a:b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</a:br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enamorado de su transparencia.</a:t>
            </a:r>
          </a:p>
          <a:p>
            <a:pPr algn="ctr" fontAlgn="base"/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La tarde circular es ya bahía:</a:t>
            </a:r>
            <a:b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</a:br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en su quieto vaivén se mece el mundo.</a:t>
            </a:r>
          </a:p>
          <a:p>
            <a:pPr algn="ctr" fontAlgn="base"/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Todo es visible y todo es elusivo,</a:t>
            </a:r>
            <a:b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</a:br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todo está cerca y todo es intocable.</a:t>
            </a:r>
          </a:p>
          <a:p>
            <a:pPr algn="ctr" fontAlgn="base"/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Los papeles, el libro, el vaso, el lápiz</a:t>
            </a:r>
            <a:b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</a:br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reposan a la sombra de sus nombres.</a:t>
            </a:r>
          </a:p>
          <a:p>
            <a:pPr algn="ctr" fontAlgn="base"/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Latir del tiempo que en mi sien repite</a:t>
            </a:r>
            <a:b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</a:br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la misma terca sílaba de sangre.</a:t>
            </a:r>
          </a:p>
          <a:p>
            <a:pPr algn="ctr" fontAlgn="base"/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La luz hace del muro indiferente</a:t>
            </a:r>
            <a:b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</a:br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un espectral teatro de reflejos.</a:t>
            </a:r>
          </a:p>
          <a:p>
            <a:pPr algn="ctr" fontAlgn="base"/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En el centro de un ojo me descubro;</a:t>
            </a:r>
            <a:b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</a:br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no me mira, me miro en su mirada.</a:t>
            </a:r>
          </a:p>
          <a:p>
            <a:pPr algn="ctr" fontAlgn="base"/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Se disipa el instante. Sin moverme,</a:t>
            </a:r>
            <a:b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</a:br>
            <a:r>
              <a:rPr lang="es-ES" sz="1600" b="0" i="0" dirty="0">
                <a:solidFill>
                  <a:srgbClr val="070707"/>
                </a:solidFill>
                <a:effectLst/>
                <a:latin typeface="Noto Serif"/>
              </a:rPr>
              <a:t>yo me quedo y me voy: soy una pausa.</a:t>
            </a:r>
          </a:p>
          <a:p>
            <a:pPr algn="ctr"/>
            <a:endParaRPr lang="es-ES" sz="1100" b="1" dirty="0">
              <a:solidFill>
                <a:srgbClr val="00B0F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s-ES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Octavio Paz-México.</a:t>
            </a:r>
            <a:endParaRPr lang="es-PE" sz="1600" b="1" dirty="0">
              <a:solidFill>
                <a:srgbClr val="FF0000"/>
              </a:solidFill>
            </a:endParaRP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302E8F33-E35A-40EE-9AC9-3C9FD3A78E13}"/>
              </a:ext>
            </a:extLst>
          </p:cNvPr>
          <p:cNvSpPr/>
          <p:nvPr/>
        </p:nvSpPr>
        <p:spPr>
          <a:xfrm rot="5400000">
            <a:off x="8738973" y="904635"/>
            <a:ext cx="669541" cy="47244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45C3097-4A49-4BB7-BABB-A30E952EE2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75" y="926281"/>
            <a:ext cx="1370937" cy="168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26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FB4B7-BFB8-45A7-BF35-544A75E978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100" dirty="0"/>
              <a:t>FRASES CLISÉS, TRILLADAS, POPULARES, SIN VALOR LITERARIO </a:t>
            </a:r>
            <a:br>
              <a:rPr lang="es-ES" sz="4000" dirty="0"/>
            </a:br>
            <a:r>
              <a:rPr lang="es-ES" sz="1800" cap="none" dirty="0">
                <a:solidFill>
                  <a:srgbClr val="FD0B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(Cuando todo el mundo lo dice y repite una expresión, ya no tiene valor literario)</a:t>
            </a:r>
            <a:br>
              <a:rPr lang="es-ES" sz="1800" cap="none" dirty="0">
                <a:solidFill>
                  <a:srgbClr val="FD0BE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Tomar y repetir los refranes populares, en los textos literarios propios le resta valor a la originalidad.</a:t>
            </a:r>
            <a:br>
              <a:rPr lang="es-ES" sz="1800" cap="none" dirty="0">
                <a:solidFill>
                  <a:srgbClr val="FD0BE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E" sz="4000" dirty="0">
              <a:solidFill>
                <a:srgbClr val="FD0BE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F19E27-E304-4AD4-9E02-37D3818D6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628800"/>
            <a:ext cx="3836210" cy="5112568"/>
          </a:xfrm>
          <a:solidFill>
            <a:srgbClr val="FF3300"/>
          </a:solidFill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Qué hermosa flor.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Eran tan bonita como una muñeca.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La tarde era calurosa.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Qué mujer para tan hermosa.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Te amo mi Dios todopoderoso.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El día está lluvioso.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La mañana amanece alegre.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Me muero por tu amor.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Tus ojos son como dos soles.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Eres una princesa.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Tu belleza me aloca.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Cuánto daría por ser tu esclavo de amor.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Eres la diosa de mi vida,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Si no estás tú, muero.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Mi vida depende del aire que tú respiras.</a:t>
            </a:r>
          </a:p>
          <a:p>
            <a:pPr marL="457200" indent="-457200">
              <a:buFont typeface="+mj-lt"/>
              <a:buAutoNum type="arabicPeriod"/>
            </a:pPr>
            <a:endParaRPr lang="es-ES" sz="1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s-PE" sz="14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C2FBA75E-8F63-4419-B9D4-15169AF0CCAF}"/>
              </a:ext>
            </a:extLst>
          </p:cNvPr>
          <p:cNvSpPr txBox="1">
            <a:spLocks/>
          </p:cNvSpPr>
          <p:nvPr/>
        </p:nvSpPr>
        <p:spPr>
          <a:xfrm>
            <a:off x="7968208" y="1618493"/>
            <a:ext cx="3836210" cy="5112568"/>
          </a:xfrm>
          <a:prstGeom prst="rect">
            <a:avLst/>
          </a:prstGeom>
          <a:solidFill>
            <a:srgbClr val="FF33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Tus dientes son como la leche.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El pueblo es un ser fantasma sin vida.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La mujer es como la fruta, cuando más madura, más deliciosa.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La lluvia ha mojado todo.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El sol achicharra la vegetación.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Somos esclavos del destino.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Mira mi amor nos amamos mucho.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Qué hermosa es la flor en su capullo.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Espero que me ames como yo.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Mi vida no tiene valor sin tus besos.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Espero amor mío que todo te vaya bien.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Si no me amas como yo a ti, me suicidio.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Tu belleza es una flor de primavera.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Estoy siempre muriendo por ti.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s-ES" sz="1400" dirty="0">
                <a:solidFill>
                  <a:schemeClr val="bg1"/>
                </a:solidFill>
                <a:latin typeface="Agency FB" panose="020B0503020202020204" pitchFamily="34" charset="0"/>
              </a:rPr>
              <a:t>Te amaré por siempre muñeca de oro.</a:t>
            </a:r>
          </a:p>
          <a:p>
            <a:pPr marL="457200" indent="-457200">
              <a:buFont typeface="+mj-lt"/>
              <a:buAutoNum type="arabicPeriod" startAt="16"/>
            </a:pPr>
            <a:endParaRPr lang="es-ES" sz="1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 startAt="16"/>
            </a:pPr>
            <a:endParaRPr lang="es-ES" sz="1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 startAt="16"/>
            </a:pPr>
            <a:endParaRPr lang="es-ES" sz="1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 startAt="16"/>
            </a:pPr>
            <a:endParaRPr lang="es-ES" sz="1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 startAt="16"/>
            </a:pPr>
            <a:endParaRPr lang="es-PE" sz="14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48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FB4B7-BFB8-45A7-BF35-544A75E97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555" y="260648"/>
            <a:ext cx="3567964" cy="149213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s-ES" sz="31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DFGothic-EB" panose="02010609010101010101" pitchFamily="1" charset="-128"/>
                <a:ea typeface="DFGothic-EB" panose="02010609010101010101" pitchFamily="1" charset="-128"/>
                <a:cs typeface="Arial" panose="020B0604020202020204" pitchFamily="34" charset="0"/>
              </a:rPr>
              <a:t>FRASES  COLOQUIALES SIN VALOR LITERARIO</a:t>
            </a:r>
            <a:br>
              <a:rPr lang="es-ES" sz="1800" cap="none" dirty="0">
                <a:solidFill>
                  <a:srgbClr val="FD0BE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E" sz="4000" dirty="0">
              <a:solidFill>
                <a:srgbClr val="FD0BE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F19E27-E304-4AD4-9E02-37D3818D6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628800"/>
            <a:ext cx="3836210" cy="5112568"/>
          </a:xfrm>
          <a:solidFill>
            <a:srgbClr val="CCFF66"/>
          </a:solidFill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sz="2800" dirty="0">
                <a:solidFill>
                  <a:schemeClr val="tx1"/>
                </a:solidFill>
                <a:latin typeface="Agency FB" panose="020B0503020202020204" pitchFamily="34" charset="0"/>
              </a:rPr>
              <a:t>La noche está muy oscura y tengo miedo.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800" dirty="0">
                <a:solidFill>
                  <a:schemeClr val="tx1"/>
                </a:solidFill>
                <a:latin typeface="Agency FB" panose="020B0503020202020204" pitchFamily="34" charset="0"/>
              </a:rPr>
              <a:t>Llegó la tarde con su sol quemante.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800" dirty="0">
                <a:solidFill>
                  <a:schemeClr val="tx1"/>
                </a:solidFill>
                <a:latin typeface="Agency FB" panose="020B0503020202020204" pitchFamily="34" charset="0"/>
              </a:rPr>
              <a:t>Amanece el día con sus lindos pajaritos.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800" dirty="0">
                <a:solidFill>
                  <a:schemeClr val="tx1"/>
                </a:solidFill>
                <a:latin typeface="Agency FB" panose="020B0503020202020204" pitchFamily="34" charset="0"/>
              </a:rPr>
              <a:t>Las horas discurren lentamente.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800" dirty="0">
                <a:solidFill>
                  <a:schemeClr val="tx1"/>
                </a:solidFill>
                <a:latin typeface="Agency FB" panose="020B0503020202020204" pitchFamily="34" charset="0"/>
              </a:rPr>
              <a:t>La lejanía se ve muy distante sin los binoculares.</a:t>
            </a:r>
          </a:p>
          <a:p>
            <a:pPr marL="457200" indent="-457200">
              <a:buFont typeface="+mj-lt"/>
              <a:buAutoNum type="arabicPeriod"/>
            </a:pPr>
            <a:endParaRPr lang="es-ES" sz="2800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s-PE" sz="2800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C2FBA75E-8F63-4419-B9D4-15169AF0CCAF}"/>
              </a:ext>
            </a:extLst>
          </p:cNvPr>
          <p:cNvSpPr txBox="1">
            <a:spLocks/>
          </p:cNvSpPr>
          <p:nvPr/>
        </p:nvSpPr>
        <p:spPr>
          <a:xfrm>
            <a:off x="5447928" y="1640632"/>
            <a:ext cx="6088242" cy="51125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Agency FB" panose="020B0503020202020204" pitchFamily="34" charset="0"/>
              </a:rPr>
              <a:t>Se oye ronco el plañir de la viscosa noche sobre el osco mirar de las sombras preñadas de melancolía.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Agency FB" panose="020B0503020202020204" pitchFamily="34" charset="0"/>
              </a:rPr>
              <a:t>La cansada tarde neurasténica, yace estresada sobre el cadalso de las horas ensangrentadas.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>
                <a:solidFill>
                  <a:schemeClr val="accent5">
                    <a:lumMod val="50000"/>
                  </a:schemeClr>
                </a:solidFill>
                <a:latin typeface="Agency FB" panose="020B0503020202020204" pitchFamily="34" charset="0"/>
              </a:rPr>
              <a:t>La hambrienta mañana inerme, gime lerda sus letanías frente al prepotente sol calcinador de tristezas.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>
                <a:solidFill>
                  <a:srgbClr val="FF0000"/>
                </a:solidFill>
                <a:latin typeface="Agency FB" panose="020B0503020202020204" pitchFamily="34" charset="0"/>
              </a:rPr>
              <a:t>Las pecaminosas horas descuartizadas, son dos faroles cavernícolas, huyendo del silencio índigo de la madrugada,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>
                <a:solidFill>
                  <a:srgbClr val="FF0000"/>
                </a:solidFill>
                <a:latin typeface="Agency FB" panose="020B0503020202020204" pitchFamily="34" charset="0"/>
              </a:rPr>
              <a:t>La borrosa lejanía virola, es un denso nubarrón preñado de temores deslizándose sobre el zanjón de la alborada.</a:t>
            </a:r>
          </a:p>
          <a:p>
            <a:pPr marL="457200" indent="-457200">
              <a:buFont typeface="+mj-lt"/>
              <a:buAutoNum type="arabicPeriod"/>
            </a:pPr>
            <a:endParaRPr lang="es-ES" sz="2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s-ES" sz="2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s-ES" sz="2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s-ES" sz="24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s-PE" sz="24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EC8556F-AA08-420A-8263-CD0054CA429D}"/>
              </a:ext>
            </a:extLst>
          </p:cNvPr>
          <p:cNvSpPr txBox="1">
            <a:spLocks/>
          </p:cNvSpPr>
          <p:nvPr/>
        </p:nvSpPr>
        <p:spPr>
          <a:xfrm>
            <a:off x="7506481" y="136668"/>
            <a:ext cx="3567964" cy="14921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1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DFGothic-EB" panose="02010609010101010101" pitchFamily="1" charset="-128"/>
                <a:ea typeface="DFGothic-EB" panose="02010609010101010101" pitchFamily="1" charset="-128"/>
                <a:cs typeface="Arial" panose="020B0604020202020204" pitchFamily="34" charset="0"/>
              </a:rPr>
              <a:t>TROPOS LITERARIOS NIVEL V</a:t>
            </a:r>
            <a:endParaRPr lang="es-PE" sz="4000" dirty="0">
              <a:solidFill>
                <a:srgbClr val="FD0BE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4218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ema de Offic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7776</TotalTime>
  <Words>723</Words>
  <Application>Microsoft Office PowerPoint</Application>
  <PresentationFormat>Panorámica</PresentationFormat>
  <Paragraphs>117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21" baseType="lpstr">
      <vt:lpstr>Agency FB</vt:lpstr>
      <vt:lpstr>arial</vt:lpstr>
      <vt:lpstr>arial</vt:lpstr>
      <vt:lpstr>Arial Black</vt:lpstr>
      <vt:lpstr>Calibri</vt:lpstr>
      <vt:lpstr>DFGothic-EB</vt:lpstr>
      <vt:lpstr>Gill Sans MT</vt:lpstr>
      <vt:lpstr>Impact</vt:lpstr>
      <vt:lpstr>Noto Serif</vt:lpstr>
      <vt:lpstr>Palatino Linotype</vt:lpstr>
      <vt:lpstr>Times New Roman</vt:lpstr>
      <vt:lpstr>Trebuchet MS</vt:lpstr>
      <vt:lpstr>Distintivo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FRASES CLISÉS, TRILLADAS, POPULARES, SIN VALOR LITERARIO  (Cuando todo el mundo lo dice y repite una expresión, ya no tiene valor literario) Tomar y repetir los refranes populares, en los textos literarios propios le resta valor a la originalidad. </vt:lpstr>
      <vt:lpstr>FRASES  COLOQUIALES SIN VALOR LITERARIO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del título</dc:title>
  <dc:creator>sara</dc:creator>
  <cp:lastModifiedBy>gladyserminia paredesbonilla</cp:lastModifiedBy>
  <cp:revision>405</cp:revision>
  <cp:lastPrinted>2017-02-27T03:31:11Z</cp:lastPrinted>
  <dcterms:created xsi:type="dcterms:W3CDTF">2017-02-21T15:49:09Z</dcterms:created>
  <dcterms:modified xsi:type="dcterms:W3CDTF">2023-11-23T13:33:52Z</dcterms:modified>
</cp:coreProperties>
</file>