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8" r:id="rId1"/>
  </p:sldMasterIdLst>
  <p:notesMasterIdLst>
    <p:notesMasterId r:id="rId10"/>
  </p:notesMasterIdLst>
  <p:handoutMasterIdLst>
    <p:handoutMasterId r:id="rId11"/>
  </p:handoutMasterIdLst>
  <p:sldIdLst>
    <p:sldId id="308" r:id="rId2"/>
    <p:sldId id="304" r:id="rId3"/>
    <p:sldId id="309" r:id="rId4"/>
    <p:sldId id="310" r:id="rId5"/>
    <p:sldId id="311" r:id="rId6"/>
    <p:sldId id="312" r:id="rId7"/>
    <p:sldId id="313" r:id="rId8"/>
    <p:sldId id="314" r:id="rId9"/>
  </p:sldIdLst>
  <p:sldSz cx="12192000" cy="6858000"/>
  <p:notesSz cx="6858000" cy="9144000"/>
  <p:defaultTextStyle>
    <a:defPPr rtl="0"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orient="horz" pos="1008" userDrawn="1">
          <p15:clr>
            <a:srgbClr val="A4A3A4"/>
          </p15:clr>
        </p15:guide>
        <p15:guide id="3" orient="horz" pos="3792" userDrawn="1">
          <p15:clr>
            <a:srgbClr val="A4A3A4"/>
          </p15:clr>
        </p15:guide>
        <p15:guide id="4" orient="horz" pos="1152" userDrawn="1">
          <p15:clr>
            <a:srgbClr val="A4A3A4"/>
          </p15:clr>
        </p15:guide>
        <p15:guide id="5" orient="horz" pos="3360" userDrawn="1">
          <p15:clr>
            <a:srgbClr val="A4A3A4"/>
          </p15:clr>
        </p15:guide>
        <p15:guide id="6" orient="horz" pos="3072" userDrawn="1">
          <p15:clr>
            <a:srgbClr val="A4A3A4"/>
          </p15:clr>
        </p15:guide>
        <p15:guide id="7" orient="horz" pos="864" userDrawn="1">
          <p15:clr>
            <a:srgbClr val="A4A3A4"/>
          </p15:clr>
        </p15:guide>
        <p15:guide id="8" orient="horz" pos="528" userDrawn="1">
          <p15:clr>
            <a:srgbClr val="A4A3A4"/>
          </p15:clr>
        </p15:guide>
        <p15:guide id="9" orient="horz" pos="2784" userDrawn="1">
          <p15:clr>
            <a:srgbClr val="A4A3A4"/>
          </p15:clr>
        </p15:guide>
        <p15:guide id="10" pos="3840" userDrawn="1">
          <p15:clr>
            <a:srgbClr val="A4A3A4"/>
          </p15:clr>
        </p15:guide>
        <p15:guide id="11" pos="959" userDrawn="1">
          <p15:clr>
            <a:srgbClr val="A4A3A4"/>
          </p15:clr>
        </p15:guide>
        <p15:guide id="12" pos="7009" userDrawn="1">
          <p15:clr>
            <a:srgbClr val="A4A3A4"/>
          </p15:clr>
        </p15:guide>
        <p15:guide id="13" pos="6721" userDrawn="1">
          <p15:clr>
            <a:srgbClr val="A4A3A4"/>
          </p15:clr>
        </p15:guide>
        <p15:guide id="14" pos="6145" userDrawn="1">
          <p15:clr>
            <a:srgbClr val="A4A3A4"/>
          </p15:clr>
        </p15:guide>
        <p15:guide id="15" pos="3984" userDrawn="1">
          <p15:clr>
            <a:srgbClr val="A4A3A4"/>
          </p15:clr>
        </p15:guide>
        <p15:guide id="16" pos="527" userDrawn="1">
          <p15:clr>
            <a:srgbClr val="A4A3A4"/>
          </p15:clr>
        </p15:guide>
        <p15:guide id="17" pos="715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66"/>
    <a:srgbClr val="FD0BE0"/>
    <a:srgbClr val="006666"/>
    <a:srgbClr val="33CC33"/>
    <a:srgbClr val="FF3300"/>
    <a:srgbClr val="CC6600"/>
    <a:srgbClr val="990000"/>
    <a:srgbClr val="FF6600"/>
    <a:srgbClr val="6633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F5AB1C69-6EDB-4FF4-983F-18BD219EF32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>
      <p:cViewPr varScale="1">
        <p:scale>
          <a:sx n="86" d="100"/>
          <a:sy n="86" d="100"/>
        </p:scale>
        <p:origin x="422" y="67"/>
      </p:cViewPr>
      <p:guideLst>
        <p:guide orient="horz" pos="2160"/>
        <p:guide orient="horz" pos="1008"/>
        <p:guide orient="horz" pos="3792"/>
        <p:guide orient="horz" pos="1152"/>
        <p:guide orient="horz" pos="3360"/>
        <p:guide orient="horz" pos="3072"/>
        <p:guide orient="horz" pos="864"/>
        <p:guide orient="horz" pos="528"/>
        <p:guide orient="horz" pos="2784"/>
        <p:guide pos="3840"/>
        <p:guide pos="959"/>
        <p:guide pos="7009"/>
        <p:guide pos="6721"/>
        <p:guide pos="6145"/>
        <p:guide pos="3984"/>
        <p:guide pos="527"/>
        <p:guide pos="7153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100" d="100"/>
          <a:sy n="100" d="100"/>
        </p:scale>
        <p:origin x="3552" y="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14A7D21A-C535-4623-8186-E808A09DFF15}" type="datetime1">
              <a:rPr lang="es-ES" smtClean="0"/>
              <a:t>23/11/2023</a:t>
            </a:fld>
            <a:endParaRPr lang="es-ES" dirty="0"/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7C119DBA-4540-49B3-8FA9-6259387ECF9E}" type="slidenum">
              <a:rPr lang="es-ES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8761985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B93EF6FB-F096-44F8-A2A9-4068F2F4E022}" type="datetime1">
              <a:rPr lang="es-ES" noProof="0" smtClean="0"/>
              <a:t>23/11/2023</a:t>
            </a:fld>
            <a:endParaRPr lang="es-ES" noProof="0" dirty="0"/>
          </a:p>
        </p:txBody>
      </p:sp>
      <p:sp>
        <p:nvSpPr>
          <p:cNvPr id="4" name="Marcador de posición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s-ES" noProof="0" dirty="0"/>
          </a:p>
        </p:txBody>
      </p:sp>
      <p:sp>
        <p:nvSpPr>
          <p:cNvPr id="5" name="Marcador de posición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s-ES" noProof="0" dirty="0"/>
              <a:t>Haga clic para modificar el estilo de texto del patrón</a:t>
            </a:r>
          </a:p>
          <a:p>
            <a:pPr lvl="1" rtl="0"/>
            <a:r>
              <a:rPr lang="es-ES" noProof="0" dirty="0"/>
              <a:t>Segundo nivel</a:t>
            </a:r>
          </a:p>
          <a:p>
            <a:pPr lvl="2" rtl="0"/>
            <a:r>
              <a:rPr lang="es-ES" noProof="0" dirty="0"/>
              <a:t>Tercer nivel</a:t>
            </a:r>
          </a:p>
          <a:p>
            <a:pPr lvl="3" rtl="0"/>
            <a:r>
              <a:rPr lang="es-ES" noProof="0" dirty="0"/>
              <a:t>Cuarto nivel</a:t>
            </a:r>
          </a:p>
          <a:p>
            <a:pPr lvl="4" rtl="0"/>
            <a:r>
              <a:rPr lang="es-ES" noProof="0" dirty="0"/>
              <a:t>Quinto nivel</a:t>
            </a:r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E3B36274-F2B9-4C45-BBB4-0EDF4CD651A7}" type="slidenum">
              <a:rPr lang="es-ES" noProof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14768858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3B5C98D-0669-4C08-81A7-6840179668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11/23/2023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38D4544-803B-40B5-B6CE-6AF49668065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8648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3B5C98D-0669-4C08-81A7-6840179668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11/23/2023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38D4544-803B-40B5-B6CE-6AF49668065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37460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3B5C98D-0669-4C08-81A7-6840179668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11/23/2023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38D4544-803B-40B5-B6CE-6AF49668065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89960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3B5C98D-0669-4C08-81A7-6840179668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11/23/2023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38D4544-803B-40B5-B6CE-6AF49668065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46877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3B5C98D-0669-4C08-81A7-6840179668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11/23/2023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38D4544-803B-40B5-B6CE-6AF49668065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5461685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3B5C98D-0669-4C08-81A7-6840179668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11/23/2023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38D4544-803B-40B5-B6CE-6AF49668065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5273256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3B5C98D-0669-4C08-81A7-6840179668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11/23/2023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38D4544-803B-40B5-B6CE-6AF49668065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7949978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3B5C98D-0669-4C08-81A7-6840179668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11/23/2023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38D4544-803B-40B5-B6CE-6AF49668065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37606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3B5C98D-0669-4C08-81A7-6840179668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11/23/2023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38D4544-803B-40B5-B6CE-6AF49668065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38685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3B5C98D-0669-4C08-81A7-6840179668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11/23/2023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38D4544-803B-40B5-B6CE-6AF49668065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529949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3B5C98D-0669-4C08-81A7-6840179668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11/23/2023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38D4544-803B-40B5-B6CE-6AF49668065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75436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3B5C98D-0669-4C08-81A7-684017966839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11/23/2023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38D4544-803B-40B5-B6CE-6AF49668065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26370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1861E0-34EC-4251-B335-EC90B74707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0191010-7B75-4A35-AA16-C85A985BBB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9066363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855640" y="456019"/>
            <a:ext cx="6916250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s-PE" sz="4400" b="1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DEFINICIÓN </a:t>
            </a:r>
            <a:r>
              <a:rPr lang="es-PE" sz="4400" b="1" dirty="0">
                <a:solidFill>
                  <a:srgbClr val="0070C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DE POESÍA</a:t>
            </a:r>
            <a:endParaRPr lang="es-PE" sz="4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PE" sz="6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 Black" panose="020B0A04020102020204" pitchFamily="34" charset="0"/>
            </a:endParaRPr>
          </a:p>
        </p:txBody>
      </p:sp>
      <p:pic>
        <p:nvPicPr>
          <p:cNvPr id="6" name="Picture 8" descr="profesor - Sugeinsa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8819"/>
          <a:stretch/>
        </p:blipFill>
        <p:spPr bwMode="auto">
          <a:xfrm>
            <a:off x="191344" y="2558639"/>
            <a:ext cx="2225050" cy="4460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Diagrama de flujo: terminador 8">
            <a:extLst>
              <a:ext uri="{FF2B5EF4-FFF2-40B4-BE49-F238E27FC236}">
                <a16:creationId xmlns:a16="http://schemas.microsoft.com/office/drawing/2014/main" id="{FA5884FF-C6B2-46C8-A005-91FEBB97D60C}"/>
              </a:ext>
            </a:extLst>
          </p:cNvPr>
          <p:cNvSpPr/>
          <p:nvPr/>
        </p:nvSpPr>
        <p:spPr>
          <a:xfrm>
            <a:off x="2019679" y="3485759"/>
            <a:ext cx="4320480" cy="1460813"/>
          </a:xfrm>
          <a:prstGeom prst="flowChartTerminator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tx2"/>
                </a:solidFill>
              </a:rPr>
              <a:t>Escrito bonito para hablar del amor, los sentimientos y pensamientos más sublimes del hombre y la mujer.</a:t>
            </a:r>
            <a:endParaRPr lang="es-PE" dirty="0">
              <a:solidFill>
                <a:schemeClr val="tx2"/>
              </a:solidFill>
            </a:endParaRPr>
          </a:p>
        </p:txBody>
      </p:sp>
      <p:sp>
        <p:nvSpPr>
          <p:cNvPr id="10" name="Diagrama de flujo: terminador 9">
            <a:extLst>
              <a:ext uri="{FF2B5EF4-FFF2-40B4-BE49-F238E27FC236}">
                <a16:creationId xmlns:a16="http://schemas.microsoft.com/office/drawing/2014/main" id="{29F56B78-D5BA-451A-A4F8-E2C2A33D1B70}"/>
              </a:ext>
            </a:extLst>
          </p:cNvPr>
          <p:cNvSpPr/>
          <p:nvPr/>
        </p:nvSpPr>
        <p:spPr>
          <a:xfrm>
            <a:off x="2216275" y="1820885"/>
            <a:ext cx="4320480" cy="443112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07000"/>
              </a:lnSpc>
            </a:pPr>
            <a:r>
              <a:rPr lang="es-ES" sz="1600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EMPÍRICA-VULGAR</a:t>
            </a:r>
            <a:endParaRPr lang="es-PE" sz="1600" b="1" dirty="0">
              <a:solidFill>
                <a:schemeClr val="tx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Diagrama de flujo: terminador 10">
            <a:extLst>
              <a:ext uri="{FF2B5EF4-FFF2-40B4-BE49-F238E27FC236}">
                <a16:creationId xmlns:a16="http://schemas.microsoft.com/office/drawing/2014/main" id="{CF83EB5E-C194-49A7-876B-AC5B5C63EB3F}"/>
              </a:ext>
            </a:extLst>
          </p:cNvPr>
          <p:cNvSpPr/>
          <p:nvPr/>
        </p:nvSpPr>
        <p:spPr>
          <a:xfrm>
            <a:off x="6768636" y="1822651"/>
            <a:ext cx="4320480" cy="443113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07000"/>
              </a:lnSpc>
            </a:pPr>
            <a:r>
              <a:rPr lang="es-PE" sz="1600" b="1" dirty="0">
                <a:solidFill>
                  <a:schemeClr val="tx2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ESTÉTICA-SOFISTICADA</a:t>
            </a:r>
            <a:endParaRPr lang="es-PE" sz="1600" b="1" dirty="0">
              <a:solidFill>
                <a:schemeClr val="tx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Flecha: a la derecha 11">
            <a:extLst>
              <a:ext uri="{FF2B5EF4-FFF2-40B4-BE49-F238E27FC236}">
                <a16:creationId xmlns:a16="http://schemas.microsoft.com/office/drawing/2014/main" id="{4C3C3E16-3F61-440C-96DC-0F697F7F9A0F}"/>
              </a:ext>
            </a:extLst>
          </p:cNvPr>
          <p:cNvSpPr/>
          <p:nvPr/>
        </p:nvSpPr>
        <p:spPr>
          <a:xfrm rot="5400000">
            <a:off x="3845149" y="2503296"/>
            <a:ext cx="669541" cy="472444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3" name="Flecha: a la derecha 12">
            <a:extLst>
              <a:ext uri="{FF2B5EF4-FFF2-40B4-BE49-F238E27FC236}">
                <a16:creationId xmlns:a16="http://schemas.microsoft.com/office/drawing/2014/main" id="{C3C403B1-734C-45D6-945B-6816519CEB2F}"/>
              </a:ext>
            </a:extLst>
          </p:cNvPr>
          <p:cNvSpPr/>
          <p:nvPr/>
        </p:nvSpPr>
        <p:spPr>
          <a:xfrm rot="5400000">
            <a:off x="8594105" y="2434271"/>
            <a:ext cx="669541" cy="472444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4" name="Flecha: a la derecha 13">
            <a:extLst>
              <a:ext uri="{FF2B5EF4-FFF2-40B4-BE49-F238E27FC236}">
                <a16:creationId xmlns:a16="http://schemas.microsoft.com/office/drawing/2014/main" id="{78988B77-7F5B-487A-966B-181C81F5F6D4}"/>
              </a:ext>
            </a:extLst>
          </p:cNvPr>
          <p:cNvSpPr/>
          <p:nvPr/>
        </p:nvSpPr>
        <p:spPr>
          <a:xfrm rot="5400000">
            <a:off x="4158320" y="1234937"/>
            <a:ext cx="669541" cy="472444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pic>
        <p:nvPicPr>
          <p:cNvPr id="2050" name="Picture 2" descr="A. Descripción - Explorando ZooBurst">
            <a:extLst>
              <a:ext uri="{FF2B5EF4-FFF2-40B4-BE49-F238E27FC236}">
                <a16:creationId xmlns:a16="http://schemas.microsoft.com/office/drawing/2014/main" id="{EC7252CC-FD6F-46CF-9FAB-44E75166AD7E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4936" y="39917"/>
            <a:ext cx="1478507" cy="2224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Diagrama de flujo: terminador 14">
            <a:extLst>
              <a:ext uri="{FF2B5EF4-FFF2-40B4-BE49-F238E27FC236}">
                <a16:creationId xmlns:a16="http://schemas.microsoft.com/office/drawing/2014/main" id="{A46AF71E-996E-4563-A2B3-F2CEDA06A0A9}"/>
              </a:ext>
            </a:extLst>
          </p:cNvPr>
          <p:cNvSpPr/>
          <p:nvPr/>
        </p:nvSpPr>
        <p:spPr>
          <a:xfrm>
            <a:off x="6797458" y="3253827"/>
            <a:ext cx="4320480" cy="1881138"/>
          </a:xfrm>
          <a:prstGeom prst="flowChartTerminator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tx2"/>
                </a:solidFill>
              </a:rPr>
              <a:t>Discurso y producto tropológico,  consciente lingüística y retóricamente, organizado con recursos alegóricos, simbólicos y metafóricos, con intención estética e innovación transgresora con el lenguaje más excelso.</a:t>
            </a:r>
            <a:endParaRPr lang="es-PE" dirty="0">
              <a:solidFill>
                <a:schemeClr val="tx2"/>
              </a:solidFill>
            </a:endParaRPr>
          </a:p>
        </p:txBody>
      </p:sp>
      <p:sp>
        <p:nvSpPr>
          <p:cNvPr id="16" name="Flecha: a la derecha 15">
            <a:extLst>
              <a:ext uri="{FF2B5EF4-FFF2-40B4-BE49-F238E27FC236}">
                <a16:creationId xmlns:a16="http://schemas.microsoft.com/office/drawing/2014/main" id="{302E8F33-E35A-40EE-9AC9-3C9FD3A78E13}"/>
              </a:ext>
            </a:extLst>
          </p:cNvPr>
          <p:cNvSpPr/>
          <p:nvPr/>
        </p:nvSpPr>
        <p:spPr>
          <a:xfrm rot="5400000">
            <a:off x="8244241" y="1249893"/>
            <a:ext cx="669541" cy="472444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EE64AB89-7467-4DD7-8FF9-2F3EA70384E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6440" y="5251939"/>
            <a:ext cx="1580629" cy="1580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09564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855640" y="456019"/>
            <a:ext cx="6916250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s-PE" sz="4400" b="1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DEFINICIÓN </a:t>
            </a:r>
            <a:r>
              <a:rPr lang="es-PE" sz="4400" b="1" dirty="0">
                <a:solidFill>
                  <a:srgbClr val="0070C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DE:</a:t>
            </a:r>
            <a:endParaRPr lang="es-PE" sz="4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PE" sz="6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 Black" panose="020B0A04020102020204" pitchFamily="34" charset="0"/>
            </a:endParaRPr>
          </a:p>
        </p:txBody>
      </p:sp>
      <p:pic>
        <p:nvPicPr>
          <p:cNvPr id="6" name="Picture 8" descr="profesor - Sugeinsa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8819"/>
          <a:stretch/>
        </p:blipFill>
        <p:spPr bwMode="auto">
          <a:xfrm>
            <a:off x="191344" y="2558639"/>
            <a:ext cx="2225050" cy="4460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Diagrama de flujo: terminador 8">
            <a:extLst>
              <a:ext uri="{FF2B5EF4-FFF2-40B4-BE49-F238E27FC236}">
                <a16:creationId xmlns:a16="http://schemas.microsoft.com/office/drawing/2014/main" id="{FA5884FF-C6B2-46C8-A005-91FEBB97D60C}"/>
              </a:ext>
            </a:extLst>
          </p:cNvPr>
          <p:cNvSpPr/>
          <p:nvPr/>
        </p:nvSpPr>
        <p:spPr>
          <a:xfrm>
            <a:off x="2019679" y="3485759"/>
            <a:ext cx="4320480" cy="2751553"/>
          </a:xfrm>
          <a:prstGeom prst="flowChartTerminator">
            <a:avLst/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s-ES" sz="1600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Producto creado y recreado con finalidad estética, tomando como base la realidad o la fantasía, la imaginación, lecturas, experiencias de terceros, sentimientos, emociones como materia prima en bruto, usando formas</a:t>
            </a:r>
            <a:r>
              <a:rPr lang="es-ES" sz="1600" dirty="0">
                <a:solidFill>
                  <a:srgbClr val="202124"/>
                </a:solidFill>
                <a:latin typeface="arial" panose="020B0604020202020204" pitchFamily="34" charset="0"/>
              </a:rPr>
              <a:t> como</a:t>
            </a:r>
            <a:r>
              <a:rPr lang="es-ES" sz="1600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la imagen,  sonidos, palabras y objetos transformados en distintas formas y estilos.</a:t>
            </a:r>
            <a:endParaRPr lang="es-PE" sz="1600" dirty="0"/>
          </a:p>
        </p:txBody>
      </p:sp>
      <p:sp>
        <p:nvSpPr>
          <p:cNvPr id="10" name="Diagrama de flujo: terminador 9">
            <a:extLst>
              <a:ext uri="{FF2B5EF4-FFF2-40B4-BE49-F238E27FC236}">
                <a16:creationId xmlns:a16="http://schemas.microsoft.com/office/drawing/2014/main" id="{29F56B78-D5BA-451A-A4F8-E2C2A33D1B70}"/>
              </a:ext>
            </a:extLst>
          </p:cNvPr>
          <p:cNvSpPr/>
          <p:nvPr/>
        </p:nvSpPr>
        <p:spPr>
          <a:xfrm>
            <a:off x="2216275" y="1820885"/>
            <a:ext cx="4320480" cy="443112"/>
          </a:xfrm>
          <a:prstGeom prst="flowChartTerminator">
            <a:avLst/>
          </a:prstGeom>
          <a:solidFill>
            <a:srgbClr val="33CC33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07000"/>
              </a:lnSpc>
            </a:pPr>
            <a:r>
              <a:rPr lang="es-ES" sz="1600" b="1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ARTE</a:t>
            </a:r>
            <a:endParaRPr lang="es-PE" sz="1600" b="1" dirty="0">
              <a:solidFill>
                <a:schemeClr val="tx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Diagrama de flujo: terminador 10">
            <a:extLst>
              <a:ext uri="{FF2B5EF4-FFF2-40B4-BE49-F238E27FC236}">
                <a16:creationId xmlns:a16="http://schemas.microsoft.com/office/drawing/2014/main" id="{CF83EB5E-C194-49A7-876B-AC5B5C63EB3F}"/>
              </a:ext>
            </a:extLst>
          </p:cNvPr>
          <p:cNvSpPr/>
          <p:nvPr/>
        </p:nvSpPr>
        <p:spPr>
          <a:xfrm>
            <a:off x="6768636" y="1822651"/>
            <a:ext cx="4320480" cy="443113"/>
          </a:xfrm>
          <a:prstGeom prst="flowChartTerminator">
            <a:avLst/>
          </a:prstGeom>
          <a:solidFill>
            <a:srgbClr val="33CC33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07000"/>
              </a:lnSpc>
            </a:pPr>
            <a:r>
              <a:rPr lang="es-PE" sz="1600" b="1" dirty="0">
                <a:solidFill>
                  <a:schemeClr val="tx2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ESTÉTICA</a:t>
            </a:r>
            <a:endParaRPr lang="es-PE" sz="1600" b="1" dirty="0">
              <a:solidFill>
                <a:schemeClr val="tx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Flecha: a la derecha 11">
            <a:extLst>
              <a:ext uri="{FF2B5EF4-FFF2-40B4-BE49-F238E27FC236}">
                <a16:creationId xmlns:a16="http://schemas.microsoft.com/office/drawing/2014/main" id="{4C3C3E16-3F61-440C-96DC-0F697F7F9A0F}"/>
              </a:ext>
            </a:extLst>
          </p:cNvPr>
          <p:cNvSpPr/>
          <p:nvPr/>
        </p:nvSpPr>
        <p:spPr>
          <a:xfrm rot="5400000">
            <a:off x="3845149" y="2503296"/>
            <a:ext cx="669541" cy="472444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3" name="Flecha: a la derecha 12">
            <a:extLst>
              <a:ext uri="{FF2B5EF4-FFF2-40B4-BE49-F238E27FC236}">
                <a16:creationId xmlns:a16="http://schemas.microsoft.com/office/drawing/2014/main" id="{C3C403B1-734C-45D6-945B-6816519CEB2F}"/>
              </a:ext>
            </a:extLst>
          </p:cNvPr>
          <p:cNvSpPr/>
          <p:nvPr/>
        </p:nvSpPr>
        <p:spPr>
          <a:xfrm rot="5400000">
            <a:off x="8594105" y="2434271"/>
            <a:ext cx="669541" cy="472444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4" name="Flecha: a la derecha 13">
            <a:extLst>
              <a:ext uri="{FF2B5EF4-FFF2-40B4-BE49-F238E27FC236}">
                <a16:creationId xmlns:a16="http://schemas.microsoft.com/office/drawing/2014/main" id="{78988B77-7F5B-487A-966B-181C81F5F6D4}"/>
              </a:ext>
            </a:extLst>
          </p:cNvPr>
          <p:cNvSpPr/>
          <p:nvPr/>
        </p:nvSpPr>
        <p:spPr>
          <a:xfrm rot="5400000">
            <a:off x="4158320" y="1234937"/>
            <a:ext cx="669541" cy="472444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pic>
        <p:nvPicPr>
          <p:cNvPr id="2050" name="Picture 2" descr="A. Descripción - Explorando ZooBurst">
            <a:extLst>
              <a:ext uri="{FF2B5EF4-FFF2-40B4-BE49-F238E27FC236}">
                <a16:creationId xmlns:a16="http://schemas.microsoft.com/office/drawing/2014/main" id="{EC7252CC-FD6F-46CF-9FAB-44E75166AD7E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4936" y="39917"/>
            <a:ext cx="1478507" cy="2224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Diagrama de flujo: terminador 14">
            <a:extLst>
              <a:ext uri="{FF2B5EF4-FFF2-40B4-BE49-F238E27FC236}">
                <a16:creationId xmlns:a16="http://schemas.microsoft.com/office/drawing/2014/main" id="{A46AF71E-996E-4563-A2B3-F2CEDA06A0A9}"/>
              </a:ext>
            </a:extLst>
          </p:cNvPr>
          <p:cNvSpPr/>
          <p:nvPr/>
        </p:nvSpPr>
        <p:spPr>
          <a:xfrm>
            <a:off x="7004858" y="3487775"/>
            <a:ext cx="4320480" cy="2749537"/>
          </a:xfrm>
          <a:prstGeom prst="flowChartTerminator">
            <a:avLst/>
          </a:prstGeom>
          <a:solidFill>
            <a:srgbClr val="FF66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Estudia la</a:t>
            </a:r>
            <a:r>
              <a:rPr lang="es-ES" sz="1200" dirty="0">
                <a:solidFill>
                  <a:srgbClr val="202122"/>
                </a:solidFill>
                <a:latin typeface="Arial" panose="020B0604020202020204" pitchFamily="34" charset="0"/>
              </a:rPr>
              <a:t> esencia y la percepción de la belleza y el arte en los objetos construidos por el hombre.</a:t>
            </a:r>
          </a:p>
          <a:p>
            <a:pPr algn="l"/>
            <a:r>
              <a:rPr lang="es-ES" sz="1200" dirty="0">
                <a:solidFill>
                  <a:schemeClr val="bg1"/>
                </a:solidFill>
                <a:latin typeface="Arial" panose="020B0604020202020204" pitchFamily="34" charset="0"/>
              </a:rPr>
              <a:t>A.- Lo bello fuera de uno: </a:t>
            </a:r>
            <a:r>
              <a:rPr lang="es-ES" sz="1200" dirty="0">
                <a:solidFill>
                  <a:srgbClr val="202122"/>
                </a:solidFill>
                <a:latin typeface="Arial" panose="020B0604020202020204" pitchFamily="34" charset="0"/>
              </a:rPr>
              <a:t>es todo aquello que contiene en sí mismo el poder de evocar en el entendimiento la idea de relaciones. </a:t>
            </a:r>
            <a:r>
              <a:rPr lang="es-ES" sz="1200" dirty="0">
                <a:solidFill>
                  <a:srgbClr val="00B0F0"/>
                </a:solidFill>
                <a:latin typeface="Arial" panose="020B0604020202020204" pitchFamily="34" charset="0"/>
              </a:rPr>
              <a:t>(Orden de elementos constituyentes)</a:t>
            </a:r>
          </a:p>
          <a:p>
            <a:pPr algn="l"/>
            <a:r>
              <a:rPr lang="es-ES" sz="1200" dirty="0">
                <a:solidFill>
                  <a:schemeClr val="bg1"/>
                </a:solidFill>
                <a:latin typeface="Arial" panose="020B0604020202020204" pitchFamily="34" charset="0"/>
              </a:rPr>
              <a:t>B.- Lo bello en relación con uno</a:t>
            </a:r>
            <a:r>
              <a:rPr lang="es-ES" sz="1200" b="0" i="0" dirty="0"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: </a:t>
            </a:r>
            <a:r>
              <a:rPr lang="es-ES" sz="12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todo aquello que se valora como arte por sus expresiones observables. </a:t>
            </a:r>
            <a:r>
              <a:rPr lang="es-ES" sz="1200" b="0" i="0" dirty="0">
                <a:solidFill>
                  <a:srgbClr val="00B0F0"/>
                </a:solidFill>
                <a:effectLst/>
                <a:latin typeface="Arial" panose="020B0604020202020204" pitchFamily="34" charset="0"/>
              </a:rPr>
              <a:t>(Lo bello real y lo bello percibido).</a:t>
            </a:r>
            <a:r>
              <a:rPr lang="es-ES" sz="12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No existe lo bello absoluto. La estética no es un asunto sentimental, es un hecho concreto objetivo mensurable.</a:t>
            </a:r>
          </a:p>
          <a:p>
            <a:pPr algn="ctr"/>
            <a:endParaRPr lang="es-PE" sz="1200" dirty="0"/>
          </a:p>
        </p:txBody>
      </p:sp>
      <p:sp>
        <p:nvSpPr>
          <p:cNvPr id="16" name="Flecha: a la derecha 15">
            <a:extLst>
              <a:ext uri="{FF2B5EF4-FFF2-40B4-BE49-F238E27FC236}">
                <a16:creationId xmlns:a16="http://schemas.microsoft.com/office/drawing/2014/main" id="{302E8F33-E35A-40EE-9AC9-3C9FD3A78E13}"/>
              </a:ext>
            </a:extLst>
          </p:cNvPr>
          <p:cNvSpPr/>
          <p:nvPr/>
        </p:nvSpPr>
        <p:spPr>
          <a:xfrm rot="5400000">
            <a:off x="8244241" y="1249893"/>
            <a:ext cx="669541" cy="472444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4F2CA43B-4195-417D-AFB8-EFC08745138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4009022" flipV="1">
            <a:off x="6034160" y="5411727"/>
            <a:ext cx="1276697" cy="1276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16032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284705" y="165207"/>
            <a:ext cx="6916250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s-PE" sz="4400" b="1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DIFERENCIAS DE TEXTOS</a:t>
            </a:r>
            <a:r>
              <a:rPr lang="es-PE" sz="4400" b="1" dirty="0">
                <a:solidFill>
                  <a:srgbClr val="0070C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:</a:t>
            </a:r>
            <a:endParaRPr lang="es-PE" sz="4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PE" sz="6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 Black" panose="020B0A04020102020204" pitchFamily="34" charset="0"/>
            </a:endParaRPr>
          </a:p>
        </p:txBody>
      </p:sp>
      <p:pic>
        <p:nvPicPr>
          <p:cNvPr id="6" name="Picture 8" descr="profesor - Sugeinsa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8819"/>
          <a:stretch/>
        </p:blipFill>
        <p:spPr bwMode="auto">
          <a:xfrm>
            <a:off x="191344" y="2558639"/>
            <a:ext cx="2225050" cy="4460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Diagrama de flujo: terminador 8">
            <a:extLst>
              <a:ext uri="{FF2B5EF4-FFF2-40B4-BE49-F238E27FC236}">
                <a16:creationId xmlns:a16="http://schemas.microsoft.com/office/drawing/2014/main" id="{FA5884FF-C6B2-46C8-A005-91FEBB97D60C}"/>
              </a:ext>
            </a:extLst>
          </p:cNvPr>
          <p:cNvSpPr/>
          <p:nvPr/>
        </p:nvSpPr>
        <p:spPr>
          <a:xfrm>
            <a:off x="2019678" y="2717577"/>
            <a:ext cx="4779774" cy="3519736"/>
          </a:xfrm>
          <a:prstGeom prst="flowChartTerminator">
            <a:avLst/>
          </a:prstGeom>
          <a:solidFill>
            <a:schemeClr val="tx2">
              <a:lumMod val="75000"/>
              <a:lumOff val="2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/>
              <a:t>EL MAR</a:t>
            </a:r>
          </a:p>
          <a:p>
            <a:pPr algn="l"/>
            <a:endParaRPr lang="es-ES" sz="1600" dirty="0"/>
          </a:p>
          <a:p>
            <a:pPr algn="l"/>
            <a:r>
              <a:rPr lang="es-ES" sz="1600" dirty="0"/>
              <a:t>Océano grande azul que bañas</a:t>
            </a:r>
          </a:p>
          <a:p>
            <a:pPr algn="l"/>
            <a:r>
              <a:rPr lang="es-ES" sz="1600" dirty="0"/>
              <a:t>las costas de nuestros pueblos hermanos</a:t>
            </a:r>
          </a:p>
          <a:p>
            <a:pPr algn="l"/>
            <a:r>
              <a:rPr lang="es-ES" sz="1600" dirty="0"/>
              <a:t>lleno de peces que nos da de comer.</a:t>
            </a:r>
          </a:p>
          <a:p>
            <a:pPr algn="l"/>
            <a:r>
              <a:rPr lang="es-ES" sz="1600" dirty="0"/>
              <a:t>Sin tu existencia no habría vida</a:t>
            </a:r>
          </a:p>
          <a:p>
            <a:pPr algn="l"/>
            <a:r>
              <a:rPr lang="es-ES" sz="1600" dirty="0"/>
              <a:t>por eso te agradecemos y debemos cuidar</a:t>
            </a:r>
          </a:p>
          <a:p>
            <a:pPr algn="l"/>
            <a:r>
              <a:rPr lang="es-ES" sz="1600" dirty="0"/>
              <a:t>a los peces y sus especies para asegurar la vida.</a:t>
            </a:r>
          </a:p>
          <a:p>
            <a:pPr algn="l"/>
            <a:r>
              <a:rPr lang="es-ES" sz="1600" dirty="0"/>
              <a:t>Bendito mar azul donde tus barcas navegan</a:t>
            </a:r>
          </a:p>
          <a:p>
            <a:pPr algn="l"/>
            <a:r>
              <a:rPr lang="es-ES" sz="1600" dirty="0"/>
              <a:t>y en cada puerto los marineros tienen un amor.</a:t>
            </a:r>
          </a:p>
          <a:p>
            <a:pPr algn="l"/>
            <a:endParaRPr lang="es-ES" sz="1600" dirty="0"/>
          </a:p>
          <a:p>
            <a:pPr algn="l"/>
            <a:endParaRPr lang="es-PE" sz="1600" dirty="0"/>
          </a:p>
        </p:txBody>
      </p:sp>
      <p:sp>
        <p:nvSpPr>
          <p:cNvPr id="10" name="Diagrama de flujo: terminador 9">
            <a:extLst>
              <a:ext uri="{FF2B5EF4-FFF2-40B4-BE49-F238E27FC236}">
                <a16:creationId xmlns:a16="http://schemas.microsoft.com/office/drawing/2014/main" id="{29F56B78-D5BA-451A-A4F8-E2C2A33D1B70}"/>
              </a:ext>
            </a:extLst>
          </p:cNvPr>
          <p:cNvSpPr/>
          <p:nvPr/>
        </p:nvSpPr>
        <p:spPr>
          <a:xfrm>
            <a:off x="2535957" y="1498075"/>
            <a:ext cx="3720153" cy="443112"/>
          </a:xfrm>
          <a:prstGeom prst="flowChartTerminator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07000"/>
              </a:lnSpc>
            </a:pPr>
            <a:r>
              <a:rPr lang="es-ES" sz="16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TEXTO AFECTIVO EMOCIONAL</a:t>
            </a:r>
            <a:endParaRPr lang="es-PE" sz="1600" b="1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Diagrama de flujo: terminador 10">
            <a:extLst>
              <a:ext uri="{FF2B5EF4-FFF2-40B4-BE49-F238E27FC236}">
                <a16:creationId xmlns:a16="http://schemas.microsoft.com/office/drawing/2014/main" id="{CF83EB5E-C194-49A7-876B-AC5B5C63EB3F}"/>
              </a:ext>
            </a:extLst>
          </p:cNvPr>
          <p:cNvSpPr/>
          <p:nvPr/>
        </p:nvSpPr>
        <p:spPr>
          <a:xfrm>
            <a:off x="7004858" y="1518725"/>
            <a:ext cx="4320480" cy="443113"/>
          </a:xfrm>
          <a:prstGeom prst="flowChartTerminator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07000"/>
              </a:lnSpc>
            </a:pPr>
            <a:r>
              <a:rPr lang="es-ES" sz="1600" b="1" dirty="0">
                <a:solidFill>
                  <a:schemeClr val="bg1"/>
                </a:solidFill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</a:t>
            </a:r>
            <a:r>
              <a:rPr lang="es-PE" sz="1600" b="1" dirty="0">
                <a:solidFill>
                  <a:schemeClr val="bg1"/>
                </a:solidFill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EXTO LITERARIO</a:t>
            </a:r>
            <a:endParaRPr lang="es-PE" sz="1600" b="1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Flecha: a la derecha 11">
            <a:extLst>
              <a:ext uri="{FF2B5EF4-FFF2-40B4-BE49-F238E27FC236}">
                <a16:creationId xmlns:a16="http://schemas.microsoft.com/office/drawing/2014/main" id="{4C3C3E16-3F61-440C-96DC-0F697F7F9A0F}"/>
              </a:ext>
            </a:extLst>
          </p:cNvPr>
          <p:cNvSpPr/>
          <p:nvPr/>
        </p:nvSpPr>
        <p:spPr>
          <a:xfrm rot="5400000">
            <a:off x="3807283" y="2093160"/>
            <a:ext cx="669541" cy="472444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4" name="Flecha: a la derecha 13">
            <a:extLst>
              <a:ext uri="{FF2B5EF4-FFF2-40B4-BE49-F238E27FC236}">
                <a16:creationId xmlns:a16="http://schemas.microsoft.com/office/drawing/2014/main" id="{78988B77-7F5B-487A-966B-181C81F5F6D4}"/>
              </a:ext>
            </a:extLst>
          </p:cNvPr>
          <p:cNvSpPr/>
          <p:nvPr/>
        </p:nvSpPr>
        <p:spPr>
          <a:xfrm rot="5400000">
            <a:off x="3985293" y="934463"/>
            <a:ext cx="669541" cy="472444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pic>
        <p:nvPicPr>
          <p:cNvPr id="2050" name="Picture 2" descr="A. Descripción - Explorando ZooBurst">
            <a:extLst>
              <a:ext uri="{FF2B5EF4-FFF2-40B4-BE49-F238E27FC236}">
                <a16:creationId xmlns:a16="http://schemas.microsoft.com/office/drawing/2014/main" id="{EC7252CC-FD6F-46CF-9FAB-44E75166AD7E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4936" y="39917"/>
            <a:ext cx="1478507" cy="2224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Diagrama de flujo: terminador 14">
            <a:extLst>
              <a:ext uri="{FF2B5EF4-FFF2-40B4-BE49-F238E27FC236}">
                <a16:creationId xmlns:a16="http://schemas.microsoft.com/office/drawing/2014/main" id="{A46AF71E-996E-4563-A2B3-F2CEDA06A0A9}"/>
              </a:ext>
            </a:extLst>
          </p:cNvPr>
          <p:cNvSpPr/>
          <p:nvPr/>
        </p:nvSpPr>
        <p:spPr>
          <a:xfrm>
            <a:off x="6898835" y="2030459"/>
            <a:ext cx="4779774" cy="4741492"/>
          </a:xfrm>
          <a:prstGeom prst="flowChartTerminator">
            <a:avLst/>
          </a:prstGeom>
          <a:solidFill>
            <a:srgbClr val="CCFF66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EL CÉLEBRE OCÉANO</a:t>
            </a:r>
            <a:br>
              <a:rPr lang="es-ES" sz="9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</a:br>
            <a:br>
              <a:rPr lang="es-ES" sz="900" dirty="0"/>
            </a:br>
            <a:r>
              <a:rPr lang="es-ES" sz="9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El mar decía a sus olas</a:t>
            </a:r>
            <a:br>
              <a:rPr lang="es-ES" sz="900" dirty="0"/>
            </a:br>
            <a:r>
              <a:rPr lang="es-ES" sz="9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Hijas mías volved pronto</a:t>
            </a:r>
            <a:br>
              <a:rPr lang="es-ES" sz="900" dirty="0"/>
            </a:br>
            <a:r>
              <a:rPr lang="es-ES" sz="9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Yo veo desde aquí las esfinges en equilibrio sobre el alambre</a:t>
            </a:r>
            <a:br>
              <a:rPr lang="es-ES" sz="900" dirty="0"/>
            </a:br>
            <a:r>
              <a:rPr lang="es-ES" sz="9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Veo una calle perdida en el ojo del muerto</a:t>
            </a:r>
            <a:br>
              <a:rPr lang="es-ES" sz="900" dirty="0"/>
            </a:br>
            <a:r>
              <a:rPr lang="es-ES" sz="9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Hijas mías llevad vuestras cartas y no tardéis</a:t>
            </a:r>
            <a:br>
              <a:rPr lang="es-ES" sz="900" dirty="0"/>
            </a:br>
            <a:r>
              <a:rPr lang="es-ES" sz="9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Cada vez más rápidos los árboles crecen</a:t>
            </a:r>
            <a:br>
              <a:rPr lang="es-ES" sz="900" dirty="0"/>
            </a:br>
            <a:r>
              <a:rPr lang="es-ES" sz="9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Cada vez más rápidas las olas mueren</a:t>
            </a:r>
            <a:br>
              <a:rPr lang="es-ES" sz="900" dirty="0"/>
            </a:br>
            <a:r>
              <a:rPr lang="es-ES" sz="9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Los récord de la cabeza son batidos por los brazos</a:t>
            </a:r>
            <a:br>
              <a:rPr lang="es-ES" sz="900" dirty="0"/>
            </a:br>
            <a:r>
              <a:rPr lang="es-ES" sz="9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Los ojos son batidos por las orejas</a:t>
            </a:r>
            <a:br>
              <a:rPr lang="es-ES" sz="900" dirty="0"/>
            </a:br>
            <a:r>
              <a:rPr lang="es-ES" sz="9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Sólo las voces luchan todavía contra el día</a:t>
            </a:r>
            <a:br>
              <a:rPr lang="es-ES" sz="900" dirty="0"/>
            </a:br>
            <a:br>
              <a:rPr lang="es-ES" sz="900" dirty="0"/>
            </a:br>
            <a:r>
              <a:rPr lang="es-ES" sz="9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El día tan maltratado por el océano</a:t>
            </a:r>
            <a:br>
              <a:rPr lang="es-ES" sz="900" dirty="0"/>
            </a:br>
            <a:r>
              <a:rPr lang="es-ES" sz="9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Creéis que comprende la plegaria inmensa de esta agua que cruje</a:t>
            </a:r>
            <a:br>
              <a:rPr lang="es-ES" sz="900" dirty="0"/>
            </a:br>
            <a:r>
              <a:rPr lang="es-ES" sz="9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Sobre sus huesos</a:t>
            </a:r>
            <a:br>
              <a:rPr lang="es-ES" sz="900" dirty="0"/>
            </a:br>
            <a:br>
              <a:rPr lang="es-ES" sz="900" dirty="0"/>
            </a:br>
            <a:r>
              <a:rPr lang="es-ES" sz="9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Mirad el cielo muriente y las virutas del mar</a:t>
            </a:r>
            <a:br>
              <a:rPr lang="es-ES" sz="900" dirty="0"/>
            </a:br>
            <a:r>
              <a:rPr lang="es-ES" sz="9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Mirad la luz vacía como aquel que abandonó su casa</a:t>
            </a:r>
            <a:br>
              <a:rPr lang="es-ES" sz="900" dirty="0"/>
            </a:br>
            <a:r>
              <a:rPr lang="es-ES" sz="9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El océano se fatiga de cepillar las playas</a:t>
            </a:r>
            <a:br>
              <a:rPr lang="es-ES" sz="900" dirty="0"/>
            </a:br>
            <a:r>
              <a:rPr lang="es-ES" sz="9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De mirar con un ojo los bajos relieves del cielo</a:t>
            </a:r>
            <a:br>
              <a:rPr lang="es-ES" sz="900" dirty="0"/>
            </a:br>
            <a:r>
              <a:rPr lang="es-ES" sz="9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Con un ojo tan casto como la muerte que lo aduerme</a:t>
            </a:r>
            <a:br>
              <a:rPr lang="es-ES" sz="900" dirty="0"/>
            </a:br>
            <a:r>
              <a:rPr lang="es-ES" sz="9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Y se aduerme en su vientre</a:t>
            </a:r>
            <a:br>
              <a:rPr lang="es-ES" sz="900" dirty="0"/>
            </a:br>
            <a:br>
              <a:rPr lang="es-ES" sz="900" dirty="0"/>
            </a:br>
            <a:r>
              <a:rPr lang="es-ES" sz="9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El océano ha crecido de algunas olas</a:t>
            </a:r>
            <a:br>
              <a:rPr lang="es-ES" sz="900" dirty="0"/>
            </a:br>
            <a:r>
              <a:rPr lang="es-ES" sz="9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El seca su barba</a:t>
            </a:r>
            <a:br>
              <a:rPr lang="es-ES" sz="900" dirty="0"/>
            </a:br>
            <a:r>
              <a:rPr lang="es-ES" sz="9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Estruja su casaca confortable</a:t>
            </a:r>
            <a:br>
              <a:rPr lang="es-ES" sz="900" dirty="0"/>
            </a:br>
            <a:r>
              <a:rPr lang="es-ES" sz="9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Saluda al sol en el mismo idioma</a:t>
            </a:r>
            <a:br>
              <a:rPr lang="es-ES" sz="900" dirty="0"/>
            </a:br>
            <a:r>
              <a:rPr lang="es-ES" sz="9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Ha crecido de cien olas</a:t>
            </a:r>
            <a:br>
              <a:rPr lang="es-ES" sz="900" dirty="0"/>
            </a:br>
            <a:br>
              <a:rPr lang="es-ES" sz="900" dirty="0"/>
            </a:br>
            <a:r>
              <a:rPr lang="es-ES" sz="9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El mar ríe y bate la cola</a:t>
            </a:r>
            <a:br>
              <a:rPr lang="es-ES" sz="900" dirty="0"/>
            </a:br>
            <a:r>
              <a:rPr lang="es-ES" sz="9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Ha crecido de mil olas</a:t>
            </a:r>
          </a:p>
          <a:p>
            <a:pPr algn="ctr"/>
            <a:r>
              <a:rPr lang="es-ES" sz="1100" b="1" dirty="0">
                <a:solidFill>
                  <a:srgbClr val="00B0F0"/>
                </a:solidFill>
                <a:latin typeface="Times New Roman" panose="02020603050405020304" pitchFamily="18" charset="0"/>
              </a:rPr>
              <a:t>Vicente Huidobro-Chile.</a:t>
            </a:r>
            <a:endParaRPr lang="es-PE" sz="1100" b="1" dirty="0">
              <a:solidFill>
                <a:srgbClr val="00B0F0"/>
              </a:solidFill>
            </a:endParaRPr>
          </a:p>
        </p:txBody>
      </p:sp>
      <p:sp>
        <p:nvSpPr>
          <p:cNvPr id="16" name="Flecha: a la derecha 15">
            <a:extLst>
              <a:ext uri="{FF2B5EF4-FFF2-40B4-BE49-F238E27FC236}">
                <a16:creationId xmlns:a16="http://schemas.microsoft.com/office/drawing/2014/main" id="{302E8F33-E35A-40EE-9AC9-3C9FD3A78E13}"/>
              </a:ext>
            </a:extLst>
          </p:cNvPr>
          <p:cNvSpPr/>
          <p:nvPr/>
        </p:nvSpPr>
        <p:spPr>
          <a:xfrm rot="5400000">
            <a:off x="8738973" y="904635"/>
            <a:ext cx="669541" cy="472444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9604A68A-3DD3-4466-9141-291DC5DA4FF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6015" y="908133"/>
            <a:ext cx="1524595" cy="1524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15313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284705" y="165207"/>
            <a:ext cx="6916250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s-PE" sz="4400" b="1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DIFERENCIAS DE TEXTOS</a:t>
            </a:r>
            <a:r>
              <a:rPr lang="es-PE" sz="4400" b="1" dirty="0">
                <a:solidFill>
                  <a:srgbClr val="0070C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:</a:t>
            </a:r>
            <a:endParaRPr lang="es-PE" sz="4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PE" sz="6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 Black" panose="020B0A04020102020204" pitchFamily="34" charset="0"/>
            </a:endParaRPr>
          </a:p>
        </p:txBody>
      </p:sp>
      <p:pic>
        <p:nvPicPr>
          <p:cNvPr id="6" name="Picture 8" descr="profesor - Sugeinsa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8819"/>
          <a:stretch/>
        </p:blipFill>
        <p:spPr bwMode="auto">
          <a:xfrm>
            <a:off x="191344" y="2558639"/>
            <a:ext cx="2225050" cy="4460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Diagrama de flujo: terminador 8">
            <a:extLst>
              <a:ext uri="{FF2B5EF4-FFF2-40B4-BE49-F238E27FC236}">
                <a16:creationId xmlns:a16="http://schemas.microsoft.com/office/drawing/2014/main" id="{FA5884FF-C6B2-46C8-A005-91FEBB97D60C}"/>
              </a:ext>
            </a:extLst>
          </p:cNvPr>
          <p:cNvSpPr/>
          <p:nvPr/>
        </p:nvSpPr>
        <p:spPr>
          <a:xfrm>
            <a:off x="2006146" y="2703245"/>
            <a:ext cx="4779774" cy="3519736"/>
          </a:xfrm>
          <a:prstGeom prst="flowChartTerminator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/>
              <a:t>LA NOCHE</a:t>
            </a:r>
          </a:p>
          <a:p>
            <a:pPr algn="ctr"/>
            <a:endParaRPr lang="es-ES" sz="1600" dirty="0"/>
          </a:p>
          <a:p>
            <a:pPr algn="ctr"/>
            <a:r>
              <a:rPr lang="es-ES" sz="1600" dirty="0"/>
              <a:t>Qué bonita es la noche </a:t>
            </a:r>
          </a:p>
          <a:p>
            <a:pPr algn="ctr"/>
            <a:r>
              <a:rPr lang="es-ES" sz="1600" dirty="0"/>
              <a:t>tengo miedo de la oscuridad</a:t>
            </a:r>
          </a:p>
          <a:p>
            <a:pPr algn="ctr"/>
            <a:r>
              <a:rPr lang="es-ES" sz="1600" dirty="0"/>
              <a:t>los fantasmas parecen rodearme.</a:t>
            </a:r>
          </a:p>
          <a:p>
            <a:pPr algn="ctr"/>
            <a:r>
              <a:rPr lang="es-ES" sz="1600" dirty="0"/>
              <a:t>La oscuridad rodea mi casa y estoy lleno de miedo, espero que llegue la luz.</a:t>
            </a:r>
          </a:p>
          <a:p>
            <a:pPr algn="ctr"/>
            <a:r>
              <a:rPr lang="es-ES" sz="1600" dirty="0"/>
              <a:t>En el puerto llegan los barcos a descargar</a:t>
            </a:r>
          </a:p>
          <a:p>
            <a:pPr algn="ctr"/>
            <a:r>
              <a:rPr lang="es-ES" sz="1600" dirty="0"/>
              <a:t>su carga y pasajeros.</a:t>
            </a:r>
          </a:p>
          <a:p>
            <a:pPr algn="ctr"/>
            <a:r>
              <a:rPr lang="es-ES" sz="1600" dirty="0"/>
              <a:t>Espero que mañana que vaya a trabajar ya no siga la lluvia.</a:t>
            </a:r>
          </a:p>
          <a:p>
            <a:pPr algn="l"/>
            <a:r>
              <a:rPr lang="es-ES" sz="1600" dirty="0"/>
              <a:t>.</a:t>
            </a:r>
          </a:p>
          <a:p>
            <a:pPr algn="l"/>
            <a:endParaRPr lang="es-ES" sz="1600" dirty="0"/>
          </a:p>
          <a:p>
            <a:pPr algn="l"/>
            <a:endParaRPr lang="es-PE" sz="1600" dirty="0"/>
          </a:p>
        </p:txBody>
      </p:sp>
      <p:sp>
        <p:nvSpPr>
          <p:cNvPr id="10" name="Diagrama de flujo: terminador 9">
            <a:extLst>
              <a:ext uri="{FF2B5EF4-FFF2-40B4-BE49-F238E27FC236}">
                <a16:creationId xmlns:a16="http://schemas.microsoft.com/office/drawing/2014/main" id="{29F56B78-D5BA-451A-A4F8-E2C2A33D1B70}"/>
              </a:ext>
            </a:extLst>
          </p:cNvPr>
          <p:cNvSpPr/>
          <p:nvPr/>
        </p:nvSpPr>
        <p:spPr>
          <a:xfrm>
            <a:off x="2535957" y="1498075"/>
            <a:ext cx="3720153" cy="443112"/>
          </a:xfrm>
          <a:prstGeom prst="flowChartTerminator">
            <a:avLst/>
          </a:prstGeom>
          <a:solidFill>
            <a:srgbClr val="CC66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07000"/>
              </a:lnSpc>
            </a:pPr>
            <a:r>
              <a:rPr lang="es-ES" sz="1600" b="1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TEXTO AFECTIVO EMOCIONAL</a:t>
            </a:r>
            <a:endParaRPr lang="es-PE" sz="1600" b="1" dirty="0">
              <a:solidFill>
                <a:schemeClr val="tx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Diagrama de flujo: terminador 10">
            <a:extLst>
              <a:ext uri="{FF2B5EF4-FFF2-40B4-BE49-F238E27FC236}">
                <a16:creationId xmlns:a16="http://schemas.microsoft.com/office/drawing/2014/main" id="{CF83EB5E-C194-49A7-876B-AC5B5C63EB3F}"/>
              </a:ext>
            </a:extLst>
          </p:cNvPr>
          <p:cNvSpPr/>
          <p:nvPr/>
        </p:nvSpPr>
        <p:spPr>
          <a:xfrm>
            <a:off x="7004858" y="1518725"/>
            <a:ext cx="4320480" cy="443113"/>
          </a:xfrm>
          <a:prstGeom prst="flowChartTerminator">
            <a:avLst/>
          </a:prstGeom>
          <a:solidFill>
            <a:srgbClr val="CC66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07000"/>
              </a:lnSpc>
            </a:pPr>
            <a:r>
              <a:rPr lang="es-ES" sz="1600" b="1" dirty="0">
                <a:solidFill>
                  <a:schemeClr val="tx2"/>
                </a:solidFill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</a:t>
            </a:r>
            <a:r>
              <a:rPr lang="es-PE" sz="1600" b="1" dirty="0">
                <a:solidFill>
                  <a:schemeClr val="tx2"/>
                </a:solidFill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EXTO LITERARIO</a:t>
            </a:r>
            <a:endParaRPr lang="es-PE" sz="1600" b="1" dirty="0">
              <a:solidFill>
                <a:schemeClr val="tx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Flecha: a la derecha 11">
            <a:extLst>
              <a:ext uri="{FF2B5EF4-FFF2-40B4-BE49-F238E27FC236}">
                <a16:creationId xmlns:a16="http://schemas.microsoft.com/office/drawing/2014/main" id="{4C3C3E16-3F61-440C-96DC-0F697F7F9A0F}"/>
              </a:ext>
            </a:extLst>
          </p:cNvPr>
          <p:cNvSpPr/>
          <p:nvPr/>
        </p:nvSpPr>
        <p:spPr>
          <a:xfrm rot="5400000">
            <a:off x="3807283" y="2093160"/>
            <a:ext cx="669541" cy="472444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4" name="Flecha: a la derecha 13">
            <a:extLst>
              <a:ext uri="{FF2B5EF4-FFF2-40B4-BE49-F238E27FC236}">
                <a16:creationId xmlns:a16="http://schemas.microsoft.com/office/drawing/2014/main" id="{78988B77-7F5B-487A-966B-181C81F5F6D4}"/>
              </a:ext>
            </a:extLst>
          </p:cNvPr>
          <p:cNvSpPr/>
          <p:nvPr/>
        </p:nvSpPr>
        <p:spPr>
          <a:xfrm rot="5400000">
            <a:off x="3985293" y="934463"/>
            <a:ext cx="669541" cy="472444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pic>
        <p:nvPicPr>
          <p:cNvPr id="2050" name="Picture 2" descr="A. Descripción - Explorando ZooBurst">
            <a:extLst>
              <a:ext uri="{FF2B5EF4-FFF2-40B4-BE49-F238E27FC236}">
                <a16:creationId xmlns:a16="http://schemas.microsoft.com/office/drawing/2014/main" id="{EC7252CC-FD6F-46CF-9FAB-44E75166AD7E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4936" y="39917"/>
            <a:ext cx="1478507" cy="2224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Diagrama de flujo: terminador 14">
            <a:extLst>
              <a:ext uri="{FF2B5EF4-FFF2-40B4-BE49-F238E27FC236}">
                <a16:creationId xmlns:a16="http://schemas.microsoft.com/office/drawing/2014/main" id="{A46AF71E-996E-4563-A2B3-F2CEDA06A0A9}"/>
              </a:ext>
            </a:extLst>
          </p:cNvPr>
          <p:cNvSpPr/>
          <p:nvPr/>
        </p:nvSpPr>
        <p:spPr>
          <a:xfrm>
            <a:off x="6898835" y="2030459"/>
            <a:ext cx="4779774" cy="4741492"/>
          </a:xfrm>
          <a:prstGeom prst="flowChartTerminator">
            <a:avLst/>
          </a:prstGeom>
          <a:solidFill>
            <a:srgbClr val="990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100" b="1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</a:rPr>
              <a:t>NOCHE</a:t>
            </a:r>
            <a:br>
              <a:rPr lang="es-ES" sz="11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</a:br>
            <a:br>
              <a:rPr lang="es-ES" sz="1100" dirty="0"/>
            </a:br>
            <a:r>
              <a:rPr lang="es-ES" sz="1100" b="0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</a:rPr>
              <a:t>Sobre la nieve se oye resbalar la noche</a:t>
            </a:r>
            <a:br>
              <a:rPr lang="es-ES" sz="1100" dirty="0">
                <a:solidFill>
                  <a:schemeClr val="bg1"/>
                </a:solidFill>
              </a:rPr>
            </a:br>
            <a:r>
              <a:rPr lang="es-ES" sz="1100" b="0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</a:rPr>
              <a:t>La canción caía de los árboles</a:t>
            </a:r>
            <a:br>
              <a:rPr lang="es-ES" sz="1100" dirty="0">
                <a:solidFill>
                  <a:schemeClr val="bg1"/>
                </a:solidFill>
              </a:rPr>
            </a:br>
            <a:r>
              <a:rPr lang="es-ES" sz="1100" b="0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</a:rPr>
              <a:t>Y tras la niebla daban voces</a:t>
            </a:r>
            <a:br>
              <a:rPr lang="es-ES" sz="1100" dirty="0">
                <a:solidFill>
                  <a:schemeClr val="bg1"/>
                </a:solidFill>
              </a:rPr>
            </a:br>
            <a:br>
              <a:rPr lang="es-ES" sz="1100" dirty="0">
                <a:solidFill>
                  <a:schemeClr val="bg1"/>
                </a:solidFill>
              </a:rPr>
            </a:br>
            <a:r>
              <a:rPr lang="es-ES" sz="1100" b="0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</a:rPr>
              <a:t>De una mirada encendí mi cigarro</a:t>
            </a:r>
            <a:br>
              <a:rPr lang="es-ES" sz="1100" dirty="0">
                <a:solidFill>
                  <a:schemeClr val="bg1"/>
                </a:solidFill>
              </a:rPr>
            </a:br>
            <a:br>
              <a:rPr lang="es-ES" sz="1100" dirty="0">
                <a:solidFill>
                  <a:schemeClr val="bg1"/>
                </a:solidFill>
              </a:rPr>
            </a:br>
            <a:r>
              <a:rPr lang="es-ES" sz="1100" b="0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</a:rPr>
              <a:t>Cada vez que abro los labios</a:t>
            </a:r>
            <a:br>
              <a:rPr lang="es-ES" sz="1100" dirty="0">
                <a:solidFill>
                  <a:schemeClr val="bg1"/>
                </a:solidFill>
              </a:rPr>
            </a:br>
            <a:r>
              <a:rPr lang="es-ES" sz="1100" b="0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</a:rPr>
              <a:t>Inundo de nubes el vacío</a:t>
            </a:r>
            <a:br>
              <a:rPr lang="es-ES" sz="1100" dirty="0">
                <a:solidFill>
                  <a:schemeClr val="bg1"/>
                </a:solidFill>
              </a:rPr>
            </a:br>
            <a:br>
              <a:rPr lang="es-ES" sz="1100" dirty="0">
                <a:solidFill>
                  <a:schemeClr val="bg1"/>
                </a:solidFill>
              </a:rPr>
            </a:br>
            <a:r>
              <a:rPr lang="es-ES" sz="1100" b="0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</a:rPr>
              <a:t>En el puerto</a:t>
            </a:r>
            <a:br>
              <a:rPr lang="es-ES" sz="1100" dirty="0">
                <a:solidFill>
                  <a:schemeClr val="bg1"/>
                </a:solidFill>
              </a:rPr>
            </a:br>
            <a:r>
              <a:rPr lang="es-ES" sz="1100" b="0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</a:rPr>
              <a:t>Los mástiles están llenos de nidos</a:t>
            </a:r>
            <a:br>
              <a:rPr lang="es-ES" sz="1100" dirty="0">
                <a:solidFill>
                  <a:schemeClr val="bg1"/>
                </a:solidFill>
              </a:rPr>
            </a:br>
            <a:r>
              <a:rPr lang="es-ES" sz="1100" b="0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</a:rPr>
              <a:t>Y el viento</a:t>
            </a:r>
            <a:br>
              <a:rPr lang="es-ES" sz="1100" dirty="0">
                <a:solidFill>
                  <a:schemeClr val="bg1"/>
                </a:solidFill>
              </a:rPr>
            </a:br>
            <a:br>
              <a:rPr lang="es-ES" sz="1100" dirty="0">
                <a:solidFill>
                  <a:schemeClr val="bg1"/>
                </a:solidFill>
              </a:rPr>
            </a:br>
            <a:r>
              <a:rPr lang="es-ES" sz="1100" b="0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</a:rPr>
              <a:t>gime entre las alas de los pájaros</a:t>
            </a:r>
            <a:br>
              <a:rPr lang="es-ES" sz="1100" dirty="0">
                <a:solidFill>
                  <a:schemeClr val="bg1"/>
                </a:solidFill>
              </a:rPr>
            </a:br>
            <a:br>
              <a:rPr lang="es-ES" sz="1100" dirty="0">
                <a:solidFill>
                  <a:schemeClr val="bg1"/>
                </a:solidFill>
              </a:rPr>
            </a:br>
            <a:r>
              <a:rPr lang="es-ES" sz="1100" b="0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</a:rPr>
              <a:t>Las Olas Mecen El Navío Muerto</a:t>
            </a:r>
            <a:br>
              <a:rPr lang="es-ES" sz="1100" dirty="0">
                <a:solidFill>
                  <a:schemeClr val="bg1"/>
                </a:solidFill>
              </a:rPr>
            </a:br>
            <a:br>
              <a:rPr lang="es-ES" sz="1100" dirty="0">
                <a:solidFill>
                  <a:schemeClr val="bg1"/>
                </a:solidFill>
              </a:rPr>
            </a:br>
            <a:r>
              <a:rPr lang="es-ES" sz="1100" b="0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</a:rPr>
              <a:t>Yo en la orilla silbando</a:t>
            </a:r>
            <a:br>
              <a:rPr lang="es-ES" sz="1100" dirty="0">
                <a:solidFill>
                  <a:schemeClr val="bg1"/>
                </a:solidFill>
              </a:rPr>
            </a:br>
            <a:br>
              <a:rPr lang="es-ES" sz="1100" dirty="0">
                <a:solidFill>
                  <a:schemeClr val="bg1"/>
                </a:solidFill>
              </a:rPr>
            </a:br>
            <a:r>
              <a:rPr lang="es-ES" sz="1100" b="0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</a:rPr>
              <a:t>Miro la estrella que humea entre mis dedos</a:t>
            </a:r>
            <a:endParaRPr lang="es-ES" sz="1100" b="1" dirty="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algn="ctr"/>
            <a:r>
              <a:rPr lang="es-ES" sz="1100" b="1" dirty="0">
                <a:solidFill>
                  <a:srgbClr val="00B0F0"/>
                </a:solidFill>
                <a:latin typeface="Times New Roman" panose="02020603050405020304" pitchFamily="18" charset="0"/>
              </a:rPr>
              <a:t>Vicente Huidobro-Chile.</a:t>
            </a:r>
            <a:endParaRPr lang="es-PE" sz="1100" b="1" dirty="0">
              <a:solidFill>
                <a:srgbClr val="00B0F0"/>
              </a:solidFill>
            </a:endParaRPr>
          </a:p>
        </p:txBody>
      </p:sp>
      <p:sp>
        <p:nvSpPr>
          <p:cNvPr id="16" name="Flecha: a la derecha 15">
            <a:extLst>
              <a:ext uri="{FF2B5EF4-FFF2-40B4-BE49-F238E27FC236}">
                <a16:creationId xmlns:a16="http://schemas.microsoft.com/office/drawing/2014/main" id="{302E8F33-E35A-40EE-9AC9-3C9FD3A78E13}"/>
              </a:ext>
            </a:extLst>
          </p:cNvPr>
          <p:cNvSpPr/>
          <p:nvPr/>
        </p:nvSpPr>
        <p:spPr>
          <a:xfrm rot="5400000">
            <a:off x="8738973" y="904635"/>
            <a:ext cx="669541" cy="472444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8035465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284705" y="165207"/>
            <a:ext cx="6916250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s-PE" sz="4400" b="1" dirty="0">
                <a:solidFill>
                  <a:srgbClr val="0070C0"/>
                </a:solidFill>
                <a:effectLst/>
                <a:latin typeface="Trebuchet MS" panose="020B0603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DIFERENCIAS DE TEXTOS</a:t>
            </a:r>
            <a:r>
              <a:rPr lang="es-PE" sz="4400" b="1" dirty="0">
                <a:solidFill>
                  <a:srgbClr val="0070C0"/>
                </a:solidFill>
                <a:latin typeface="Trebuchet MS" panose="020B060302020202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:</a:t>
            </a:r>
            <a:endParaRPr lang="es-PE" sz="4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PE" sz="6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 Black" panose="020B0A04020102020204" pitchFamily="34" charset="0"/>
            </a:endParaRPr>
          </a:p>
        </p:txBody>
      </p:sp>
      <p:pic>
        <p:nvPicPr>
          <p:cNvPr id="6" name="Picture 8" descr="profesor - Sugeinsa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8819"/>
          <a:stretch/>
        </p:blipFill>
        <p:spPr bwMode="auto">
          <a:xfrm>
            <a:off x="191344" y="2558639"/>
            <a:ext cx="2225050" cy="4460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Diagrama de flujo: terminador 8">
            <a:extLst>
              <a:ext uri="{FF2B5EF4-FFF2-40B4-BE49-F238E27FC236}">
                <a16:creationId xmlns:a16="http://schemas.microsoft.com/office/drawing/2014/main" id="{FA5884FF-C6B2-46C8-A005-91FEBB97D60C}"/>
              </a:ext>
            </a:extLst>
          </p:cNvPr>
          <p:cNvSpPr/>
          <p:nvPr/>
        </p:nvSpPr>
        <p:spPr>
          <a:xfrm>
            <a:off x="2006146" y="2703245"/>
            <a:ext cx="4779774" cy="3519736"/>
          </a:xfrm>
          <a:prstGeom prst="flowChartTerminator">
            <a:avLst/>
          </a:prstGeom>
          <a:solidFill>
            <a:srgbClr val="FFC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>
                <a:solidFill>
                  <a:schemeClr val="tx2"/>
                </a:solidFill>
              </a:rPr>
              <a:t>¿ME  VOY O ME QUEDO?</a:t>
            </a:r>
          </a:p>
          <a:p>
            <a:pPr algn="ctr"/>
            <a:endParaRPr lang="es-ES" sz="1600" dirty="0">
              <a:solidFill>
                <a:schemeClr val="tx2"/>
              </a:solidFill>
            </a:endParaRPr>
          </a:p>
          <a:p>
            <a:pPr algn="l"/>
            <a:r>
              <a:rPr lang="es-ES" sz="1600" dirty="0">
                <a:solidFill>
                  <a:schemeClr val="tx2"/>
                </a:solidFill>
              </a:rPr>
              <a:t>Amada mía estuve pensando de nuestra relación</a:t>
            </a:r>
          </a:p>
          <a:p>
            <a:pPr algn="l"/>
            <a:r>
              <a:rPr lang="es-ES" sz="1600" dirty="0">
                <a:solidFill>
                  <a:schemeClr val="tx2"/>
                </a:solidFill>
              </a:rPr>
              <a:t>y a veces quiero irme de tu lado.</a:t>
            </a:r>
          </a:p>
          <a:p>
            <a:pPr algn="l"/>
            <a:r>
              <a:rPr lang="es-ES" sz="1600" dirty="0">
                <a:solidFill>
                  <a:schemeClr val="tx2"/>
                </a:solidFill>
              </a:rPr>
              <a:t>No soporto tus cóleras.</a:t>
            </a:r>
          </a:p>
          <a:p>
            <a:pPr algn="l"/>
            <a:r>
              <a:rPr lang="es-ES" sz="1600" dirty="0">
                <a:solidFill>
                  <a:schemeClr val="tx2"/>
                </a:solidFill>
              </a:rPr>
              <a:t>No sé por qué me quedo a tu lado si eres</a:t>
            </a:r>
          </a:p>
          <a:p>
            <a:pPr algn="l"/>
            <a:r>
              <a:rPr lang="es-ES" sz="1600" dirty="0">
                <a:solidFill>
                  <a:schemeClr val="tx2"/>
                </a:solidFill>
              </a:rPr>
              <a:t>un ser que no valora mi cariño y mis cuidados.</a:t>
            </a:r>
          </a:p>
          <a:p>
            <a:pPr algn="l"/>
            <a:r>
              <a:rPr lang="es-ES" sz="1600" dirty="0">
                <a:solidFill>
                  <a:schemeClr val="tx2"/>
                </a:solidFill>
              </a:rPr>
              <a:t>Llegará el día que tendré que irme y entonces </a:t>
            </a:r>
          </a:p>
          <a:p>
            <a:pPr algn="l"/>
            <a:r>
              <a:rPr lang="es-ES" sz="1600" dirty="0">
                <a:solidFill>
                  <a:schemeClr val="tx2"/>
                </a:solidFill>
              </a:rPr>
              <a:t>tu corazón sufrirá</a:t>
            </a:r>
          </a:p>
          <a:p>
            <a:pPr algn="l"/>
            <a:r>
              <a:rPr lang="es-ES" sz="1600" dirty="0">
                <a:solidFill>
                  <a:schemeClr val="tx2"/>
                </a:solidFill>
              </a:rPr>
              <a:t>porque es mejor irse de ti</a:t>
            </a:r>
          </a:p>
          <a:p>
            <a:pPr algn="l"/>
            <a:r>
              <a:rPr lang="es-ES" sz="1600" dirty="0">
                <a:solidFill>
                  <a:schemeClr val="tx2"/>
                </a:solidFill>
              </a:rPr>
              <a:t>que quedarme a sufrir para siempre.</a:t>
            </a:r>
          </a:p>
          <a:p>
            <a:pPr algn="l"/>
            <a:endParaRPr lang="es-ES" sz="1600" dirty="0">
              <a:solidFill>
                <a:schemeClr val="tx2"/>
              </a:solidFill>
            </a:endParaRPr>
          </a:p>
          <a:p>
            <a:pPr algn="l"/>
            <a:endParaRPr lang="es-ES" sz="1600" dirty="0">
              <a:solidFill>
                <a:schemeClr val="tx2"/>
              </a:solidFill>
            </a:endParaRPr>
          </a:p>
          <a:p>
            <a:pPr algn="l"/>
            <a:endParaRPr lang="es-PE" sz="1600" dirty="0">
              <a:solidFill>
                <a:schemeClr val="tx2"/>
              </a:solidFill>
            </a:endParaRPr>
          </a:p>
        </p:txBody>
      </p:sp>
      <p:sp>
        <p:nvSpPr>
          <p:cNvPr id="10" name="Diagrama de flujo: terminador 9">
            <a:extLst>
              <a:ext uri="{FF2B5EF4-FFF2-40B4-BE49-F238E27FC236}">
                <a16:creationId xmlns:a16="http://schemas.microsoft.com/office/drawing/2014/main" id="{29F56B78-D5BA-451A-A4F8-E2C2A33D1B70}"/>
              </a:ext>
            </a:extLst>
          </p:cNvPr>
          <p:cNvSpPr/>
          <p:nvPr/>
        </p:nvSpPr>
        <p:spPr>
          <a:xfrm>
            <a:off x="2535957" y="1498075"/>
            <a:ext cx="3720153" cy="443112"/>
          </a:xfrm>
          <a:prstGeom prst="flowChartTerminator">
            <a:avLst/>
          </a:prstGeom>
          <a:solidFill>
            <a:srgbClr val="FD0BE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07000"/>
              </a:lnSpc>
            </a:pPr>
            <a:r>
              <a:rPr lang="es-ES" sz="1600" b="1" dirty="0">
                <a:solidFill>
                  <a:schemeClr val="tx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TEXTO AFECTIVO EMOCIONAL</a:t>
            </a:r>
            <a:endParaRPr lang="es-PE" sz="1600" b="1" dirty="0">
              <a:solidFill>
                <a:schemeClr val="tx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Diagrama de flujo: terminador 10">
            <a:extLst>
              <a:ext uri="{FF2B5EF4-FFF2-40B4-BE49-F238E27FC236}">
                <a16:creationId xmlns:a16="http://schemas.microsoft.com/office/drawing/2014/main" id="{CF83EB5E-C194-49A7-876B-AC5B5C63EB3F}"/>
              </a:ext>
            </a:extLst>
          </p:cNvPr>
          <p:cNvSpPr/>
          <p:nvPr/>
        </p:nvSpPr>
        <p:spPr>
          <a:xfrm>
            <a:off x="7004858" y="1518725"/>
            <a:ext cx="4320480" cy="443113"/>
          </a:xfrm>
          <a:prstGeom prst="flowChartTerminator">
            <a:avLst/>
          </a:prstGeom>
          <a:solidFill>
            <a:srgbClr val="FD0BE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07000"/>
              </a:lnSpc>
            </a:pPr>
            <a:r>
              <a:rPr lang="es-ES" sz="1600" b="1" dirty="0">
                <a:solidFill>
                  <a:schemeClr val="tx2"/>
                </a:solidFill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</a:t>
            </a:r>
            <a:r>
              <a:rPr lang="es-PE" sz="1600" b="1" dirty="0">
                <a:solidFill>
                  <a:schemeClr val="tx2"/>
                </a:solidFill>
                <a:latin typeface="Trebuchet MS" panose="020B0603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EXTO LITERARIO</a:t>
            </a:r>
            <a:endParaRPr lang="es-PE" sz="1600" b="1" dirty="0">
              <a:solidFill>
                <a:schemeClr val="tx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Flecha: a la derecha 11">
            <a:extLst>
              <a:ext uri="{FF2B5EF4-FFF2-40B4-BE49-F238E27FC236}">
                <a16:creationId xmlns:a16="http://schemas.microsoft.com/office/drawing/2014/main" id="{4C3C3E16-3F61-440C-96DC-0F697F7F9A0F}"/>
              </a:ext>
            </a:extLst>
          </p:cNvPr>
          <p:cNvSpPr/>
          <p:nvPr/>
        </p:nvSpPr>
        <p:spPr>
          <a:xfrm rot="5400000">
            <a:off x="3807283" y="2093160"/>
            <a:ext cx="669541" cy="472444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4" name="Flecha: a la derecha 13">
            <a:extLst>
              <a:ext uri="{FF2B5EF4-FFF2-40B4-BE49-F238E27FC236}">
                <a16:creationId xmlns:a16="http://schemas.microsoft.com/office/drawing/2014/main" id="{78988B77-7F5B-487A-966B-181C81F5F6D4}"/>
              </a:ext>
            </a:extLst>
          </p:cNvPr>
          <p:cNvSpPr/>
          <p:nvPr/>
        </p:nvSpPr>
        <p:spPr>
          <a:xfrm rot="5400000">
            <a:off x="3985293" y="934463"/>
            <a:ext cx="669541" cy="472444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pic>
        <p:nvPicPr>
          <p:cNvPr id="2050" name="Picture 2" descr="A. Descripción - Explorando ZooBurst">
            <a:extLst>
              <a:ext uri="{FF2B5EF4-FFF2-40B4-BE49-F238E27FC236}">
                <a16:creationId xmlns:a16="http://schemas.microsoft.com/office/drawing/2014/main" id="{EC7252CC-FD6F-46CF-9FAB-44E75166AD7E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4936" y="39917"/>
            <a:ext cx="1478507" cy="2224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Diagrama de flujo: terminador 14">
            <a:extLst>
              <a:ext uri="{FF2B5EF4-FFF2-40B4-BE49-F238E27FC236}">
                <a16:creationId xmlns:a16="http://schemas.microsoft.com/office/drawing/2014/main" id="{A46AF71E-996E-4563-A2B3-F2CEDA06A0A9}"/>
              </a:ext>
            </a:extLst>
          </p:cNvPr>
          <p:cNvSpPr/>
          <p:nvPr/>
        </p:nvSpPr>
        <p:spPr>
          <a:xfrm>
            <a:off x="6898835" y="2030459"/>
            <a:ext cx="4779774" cy="4741492"/>
          </a:xfrm>
          <a:prstGeom prst="flowChartTerminator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r>
              <a:rPr lang="es-ES" sz="1600" b="1" i="0" dirty="0">
                <a:solidFill>
                  <a:srgbClr val="070707"/>
                </a:solidFill>
                <a:effectLst/>
                <a:latin typeface="Noto Serif"/>
              </a:rPr>
              <a:t>ENTRE IR Y QUEDARSE</a:t>
            </a:r>
            <a:endParaRPr lang="es-ES" sz="1600" b="0" i="0" dirty="0">
              <a:solidFill>
                <a:srgbClr val="070707"/>
              </a:solidFill>
              <a:effectLst/>
              <a:latin typeface="Noto Serif"/>
            </a:endParaRPr>
          </a:p>
          <a:p>
            <a:pPr algn="ctr" fontAlgn="base"/>
            <a:r>
              <a:rPr lang="es-ES" sz="1600" b="0" i="0" dirty="0">
                <a:solidFill>
                  <a:srgbClr val="070707"/>
                </a:solidFill>
                <a:effectLst/>
                <a:latin typeface="Noto Serif"/>
              </a:rPr>
              <a:t>Entre irse y quedarse duda el día,</a:t>
            </a:r>
            <a:br>
              <a:rPr lang="es-ES" sz="1600" b="0" i="0" dirty="0">
                <a:solidFill>
                  <a:srgbClr val="070707"/>
                </a:solidFill>
                <a:effectLst/>
                <a:latin typeface="Noto Serif"/>
              </a:rPr>
            </a:br>
            <a:r>
              <a:rPr lang="es-ES" sz="1600" b="0" i="0" dirty="0">
                <a:solidFill>
                  <a:srgbClr val="070707"/>
                </a:solidFill>
                <a:effectLst/>
                <a:latin typeface="Noto Serif"/>
              </a:rPr>
              <a:t>enamorado de su transparencia.</a:t>
            </a:r>
          </a:p>
          <a:p>
            <a:pPr algn="ctr" fontAlgn="base"/>
            <a:r>
              <a:rPr lang="es-ES" sz="1600" b="0" i="0" dirty="0">
                <a:solidFill>
                  <a:srgbClr val="070707"/>
                </a:solidFill>
                <a:effectLst/>
                <a:latin typeface="Noto Serif"/>
              </a:rPr>
              <a:t>La tarde circular es ya bahía:</a:t>
            </a:r>
            <a:br>
              <a:rPr lang="es-ES" sz="1600" b="0" i="0" dirty="0">
                <a:solidFill>
                  <a:srgbClr val="070707"/>
                </a:solidFill>
                <a:effectLst/>
                <a:latin typeface="Noto Serif"/>
              </a:rPr>
            </a:br>
            <a:r>
              <a:rPr lang="es-ES" sz="1600" b="0" i="0" dirty="0">
                <a:solidFill>
                  <a:srgbClr val="070707"/>
                </a:solidFill>
                <a:effectLst/>
                <a:latin typeface="Noto Serif"/>
              </a:rPr>
              <a:t>en su quieto vaivén se mece el mundo.</a:t>
            </a:r>
          </a:p>
          <a:p>
            <a:pPr algn="ctr" fontAlgn="base"/>
            <a:r>
              <a:rPr lang="es-ES" sz="1600" b="0" i="0" dirty="0">
                <a:solidFill>
                  <a:srgbClr val="070707"/>
                </a:solidFill>
                <a:effectLst/>
                <a:latin typeface="Noto Serif"/>
              </a:rPr>
              <a:t>Todo es visible y todo es elusivo,</a:t>
            </a:r>
            <a:br>
              <a:rPr lang="es-ES" sz="1600" b="0" i="0" dirty="0">
                <a:solidFill>
                  <a:srgbClr val="070707"/>
                </a:solidFill>
                <a:effectLst/>
                <a:latin typeface="Noto Serif"/>
              </a:rPr>
            </a:br>
            <a:r>
              <a:rPr lang="es-ES" sz="1600" b="0" i="0" dirty="0">
                <a:solidFill>
                  <a:srgbClr val="070707"/>
                </a:solidFill>
                <a:effectLst/>
                <a:latin typeface="Noto Serif"/>
              </a:rPr>
              <a:t>todo está cerca y todo es intocable.</a:t>
            </a:r>
          </a:p>
          <a:p>
            <a:pPr algn="ctr" fontAlgn="base"/>
            <a:r>
              <a:rPr lang="es-ES" sz="1600" b="0" i="0" dirty="0">
                <a:solidFill>
                  <a:srgbClr val="070707"/>
                </a:solidFill>
                <a:effectLst/>
                <a:latin typeface="Noto Serif"/>
              </a:rPr>
              <a:t>Los papeles, el libro, el vaso, el lápiz</a:t>
            </a:r>
            <a:br>
              <a:rPr lang="es-ES" sz="1600" b="0" i="0" dirty="0">
                <a:solidFill>
                  <a:srgbClr val="070707"/>
                </a:solidFill>
                <a:effectLst/>
                <a:latin typeface="Noto Serif"/>
              </a:rPr>
            </a:br>
            <a:r>
              <a:rPr lang="es-ES" sz="1600" b="0" i="0" dirty="0">
                <a:solidFill>
                  <a:srgbClr val="070707"/>
                </a:solidFill>
                <a:effectLst/>
                <a:latin typeface="Noto Serif"/>
              </a:rPr>
              <a:t>reposan a la sombra de sus nombres.</a:t>
            </a:r>
          </a:p>
          <a:p>
            <a:pPr algn="ctr" fontAlgn="base"/>
            <a:r>
              <a:rPr lang="es-ES" sz="1600" b="0" i="0" dirty="0">
                <a:solidFill>
                  <a:srgbClr val="070707"/>
                </a:solidFill>
                <a:effectLst/>
                <a:latin typeface="Noto Serif"/>
              </a:rPr>
              <a:t>Latir del tiempo que en mi sien repite</a:t>
            </a:r>
            <a:br>
              <a:rPr lang="es-ES" sz="1600" b="0" i="0" dirty="0">
                <a:solidFill>
                  <a:srgbClr val="070707"/>
                </a:solidFill>
                <a:effectLst/>
                <a:latin typeface="Noto Serif"/>
              </a:rPr>
            </a:br>
            <a:r>
              <a:rPr lang="es-ES" sz="1600" b="0" i="0" dirty="0">
                <a:solidFill>
                  <a:srgbClr val="070707"/>
                </a:solidFill>
                <a:effectLst/>
                <a:latin typeface="Noto Serif"/>
              </a:rPr>
              <a:t>la misma terca sílaba de sangre.</a:t>
            </a:r>
          </a:p>
          <a:p>
            <a:pPr algn="ctr" fontAlgn="base"/>
            <a:r>
              <a:rPr lang="es-ES" sz="1600" b="0" i="0" dirty="0">
                <a:solidFill>
                  <a:srgbClr val="070707"/>
                </a:solidFill>
                <a:effectLst/>
                <a:latin typeface="Noto Serif"/>
              </a:rPr>
              <a:t>La luz hace del muro indiferente</a:t>
            </a:r>
            <a:br>
              <a:rPr lang="es-ES" sz="1600" b="0" i="0" dirty="0">
                <a:solidFill>
                  <a:srgbClr val="070707"/>
                </a:solidFill>
                <a:effectLst/>
                <a:latin typeface="Noto Serif"/>
              </a:rPr>
            </a:br>
            <a:r>
              <a:rPr lang="es-ES" sz="1600" b="0" i="0" dirty="0">
                <a:solidFill>
                  <a:srgbClr val="070707"/>
                </a:solidFill>
                <a:effectLst/>
                <a:latin typeface="Noto Serif"/>
              </a:rPr>
              <a:t>un espectral teatro de reflejos.</a:t>
            </a:r>
          </a:p>
          <a:p>
            <a:pPr algn="ctr" fontAlgn="base"/>
            <a:r>
              <a:rPr lang="es-ES" sz="1600" b="0" i="0" dirty="0">
                <a:solidFill>
                  <a:srgbClr val="070707"/>
                </a:solidFill>
                <a:effectLst/>
                <a:latin typeface="Noto Serif"/>
              </a:rPr>
              <a:t>En el centro de un ojo me descubro;</a:t>
            </a:r>
            <a:br>
              <a:rPr lang="es-ES" sz="1600" b="0" i="0" dirty="0">
                <a:solidFill>
                  <a:srgbClr val="070707"/>
                </a:solidFill>
                <a:effectLst/>
                <a:latin typeface="Noto Serif"/>
              </a:rPr>
            </a:br>
            <a:r>
              <a:rPr lang="es-ES" sz="1600" b="0" i="0" dirty="0">
                <a:solidFill>
                  <a:srgbClr val="070707"/>
                </a:solidFill>
                <a:effectLst/>
                <a:latin typeface="Noto Serif"/>
              </a:rPr>
              <a:t>no me mira, me miro en su mirada.</a:t>
            </a:r>
          </a:p>
          <a:p>
            <a:pPr algn="ctr" fontAlgn="base"/>
            <a:r>
              <a:rPr lang="es-ES" sz="1600" b="0" i="0" dirty="0">
                <a:solidFill>
                  <a:srgbClr val="070707"/>
                </a:solidFill>
                <a:effectLst/>
                <a:latin typeface="Noto Serif"/>
              </a:rPr>
              <a:t>Se disipa el instante. Sin moverme,</a:t>
            </a:r>
            <a:br>
              <a:rPr lang="es-ES" sz="1600" b="0" i="0" dirty="0">
                <a:solidFill>
                  <a:srgbClr val="070707"/>
                </a:solidFill>
                <a:effectLst/>
                <a:latin typeface="Noto Serif"/>
              </a:rPr>
            </a:br>
            <a:r>
              <a:rPr lang="es-ES" sz="1600" b="0" i="0" dirty="0">
                <a:solidFill>
                  <a:srgbClr val="070707"/>
                </a:solidFill>
                <a:effectLst/>
                <a:latin typeface="Noto Serif"/>
              </a:rPr>
              <a:t>yo me quedo y me voy: soy una pausa.</a:t>
            </a:r>
          </a:p>
          <a:p>
            <a:pPr algn="ctr"/>
            <a:endParaRPr lang="es-ES" sz="1100" b="1" dirty="0">
              <a:solidFill>
                <a:srgbClr val="00B0F0"/>
              </a:solidFill>
              <a:latin typeface="Times New Roman" panose="02020603050405020304" pitchFamily="18" charset="0"/>
            </a:endParaRPr>
          </a:p>
          <a:p>
            <a:pPr algn="ctr"/>
            <a:r>
              <a:rPr lang="es-ES" sz="1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Octavio Paz-México.</a:t>
            </a:r>
            <a:endParaRPr lang="es-PE" sz="1600" b="1" dirty="0">
              <a:solidFill>
                <a:srgbClr val="FF0000"/>
              </a:solidFill>
            </a:endParaRPr>
          </a:p>
        </p:txBody>
      </p:sp>
      <p:sp>
        <p:nvSpPr>
          <p:cNvPr id="16" name="Flecha: a la derecha 15">
            <a:extLst>
              <a:ext uri="{FF2B5EF4-FFF2-40B4-BE49-F238E27FC236}">
                <a16:creationId xmlns:a16="http://schemas.microsoft.com/office/drawing/2014/main" id="{302E8F33-E35A-40EE-9AC9-3C9FD3A78E13}"/>
              </a:ext>
            </a:extLst>
          </p:cNvPr>
          <p:cNvSpPr/>
          <p:nvPr/>
        </p:nvSpPr>
        <p:spPr>
          <a:xfrm rot="5400000">
            <a:off x="8738973" y="904635"/>
            <a:ext cx="669541" cy="472444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145C3097-4A49-4BB7-BABB-A30E952EE2E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3175" y="926281"/>
            <a:ext cx="1370937" cy="1689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92615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6FB4B7-BFB8-45A7-BF35-544A75E978F9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>
            <a:normAutofit fontScale="90000"/>
          </a:bodyPr>
          <a:lstStyle/>
          <a:p>
            <a:pPr algn="ctr"/>
            <a:r>
              <a:rPr lang="es-ES" sz="3100" dirty="0"/>
              <a:t>FRASES CLISÉS, TRILLADAS, POPULARES, SIN VALOR LITERARIO </a:t>
            </a:r>
            <a:br>
              <a:rPr lang="es-ES" sz="4000" dirty="0"/>
            </a:br>
            <a:r>
              <a:rPr lang="es-ES" sz="1800" cap="none" dirty="0">
                <a:solidFill>
                  <a:srgbClr val="FD0BE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(Cuando todo el mundo lo dice y repite una expresión, ya no tiene valor literario)</a:t>
            </a:r>
            <a:br>
              <a:rPr lang="es-ES" sz="1800" cap="none" dirty="0">
                <a:solidFill>
                  <a:srgbClr val="FD0BE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1800" cap="non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Tomar y repetir los refranes populares, en los textos literarios propios le resta valor a la originalidad.</a:t>
            </a:r>
            <a:br>
              <a:rPr lang="es-ES" sz="1800" cap="none" dirty="0">
                <a:solidFill>
                  <a:srgbClr val="FD0BE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PE" sz="4000" dirty="0">
              <a:solidFill>
                <a:srgbClr val="FD0BE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7F19E27-E304-4AD4-9E02-37D3818D64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3432" y="1628800"/>
            <a:ext cx="3836210" cy="5112568"/>
          </a:xfrm>
          <a:solidFill>
            <a:srgbClr val="FF3300"/>
          </a:solidFill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s-ES" sz="1400" dirty="0">
                <a:solidFill>
                  <a:schemeClr val="bg1"/>
                </a:solidFill>
                <a:latin typeface="Agency FB" panose="020B0503020202020204" pitchFamily="34" charset="0"/>
              </a:rPr>
              <a:t>Qué hermosa flor.</a:t>
            </a:r>
          </a:p>
          <a:p>
            <a:pPr marL="457200" indent="-457200">
              <a:buFont typeface="+mj-lt"/>
              <a:buAutoNum type="arabicPeriod"/>
            </a:pPr>
            <a:r>
              <a:rPr lang="es-ES" sz="1400" dirty="0">
                <a:solidFill>
                  <a:schemeClr val="bg1"/>
                </a:solidFill>
                <a:latin typeface="Agency FB" panose="020B0503020202020204" pitchFamily="34" charset="0"/>
              </a:rPr>
              <a:t>Eran tan bonita como una muñeca.</a:t>
            </a:r>
          </a:p>
          <a:p>
            <a:pPr marL="457200" indent="-457200">
              <a:buFont typeface="+mj-lt"/>
              <a:buAutoNum type="arabicPeriod"/>
            </a:pPr>
            <a:r>
              <a:rPr lang="es-ES" sz="1400" dirty="0">
                <a:solidFill>
                  <a:schemeClr val="bg1"/>
                </a:solidFill>
                <a:latin typeface="Agency FB" panose="020B0503020202020204" pitchFamily="34" charset="0"/>
              </a:rPr>
              <a:t>La tarde era calurosa.</a:t>
            </a:r>
          </a:p>
          <a:p>
            <a:pPr marL="457200" indent="-457200">
              <a:buFont typeface="+mj-lt"/>
              <a:buAutoNum type="arabicPeriod"/>
            </a:pPr>
            <a:r>
              <a:rPr lang="es-ES" sz="1400" dirty="0">
                <a:solidFill>
                  <a:schemeClr val="bg1"/>
                </a:solidFill>
                <a:latin typeface="Agency FB" panose="020B0503020202020204" pitchFamily="34" charset="0"/>
              </a:rPr>
              <a:t>Qué mujer para tan hermosa.</a:t>
            </a:r>
          </a:p>
          <a:p>
            <a:pPr marL="457200" indent="-457200">
              <a:buFont typeface="+mj-lt"/>
              <a:buAutoNum type="arabicPeriod"/>
            </a:pPr>
            <a:r>
              <a:rPr lang="es-ES" sz="1400" dirty="0">
                <a:solidFill>
                  <a:schemeClr val="bg1"/>
                </a:solidFill>
                <a:latin typeface="Agency FB" panose="020B0503020202020204" pitchFamily="34" charset="0"/>
              </a:rPr>
              <a:t>Te amo mi Dios todopoderoso.</a:t>
            </a:r>
          </a:p>
          <a:p>
            <a:pPr marL="457200" indent="-457200">
              <a:buFont typeface="+mj-lt"/>
              <a:buAutoNum type="arabicPeriod"/>
            </a:pPr>
            <a:r>
              <a:rPr lang="es-ES" sz="1400" dirty="0">
                <a:solidFill>
                  <a:schemeClr val="bg1"/>
                </a:solidFill>
                <a:latin typeface="Agency FB" panose="020B0503020202020204" pitchFamily="34" charset="0"/>
              </a:rPr>
              <a:t>El día está lluvioso.</a:t>
            </a:r>
          </a:p>
          <a:p>
            <a:pPr marL="457200" indent="-457200">
              <a:buFont typeface="+mj-lt"/>
              <a:buAutoNum type="arabicPeriod"/>
            </a:pPr>
            <a:r>
              <a:rPr lang="es-ES" sz="1400" dirty="0">
                <a:solidFill>
                  <a:schemeClr val="bg1"/>
                </a:solidFill>
                <a:latin typeface="Agency FB" panose="020B0503020202020204" pitchFamily="34" charset="0"/>
              </a:rPr>
              <a:t>La mañana amanece alegre.</a:t>
            </a:r>
          </a:p>
          <a:p>
            <a:pPr marL="457200" indent="-457200">
              <a:buFont typeface="+mj-lt"/>
              <a:buAutoNum type="arabicPeriod"/>
            </a:pPr>
            <a:r>
              <a:rPr lang="es-ES" sz="1400" dirty="0">
                <a:solidFill>
                  <a:schemeClr val="bg1"/>
                </a:solidFill>
                <a:latin typeface="Agency FB" panose="020B0503020202020204" pitchFamily="34" charset="0"/>
              </a:rPr>
              <a:t>Me muero por tu amor.</a:t>
            </a:r>
          </a:p>
          <a:p>
            <a:pPr marL="457200" indent="-457200">
              <a:buFont typeface="+mj-lt"/>
              <a:buAutoNum type="arabicPeriod"/>
            </a:pPr>
            <a:r>
              <a:rPr lang="es-ES" sz="1400" dirty="0">
                <a:solidFill>
                  <a:schemeClr val="bg1"/>
                </a:solidFill>
                <a:latin typeface="Agency FB" panose="020B0503020202020204" pitchFamily="34" charset="0"/>
              </a:rPr>
              <a:t>Tus ojos son como dos soles.</a:t>
            </a:r>
          </a:p>
          <a:p>
            <a:pPr marL="457200" indent="-457200">
              <a:buFont typeface="+mj-lt"/>
              <a:buAutoNum type="arabicPeriod"/>
            </a:pPr>
            <a:r>
              <a:rPr lang="es-ES" sz="1400" dirty="0">
                <a:solidFill>
                  <a:schemeClr val="bg1"/>
                </a:solidFill>
                <a:latin typeface="Agency FB" panose="020B0503020202020204" pitchFamily="34" charset="0"/>
              </a:rPr>
              <a:t>Eres una princesa.</a:t>
            </a:r>
          </a:p>
          <a:p>
            <a:pPr marL="457200" indent="-457200">
              <a:buFont typeface="+mj-lt"/>
              <a:buAutoNum type="arabicPeriod"/>
            </a:pPr>
            <a:r>
              <a:rPr lang="es-ES" sz="1400" dirty="0">
                <a:solidFill>
                  <a:schemeClr val="bg1"/>
                </a:solidFill>
                <a:latin typeface="Agency FB" panose="020B0503020202020204" pitchFamily="34" charset="0"/>
              </a:rPr>
              <a:t>Tu belleza me aloca.</a:t>
            </a:r>
          </a:p>
          <a:p>
            <a:pPr marL="457200" indent="-457200">
              <a:buFont typeface="+mj-lt"/>
              <a:buAutoNum type="arabicPeriod"/>
            </a:pPr>
            <a:r>
              <a:rPr lang="es-ES" sz="1400" dirty="0">
                <a:solidFill>
                  <a:schemeClr val="bg1"/>
                </a:solidFill>
                <a:latin typeface="Agency FB" panose="020B0503020202020204" pitchFamily="34" charset="0"/>
              </a:rPr>
              <a:t>Cuánto daría por ser tu esclavo de amor.</a:t>
            </a:r>
          </a:p>
          <a:p>
            <a:pPr marL="457200" indent="-457200">
              <a:buFont typeface="+mj-lt"/>
              <a:buAutoNum type="arabicPeriod"/>
            </a:pPr>
            <a:r>
              <a:rPr lang="es-ES" sz="1400" dirty="0">
                <a:solidFill>
                  <a:schemeClr val="bg1"/>
                </a:solidFill>
                <a:latin typeface="Agency FB" panose="020B0503020202020204" pitchFamily="34" charset="0"/>
              </a:rPr>
              <a:t>Eres la diosa de mi vida,</a:t>
            </a:r>
          </a:p>
          <a:p>
            <a:pPr marL="457200" indent="-457200">
              <a:buFont typeface="+mj-lt"/>
              <a:buAutoNum type="arabicPeriod"/>
            </a:pPr>
            <a:r>
              <a:rPr lang="es-ES" sz="1400" dirty="0">
                <a:solidFill>
                  <a:schemeClr val="bg1"/>
                </a:solidFill>
                <a:latin typeface="Agency FB" panose="020B0503020202020204" pitchFamily="34" charset="0"/>
              </a:rPr>
              <a:t>Si no estás tú, muero.</a:t>
            </a:r>
          </a:p>
          <a:p>
            <a:pPr marL="457200" indent="-457200">
              <a:buFont typeface="+mj-lt"/>
              <a:buAutoNum type="arabicPeriod"/>
            </a:pPr>
            <a:r>
              <a:rPr lang="es-ES" sz="1400" dirty="0">
                <a:solidFill>
                  <a:schemeClr val="bg1"/>
                </a:solidFill>
                <a:latin typeface="Agency FB" panose="020B0503020202020204" pitchFamily="34" charset="0"/>
              </a:rPr>
              <a:t>Mi vida depende del aire que tú respiras.</a:t>
            </a:r>
          </a:p>
          <a:p>
            <a:pPr marL="457200" indent="-457200">
              <a:buFont typeface="+mj-lt"/>
              <a:buAutoNum type="arabicPeriod"/>
            </a:pPr>
            <a:endParaRPr lang="es-ES" sz="1400" dirty="0">
              <a:solidFill>
                <a:schemeClr val="bg1"/>
              </a:solidFill>
              <a:latin typeface="Agency FB" panose="020B0503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endParaRPr lang="es-PE" sz="1400" dirty="0">
              <a:solidFill>
                <a:schemeClr val="bg1"/>
              </a:solidFill>
              <a:latin typeface="Agency FB" panose="020B0503020202020204" pitchFamily="34" charset="0"/>
            </a:endParaRPr>
          </a:p>
        </p:txBody>
      </p:sp>
      <p:sp>
        <p:nvSpPr>
          <p:cNvPr id="4" name="Marcador de contenido 2">
            <a:extLst>
              <a:ext uri="{FF2B5EF4-FFF2-40B4-BE49-F238E27FC236}">
                <a16:creationId xmlns:a16="http://schemas.microsoft.com/office/drawing/2014/main" id="{C2FBA75E-8F63-4419-B9D4-15169AF0CCAF}"/>
              </a:ext>
            </a:extLst>
          </p:cNvPr>
          <p:cNvSpPr txBox="1">
            <a:spLocks/>
          </p:cNvSpPr>
          <p:nvPr/>
        </p:nvSpPr>
        <p:spPr>
          <a:xfrm>
            <a:off x="7968208" y="1618493"/>
            <a:ext cx="3836210" cy="5112568"/>
          </a:xfrm>
          <a:prstGeom prst="rect">
            <a:avLst/>
          </a:prstGeom>
          <a:solidFill>
            <a:srgbClr val="FF3300"/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rabicPeriod" startAt="16"/>
            </a:pPr>
            <a:r>
              <a:rPr lang="es-ES" sz="1400" dirty="0">
                <a:solidFill>
                  <a:schemeClr val="bg1"/>
                </a:solidFill>
                <a:latin typeface="Agency FB" panose="020B0503020202020204" pitchFamily="34" charset="0"/>
              </a:rPr>
              <a:t>Tus dientes son como la leche.</a:t>
            </a:r>
          </a:p>
          <a:p>
            <a:pPr marL="457200" indent="-457200">
              <a:buFont typeface="+mj-lt"/>
              <a:buAutoNum type="arabicPeriod" startAt="16"/>
            </a:pPr>
            <a:r>
              <a:rPr lang="es-ES" sz="1400" dirty="0">
                <a:solidFill>
                  <a:schemeClr val="bg1"/>
                </a:solidFill>
                <a:latin typeface="Agency FB" panose="020B0503020202020204" pitchFamily="34" charset="0"/>
              </a:rPr>
              <a:t>El pueblo es un ser fantasma sin vida.</a:t>
            </a:r>
          </a:p>
          <a:p>
            <a:pPr marL="457200" indent="-457200">
              <a:buFont typeface="+mj-lt"/>
              <a:buAutoNum type="arabicPeriod" startAt="16"/>
            </a:pPr>
            <a:r>
              <a:rPr lang="es-ES" sz="1400" dirty="0">
                <a:solidFill>
                  <a:schemeClr val="bg1"/>
                </a:solidFill>
                <a:latin typeface="Agency FB" panose="020B0503020202020204" pitchFamily="34" charset="0"/>
              </a:rPr>
              <a:t>La mujer es como la fruta, cuando más madura, más deliciosa.</a:t>
            </a:r>
          </a:p>
          <a:p>
            <a:pPr marL="457200" indent="-457200">
              <a:buFont typeface="+mj-lt"/>
              <a:buAutoNum type="arabicPeriod" startAt="16"/>
            </a:pPr>
            <a:r>
              <a:rPr lang="es-ES" sz="1400" dirty="0">
                <a:solidFill>
                  <a:schemeClr val="bg1"/>
                </a:solidFill>
                <a:latin typeface="Agency FB" panose="020B0503020202020204" pitchFamily="34" charset="0"/>
              </a:rPr>
              <a:t>La lluvia ha mojado todo.</a:t>
            </a:r>
          </a:p>
          <a:p>
            <a:pPr marL="457200" indent="-457200">
              <a:buFont typeface="+mj-lt"/>
              <a:buAutoNum type="arabicPeriod" startAt="16"/>
            </a:pPr>
            <a:r>
              <a:rPr lang="es-ES" sz="1400" dirty="0">
                <a:solidFill>
                  <a:schemeClr val="bg1"/>
                </a:solidFill>
                <a:latin typeface="Agency FB" panose="020B0503020202020204" pitchFamily="34" charset="0"/>
              </a:rPr>
              <a:t>El sol achicharra la vegetación.</a:t>
            </a:r>
          </a:p>
          <a:p>
            <a:pPr marL="457200" indent="-457200">
              <a:buFont typeface="+mj-lt"/>
              <a:buAutoNum type="arabicPeriod" startAt="16"/>
            </a:pPr>
            <a:r>
              <a:rPr lang="es-ES" sz="1400" dirty="0">
                <a:solidFill>
                  <a:schemeClr val="bg1"/>
                </a:solidFill>
                <a:latin typeface="Agency FB" panose="020B0503020202020204" pitchFamily="34" charset="0"/>
              </a:rPr>
              <a:t>Somos esclavos del destino.</a:t>
            </a:r>
          </a:p>
          <a:p>
            <a:pPr marL="457200" indent="-457200">
              <a:buFont typeface="+mj-lt"/>
              <a:buAutoNum type="arabicPeriod" startAt="16"/>
            </a:pPr>
            <a:r>
              <a:rPr lang="es-ES" sz="1400" dirty="0">
                <a:solidFill>
                  <a:schemeClr val="bg1"/>
                </a:solidFill>
                <a:latin typeface="Agency FB" panose="020B0503020202020204" pitchFamily="34" charset="0"/>
              </a:rPr>
              <a:t>Mira mi amor nos amamos mucho.</a:t>
            </a:r>
          </a:p>
          <a:p>
            <a:pPr marL="457200" indent="-457200">
              <a:buFont typeface="+mj-lt"/>
              <a:buAutoNum type="arabicPeriod" startAt="16"/>
            </a:pPr>
            <a:r>
              <a:rPr lang="es-ES" sz="1400" dirty="0">
                <a:solidFill>
                  <a:schemeClr val="bg1"/>
                </a:solidFill>
                <a:latin typeface="Agency FB" panose="020B0503020202020204" pitchFamily="34" charset="0"/>
              </a:rPr>
              <a:t>Qué hermosa es la flor en su capullo.</a:t>
            </a:r>
          </a:p>
          <a:p>
            <a:pPr marL="457200" indent="-457200">
              <a:buFont typeface="+mj-lt"/>
              <a:buAutoNum type="arabicPeriod" startAt="16"/>
            </a:pPr>
            <a:r>
              <a:rPr lang="es-ES" sz="1400" dirty="0">
                <a:solidFill>
                  <a:schemeClr val="bg1"/>
                </a:solidFill>
                <a:latin typeface="Agency FB" panose="020B0503020202020204" pitchFamily="34" charset="0"/>
              </a:rPr>
              <a:t>Espero que me ames como yo.</a:t>
            </a:r>
          </a:p>
          <a:p>
            <a:pPr marL="457200" indent="-457200">
              <a:buFont typeface="+mj-lt"/>
              <a:buAutoNum type="arabicPeriod" startAt="16"/>
            </a:pPr>
            <a:r>
              <a:rPr lang="es-ES" sz="1400" dirty="0">
                <a:solidFill>
                  <a:schemeClr val="bg1"/>
                </a:solidFill>
                <a:latin typeface="Agency FB" panose="020B0503020202020204" pitchFamily="34" charset="0"/>
              </a:rPr>
              <a:t>Mi vida no tiene valor sin tus besos.</a:t>
            </a:r>
          </a:p>
          <a:p>
            <a:pPr marL="457200" indent="-457200">
              <a:buFont typeface="+mj-lt"/>
              <a:buAutoNum type="arabicPeriod" startAt="16"/>
            </a:pPr>
            <a:r>
              <a:rPr lang="es-ES" sz="1400" dirty="0">
                <a:solidFill>
                  <a:schemeClr val="bg1"/>
                </a:solidFill>
                <a:latin typeface="Agency FB" panose="020B0503020202020204" pitchFamily="34" charset="0"/>
              </a:rPr>
              <a:t>Espero amor mío que todo te vaya bien.</a:t>
            </a:r>
          </a:p>
          <a:p>
            <a:pPr marL="457200" indent="-457200">
              <a:buFont typeface="+mj-lt"/>
              <a:buAutoNum type="arabicPeriod" startAt="16"/>
            </a:pPr>
            <a:r>
              <a:rPr lang="es-ES" sz="1400" dirty="0">
                <a:solidFill>
                  <a:schemeClr val="bg1"/>
                </a:solidFill>
                <a:latin typeface="Agency FB" panose="020B0503020202020204" pitchFamily="34" charset="0"/>
              </a:rPr>
              <a:t>Si no me amas como yo a ti, me suicidio.</a:t>
            </a:r>
          </a:p>
          <a:p>
            <a:pPr marL="457200" indent="-457200">
              <a:buFont typeface="+mj-lt"/>
              <a:buAutoNum type="arabicPeriod" startAt="16"/>
            </a:pPr>
            <a:r>
              <a:rPr lang="es-ES" sz="1400" dirty="0">
                <a:solidFill>
                  <a:schemeClr val="bg1"/>
                </a:solidFill>
                <a:latin typeface="Agency FB" panose="020B0503020202020204" pitchFamily="34" charset="0"/>
              </a:rPr>
              <a:t>Tu belleza es una flor de primavera.</a:t>
            </a:r>
          </a:p>
          <a:p>
            <a:pPr marL="457200" indent="-457200">
              <a:buFont typeface="+mj-lt"/>
              <a:buAutoNum type="arabicPeriod" startAt="16"/>
            </a:pPr>
            <a:r>
              <a:rPr lang="es-ES" sz="1400" dirty="0">
                <a:solidFill>
                  <a:schemeClr val="bg1"/>
                </a:solidFill>
                <a:latin typeface="Agency FB" panose="020B0503020202020204" pitchFamily="34" charset="0"/>
              </a:rPr>
              <a:t>Estoy siempre muriendo por ti.</a:t>
            </a:r>
          </a:p>
          <a:p>
            <a:pPr marL="457200" indent="-457200">
              <a:buFont typeface="+mj-lt"/>
              <a:buAutoNum type="arabicPeriod" startAt="16"/>
            </a:pPr>
            <a:r>
              <a:rPr lang="es-ES" sz="1400" dirty="0">
                <a:solidFill>
                  <a:schemeClr val="bg1"/>
                </a:solidFill>
                <a:latin typeface="Agency FB" panose="020B0503020202020204" pitchFamily="34" charset="0"/>
              </a:rPr>
              <a:t>Te amaré por siempre muñeca de oro.</a:t>
            </a:r>
          </a:p>
          <a:p>
            <a:pPr marL="457200" indent="-457200">
              <a:buFont typeface="+mj-lt"/>
              <a:buAutoNum type="arabicPeriod" startAt="16"/>
            </a:pPr>
            <a:endParaRPr lang="es-ES" sz="1400" dirty="0">
              <a:solidFill>
                <a:schemeClr val="bg1"/>
              </a:solidFill>
              <a:latin typeface="Agency FB" panose="020B0503020202020204" pitchFamily="34" charset="0"/>
            </a:endParaRPr>
          </a:p>
          <a:p>
            <a:pPr marL="457200" indent="-457200">
              <a:buFont typeface="+mj-lt"/>
              <a:buAutoNum type="arabicPeriod" startAt="16"/>
            </a:pPr>
            <a:endParaRPr lang="es-ES" sz="1400" dirty="0">
              <a:solidFill>
                <a:schemeClr val="bg1"/>
              </a:solidFill>
              <a:latin typeface="Agency FB" panose="020B0503020202020204" pitchFamily="34" charset="0"/>
            </a:endParaRPr>
          </a:p>
          <a:p>
            <a:pPr marL="457200" indent="-457200">
              <a:buFont typeface="+mj-lt"/>
              <a:buAutoNum type="arabicPeriod" startAt="16"/>
            </a:pPr>
            <a:endParaRPr lang="es-ES" sz="1400" dirty="0">
              <a:solidFill>
                <a:schemeClr val="bg1"/>
              </a:solidFill>
              <a:latin typeface="Agency FB" panose="020B0503020202020204" pitchFamily="34" charset="0"/>
            </a:endParaRPr>
          </a:p>
          <a:p>
            <a:pPr marL="457200" indent="-457200">
              <a:buFont typeface="+mj-lt"/>
              <a:buAutoNum type="arabicPeriod" startAt="16"/>
            </a:pPr>
            <a:endParaRPr lang="es-ES" sz="1400" dirty="0">
              <a:solidFill>
                <a:schemeClr val="bg1"/>
              </a:solidFill>
              <a:latin typeface="Agency FB" panose="020B0503020202020204" pitchFamily="34" charset="0"/>
            </a:endParaRPr>
          </a:p>
          <a:p>
            <a:pPr marL="457200" indent="-457200">
              <a:buFont typeface="+mj-lt"/>
              <a:buAutoNum type="arabicPeriod" startAt="16"/>
            </a:pPr>
            <a:endParaRPr lang="es-PE" sz="1400" dirty="0">
              <a:solidFill>
                <a:schemeClr val="bg1"/>
              </a:solidFill>
              <a:latin typeface="Agency FB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24840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6FB4B7-BFB8-45A7-BF35-544A75E978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7555" y="260648"/>
            <a:ext cx="3567964" cy="1492132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pPr algn="ctr"/>
            <a:r>
              <a:rPr lang="es-ES" sz="3100" cap="none" dirty="0">
                <a:solidFill>
                  <a:schemeClr val="tx1">
                    <a:lumMod val="95000"/>
                    <a:lumOff val="5000"/>
                  </a:schemeClr>
                </a:solidFill>
                <a:latin typeface="DFGothic-EB" panose="02010609010101010101" pitchFamily="1" charset="-128"/>
                <a:ea typeface="DFGothic-EB" panose="02010609010101010101" pitchFamily="1" charset="-128"/>
                <a:cs typeface="Arial" panose="020B0604020202020204" pitchFamily="34" charset="0"/>
              </a:rPr>
              <a:t>FRASES  COLOQUIALES SIN VALOR LITERARIO</a:t>
            </a:r>
            <a:br>
              <a:rPr lang="es-ES" sz="1800" cap="none" dirty="0">
                <a:solidFill>
                  <a:srgbClr val="FD0BE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PE" sz="4000" dirty="0">
              <a:solidFill>
                <a:srgbClr val="FD0BE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7F19E27-E304-4AD4-9E02-37D3818D64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3432" y="1628800"/>
            <a:ext cx="3836210" cy="5112568"/>
          </a:xfrm>
          <a:solidFill>
            <a:srgbClr val="CCFF66"/>
          </a:solidFill>
        </p:spPr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s-ES" sz="2800" dirty="0">
                <a:solidFill>
                  <a:schemeClr val="tx1"/>
                </a:solidFill>
                <a:latin typeface="Agency FB" panose="020B0503020202020204" pitchFamily="34" charset="0"/>
              </a:rPr>
              <a:t>La noche está muy oscura y tengo miedo.</a:t>
            </a:r>
          </a:p>
          <a:p>
            <a:pPr marL="457200" indent="-457200">
              <a:buFont typeface="+mj-lt"/>
              <a:buAutoNum type="arabicPeriod"/>
            </a:pPr>
            <a:r>
              <a:rPr lang="es-ES" sz="2800" dirty="0">
                <a:solidFill>
                  <a:schemeClr val="tx1"/>
                </a:solidFill>
                <a:latin typeface="Agency FB" panose="020B0503020202020204" pitchFamily="34" charset="0"/>
              </a:rPr>
              <a:t>Llegó la tarde con su sol quemante.</a:t>
            </a:r>
          </a:p>
          <a:p>
            <a:pPr marL="457200" indent="-457200">
              <a:buFont typeface="+mj-lt"/>
              <a:buAutoNum type="arabicPeriod"/>
            </a:pPr>
            <a:r>
              <a:rPr lang="es-ES" sz="2800" dirty="0">
                <a:solidFill>
                  <a:schemeClr val="tx1"/>
                </a:solidFill>
                <a:latin typeface="Agency FB" panose="020B0503020202020204" pitchFamily="34" charset="0"/>
              </a:rPr>
              <a:t>Amanece el día con sus lindos pajaritos.</a:t>
            </a:r>
          </a:p>
          <a:p>
            <a:pPr marL="457200" indent="-457200">
              <a:buFont typeface="+mj-lt"/>
              <a:buAutoNum type="arabicPeriod"/>
            </a:pPr>
            <a:r>
              <a:rPr lang="es-ES" sz="2800" dirty="0">
                <a:solidFill>
                  <a:schemeClr val="tx1"/>
                </a:solidFill>
                <a:latin typeface="Agency FB" panose="020B0503020202020204" pitchFamily="34" charset="0"/>
              </a:rPr>
              <a:t>Las horas discurren lentamente.</a:t>
            </a:r>
          </a:p>
          <a:p>
            <a:pPr marL="457200" indent="-457200">
              <a:buFont typeface="+mj-lt"/>
              <a:buAutoNum type="arabicPeriod"/>
            </a:pPr>
            <a:r>
              <a:rPr lang="es-ES" sz="2800" dirty="0">
                <a:solidFill>
                  <a:schemeClr val="tx1"/>
                </a:solidFill>
                <a:latin typeface="Agency FB" panose="020B0503020202020204" pitchFamily="34" charset="0"/>
              </a:rPr>
              <a:t>La lejanía se ve muy distante sin los binoculares.</a:t>
            </a:r>
          </a:p>
          <a:p>
            <a:pPr marL="457200" indent="-457200">
              <a:buFont typeface="+mj-lt"/>
              <a:buAutoNum type="arabicPeriod"/>
            </a:pPr>
            <a:endParaRPr lang="es-ES" sz="2800" dirty="0">
              <a:solidFill>
                <a:schemeClr val="tx1"/>
              </a:solidFill>
              <a:latin typeface="Agency FB" panose="020B0503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endParaRPr lang="es-PE" sz="2800" dirty="0">
              <a:solidFill>
                <a:schemeClr val="tx1"/>
              </a:solidFill>
              <a:latin typeface="Agency FB" panose="020B0503020202020204" pitchFamily="34" charset="0"/>
            </a:endParaRPr>
          </a:p>
        </p:txBody>
      </p:sp>
      <p:sp>
        <p:nvSpPr>
          <p:cNvPr id="4" name="Marcador de contenido 2">
            <a:extLst>
              <a:ext uri="{FF2B5EF4-FFF2-40B4-BE49-F238E27FC236}">
                <a16:creationId xmlns:a16="http://schemas.microsoft.com/office/drawing/2014/main" id="{C2FBA75E-8F63-4419-B9D4-15169AF0CCAF}"/>
              </a:ext>
            </a:extLst>
          </p:cNvPr>
          <p:cNvSpPr txBox="1">
            <a:spLocks/>
          </p:cNvSpPr>
          <p:nvPr/>
        </p:nvSpPr>
        <p:spPr>
          <a:xfrm>
            <a:off x="5447928" y="1640632"/>
            <a:ext cx="6088242" cy="511256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rabicPeriod"/>
            </a:pPr>
            <a:r>
              <a:rPr lang="es-ES" sz="2400" dirty="0">
                <a:solidFill>
                  <a:schemeClr val="accent5">
                    <a:lumMod val="50000"/>
                  </a:schemeClr>
                </a:solidFill>
                <a:latin typeface="Agency FB" panose="020B0503020202020204" pitchFamily="34" charset="0"/>
              </a:rPr>
              <a:t>Se oye ronco el plañir de la viscosa noche sobre el osco mirar de las sombras preñadas de melancolía.</a:t>
            </a:r>
          </a:p>
          <a:p>
            <a:pPr marL="457200" indent="-457200">
              <a:buFont typeface="+mj-lt"/>
              <a:buAutoNum type="arabicPeriod"/>
            </a:pPr>
            <a:r>
              <a:rPr lang="es-ES" sz="2400" dirty="0">
                <a:solidFill>
                  <a:schemeClr val="accent5">
                    <a:lumMod val="50000"/>
                  </a:schemeClr>
                </a:solidFill>
                <a:latin typeface="Agency FB" panose="020B0503020202020204" pitchFamily="34" charset="0"/>
              </a:rPr>
              <a:t>La cansada tarde neurasténica, yace estresada sobre el cadalso de las horas ensangrentadas.</a:t>
            </a:r>
          </a:p>
          <a:p>
            <a:pPr marL="457200" indent="-457200">
              <a:buFont typeface="+mj-lt"/>
              <a:buAutoNum type="arabicPeriod"/>
            </a:pPr>
            <a:r>
              <a:rPr lang="es-ES" sz="2400" dirty="0">
                <a:solidFill>
                  <a:schemeClr val="accent5">
                    <a:lumMod val="50000"/>
                  </a:schemeClr>
                </a:solidFill>
                <a:latin typeface="Agency FB" panose="020B0503020202020204" pitchFamily="34" charset="0"/>
              </a:rPr>
              <a:t>La hambrienta mañana inerme, gime lerda sus letanías frente al prepotente sol calcinador de tristezas.</a:t>
            </a:r>
          </a:p>
          <a:p>
            <a:pPr marL="457200" indent="-457200">
              <a:buFont typeface="+mj-lt"/>
              <a:buAutoNum type="arabicPeriod"/>
            </a:pPr>
            <a:r>
              <a:rPr lang="es-ES" sz="2400" dirty="0">
                <a:solidFill>
                  <a:srgbClr val="FF0000"/>
                </a:solidFill>
                <a:latin typeface="Agency FB" panose="020B0503020202020204" pitchFamily="34" charset="0"/>
              </a:rPr>
              <a:t>Las pecaminosas horas descuartizadas, son dos faroles cavernícolas, huyendo del silencio índigo de la madrugada,</a:t>
            </a:r>
          </a:p>
          <a:p>
            <a:pPr marL="457200" indent="-457200">
              <a:buFont typeface="+mj-lt"/>
              <a:buAutoNum type="arabicPeriod"/>
            </a:pPr>
            <a:r>
              <a:rPr lang="es-ES" sz="2400" dirty="0">
                <a:solidFill>
                  <a:srgbClr val="FF0000"/>
                </a:solidFill>
                <a:latin typeface="Agency FB" panose="020B0503020202020204" pitchFamily="34" charset="0"/>
              </a:rPr>
              <a:t>La borrosa lejanía virola, es un denso nubarrón preñado de temores deslizándose sobre el zanjón de la alborada.</a:t>
            </a:r>
          </a:p>
          <a:p>
            <a:pPr marL="457200" indent="-457200">
              <a:buFont typeface="+mj-lt"/>
              <a:buAutoNum type="arabicPeriod"/>
            </a:pPr>
            <a:endParaRPr lang="es-ES" sz="2400" dirty="0">
              <a:solidFill>
                <a:schemeClr val="bg1"/>
              </a:solidFill>
              <a:latin typeface="Agency FB" panose="020B0503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endParaRPr lang="es-ES" sz="2400" dirty="0">
              <a:solidFill>
                <a:schemeClr val="bg1"/>
              </a:solidFill>
              <a:latin typeface="Agency FB" panose="020B0503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endParaRPr lang="es-ES" sz="2400" dirty="0">
              <a:solidFill>
                <a:schemeClr val="bg1"/>
              </a:solidFill>
              <a:latin typeface="Agency FB" panose="020B0503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endParaRPr lang="es-ES" sz="2400" dirty="0">
              <a:solidFill>
                <a:schemeClr val="bg1"/>
              </a:solidFill>
              <a:latin typeface="Agency FB" panose="020B0503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endParaRPr lang="es-PE" sz="2400" dirty="0">
              <a:solidFill>
                <a:schemeClr val="bg1"/>
              </a:solidFill>
              <a:latin typeface="Agency FB" panose="020B0503020202020204" pitchFamily="34" charset="0"/>
            </a:endParaRPr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0EC8556F-AA08-420A-8263-CD0054CA429D}"/>
              </a:ext>
            </a:extLst>
          </p:cNvPr>
          <p:cNvSpPr txBox="1">
            <a:spLocks/>
          </p:cNvSpPr>
          <p:nvPr/>
        </p:nvSpPr>
        <p:spPr>
          <a:xfrm>
            <a:off x="7506481" y="136668"/>
            <a:ext cx="3567964" cy="14921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100" kern="1200" cap="all" spc="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sz="3100" cap="none" dirty="0">
                <a:solidFill>
                  <a:schemeClr val="tx1">
                    <a:lumMod val="95000"/>
                    <a:lumOff val="5000"/>
                  </a:schemeClr>
                </a:solidFill>
                <a:latin typeface="DFGothic-EB" panose="02010609010101010101" pitchFamily="1" charset="-128"/>
                <a:ea typeface="DFGothic-EB" panose="02010609010101010101" pitchFamily="1" charset="-128"/>
                <a:cs typeface="Arial" panose="020B0604020202020204" pitchFamily="34" charset="0"/>
              </a:rPr>
              <a:t>TROPOS LITERARIOS NIVEL V</a:t>
            </a:r>
            <a:endParaRPr lang="es-PE" sz="4000" dirty="0">
              <a:solidFill>
                <a:srgbClr val="FD0BE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114218"/>
      </p:ext>
    </p:extLst>
  </p:cSld>
  <p:clrMapOvr>
    <a:masterClrMapping/>
  </p:clrMapOvr>
</p:sld>
</file>

<file path=ppt/theme/theme1.xml><?xml version="1.0" encoding="utf-8"?>
<a:theme xmlns:a="http://schemas.openxmlformats.org/drawingml/2006/main" name="Distintivo">
  <a:themeElements>
    <a:clrScheme name="Distintivo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Distintivo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stintivo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ppt/theme/theme2.xml><?xml version="1.0" encoding="utf-8"?>
<a:theme xmlns:a="http://schemas.openxmlformats.org/drawingml/2006/main" name="Tema de Office">
  <a:themeElements>
    <a:clrScheme name="Watercolor_16x9">
      <a:dk1>
        <a:sysClr val="windowText" lastClr="000000"/>
      </a:dk1>
      <a:lt1>
        <a:sysClr val="window" lastClr="FFFFFF"/>
      </a:lt1>
      <a:dk2>
        <a:srgbClr val="09AFA7"/>
      </a:dk2>
      <a:lt2>
        <a:srgbClr val="AEF1EA"/>
      </a:lt2>
      <a:accent1>
        <a:srgbClr val="08CAC1"/>
      </a:accent1>
      <a:accent2>
        <a:srgbClr val="76C714"/>
      </a:accent2>
      <a:accent3>
        <a:srgbClr val="0E70C2"/>
      </a:accent3>
      <a:accent4>
        <a:srgbClr val="259F39"/>
      </a:accent4>
      <a:accent5>
        <a:srgbClr val="C8C015"/>
      </a:accent5>
      <a:accent6>
        <a:srgbClr val="444FDC"/>
      </a:accent6>
      <a:hlink>
        <a:srgbClr val="76C714"/>
      </a:hlink>
      <a:folHlink>
        <a:srgbClr val="7F7F7F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Watercolor_16x9">
      <a:dk1>
        <a:sysClr val="windowText" lastClr="000000"/>
      </a:dk1>
      <a:lt1>
        <a:sysClr val="window" lastClr="FFFFFF"/>
      </a:lt1>
      <a:dk2>
        <a:srgbClr val="09AFA7"/>
      </a:dk2>
      <a:lt2>
        <a:srgbClr val="AEF1EA"/>
      </a:lt2>
      <a:accent1>
        <a:srgbClr val="08CAC1"/>
      </a:accent1>
      <a:accent2>
        <a:srgbClr val="76C714"/>
      </a:accent2>
      <a:accent3>
        <a:srgbClr val="0E70C2"/>
      </a:accent3>
      <a:accent4>
        <a:srgbClr val="259F39"/>
      </a:accent4>
      <a:accent5>
        <a:srgbClr val="C8C015"/>
      </a:accent5>
      <a:accent6>
        <a:srgbClr val="444FDC"/>
      </a:accent6>
      <a:hlink>
        <a:srgbClr val="76C714"/>
      </a:hlink>
      <a:folHlink>
        <a:srgbClr val="7F7F7F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7776</TotalTime>
  <Words>723</Words>
  <Application>Microsoft Office PowerPoint</Application>
  <PresentationFormat>Panorámica</PresentationFormat>
  <Paragraphs>117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12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21" baseType="lpstr">
      <vt:lpstr>Agency FB</vt:lpstr>
      <vt:lpstr>arial</vt:lpstr>
      <vt:lpstr>arial</vt:lpstr>
      <vt:lpstr>Arial Black</vt:lpstr>
      <vt:lpstr>Calibri</vt:lpstr>
      <vt:lpstr>DFGothic-EB</vt:lpstr>
      <vt:lpstr>Gill Sans MT</vt:lpstr>
      <vt:lpstr>Impact</vt:lpstr>
      <vt:lpstr>Noto Serif</vt:lpstr>
      <vt:lpstr>Palatino Linotype</vt:lpstr>
      <vt:lpstr>Times New Roman</vt:lpstr>
      <vt:lpstr>Trebuchet MS</vt:lpstr>
      <vt:lpstr>Distintivo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FRASES CLISÉS, TRILLADAS, POPULARES, SIN VALOR LITERARIO  (Cuando todo el mundo lo dice y repite una expresión, ya no tiene valor literario) Tomar y repetir los refranes populares, en los textos literarios propios le resta valor a la originalidad. </vt:lpstr>
      <vt:lpstr>FRASES  COLOQUIALES SIN VALOR LITERARIO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Diseño del título</dc:title>
  <dc:creator>sara</dc:creator>
  <cp:lastModifiedBy>gladyserminia paredesbonilla</cp:lastModifiedBy>
  <cp:revision>405</cp:revision>
  <cp:lastPrinted>2017-02-27T03:31:11Z</cp:lastPrinted>
  <dcterms:created xsi:type="dcterms:W3CDTF">2017-02-21T15:49:09Z</dcterms:created>
  <dcterms:modified xsi:type="dcterms:W3CDTF">2023-11-23T13:33:52Z</dcterms:modified>
</cp:coreProperties>
</file>