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5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605307"/>
            <a:ext cx="8689976" cy="3204691"/>
          </a:xfrm>
        </p:spPr>
        <p:txBody>
          <a:bodyPr/>
          <a:lstStyle/>
          <a:p>
            <a:r>
              <a:rPr lang="es-EC" dirty="0"/>
              <a:t>MODAL </a:t>
            </a:r>
            <a:r>
              <a:rPr lang="es-EC" dirty="0" err="1"/>
              <a:t>VERBS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986566"/>
          </a:xfrm>
        </p:spPr>
        <p:txBody>
          <a:bodyPr/>
          <a:lstStyle/>
          <a:p>
            <a:pPr algn="l"/>
            <a:r>
              <a:rPr lang="es-EC" dirty="0" err="1"/>
              <a:t>Talking</a:t>
            </a:r>
            <a:r>
              <a:rPr lang="es-EC" dirty="0"/>
              <a:t> </a:t>
            </a:r>
            <a:r>
              <a:rPr lang="es-EC" dirty="0" err="1"/>
              <a:t>about</a:t>
            </a:r>
            <a:r>
              <a:rPr lang="es-EC" dirty="0"/>
              <a:t> </a:t>
            </a:r>
            <a:r>
              <a:rPr lang="es-EC" dirty="0" err="1"/>
              <a:t>health</a:t>
            </a:r>
            <a:r>
              <a:rPr lang="es-EC" dirty="0"/>
              <a:t> </a:t>
            </a:r>
            <a:r>
              <a:rPr lang="es-EC" dirty="0" err="1"/>
              <a:t>matters</a:t>
            </a:r>
            <a:endParaRPr lang="es-ES" dirty="0"/>
          </a:p>
        </p:txBody>
      </p:sp>
      <p:pic>
        <p:nvPicPr>
          <p:cNvPr id="4" name="Imagen 3" descr="Doctor and Nurse Cartoon: Imágenes, fotos de stock y vector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94" y="529105"/>
            <a:ext cx="2270125" cy="2449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35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656824"/>
            <a:ext cx="10363826" cy="5134376"/>
          </a:xfrm>
        </p:spPr>
        <p:txBody>
          <a:bodyPr/>
          <a:lstStyle/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r>
              <a:rPr lang="es-EC" sz="2400" dirty="0"/>
              <a:t>- </a:t>
            </a:r>
            <a:r>
              <a:rPr lang="es-EC" sz="2400" dirty="0" err="1"/>
              <a:t>If</a:t>
            </a:r>
            <a:r>
              <a:rPr lang="es-EC" sz="2400" dirty="0"/>
              <a:t> </a:t>
            </a:r>
            <a:r>
              <a:rPr lang="es-EC" sz="2400" dirty="0" err="1"/>
              <a:t>you</a:t>
            </a:r>
            <a:r>
              <a:rPr lang="es-EC" sz="2400" dirty="0"/>
              <a:t> </a:t>
            </a:r>
            <a:r>
              <a:rPr lang="es-EC" sz="2400" dirty="0" err="1"/>
              <a:t>feel</a:t>
            </a:r>
            <a:r>
              <a:rPr lang="es-EC" sz="2400" dirty="0"/>
              <a:t> </a:t>
            </a:r>
            <a:r>
              <a:rPr lang="es-EC" sz="2400" dirty="0" err="1"/>
              <a:t>pain</a:t>
            </a:r>
            <a:r>
              <a:rPr lang="es-EC" sz="2400" dirty="0"/>
              <a:t>.		           </a:t>
            </a:r>
          </a:p>
          <a:p>
            <a:pPr marL="0" indent="0">
              <a:buNone/>
            </a:pPr>
            <a:r>
              <a:rPr lang="es-EC" sz="2400" dirty="0"/>
              <a:t>- </a:t>
            </a:r>
            <a:r>
              <a:rPr lang="es-EC" sz="2400" dirty="0" err="1"/>
              <a:t>You</a:t>
            </a:r>
            <a:r>
              <a:rPr lang="es-EC" sz="2400" dirty="0"/>
              <a:t> </a:t>
            </a:r>
            <a:r>
              <a:rPr lang="es-EC" sz="2400" dirty="0" err="1">
                <a:solidFill>
                  <a:srgbClr val="FF0000"/>
                </a:solidFill>
              </a:rPr>
              <a:t>may</a:t>
            </a:r>
            <a:r>
              <a:rPr lang="es-EC" sz="2400" dirty="0">
                <a:solidFill>
                  <a:srgbClr val="FF0000"/>
                </a:solidFill>
              </a:rPr>
              <a:t>/</a:t>
            </a:r>
            <a:r>
              <a:rPr lang="es-EC" sz="2400" dirty="0" err="1">
                <a:solidFill>
                  <a:srgbClr val="FF0000"/>
                </a:solidFill>
              </a:rPr>
              <a:t>might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>
                <a:solidFill>
                  <a:srgbClr val="FF0000"/>
                </a:solidFill>
              </a:rPr>
              <a:t>not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/>
              <a:t>make</a:t>
            </a:r>
            <a:r>
              <a:rPr lang="es-EC" sz="2400" dirty="0"/>
              <a:t> </a:t>
            </a:r>
            <a:r>
              <a:rPr lang="es-EC" sz="2400" dirty="0" err="1"/>
              <a:t>an</a:t>
            </a:r>
            <a:r>
              <a:rPr lang="es-EC" sz="2400" dirty="0"/>
              <a:t> </a:t>
            </a:r>
            <a:r>
              <a:rPr lang="es-EC" sz="2400" dirty="0" err="1"/>
              <a:t>appointment</a:t>
            </a:r>
            <a:r>
              <a:rPr lang="es-EC" sz="2400" dirty="0"/>
              <a:t>.</a:t>
            </a:r>
          </a:p>
          <a:p>
            <a:endParaRPr lang="es-ES" dirty="0"/>
          </a:p>
        </p:txBody>
      </p:sp>
      <p:pic>
        <p:nvPicPr>
          <p:cNvPr id="6150" name="Picture 6" descr="1,672 Dental Appointment Stock Vector Illustration And Royalt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199" y="940158"/>
            <a:ext cx="3401275" cy="29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1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695460"/>
            <a:ext cx="10363826" cy="5095740"/>
          </a:xfrm>
        </p:spPr>
        <p:txBody>
          <a:bodyPr/>
          <a:lstStyle/>
          <a:p>
            <a:r>
              <a:rPr lang="es-EC" dirty="0"/>
              <a:t>Extra </a:t>
            </a:r>
            <a:r>
              <a:rPr lang="es-EC" dirty="0" err="1"/>
              <a:t>examples</a:t>
            </a:r>
            <a:r>
              <a:rPr lang="es-EC" dirty="0"/>
              <a:t>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213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635618"/>
            <a:ext cx="10363826" cy="4675030"/>
          </a:xfrm>
        </p:spPr>
        <p:txBody>
          <a:bodyPr/>
          <a:lstStyle/>
          <a:p>
            <a:pPr algn="ctr"/>
            <a:r>
              <a:rPr lang="es-EC" sz="2800" dirty="0" err="1"/>
              <a:t>Must</a:t>
            </a:r>
            <a:r>
              <a:rPr lang="es-EC" sz="2800" dirty="0"/>
              <a:t> = </a:t>
            </a:r>
            <a:r>
              <a:rPr lang="es-EC" sz="2800" dirty="0" err="1"/>
              <a:t>conclusion</a:t>
            </a:r>
            <a:endParaRPr lang="es-EC" sz="2800" dirty="0"/>
          </a:p>
          <a:p>
            <a:pPr algn="ctr"/>
            <a:endParaRPr lang="es-EC" sz="2800" dirty="0"/>
          </a:p>
          <a:p>
            <a:pPr algn="ctr"/>
            <a:r>
              <a:rPr lang="es-EC" sz="2800" dirty="0" err="1"/>
              <a:t>WILL</a:t>
            </a:r>
            <a:r>
              <a:rPr lang="es-EC" sz="2800" dirty="0"/>
              <a:t> BE </a:t>
            </a:r>
            <a:r>
              <a:rPr lang="es-EC" sz="2800" dirty="0" err="1"/>
              <a:t>ABLE</a:t>
            </a:r>
            <a:r>
              <a:rPr lang="es-EC" sz="2800" dirty="0"/>
              <a:t> </a:t>
            </a:r>
            <a:r>
              <a:rPr lang="es-EC" sz="2800" dirty="0" err="1"/>
              <a:t>TO</a:t>
            </a:r>
            <a:r>
              <a:rPr lang="es-EC" sz="2800" dirty="0"/>
              <a:t> = </a:t>
            </a:r>
            <a:r>
              <a:rPr lang="es-EC" sz="2800" dirty="0" err="1"/>
              <a:t>future</a:t>
            </a:r>
            <a:r>
              <a:rPr lang="es-EC" sz="2800" dirty="0"/>
              <a:t> </a:t>
            </a:r>
            <a:r>
              <a:rPr lang="es-EC" sz="2800" dirty="0" err="1"/>
              <a:t>possibility</a:t>
            </a:r>
            <a:endParaRPr lang="es-EC" sz="2800" dirty="0"/>
          </a:p>
          <a:p>
            <a:pPr marL="0" indent="0" algn="ctr">
              <a:buNone/>
            </a:pPr>
            <a:endParaRPr lang="es-EC" sz="2800" dirty="0"/>
          </a:p>
          <a:p>
            <a:pPr algn="ctr"/>
            <a:r>
              <a:rPr lang="es-EC" sz="2800" dirty="0" err="1"/>
              <a:t>May</a:t>
            </a:r>
            <a:r>
              <a:rPr lang="es-EC" sz="2800" dirty="0"/>
              <a:t> / </a:t>
            </a:r>
            <a:r>
              <a:rPr lang="es-EC" sz="2800" dirty="0" err="1"/>
              <a:t>might</a:t>
            </a:r>
            <a:r>
              <a:rPr lang="es-EC" sz="2800" dirty="0"/>
              <a:t>  be </a:t>
            </a:r>
            <a:r>
              <a:rPr lang="es-EC" sz="2800" dirty="0" err="1"/>
              <a:t>able</a:t>
            </a:r>
            <a:r>
              <a:rPr lang="es-EC" sz="2800" dirty="0"/>
              <a:t> </a:t>
            </a:r>
            <a:r>
              <a:rPr lang="es-EC" sz="2800" dirty="0" err="1"/>
              <a:t>to</a:t>
            </a:r>
            <a:r>
              <a:rPr lang="es-EC" sz="2800" dirty="0"/>
              <a:t>  = </a:t>
            </a:r>
            <a:r>
              <a:rPr lang="es-EC" sz="2800" dirty="0" err="1"/>
              <a:t>possibility</a:t>
            </a:r>
            <a:endParaRPr lang="es-EC" sz="2800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211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89203" y="765496"/>
            <a:ext cx="11171202" cy="5223180"/>
          </a:xfrm>
        </p:spPr>
        <p:txBody>
          <a:bodyPr>
            <a:normAutofit/>
          </a:bodyPr>
          <a:lstStyle/>
          <a:p>
            <a:r>
              <a:rPr lang="es-EC" sz="2400" dirty="0" err="1"/>
              <a:t>Must</a:t>
            </a:r>
            <a:r>
              <a:rPr lang="es-EC" sz="2400" dirty="0"/>
              <a:t> = </a:t>
            </a:r>
            <a:r>
              <a:rPr lang="es-EC" sz="2400" dirty="0" err="1"/>
              <a:t>conclusion</a:t>
            </a: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>
              <a:buFontTx/>
              <a:buChar char="-"/>
            </a:pPr>
            <a:r>
              <a:rPr lang="es-EC" sz="2400" dirty="0" err="1"/>
              <a:t>Situation</a:t>
            </a:r>
            <a:r>
              <a:rPr lang="es-EC" sz="2400" dirty="0"/>
              <a:t>:		</a:t>
            </a:r>
            <a:r>
              <a:rPr lang="es-EC" sz="2400" dirty="0" err="1"/>
              <a:t>The</a:t>
            </a:r>
            <a:r>
              <a:rPr lang="es-EC" sz="2400" dirty="0"/>
              <a:t> </a:t>
            </a:r>
            <a:r>
              <a:rPr lang="es-EC" sz="2400" dirty="0" err="1"/>
              <a:t>lights</a:t>
            </a:r>
            <a:r>
              <a:rPr lang="es-EC" sz="2400" dirty="0"/>
              <a:t> in </a:t>
            </a:r>
            <a:r>
              <a:rPr lang="es-EC" sz="2400" dirty="0" err="1"/>
              <a:t>the</a:t>
            </a:r>
            <a:r>
              <a:rPr lang="es-EC" sz="2400" dirty="0"/>
              <a:t> </a:t>
            </a:r>
            <a:r>
              <a:rPr lang="es-EC" sz="2400" dirty="0" err="1"/>
              <a:t>house</a:t>
            </a:r>
            <a:r>
              <a:rPr lang="es-EC" sz="2400" dirty="0"/>
              <a:t> are </a:t>
            </a:r>
            <a:r>
              <a:rPr lang="es-EC" sz="2400" dirty="0" err="1"/>
              <a:t>on</a:t>
            </a:r>
            <a:r>
              <a:rPr lang="es-EC" sz="2400" dirty="0"/>
              <a:t>. </a:t>
            </a:r>
          </a:p>
          <a:p>
            <a:pPr>
              <a:buFontTx/>
              <a:buChar char="-"/>
            </a:pPr>
            <a:r>
              <a:rPr lang="es-EC" sz="2400" dirty="0" err="1"/>
              <a:t>Conclusion</a:t>
            </a:r>
            <a:r>
              <a:rPr lang="es-EC" sz="2400" dirty="0"/>
              <a:t>: 	</a:t>
            </a:r>
            <a:r>
              <a:rPr lang="es-EC" sz="2400" dirty="0" err="1"/>
              <a:t>Somebody</a:t>
            </a:r>
            <a:r>
              <a:rPr lang="es-EC" sz="2400" dirty="0"/>
              <a:t> </a:t>
            </a:r>
            <a:r>
              <a:rPr lang="es-EC" sz="2400" dirty="0" err="1">
                <a:solidFill>
                  <a:srgbClr val="FF0000"/>
                </a:solidFill>
              </a:rPr>
              <a:t>must</a:t>
            </a:r>
            <a:r>
              <a:rPr lang="es-EC" sz="2400" dirty="0">
                <a:solidFill>
                  <a:srgbClr val="FF0000"/>
                </a:solidFill>
              </a:rPr>
              <a:t> be </a:t>
            </a:r>
            <a:r>
              <a:rPr lang="es-EC" sz="2400" dirty="0"/>
              <a:t>in </a:t>
            </a:r>
            <a:r>
              <a:rPr lang="es-EC" sz="2400" dirty="0" err="1"/>
              <a:t>the</a:t>
            </a:r>
            <a:r>
              <a:rPr lang="es-EC" sz="2400" dirty="0"/>
              <a:t> </a:t>
            </a:r>
            <a:r>
              <a:rPr lang="es-EC" sz="2400" dirty="0" err="1"/>
              <a:t>house</a:t>
            </a:r>
            <a:r>
              <a:rPr lang="es-EC" sz="2400" dirty="0"/>
              <a:t>.  </a:t>
            </a:r>
            <a:r>
              <a:rPr lang="es-EC" sz="2400" dirty="0">
                <a:solidFill>
                  <a:srgbClr val="FF0000"/>
                </a:solidFill>
              </a:rPr>
              <a:t>(</a:t>
            </a:r>
            <a:r>
              <a:rPr lang="es-EC" sz="2400" dirty="0" err="1">
                <a:solidFill>
                  <a:srgbClr val="FF0000"/>
                </a:solidFill>
              </a:rPr>
              <a:t>Affirmative</a:t>
            </a:r>
            <a:r>
              <a:rPr lang="es-EC" sz="2400" dirty="0">
                <a:solidFill>
                  <a:srgbClr val="FF0000"/>
                </a:solidFill>
              </a:rPr>
              <a:t>)</a:t>
            </a:r>
          </a:p>
          <a:p>
            <a:pPr>
              <a:buFontTx/>
              <a:buChar char="-"/>
            </a:pPr>
            <a:endParaRPr lang="es-EC" sz="2400" dirty="0"/>
          </a:p>
          <a:p>
            <a:pPr>
              <a:buFontTx/>
              <a:buChar char="-"/>
            </a:pPr>
            <a:endParaRPr lang="es-EC" sz="2400" dirty="0"/>
          </a:p>
          <a:p>
            <a:pPr>
              <a:buFontTx/>
              <a:buChar char="-"/>
            </a:pPr>
            <a:endParaRPr lang="es-EC" sz="2400" dirty="0"/>
          </a:p>
          <a:p>
            <a:pPr>
              <a:buFontTx/>
              <a:buChar char="-"/>
            </a:pPr>
            <a:endParaRPr lang="es-EC" sz="2400" dirty="0"/>
          </a:p>
          <a:p>
            <a:pPr marL="0" indent="0">
              <a:buNone/>
            </a:pPr>
            <a:endParaRPr lang="es-EC" dirty="0"/>
          </a:p>
          <a:p>
            <a:endParaRPr lang="es-ES" dirty="0"/>
          </a:p>
        </p:txBody>
      </p:sp>
      <p:pic>
        <p:nvPicPr>
          <p:cNvPr id="1026" name="Picture 2" descr="How To Buy A House With $10,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22" y="1345043"/>
            <a:ext cx="3719970" cy="247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24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631066"/>
            <a:ext cx="10363826" cy="5160134"/>
          </a:xfrm>
        </p:spPr>
        <p:txBody>
          <a:bodyPr/>
          <a:lstStyle/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r>
              <a:rPr lang="es-EC" sz="2400" dirty="0" err="1"/>
              <a:t>Situation</a:t>
            </a:r>
            <a:r>
              <a:rPr lang="es-EC" sz="2400" dirty="0"/>
              <a:t>: 		Sandra has a </a:t>
            </a:r>
            <a:r>
              <a:rPr lang="es-EC" sz="2400" dirty="0" err="1"/>
              <a:t>problem</a:t>
            </a:r>
            <a:r>
              <a:rPr lang="es-EC" sz="2400" dirty="0"/>
              <a:t> in </a:t>
            </a:r>
            <a:r>
              <a:rPr lang="es-EC" sz="2400" dirty="0" err="1"/>
              <a:t>her</a:t>
            </a:r>
            <a:r>
              <a:rPr lang="es-EC" sz="2400" dirty="0"/>
              <a:t> </a:t>
            </a:r>
            <a:r>
              <a:rPr lang="es-EC" sz="2400" dirty="0" err="1"/>
              <a:t>job</a:t>
            </a:r>
            <a:r>
              <a:rPr lang="es-EC" sz="2400" dirty="0"/>
              <a:t>.</a:t>
            </a:r>
          </a:p>
          <a:p>
            <a:pPr>
              <a:buFontTx/>
              <a:buChar char="-"/>
            </a:pPr>
            <a:r>
              <a:rPr lang="es-EC" sz="2400" dirty="0" err="1"/>
              <a:t>Conclusion</a:t>
            </a:r>
            <a:r>
              <a:rPr lang="es-EC" sz="2400" dirty="0"/>
              <a:t>:	</a:t>
            </a:r>
            <a:r>
              <a:rPr lang="es-EC" sz="2400" dirty="0" err="1"/>
              <a:t>She</a:t>
            </a:r>
            <a:r>
              <a:rPr lang="es-EC" sz="2400" dirty="0"/>
              <a:t> </a:t>
            </a:r>
            <a:r>
              <a:rPr lang="es-EC" sz="2400" dirty="0" err="1">
                <a:solidFill>
                  <a:srgbClr val="FF0000"/>
                </a:solidFill>
              </a:rPr>
              <a:t>must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>
                <a:solidFill>
                  <a:srgbClr val="FF0000"/>
                </a:solidFill>
              </a:rPr>
              <a:t>not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/>
              <a:t>feel</a:t>
            </a:r>
            <a:r>
              <a:rPr lang="es-EC" sz="2400" dirty="0"/>
              <a:t> </a:t>
            </a:r>
            <a:r>
              <a:rPr lang="es-EC" sz="2400" dirty="0" err="1"/>
              <a:t>o.k</a:t>
            </a:r>
            <a:r>
              <a:rPr lang="es-EC" sz="2400" dirty="0"/>
              <a:t>.    </a:t>
            </a:r>
            <a:r>
              <a:rPr lang="es-EC" sz="2400" dirty="0">
                <a:solidFill>
                  <a:srgbClr val="FF0000"/>
                </a:solidFill>
              </a:rPr>
              <a:t>(</a:t>
            </a:r>
            <a:r>
              <a:rPr lang="es-EC" sz="2400" dirty="0" err="1">
                <a:solidFill>
                  <a:srgbClr val="FF0000"/>
                </a:solidFill>
              </a:rPr>
              <a:t>negative</a:t>
            </a:r>
            <a:r>
              <a:rPr lang="es-EC" sz="2400" dirty="0">
                <a:solidFill>
                  <a:srgbClr val="FF0000"/>
                </a:solidFill>
              </a:rPr>
              <a:t>)</a:t>
            </a:r>
          </a:p>
          <a:p>
            <a:endParaRPr lang="es-ES" dirty="0"/>
          </a:p>
        </p:txBody>
      </p:sp>
      <p:pic>
        <p:nvPicPr>
          <p:cNvPr id="4" name="Picture 4" descr="99 problems at work? Try the one-pound strate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51" y="1050436"/>
            <a:ext cx="3322749" cy="24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16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708338"/>
            <a:ext cx="10363826" cy="5082861"/>
          </a:xfrm>
        </p:spPr>
        <p:txBody>
          <a:bodyPr/>
          <a:lstStyle/>
          <a:p>
            <a:r>
              <a:rPr lang="es-EC" dirty="0"/>
              <a:t>Extra </a:t>
            </a:r>
            <a:r>
              <a:rPr lang="es-EC" dirty="0" err="1"/>
              <a:t>examples</a:t>
            </a:r>
            <a:r>
              <a:rPr lang="es-EC" dirty="0"/>
              <a:t>: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7951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746976"/>
            <a:ext cx="10363826" cy="5044224"/>
          </a:xfrm>
        </p:spPr>
        <p:txBody>
          <a:bodyPr/>
          <a:lstStyle/>
          <a:p>
            <a:r>
              <a:rPr lang="es-EC" sz="2400" dirty="0" err="1"/>
              <a:t>WILL</a:t>
            </a:r>
            <a:r>
              <a:rPr lang="es-EC" sz="2400" dirty="0"/>
              <a:t> BE </a:t>
            </a:r>
            <a:r>
              <a:rPr lang="es-EC" sz="2400" dirty="0" err="1"/>
              <a:t>ABLE</a:t>
            </a:r>
            <a:r>
              <a:rPr lang="es-EC" sz="2400" dirty="0"/>
              <a:t> </a:t>
            </a:r>
            <a:r>
              <a:rPr lang="es-EC" sz="2400" dirty="0" err="1"/>
              <a:t>TO</a:t>
            </a:r>
            <a:r>
              <a:rPr lang="es-EC" sz="2400" dirty="0"/>
              <a:t> = </a:t>
            </a:r>
            <a:r>
              <a:rPr lang="es-EC" sz="2400" dirty="0" err="1"/>
              <a:t>future</a:t>
            </a:r>
            <a:r>
              <a:rPr lang="es-EC" sz="2400" dirty="0"/>
              <a:t> </a:t>
            </a:r>
            <a:r>
              <a:rPr lang="es-EC" sz="2400" dirty="0" err="1"/>
              <a:t>possibility</a:t>
            </a:r>
            <a:endParaRPr lang="es-EC" sz="2400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>
              <a:buFontTx/>
              <a:buChar char="-"/>
            </a:pPr>
            <a:r>
              <a:rPr lang="es-EC" sz="2400" dirty="0" err="1"/>
              <a:t>The</a:t>
            </a:r>
            <a:r>
              <a:rPr lang="es-EC" sz="2400" dirty="0"/>
              <a:t> doctor can </a:t>
            </a:r>
            <a:r>
              <a:rPr lang="es-EC" sz="2400" dirty="0" err="1"/>
              <a:t>see</a:t>
            </a:r>
            <a:r>
              <a:rPr lang="es-EC" sz="2400" dirty="0"/>
              <a:t> </a:t>
            </a:r>
            <a:r>
              <a:rPr lang="es-EC" sz="2400" dirty="0" err="1"/>
              <a:t>you</a:t>
            </a:r>
            <a:r>
              <a:rPr lang="es-EC" sz="2400" dirty="0"/>
              <a:t> </a:t>
            </a:r>
            <a:r>
              <a:rPr lang="es-EC" sz="2400" dirty="0" err="1">
                <a:solidFill>
                  <a:srgbClr val="FF0000"/>
                </a:solidFill>
              </a:rPr>
              <a:t>tomorrow</a:t>
            </a:r>
            <a:r>
              <a:rPr lang="es-EC" sz="2400" dirty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s-EC" sz="2400" dirty="0" err="1"/>
              <a:t>The</a:t>
            </a:r>
            <a:r>
              <a:rPr lang="es-EC" sz="2400" dirty="0"/>
              <a:t> doctor </a:t>
            </a:r>
            <a:r>
              <a:rPr lang="es-EC" sz="2400" dirty="0" err="1">
                <a:solidFill>
                  <a:srgbClr val="FF0000"/>
                </a:solidFill>
              </a:rPr>
              <a:t>will</a:t>
            </a:r>
            <a:r>
              <a:rPr lang="es-EC" sz="2400" dirty="0">
                <a:solidFill>
                  <a:srgbClr val="FF0000"/>
                </a:solidFill>
              </a:rPr>
              <a:t> be </a:t>
            </a:r>
            <a:r>
              <a:rPr lang="es-EC" sz="2400" dirty="0" err="1">
                <a:solidFill>
                  <a:srgbClr val="FF0000"/>
                </a:solidFill>
              </a:rPr>
              <a:t>able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>
                <a:solidFill>
                  <a:srgbClr val="FF0000"/>
                </a:solidFill>
              </a:rPr>
              <a:t>to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/>
              <a:t>see</a:t>
            </a:r>
            <a:r>
              <a:rPr lang="es-EC" sz="2400" dirty="0"/>
              <a:t> </a:t>
            </a:r>
            <a:r>
              <a:rPr lang="es-EC" sz="2400" dirty="0" err="1"/>
              <a:t>you</a:t>
            </a:r>
            <a:r>
              <a:rPr lang="es-EC" sz="2400" dirty="0"/>
              <a:t> </a:t>
            </a:r>
            <a:r>
              <a:rPr lang="es-EC" sz="2400" dirty="0" err="1"/>
              <a:t>tomorrow</a:t>
            </a:r>
            <a:r>
              <a:rPr lang="es-EC" sz="2400" dirty="0"/>
              <a:t>.     </a:t>
            </a:r>
            <a:r>
              <a:rPr lang="es-EC" sz="2400" dirty="0">
                <a:solidFill>
                  <a:srgbClr val="FF0000"/>
                </a:solidFill>
              </a:rPr>
              <a:t>(</a:t>
            </a:r>
            <a:r>
              <a:rPr lang="es-EC" sz="2400" dirty="0" err="1">
                <a:solidFill>
                  <a:srgbClr val="FF0000"/>
                </a:solidFill>
              </a:rPr>
              <a:t>Affirmative</a:t>
            </a:r>
            <a:r>
              <a:rPr lang="es-EC" sz="2400" dirty="0">
                <a:solidFill>
                  <a:srgbClr val="FF0000"/>
                </a:solidFill>
              </a:rPr>
              <a:t>)</a:t>
            </a:r>
            <a:endParaRPr lang="es-EC" sz="2400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540" y="1269913"/>
            <a:ext cx="3614604" cy="259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4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772731" y="602848"/>
            <a:ext cx="11065513" cy="5107215"/>
          </a:xfrm>
        </p:spPr>
        <p:txBody>
          <a:bodyPr/>
          <a:lstStyle/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>
              <a:buFontTx/>
              <a:buChar char="-"/>
            </a:pPr>
            <a:r>
              <a:rPr lang="es-EC" sz="2400" dirty="0"/>
              <a:t>Karla </a:t>
            </a:r>
            <a:r>
              <a:rPr lang="es-EC" sz="2400" dirty="0" err="1"/>
              <a:t>can´t</a:t>
            </a:r>
            <a:r>
              <a:rPr lang="es-EC" sz="2400" dirty="0"/>
              <a:t> come </a:t>
            </a:r>
            <a:r>
              <a:rPr lang="es-EC" sz="2400" dirty="0" err="1"/>
              <a:t>to</a:t>
            </a:r>
            <a:r>
              <a:rPr lang="es-EC" sz="2400" dirty="0"/>
              <a:t> </a:t>
            </a:r>
            <a:r>
              <a:rPr lang="es-EC" sz="2400" dirty="0" err="1"/>
              <a:t>class</a:t>
            </a:r>
            <a:r>
              <a:rPr lang="es-EC" sz="2400" dirty="0"/>
              <a:t> </a:t>
            </a:r>
            <a:r>
              <a:rPr lang="es-EC" sz="2400" dirty="0" err="1">
                <a:solidFill>
                  <a:srgbClr val="FF0000"/>
                </a:solidFill>
              </a:rPr>
              <a:t>this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>
                <a:solidFill>
                  <a:srgbClr val="FF0000"/>
                </a:solidFill>
              </a:rPr>
              <a:t>week</a:t>
            </a:r>
            <a:r>
              <a:rPr lang="es-EC" sz="2400" dirty="0"/>
              <a:t>.</a:t>
            </a:r>
          </a:p>
          <a:p>
            <a:pPr>
              <a:buFontTx/>
              <a:buChar char="-"/>
            </a:pPr>
            <a:r>
              <a:rPr lang="es-EC" sz="2400" dirty="0"/>
              <a:t>Karla </a:t>
            </a:r>
            <a:r>
              <a:rPr lang="es-EC" sz="2400" dirty="0" err="1">
                <a:solidFill>
                  <a:srgbClr val="FF0000"/>
                </a:solidFill>
              </a:rPr>
              <a:t>won’t</a:t>
            </a:r>
            <a:r>
              <a:rPr lang="es-EC" sz="2400" dirty="0">
                <a:solidFill>
                  <a:srgbClr val="FF0000"/>
                </a:solidFill>
              </a:rPr>
              <a:t> be </a:t>
            </a:r>
            <a:r>
              <a:rPr lang="es-EC" sz="2400" dirty="0" err="1">
                <a:solidFill>
                  <a:srgbClr val="FF0000"/>
                </a:solidFill>
              </a:rPr>
              <a:t>able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>
                <a:solidFill>
                  <a:srgbClr val="FF0000"/>
                </a:solidFill>
              </a:rPr>
              <a:t>to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/>
              <a:t>come </a:t>
            </a:r>
            <a:r>
              <a:rPr lang="es-EC" sz="2400" dirty="0" err="1"/>
              <a:t>to</a:t>
            </a:r>
            <a:r>
              <a:rPr lang="es-EC" sz="2400" dirty="0"/>
              <a:t> </a:t>
            </a:r>
            <a:r>
              <a:rPr lang="es-EC" sz="2400" dirty="0" err="1"/>
              <a:t>class</a:t>
            </a:r>
            <a:r>
              <a:rPr lang="es-EC" sz="2400" dirty="0"/>
              <a:t> </a:t>
            </a:r>
            <a:r>
              <a:rPr lang="es-EC" sz="2400" dirty="0" err="1"/>
              <a:t>this</a:t>
            </a:r>
            <a:r>
              <a:rPr lang="es-EC" sz="2400" dirty="0"/>
              <a:t> </a:t>
            </a:r>
            <a:r>
              <a:rPr lang="es-EC" sz="2400" dirty="0" err="1"/>
              <a:t>week</a:t>
            </a:r>
            <a:r>
              <a:rPr lang="es-EC" sz="2400" dirty="0"/>
              <a:t>.    </a:t>
            </a:r>
            <a:r>
              <a:rPr lang="es-EC" sz="2400" dirty="0">
                <a:solidFill>
                  <a:srgbClr val="FF0000"/>
                </a:solidFill>
              </a:rPr>
              <a:t>(</a:t>
            </a:r>
            <a:r>
              <a:rPr lang="es-EC" sz="2400" dirty="0" err="1">
                <a:solidFill>
                  <a:srgbClr val="FF0000"/>
                </a:solidFill>
              </a:rPr>
              <a:t>Negative</a:t>
            </a:r>
            <a:r>
              <a:rPr lang="es-EC" sz="2400" dirty="0">
                <a:solidFill>
                  <a:srgbClr val="FF0000"/>
                </a:solidFill>
              </a:rPr>
              <a:t>)</a:t>
            </a:r>
          </a:p>
          <a:p>
            <a:endParaRPr lang="es-ES" dirty="0"/>
          </a:p>
        </p:txBody>
      </p:sp>
      <p:pic>
        <p:nvPicPr>
          <p:cNvPr id="4098" name="Picture 2" descr="Imágenes, fotos de stock y vectores sobre Student+talking+with+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22" y="986130"/>
            <a:ext cx="4061807" cy="291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83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656824"/>
            <a:ext cx="10363826" cy="5134376"/>
          </a:xfrm>
        </p:spPr>
        <p:txBody>
          <a:bodyPr/>
          <a:lstStyle/>
          <a:p>
            <a:r>
              <a:rPr lang="es-EC" dirty="0"/>
              <a:t>Extra </a:t>
            </a:r>
            <a:r>
              <a:rPr lang="es-EC" dirty="0" err="1"/>
              <a:t>examples</a:t>
            </a:r>
            <a:r>
              <a:rPr lang="es-EC" dirty="0"/>
              <a:t>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120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862258" y="914400"/>
            <a:ext cx="10363826" cy="5589431"/>
          </a:xfrm>
        </p:spPr>
        <p:txBody>
          <a:bodyPr/>
          <a:lstStyle/>
          <a:p>
            <a:r>
              <a:rPr lang="es-EC" sz="2400" dirty="0" err="1"/>
              <a:t>May</a:t>
            </a:r>
            <a:r>
              <a:rPr lang="es-EC" sz="2400" dirty="0"/>
              <a:t> / </a:t>
            </a:r>
            <a:r>
              <a:rPr lang="es-EC" sz="2400" dirty="0" err="1"/>
              <a:t>might</a:t>
            </a:r>
            <a:r>
              <a:rPr lang="es-EC" sz="2400" dirty="0"/>
              <a:t>  be </a:t>
            </a:r>
            <a:r>
              <a:rPr lang="es-EC" sz="2400" dirty="0" err="1"/>
              <a:t>able</a:t>
            </a:r>
            <a:r>
              <a:rPr lang="es-EC" sz="2400" dirty="0"/>
              <a:t> </a:t>
            </a:r>
            <a:r>
              <a:rPr lang="es-EC" sz="2400" dirty="0" err="1"/>
              <a:t>to</a:t>
            </a:r>
            <a:r>
              <a:rPr lang="es-EC" sz="2400" dirty="0"/>
              <a:t>  = </a:t>
            </a:r>
            <a:r>
              <a:rPr lang="es-EC" sz="2400" dirty="0" err="1"/>
              <a:t>possibility</a:t>
            </a:r>
            <a:endParaRPr lang="es-EC" sz="2400" dirty="0"/>
          </a:p>
          <a:p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>
              <a:buFontTx/>
              <a:buChar char="-"/>
            </a:pPr>
            <a:r>
              <a:rPr lang="es-EC" sz="2400" dirty="0" err="1"/>
              <a:t>The</a:t>
            </a:r>
            <a:r>
              <a:rPr lang="es-EC" sz="2400" dirty="0"/>
              <a:t> </a:t>
            </a:r>
            <a:r>
              <a:rPr lang="es-EC" sz="2400" dirty="0" err="1"/>
              <a:t>dentist</a:t>
            </a:r>
            <a:r>
              <a:rPr lang="es-EC" sz="2400" dirty="0"/>
              <a:t> </a:t>
            </a:r>
            <a:r>
              <a:rPr lang="es-EC" sz="2400" dirty="0" err="1"/>
              <a:t>is</a:t>
            </a:r>
            <a:r>
              <a:rPr lang="es-EC" sz="2400" dirty="0"/>
              <a:t> </a:t>
            </a:r>
            <a:r>
              <a:rPr lang="es-EC" sz="2400" dirty="0" err="1"/>
              <a:t>attending</a:t>
            </a:r>
            <a:r>
              <a:rPr lang="es-EC" sz="2400" dirty="0"/>
              <a:t> </a:t>
            </a:r>
            <a:r>
              <a:rPr lang="es-EC" sz="2400" dirty="0" err="1"/>
              <a:t>an</a:t>
            </a:r>
            <a:r>
              <a:rPr lang="es-EC" sz="2400" dirty="0"/>
              <a:t> </a:t>
            </a:r>
            <a:r>
              <a:rPr lang="es-EC" sz="2400" dirty="0" err="1"/>
              <a:t>emergency</a:t>
            </a:r>
            <a:r>
              <a:rPr lang="es-EC" sz="2400" dirty="0"/>
              <a:t>; 	</a:t>
            </a:r>
          </a:p>
          <a:p>
            <a:pPr>
              <a:buFontTx/>
              <a:buChar char="-"/>
            </a:pPr>
            <a:r>
              <a:rPr lang="es-EC" sz="2400" dirty="0"/>
              <a:t>He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>
                <a:solidFill>
                  <a:srgbClr val="FF0000"/>
                </a:solidFill>
              </a:rPr>
              <a:t>may</a:t>
            </a:r>
            <a:r>
              <a:rPr lang="es-EC" sz="2400" dirty="0">
                <a:solidFill>
                  <a:srgbClr val="FF0000"/>
                </a:solidFill>
              </a:rPr>
              <a:t>/</a:t>
            </a:r>
            <a:r>
              <a:rPr lang="es-EC" sz="2400" dirty="0" err="1">
                <a:solidFill>
                  <a:srgbClr val="FF0000"/>
                </a:solidFill>
              </a:rPr>
              <a:t>might</a:t>
            </a:r>
            <a:r>
              <a:rPr lang="es-EC" sz="2400" dirty="0"/>
              <a:t> </a:t>
            </a:r>
            <a:r>
              <a:rPr lang="es-EC" sz="2400" dirty="0" err="1"/>
              <a:t>arrive</a:t>
            </a:r>
            <a:r>
              <a:rPr lang="es-EC" sz="2400" dirty="0"/>
              <a:t> late.</a:t>
            </a:r>
          </a:p>
          <a:p>
            <a:pPr>
              <a:buFontTx/>
              <a:buChar char="-"/>
            </a:pPr>
            <a:endParaRPr lang="es-EC" sz="2400" dirty="0"/>
          </a:p>
          <a:p>
            <a:pPr marL="0" indent="0">
              <a:buNone/>
            </a:pPr>
            <a:endParaRPr lang="es-EC" dirty="0"/>
          </a:p>
          <a:p>
            <a:endParaRPr lang="es-ES" dirty="0"/>
          </a:p>
        </p:txBody>
      </p:sp>
      <p:pic>
        <p:nvPicPr>
          <p:cNvPr id="5122" name="Picture 2" descr="Emergency Dentist Appointments In Centennial, CO | Ridgeview De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68" y="1752028"/>
            <a:ext cx="3747752" cy="249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003988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76</TotalTime>
  <Words>180</Words>
  <Application>Microsoft Office PowerPoint</Application>
  <PresentationFormat>Panorámica</PresentationFormat>
  <Paragraphs>68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Tw Cen MT</vt:lpstr>
      <vt:lpstr>Gota</vt:lpstr>
      <vt:lpstr>MODAL VERBS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 VERBS</dc:title>
  <dc:creator>Aylin Veloz</dc:creator>
  <cp:lastModifiedBy>ANITA MALDONADO</cp:lastModifiedBy>
  <cp:revision>15</cp:revision>
  <dcterms:created xsi:type="dcterms:W3CDTF">2020-04-27T22:41:31Z</dcterms:created>
  <dcterms:modified xsi:type="dcterms:W3CDTF">2021-05-23T03:46:47Z</dcterms:modified>
</cp:coreProperties>
</file>