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84" r:id="rId3"/>
    <p:sldId id="285" r:id="rId4"/>
    <p:sldId id="259" r:id="rId5"/>
    <p:sldId id="257" r:id="rId6"/>
    <p:sldId id="281" r:id="rId7"/>
    <p:sldId id="260" r:id="rId8"/>
    <p:sldId id="283" r:id="rId9"/>
    <p:sldId id="270" r:id="rId10"/>
    <p:sldId id="261" r:id="rId11"/>
    <p:sldId id="271" r:id="rId12"/>
    <p:sldId id="262" r:id="rId13"/>
    <p:sldId id="272" r:id="rId14"/>
    <p:sldId id="258" r:id="rId15"/>
    <p:sldId id="273" r:id="rId16"/>
    <p:sldId id="263" r:id="rId17"/>
    <p:sldId id="274" r:id="rId18"/>
    <p:sldId id="286" r:id="rId19"/>
    <p:sldId id="282" r:id="rId20"/>
    <p:sldId id="265" r:id="rId21"/>
    <p:sldId id="275" r:id="rId22"/>
    <p:sldId id="266" r:id="rId23"/>
    <p:sldId id="276" r:id="rId24"/>
    <p:sldId id="267" r:id="rId25"/>
    <p:sldId id="277" r:id="rId26"/>
    <p:sldId id="268" r:id="rId27"/>
    <p:sldId id="279" r:id="rId28"/>
    <p:sldId id="269" r:id="rId29"/>
    <p:sldId id="280" r:id="rId30"/>
    <p:sldId id="264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37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5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58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62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7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68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8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41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94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08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3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5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4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27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63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08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26760C-ADF8-4007-A97C-BF81A9E2BD42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98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b="1" dirty="0" err="1">
                <a:solidFill>
                  <a:schemeClr val="bg1"/>
                </a:solidFill>
              </a:rPr>
              <a:t>UNIT</a:t>
            </a:r>
            <a:r>
              <a:rPr lang="es-EC" b="1" dirty="0">
                <a:solidFill>
                  <a:schemeClr val="bg1"/>
                </a:solidFill>
              </a:rPr>
              <a:t> 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3600" b="1" dirty="0" err="1">
                <a:solidFill>
                  <a:schemeClr val="bg1"/>
                </a:solidFill>
              </a:rPr>
              <a:t>Make</a:t>
            </a:r>
            <a:r>
              <a:rPr lang="es-EC" sz="3600" b="1" dirty="0">
                <a:solidFill>
                  <a:schemeClr val="bg1"/>
                </a:solidFill>
              </a:rPr>
              <a:t> a </a:t>
            </a:r>
            <a:r>
              <a:rPr lang="es-EC" sz="3600" b="1" dirty="0" err="1">
                <a:solidFill>
                  <a:schemeClr val="bg1"/>
                </a:solidFill>
              </a:rPr>
              <a:t>small</a:t>
            </a:r>
            <a:r>
              <a:rPr lang="es-EC" sz="3600" b="1" dirty="0">
                <a:solidFill>
                  <a:schemeClr val="bg1"/>
                </a:solidFill>
              </a:rPr>
              <a:t> </a:t>
            </a:r>
            <a:r>
              <a:rPr lang="es-EC" sz="3600" b="1" dirty="0" err="1">
                <a:solidFill>
                  <a:schemeClr val="bg1"/>
                </a:solidFill>
              </a:rPr>
              <a:t>talk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5" y="1726395"/>
            <a:ext cx="3406999" cy="25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98490"/>
            <a:ext cx="9573274" cy="544990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800" b="1" u="sng" dirty="0">
                <a:solidFill>
                  <a:schemeClr val="bg1"/>
                </a:solidFill>
              </a:rPr>
              <a:t>Simple Presente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/</a:t>
            </a:r>
            <a:r>
              <a:rPr lang="es-EC" sz="2800" b="1" dirty="0" err="1">
                <a:solidFill>
                  <a:schemeClr val="bg1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endParaRPr lang="es-EC" sz="2800" dirty="0"/>
          </a:p>
          <a:p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use</a:t>
            </a:r>
            <a:r>
              <a:rPr lang="es-EC" sz="2800" b="1" dirty="0">
                <a:solidFill>
                  <a:schemeClr val="bg1"/>
                </a:solidFill>
              </a:rPr>
              <a:t> internet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attend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don´t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 err="1">
                <a:solidFill>
                  <a:srgbClr val="FF0000"/>
                </a:solidFill>
              </a:rPr>
              <a:t>explain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clearly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work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eight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hours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Paul </a:t>
            </a:r>
            <a:r>
              <a:rPr lang="es-EC" sz="2800" b="1" dirty="0" err="1">
                <a:solidFill>
                  <a:srgbClr val="FF0000"/>
                </a:solidFill>
              </a:rPr>
              <a:t>lives</a:t>
            </a:r>
            <a:r>
              <a:rPr lang="es-EC" sz="2800" b="1" dirty="0">
                <a:solidFill>
                  <a:schemeClr val="bg1"/>
                </a:solidFill>
              </a:rPr>
              <a:t> in New York,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Silvia </a:t>
            </a:r>
            <a:r>
              <a:rPr lang="es-EC" sz="2800" b="1" dirty="0" err="1">
                <a:solidFill>
                  <a:srgbClr val="FF0000"/>
                </a:solidFill>
              </a:rPr>
              <a:t>studies</a:t>
            </a:r>
            <a:r>
              <a:rPr lang="es-EC" sz="2800" b="1" dirty="0">
                <a:solidFill>
                  <a:schemeClr val="bg1"/>
                </a:solidFill>
              </a:rPr>
              <a:t> English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line,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Ecuador </a:t>
            </a:r>
            <a:r>
              <a:rPr lang="es-EC" sz="2800" b="1" dirty="0">
                <a:solidFill>
                  <a:srgbClr val="FF0000"/>
                </a:solidFill>
              </a:rPr>
              <a:t>has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four</a:t>
            </a:r>
            <a:r>
              <a:rPr lang="es-EC" sz="2800" b="1" dirty="0">
                <a:solidFill>
                  <a:schemeClr val="bg1"/>
                </a:solidFill>
              </a:rPr>
              <a:t> natural </a:t>
            </a:r>
            <a:r>
              <a:rPr lang="es-EC" sz="2800" b="1" dirty="0" err="1">
                <a:solidFill>
                  <a:schemeClr val="bg1"/>
                </a:solidFill>
              </a:rPr>
              <a:t>regions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95459"/>
            <a:ext cx="9972519" cy="555294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93441"/>
              </p:ext>
            </p:extLst>
          </p:nvPr>
        </p:nvGraphicFramePr>
        <p:xfrm>
          <a:off x="2135031" y="1930280"/>
          <a:ext cx="81280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me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practice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grammar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get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some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money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job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Sandy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drinks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lot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of wáter,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02276"/>
            <a:ext cx="10011156" cy="574612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Simple </a:t>
            </a:r>
            <a:r>
              <a:rPr lang="es-EC" sz="2800" b="1" u="sng" dirty="0" err="1">
                <a:solidFill>
                  <a:schemeClr val="bg1"/>
                </a:solidFill>
              </a:rPr>
              <a:t>Past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DIDN’T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gave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instructions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professors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worked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line,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Richard </a:t>
            </a:r>
            <a:r>
              <a:rPr lang="es-EC" sz="2800" b="1" dirty="0" err="1">
                <a:solidFill>
                  <a:srgbClr val="FF0000"/>
                </a:solidFill>
              </a:rPr>
              <a:t>bought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food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Daniela </a:t>
            </a:r>
            <a:r>
              <a:rPr lang="es-EC" sz="2800" b="1" dirty="0" err="1">
                <a:solidFill>
                  <a:srgbClr val="FF0000"/>
                </a:solidFill>
              </a:rPr>
              <a:t>had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money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dirty="0"/>
              <a:t>-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0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10011156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97070"/>
              </p:ext>
            </p:extLst>
          </p:nvPr>
        </p:nvGraphicFramePr>
        <p:xfrm>
          <a:off x="2044879" y="2020432"/>
          <a:ext cx="8128000" cy="256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444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Fernanda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studied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yesterday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friend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presented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homework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Ecuador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bad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governments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endParaRPr lang="es-EC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s-EC" sz="2800" b="1" u="sng" dirty="0" err="1">
                <a:solidFill>
                  <a:schemeClr val="bg1"/>
                </a:solidFill>
              </a:rPr>
              <a:t>Present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Perfect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HASN’T</a:t>
            </a:r>
            <a:r>
              <a:rPr lang="es-EC" sz="2800" b="1" dirty="0">
                <a:solidFill>
                  <a:schemeClr val="bg1"/>
                </a:solidFill>
              </a:rPr>
              <a:t>/</a:t>
            </a:r>
            <a:r>
              <a:rPr lang="es-EC" sz="2800" b="1" dirty="0" err="1">
                <a:solidFill>
                  <a:schemeClr val="bg1"/>
                </a:solidFill>
              </a:rPr>
              <a:t>HAVEN´T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arrived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time, </a:t>
            </a:r>
            <a:r>
              <a:rPr lang="es-EC" sz="2800" b="1" dirty="0" err="1">
                <a:solidFill>
                  <a:srgbClr val="FF0000"/>
                </a:solidFill>
              </a:rPr>
              <a:t>haven’t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People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stayed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at home, </a:t>
            </a:r>
            <a:r>
              <a:rPr lang="es-EC" sz="2800" b="1" dirty="0" err="1">
                <a:solidFill>
                  <a:srgbClr val="FF0000"/>
                </a:solidFill>
              </a:rPr>
              <a:t>haven’t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Robert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driven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all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day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hasn’t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activity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been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easy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hasn’t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621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69702"/>
            <a:ext cx="9946761" cy="557869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54330"/>
              </p:ext>
            </p:extLst>
          </p:nvPr>
        </p:nvGraphicFramePr>
        <p:xfrm>
          <a:off x="2212305" y="1814369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974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practiced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speaking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at home,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husband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has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played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soccer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3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answered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0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830851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800" b="1" u="sng" dirty="0">
                <a:solidFill>
                  <a:schemeClr val="bg1"/>
                </a:solidFill>
              </a:rPr>
              <a:t>Modal </a:t>
            </a:r>
            <a:r>
              <a:rPr lang="es-EC" sz="2800" b="1" u="sng" dirty="0" err="1">
                <a:solidFill>
                  <a:schemeClr val="bg1"/>
                </a:solidFill>
              </a:rPr>
              <a:t>Verbs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>
                <a:solidFill>
                  <a:srgbClr val="FF0000"/>
                </a:solidFill>
              </a:rPr>
              <a:t>can </a:t>
            </a:r>
            <a:r>
              <a:rPr lang="es-EC" sz="2800" b="1" dirty="0" err="1">
                <a:solidFill>
                  <a:schemeClr val="bg1"/>
                </a:solidFill>
              </a:rPr>
              <a:t>say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truth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can’t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People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will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get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money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won’t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Charlie </a:t>
            </a:r>
            <a:r>
              <a:rPr lang="es-EC" sz="2800" b="1" dirty="0" err="1">
                <a:solidFill>
                  <a:srgbClr val="FF0000"/>
                </a:solidFill>
              </a:rPr>
              <a:t>should</a:t>
            </a:r>
            <a:r>
              <a:rPr lang="es-EC" sz="2800" b="1" dirty="0">
                <a:solidFill>
                  <a:schemeClr val="bg1"/>
                </a:solidFill>
              </a:rPr>
              <a:t> be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shouldn’t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Internet </a:t>
            </a:r>
            <a:r>
              <a:rPr lang="es-EC" sz="2800" b="1" dirty="0" err="1">
                <a:solidFill>
                  <a:srgbClr val="FF0000"/>
                </a:solidFill>
              </a:rPr>
              <a:t>would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help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wouldn’t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30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05308"/>
            <a:ext cx="10049792" cy="564309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C" sz="2400" dirty="0"/>
          </a:p>
          <a:p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15268"/>
              </p:ext>
            </p:extLst>
          </p:nvPr>
        </p:nvGraphicFramePr>
        <p:xfrm>
          <a:off x="1967605" y="1956038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Your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son can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run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fast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Their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daughter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will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travel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tomorrow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morning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Ecuadorians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should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respect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instructions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would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help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C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3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6343" y="708338"/>
            <a:ext cx="9714942" cy="5449909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es-EC" dirty="0"/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FEED</a:t>
            </a:r>
            <a:r>
              <a:rPr lang="es-EC" sz="2800" b="1" dirty="0">
                <a:solidFill>
                  <a:schemeClr val="bg1"/>
                </a:solidFill>
              </a:rPr>
              <a:t> BACK</a:t>
            </a:r>
          </a:p>
          <a:p>
            <a:endParaRPr lang="es-EC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I </a:t>
            </a:r>
            <a:r>
              <a:rPr lang="es-EC" sz="2400" b="1" u="sng" dirty="0">
                <a:solidFill>
                  <a:schemeClr val="bg1"/>
                </a:solidFill>
              </a:rPr>
              <a:t>am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There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u="sng" dirty="0" err="1">
                <a:solidFill>
                  <a:schemeClr val="bg1"/>
                </a:solidFill>
              </a:rPr>
              <a:t>was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an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apple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on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table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I </a:t>
            </a:r>
            <a:r>
              <a:rPr lang="es-EC" sz="2400" b="1" u="sng" dirty="0" err="1">
                <a:solidFill>
                  <a:schemeClr val="bg1"/>
                </a:solidFill>
              </a:rPr>
              <a:t>get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some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money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for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job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Sandy </a:t>
            </a:r>
            <a:r>
              <a:rPr lang="es-EC" sz="2400" b="1" u="sng" dirty="0" err="1">
                <a:solidFill>
                  <a:schemeClr val="bg1"/>
                </a:solidFill>
              </a:rPr>
              <a:t>drinks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lot</a:t>
            </a:r>
            <a:r>
              <a:rPr lang="es-EC" sz="2400" b="1" dirty="0">
                <a:solidFill>
                  <a:schemeClr val="bg1"/>
                </a:solidFill>
              </a:rPr>
              <a:t> of wáter,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My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friend</a:t>
            </a:r>
            <a:r>
              <a:rPr lang="es-EC" sz="2400" b="1" dirty="0">
                <a:solidFill>
                  <a:schemeClr val="bg1"/>
                </a:solidFill>
              </a:rPr>
              <a:t> and I </a:t>
            </a:r>
            <a:r>
              <a:rPr lang="es-EC" sz="2400" b="1" u="sng" dirty="0" err="1">
                <a:solidFill>
                  <a:schemeClr val="bg1"/>
                </a:solidFill>
              </a:rPr>
              <a:t>presented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homework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Her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husband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u="sng" dirty="0">
                <a:solidFill>
                  <a:schemeClr val="bg1"/>
                </a:solidFill>
              </a:rPr>
              <a:t>has </a:t>
            </a:r>
            <a:r>
              <a:rPr lang="es-EC" sz="2400" b="1" u="sng" dirty="0" err="1">
                <a:solidFill>
                  <a:schemeClr val="bg1"/>
                </a:solidFill>
              </a:rPr>
              <a:t>played</a:t>
            </a:r>
            <a:r>
              <a:rPr lang="es-EC" sz="2400" b="1" u="sng" dirty="0">
                <a:solidFill>
                  <a:schemeClr val="bg1"/>
                </a:solidFill>
              </a:rPr>
              <a:t> </a:t>
            </a:r>
            <a:r>
              <a:rPr lang="es-EC" sz="2400" b="1" dirty="0">
                <a:solidFill>
                  <a:schemeClr val="bg1"/>
                </a:solidFill>
              </a:rPr>
              <a:t>soccer </a:t>
            </a:r>
            <a:r>
              <a:rPr lang="es-EC" sz="2400" b="1" dirty="0" err="1">
                <a:solidFill>
                  <a:schemeClr val="bg1"/>
                </a:solidFill>
              </a:rPr>
              <a:t>for</a:t>
            </a:r>
            <a:r>
              <a:rPr lang="es-EC" sz="2400" b="1" dirty="0">
                <a:solidFill>
                  <a:schemeClr val="bg1"/>
                </a:solidFill>
              </a:rPr>
              <a:t> 3 </a:t>
            </a:r>
            <a:r>
              <a:rPr lang="es-EC" sz="2400" b="1" dirty="0" err="1">
                <a:solidFill>
                  <a:schemeClr val="bg1"/>
                </a:solidFill>
              </a:rPr>
              <a:t>years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Your</a:t>
            </a:r>
            <a:r>
              <a:rPr lang="es-EC" sz="2400" b="1" dirty="0">
                <a:solidFill>
                  <a:schemeClr val="bg1"/>
                </a:solidFill>
              </a:rPr>
              <a:t> son </a:t>
            </a:r>
            <a:r>
              <a:rPr lang="es-EC" sz="2400" b="1" u="sng" dirty="0">
                <a:solidFill>
                  <a:schemeClr val="bg1"/>
                </a:solidFill>
              </a:rPr>
              <a:t>can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run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fast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396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34096"/>
            <a:ext cx="9959640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part</a:t>
            </a:r>
            <a:r>
              <a:rPr lang="es-EC" sz="2800" b="1" dirty="0">
                <a:solidFill>
                  <a:schemeClr val="bg1"/>
                </a:solidFill>
              </a:rPr>
              <a:t> 2</a:t>
            </a: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>
                <a:solidFill>
                  <a:schemeClr val="bg1"/>
                </a:solidFill>
              </a:rPr>
              <a:t>2.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r>
              <a:rPr lang="es-EC" sz="2800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5447762" y="23954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65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9924" t="3798" r="17155" b="12874"/>
          <a:stretch/>
        </p:blipFill>
        <p:spPr bwMode="auto">
          <a:xfrm>
            <a:off x="3360449" y="669925"/>
            <a:ext cx="5110740" cy="557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90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6191" y="566672"/>
            <a:ext cx="10011156" cy="575900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	</a:t>
            </a:r>
            <a:r>
              <a:rPr lang="es-EC" sz="2800" b="1" u="sng" dirty="0" err="1">
                <a:solidFill>
                  <a:schemeClr val="bg1"/>
                </a:solidFill>
              </a:rPr>
              <a:t>To</a:t>
            </a:r>
            <a:r>
              <a:rPr lang="es-EC" sz="2800" b="1" u="sng" dirty="0">
                <a:solidFill>
                  <a:schemeClr val="bg1"/>
                </a:solidFill>
              </a:rPr>
              <a:t> be </a:t>
            </a:r>
            <a:r>
              <a:rPr lang="es-EC" sz="2800" b="1" u="sng" dirty="0" err="1">
                <a:solidFill>
                  <a:schemeClr val="bg1"/>
                </a:solidFill>
              </a:rPr>
              <a:t>sentences</a:t>
            </a:r>
            <a:r>
              <a:rPr lang="es-EC" sz="2800" b="1" u="sng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from</a:t>
            </a:r>
            <a:r>
              <a:rPr lang="es-EC" sz="2800" b="1" dirty="0">
                <a:solidFill>
                  <a:schemeClr val="bg1"/>
                </a:solidFill>
              </a:rPr>
              <a:t> Riobamba,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>
                <a:solidFill>
                  <a:schemeClr val="bg1"/>
                </a:solidFill>
              </a:rPr>
              <a:t>Daniel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in </a:t>
            </a:r>
            <a:r>
              <a:rPr lang="es-EC" sz="2800" b="1" dirty="0" err="1">
                <a:solidFill>
                  <a:schemeClr val="bg1"/>
                </a:solidFill>
              </a:rPr>
              <a:t>this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>
                <a:solidFill>
                  <a:srgbClr val="FF0000"/>
                </a:solidFill>
              </a:rPr>
              <a:t>am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wrong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am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 </a:t>
            </a:r>
            <a:r>
              <a:rPr lang="es-EC" sz="2800" b="1" dirty="0" err="1">
                <a:solidFill>
                  <a:schemeClr val="bg1"/>
                </a:solidFill>
              </a:rPr>
              <a:t>problem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books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desk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in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classmates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7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949" y="721218"/>
            <a:ext cx="10075550" cy="559157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66318"/>
              </p:ext>
            </p:extLst>
          </p:nvPr>
        </p:nvGraphicFramePr>
        <p:xfrm>
          <a:off x="2115724" y="2110584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Henry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student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parents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are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old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Robert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were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angry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was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emergency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5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79550"/>
            <a:ext cx="10114187" cy="5668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800" b="1" u="sng" dirty="0">
                <a:solidFill>
                  <a:schemeClr val="bg1"/>
                </a:solidFill>
              </a:rPr>
              <a:t>Simple Presente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DO /</a:t>
            </a:r>
            <a:r>
              <a:rPr lang="es-EC" sz="2800" b="1" dirty="0" err="1">
                <a:solidFill>
                  <a:schemeClr val="bg1"/>
                </a:solidFill>
              </a:rPr>
              <a:t>DOES</a:t>
            </a:r>
            <a:endParaRPr lang="es-EC" sz="2800" dirty="0"/>
          </a:p>
          <a:p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>
                <a:solidFill>
                  <a:schemeClr val="bg1"/>
                </a:solidFill>
              </a:rPr>
              <a:t>have </a:t>
            </a:r>
            <a:r>
              <a:rPr lang="es-EC" sz="2800" b="1" dirty="0">
                <a:solidFill>
                  <a:schemeClr val="bg1"/>
                </a:solidFill>
              </a:rPr>
              <a:t>internet </a:t>
            </a:r>
            <a:r>
              <a:rPr lang="es-EC" sz="2800" b="1" dirty="0" err="1">
                <a:solidFill>
                  <a:schemeClr val="bg1"/>
                </a:solidFill>
              </a:rPr>
              <a:t>connection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do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copy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do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People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work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out</a:t>
            </a:r>
            <a:r>
              <a:rPr lang="es-EC" sz="2800" b="1" dirty="0">
                <a:solidFill>
                  <a:schemeClr val="bg1"/>
                </a:solidFill>
              </a:rPr>
              <a:t> of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do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Luis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drive </a:t>
            </a:r>
            <a:r>
              <a:rPr lang="es-EC" sz="2800" b="1" dirty="0" err="1">
                <a:solidFill>
                  <a:schemeClr val="bg1"/>
                </a:solidFill>
              </a:rPr>
              <a:t>fast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does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Sonia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speak</a:t>
            </a:r>
            <a:r>
              <a:rPr lang="es-EC" sz="2800" b="1" dirty="0">
                <a:solidFill>
                  <a:schemeClr val="bg1"/>
                </a:solidFill>
              </a:rPr>
              <a:t> French, </a:t>
            </a:r>
            <a:r>
              <a:rPr lang="es-EC" sz="2800" b="1" dirty="0" err="1">
                <a:solidFill>
                  <a:srgbClr val="FF0000"/>
                </a:solidFill>
              </a:rPr>
              <a:t>does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Faith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 die, </a:t>
            </a:r>
            <a:r>
              <a:rPr lang="es-EC" sz="2800" b="1" dirty="0" err="1">
                <a:solidFill>
                  <a:srgbClr val="FF0000"/>
                </a:solidFill>
              </a:rPr>
              <a:t>does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65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08338"/>
            <a:ext cx="10062671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647"/>
              </p:ext>
            </p:extLst>
          </p:nvPr>
        </p:nvGraphicFramePr>
        <p:xfrm>
          <a:off x="2096395" y="1994674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don’t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cry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frequently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Paul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don’t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fight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doesn’t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enough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money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56823"/>
            <a:ext cx="10036913" cy="559157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Simple </a:t>
            </a:r>
            <a:r>
              <a:rPr lang="es-EC" sz="2800" b="1" u="sng" dirty="0" err="1">
                <a:solidFill>
                  <a:schemeClr val="bg1"/>
                </a:solidFill>
              </a:rPr>
              <a:t>Past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DID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present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homework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professors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help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Julio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write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report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he?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Mariela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cheat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998277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61389"/>
              </p:ext>
            </p:extLst>
          </p:nvPr>
        </p:nvGraphicFramePr>
        <p:xfrm>
          <a:off x="2160789" y="2200736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me,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Daniel’s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sister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come,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movie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good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characters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46976"/>
            <a:ext cx="10088429" cy="550142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 err="1">
                <a:solidFill>
                  <a:schemeClr val="bg1"/>
                </a:solidFill>
              </a:rPr>
              <a:t>Present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Perfect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HAS/</a:t>
            </a:r>
            <a:r>
              <a:rPr lang="es-EC" sz="2800" b="1" dirty="0" err="1">
                <a:solidFill>
                  <a:schemeClr val="bg1"/>
                </a:solidFill>
              </a:rPr>
              <a:t>HAVE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cried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children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haven’t</a:t>
            </a:r>
            <a:r>
              <a:rPr lang="es-EC" sz="2800" b="1" dirty="0">
                <a:solidFill>
                  <a:srgbClr val="FF0000"/>
                </a:solidFill>
              </a:rPr>
              <a:t> done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homework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Rachel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prepared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dinner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has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explanation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hasn’t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been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has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38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998277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465063"/>
              </p:ext>
            </p:extLst>
          </p:nvPr>
        </p:nvGraphicFramePr>
        <p:xfrm>
          <a:off x="2160789" y="2200736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and I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haven’t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eaten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Vivian’s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father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hasn’t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been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sick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D. J.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hasn’t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brought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mike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08338"/>
            <a:ext cx="9843730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Modal </a:t>
            </a:r>
            <a:r>
              <a:rPr lang="es-EC" sz="2800" b="1" u="sng" dirty="0" err="1">
                <a:solidFill>
                  <a:schemeClr val="bg1"/>
                </a:solidFill>
              </a:rPr>
              <a:t>Verbs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</a:p>
          <a:p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can’t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messages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can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give</a:t>
            </a:r>
            <a:r>
              <a:rPr lang="es-EC" sz="2800" b="1" dirty="0">
                <a:solidFill>
                  <a:schemeClr val="bg1"/>
                </a:solidFill>
              </a:rPr>
              <a:t> up, </a:t>
            </a:r>
            <a:r>
              <a:rPr lang="es-EC" sz="2800" b="1" dirty="0" err="1">
                <a:solidFill>
                  <a:srgbClr val="FF0000"/>
                </a:solidFill>
              </a:rPr>
              <a:t>will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People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shouldn’t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leave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should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VirtuaI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wouldn’t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be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would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802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18186"/>
            <a:ext cx="10024034" cy="563021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90574"/>
              </p:ext>
            </p:extLst>
          </p:nvPr>
        </p:nvGraphicFramePr>
        <p:xfrm>
          <a:off x="2212304" y="1904523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610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professors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won’t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go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situation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can’t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be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worst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People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shouldn’t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leave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their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houses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Our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teacher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wouldn’t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send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more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instructions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1901" t="5969" r="20800" b="32685"/>
          <a:stretch/>
        </p:blipFill>
        <p:spPr bwMode="auto">
          <a:xfrm>
            <a:off x="1524931" y="1118533"/>
            <a:ext cx="9280443" cy="4857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23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31" r="634" b="29117"/>
          <a:stretch/>
        </p:blipFill>
        <p:spPr>
          <a:xfrm>
            <a:off x="1210363" y="1159099"/>
            <a:ext cx="10097288" cy="43273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39403" y="4056845"/>
            <a:ext cx="618186" cy="14295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7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434" y="594386"/>
            <a:ext cx="9404723" cy="111850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Basic </a:t>
            </a:r>
            <a:r>
              <a:rPr lang="es-EC" b="1" dirty="0" err="1">
                <a:solidFill>
                  <a:schemeClr val="bg1"/>
                </a:solidFill>
              </a:rPr>
              <a:t>Grammar</a:t>
            </a:r>
            <a:r>
              <a:rPr lang="es-EC" b="1" dirty="0">
                <a:solidFill>
                  <a:schemeClr val="bg1"/>
                </a:solidFill>
              </a:rPr>
              <a:t> Tenses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9526" y="2047741"/>
            <a:ext cx="8946541" cy="436593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s-EC" sz="3600" dirty="0"/>
          </a:p>
          <a:p>
            <a:pPr algn="ctr">
              <a:buFontTx/>
              <a:buChar char="-"/>
            </a:pPr>
            <a:r>
              <a:rPr lang="es-EC" sz="3600" b="1" dirty="0" err="1">
                <a:solidFill>
                  <a:schemeClr val="bg1"/>
                </a:solidFill>
              </a:rPr>
              <a:t>To</a:t>
            </a:r>
            <a:r>
              <a:rPr lang="es-EC" sz="3600" b="1" dirty="0">
                <a:solidFill>
                  <a:schemeClr val="bg1"/>
                </a:solidFill>
              </a:rPr>
              <a:t> be </a:t>
            </a:r>
            <a:r>
              <a:rPr lang="es-EC" sz="3600" b="1" dirty="0" err="1">
                <a:solidFill>
                  <a:schemeClr val="bg1"/>
                </a:solidFill>
              </a:rPr>
              <a:t>sentence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Simple Presente: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Simple </a:t>
            </a:r>
            <a:r>
              <a:rPr lang="es-EC" sz="3600" b="1" dirty="0" err="1">
                <a:solidFill>
                  <a:schemeClr val="bg1"/>
                </a:solidFill>
              </a:rPr>
              <a:t>Past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 err="1">
                <a:solidFill>
                  <a:schemeClr val="bg1"/>
                </a:solidFill>
              </a:rPr>
              <a:t>Present</a:t>
            </a:r>
            <a:r>
              <a:rPr lang="es-EC" sz="3600" b="1" dirty="0">
                <a:solidFill>
                  <a:schemeClr val="bg1"/>
                </a:solidFill>
              </a:rPr>
              <a:t> </a:t>
            </a:r>
            <a:r>
              <a:rPr lang="es-EC" sz="3600" b="1" dirty="0" err="1">
                <a:solidFill>
                  <a:schemeClr val="bg1"/>
                </a:solidFill>
              </a:rPr>
              <a:t>Perfect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Modal </a:t>
            </a:r>
            <a:r>
              <a:rPr lang="es-EC" sz="3600" b="1" dirty="0" err="1">
                <a:solidFill>
                  <a:schemeClr val="bg1"/>
                </a:solidFill>
              </a:rPr>
              <a:t>Verbs</a:t>
            </a:r>
            <a:r>
              <a:rPr lang="es-EC" sz="36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32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9255" y="555749"/>
            <a:ext cx="9404723" cy="14005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C" b="1" dirty="0" err="1">
                <a:solidFill>
                  <a:schemeClr val="bg1"/>
                </a:solidFill>
              </a:rPr>
              <a:t>TAG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b="1" dirty="0" err="1">
                <a:solidFill>
                  <a:schemeClr val="bg1"/>
                </a:solidFill>
              </a:rPr>
              <a:t>QUESTIONS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91460" cy="419548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Short </a:t>
            </a:r>
            <a:r>
              <a:rPr lang="es-EC" sz="2800" b="1" dirty="0" err="1">
                <a:solidFill>
                  <a:schemeClr val="bg1"/>
                </a:solidFill>
              </a:rPr>
              <a:t>questions</a:t>
            </a:r>
            <a:r>
              <a:rPr lang="es-EC" sz="2800" b="1" dirty="0">
                <a:solidFill>
                  <a:schemeClr val="bg1"/>
                </a:solidFill>
              </a:rPr>
              <a:t> at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end</a:t>
            </a:r>
            <a:r>
              <a:rPr lang="es-EC" sz="2800" b="1" dirty="0">
                <a:solidFill>
                  <a:schemeClr val="bg1"/>
                </a:solidFill>
              </a:rPr>
              <a:t> of a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confirm</a:t>
            </a:r>
            <a:r>
              <a:rPr lang="es-EC" sz="2800" b="1" dirty="0">
                <a:solidFill>
                  <a:schemeClr val="bg1"/>
                </a:solidFill>
              </a:rPr>
              <a:t> ideas.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need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use </a:t>
            </a:r>
            <a:r>
              <a:rPr lang="es-EC" sz="2800" b="1" u="sng" dirty="0" err="1">
                <a:solidFill>
                  <a:schemeClr val="bg1"/>
                </a:solidFill>
              </a:rPr>
              <a:t>Affirmative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or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Negative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form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and a </a:t>
            </a:r>
            <a:r>
              <a:rPr lang="es-EC" sz="2800" b="1" u="sng" dirty="0">
                <a:solidFill>
                  <a:schemeClr val="bg1"/>
                </a:solidFill>
              </a:rPr>
              <a:t>Personal </a:t>
            </a:r>
            <a:r>
              <a:rPr lang="es-EC" sz="2800" b="1" u="sng" dirty="0" err="1">
                <a:solidFill>
                  <a:schemeClr val="bg1"/>
                </a:solidFill>
              </a:rPr>
              <a:t>Pronoun</a:t>
            </a:r>
            <a:r>
              <a:rPr lang="es-EC" sz="2800" b="1" u="sng" dirty="0">
                <a:solidFill>
                  <a:schemeClr val="bg1"/>
                </a:solidFill>
              </a:rPr>
              <a:t> (I, </a:t>
            </a:r>
            <a:r>
              <a:rPr lang="es-EC" sz="2800" b="1" u="sng" dirty="0" err="1">
                <a:solidFill>
                  <a:schemeClr val="bg1"/>
                </a:solidFill>
              </a:rPr>
              <a:t>you</a:t>
            </a:r>
            <a:r>
              <a:rPr lang="es-EC" sz="2800" b="1" u="sng" dirty="0">
                <a:solidFill>
                  <a:schemeClr val="bg1"/>
                </a:solidFill>
              </a:rPr>
              <a:t>, he, </a:t>
            </a:r>
            <a:r>
              <a:rPr lang="es-EC" sz="2800" b="1" u="sng" dirty="0" err="1">
                <a:solidFill>
                  <a:schemeClr val="bg1"/>
                </a:solidFill>
              </a:rPr>
              <a:t>she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it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we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they</a:t>
            </a:r>
            <a:r>
              <a:rPr lang="es-EC" sz="2800" b="1" u="sng" dirty="0">
                <a:solidFill>
                  <a:schemeClr val="bg1"/>
                </a:solidFill>
              </a:rPr>
              <a:t>)</a:t>
            </a:r>
            <a:r>
              <a:rPr lang="es-EC" sz="2800" b="1" dirty="0">
                <a:solidFill>
                  <a:schemeClr val="bg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s-EC" sz="2800" b="1" dirty="0" err="1">
                <a:solidFill>
                  <a:schemeClr val="bg1"/>
                </a:solidFill>
              </a:rPr>
              <a:t>Spanish</a:t>
            </a:r>
            <a:r>
              <a:rPr lang="es-EC" sz="2800" b="1" dirty="0">
                <a:solidFill>
                  <a:schemeClr val="bg1"/>
                </a:solidFill>
              </a:rPr>
              <a:t>: No es cierto? / O no?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es-EC" sz="2800" b="1" dirty="0" err="1">
                <a:solidFill>
                  <a:schemeClr val="bg1"/>
                </a:solidFill>
              </a:rPr>
              <a:t>Spanish</a:t>
            </a:r>
            <a:r>
              <a:rPr lang="es-EC" sz="2800" b="1" dirty="0">
                <a:solidFill>
                  <a:schemeClr val="bg1"/>
                </a:solidFill>
              </a:rPr>
              <a:t>: O sí?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	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18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95460"/>
            <a:ext cx="9985398" cy="55529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>
                <a:solidFill>
                  <a:schemeClr val="bg1"/>
                </a:solidFill>
              </a:rPr>
              <a:t>1.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a </a:t>
            </a:r>
            <a:r>
              <a:rPr lang="es-EC" sz="2800" b="1" dirty="0" err="1">
                <a:solidFill>
                  <a:schemeClr val="bg1"/>
                </a:solidFill>
              </a:rPr>
              <a:t>beautiful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day</a:t>
            </a:r>
            <a:r>
              <a:rPr lang="es-EC" sz="2800" b="1" dirty="0">
                <a:solidFill>
                  <a:schemeClr val="bg1"/>
                </a:solidFill>
              </a:rPr>
              <a:t>,                               </a:t>
            </a:r>
            <a:r>
              <a:rPr lang="es-EC" sz="2800" b="1" dirty="0" err="1">
                <a:solidFill>
                  <a:schemeClr val="bg1"/>
                </a:solidFill>
              </a:rPr>
              <a:t>isn’t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2.Negative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                                do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s-ES" sz="2800" dirty="0"/>
          </a:p>
        </p:txBody>
      </p:sp>
      <p:sp>
        <p:nvSpPr>
          <p:cNvPr id="4" name="Flecha derecha 3"/>
          <p:cNvSpPr/>
          <p:nvPr/>
        </p:nvSpPr>
        <p:spPr>
          <a:xfrm>
            <a:off x="5808596" y="24856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 derecha 1"/>
          <p:cNvSpPr/>
          <p:nvPr/>
        </p:nvSpPr>
        <p:spPr>
          <a:xfrm>
            <a:off x="5606807" y="41246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4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5132" y="669702"/>
            <a:ext cx="8946541" cy="55894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sz="2800" b="1" u="sng" dirty="0" err="1">
                <a:solidFill>
                  <a:schemeClr val="bg1"/>
                </a:solidFill>
              </a:rPr>
              <a:t>To</a:t>
            </a:r>
            <a:r>
              <a:rPr lang="es-EC" sz="2800" b="1" u="sng" dirty="0">
                <a:solidFill>
                  <a:schemeClr val="bg1"/>
                </a:solidFill>
              </a:rPr>
              <a:t> be </a:t>
            </a:r>
            <a:r>
              <a:rPr lang="es-EC" sz="2800" b="1" u="sng" dirty="0" err="1">
                <a:solidFill>
                  <a:schemeClr val="bg1"/>
                </a:solidFill>
              </a:rPr>
              <a:t>sentences</a:t>
            </a:r>
            <a:r>
              <a:rPr lang="es-EC" sz="28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2800" b="1" dirty="0">
                <a:solidFill>
                  <a:schemeClr val="bg1"/>
                </a:solidFill>
              </a:rPr>
              <a:t>Peter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in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rgbClr val="FF0000"/>
                </a:solidFill>
              </a:rPr>
              <a:t>isn’t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u="sng" dirty="0">
                <a:solidFill>
                  <a:schemeClr val="bg1"/>
                </a:solidFill>
              </a:rPr>
              <a:t>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learning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grammar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aren’t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a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 test </a:t>
            </a:r>
            <a:r>
              <a:rPr lang="es-EC" sz="2800" b="1" dirty="0" err="1">
                <a:solidFill>
                  <a:schemeClr val="bg1"/>
                </a:solidFill>
              </a:rPr>
              <a:t>today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isn’t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changes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aren’t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s-EC" sz="2800" b="1" dirty="0">
                <a:solidFill>
                  <a:schemeClr val="bg1"/>
                </a:solidFill>
              </a:rPr>
              <a:t>Sara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sick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wasn’t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chatting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weren’t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they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s-EC" dirty="0"/>
              <a:t>	</a:t>
            </a:r>
          </a:p>
          <a:p>
            <a:pPr marL="0" indent="0">
              <a:buNone/>
            </a:pPr>
            <a:r>
              <a:rPr lang="es-EC" dirty="0"/>
              <a:t>	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1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66670"/>
            <a:ext cx="8946541" cy="568172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dirty="0"/>
          </a:p>
          <a:p>
            <a:r>
              <a:rPr lang="es-EC" sz="3600" b="1" dirty="0">
                <a:solidFill>
                  <a:schemeClr val="bg1"/>
                </a:solidFill>
              </a:rPr>
              <a:t>       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600" b="1" dirty="0">
                <a:solidFill>
                  <a:schemeClr val="bg1"/>
                </a:solidFill>
              </a:rPr>
              <a:t> …            </a:t>
            </a:r>
            <a:r>
              <a:rPr lang="es-EC" sz="3600" b="1" dirty="0" err="1">
                <a:solidFill>
                  <a:srgbClr val="FF0000"/>
                </a:solidFill>
              </a:rPr>
              <a:t>aren’t</a:t>
            </a:r>
            <a:r>
              <a:rPr lang="es-EC" sz="3600" b="1" dirty="0">
                <a:solidFill>
                  <a:srgbClr val="FF0000"/>
                </a:solidFill>
              </a:rPr>
              <a:t> </a:t>
            </a:r>
            <a:r>
              <a:rPr lang="es-EC" sz="3600" b="1" dirty="0">
                <a:solidFill>
                  <a:schemeClr val="bg1"/>
                </a:solidFill>
              </a:rPr>
              <a:t>I?</a:t>
            </a:r>
          </a:p>
          <a:p>
            <a:endParaRPr lang="es-EC" dirty="0"/>
          </a:p>
          <a:p>
            <a:r>
              <a:rPr lang="es-EC" sz="3200" b="1" dirty="0">
                <a:solidFill>
                  <a:schemeClr val="bg1"/>
                </a:solidFill>
              </a:rPr>
              <a:t>I </a:t>
            </a:r>
            <a:r>
              <a:rPr lang="es-EC" sz="32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your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teacher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  <a:r>
              <a:rPr lang="es-EC" sz="3200" b="1" dirty="0" err="1">
                <a:solidFill>
                  <a:srgbClr val="FF0000"/>
                </a:solidFill>
              </a:rPr>
              <a:t>aren’t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3200" b="1" dirty="0">
                <a:solidFill>
                  <a:schemeClr val="bg1"/>
                </a:solidFill>
              </a:rPr>
              <a:t>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a </a:t>
            </a:r>
            <a:r>
              <a:rPr lang="es-EC" sz="3200" b="1" dirty="0" err="1">
                <a:solidFill>
                  <a:schemeClr val="bg1"/>
                </a:solidFill>
              </a:rPr>
              <a:t>good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friend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  <a:r>
              <a:rPr lang="es-EC" sz="3600" b="1" dirty="0" err="1">
                <a:solidFill>
                  <a:srgbClr val="FF0000"/>
                </a:solidFill>
              </a:rPr>
              <a:t>aren’t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3200" b="1" dirty="0">
                <a:solidFill>
                  <a:schemeClr val="bg1"/>
                </a:solidFill>
              </a:rPr>
              <a:t>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right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  <a:r>
              <a:rPr lang="es-EC" sz="3600" b="1" dirty="0" err="1">
                <a:solidFill>
                  <a:srgbClr val="FF0000"/>
                </a:solidFill>
              </a:rPr>
              <a:t>aren’t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endParaRPr lang="es-EC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3200" dirty="0"/>
          </a:p>
        </p:txBody>
      </p:sp>
      <p:sp>
        <p:nvSpPr>
          <p:cNvPr id="4" name="Flecha derecha 3"/>
          <p:cNvSpPr/>
          <p:nvPr/>
        </p:nvSpPr>
        <p:spPr>
          <a:xfrm>
            <a:off x="4598174" y="11462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11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56824"/>
            <a:ext cx="9998277" cy="55915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b="1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08003"/>
              </p:ext>
            </p:extLst>
          </p:nvPr>
        </p:nvGraphicFramePr>
        <p:xfrm>
          <a:off x="2730320" y="1873971"/>
          <a:ext cx="5911403" cy="352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46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s-EC"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students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were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here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I am in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this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class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apple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483</TotalTime>
  <Words>1115</Words>
  <Application>Microsoft Office PowerPoint</Application>
  <PresentationFormat>Panorámica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</vt:lpstr>
      <vt:lpstr>UNIT 1</vt:lpstr>
      <vt:lpstr>Presentación de PowerPoint</vt:lpstr>
      <vt:lpstr>Presentación de PowerPoint</vt:lpstr>
      <vt:lpstr>Basic Grammar Tenses</vt:lpstr>
      <vt:lpstr>TAG QUESTIONS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Aylin Veloz</dc:creator>
  <cp:lastModifiedBy>ANITA MALDONADO</cp:lastModifiedBy>
  <cp:revision>64</cp:revision>
  <dcterms:created xsi:type="dcterms:W3CDTF">2020-04-13T02:27:26Z</dcterms:created>
  <dcterms:modified xsi:type="dcterms:W3CDTF">2021-05-23T03:18:59Z</dcterms:modified>
</cp:coreProperties>
</file>