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9" r:id="rId2"/>
    <p:sldId id="260" r:id="rId3"/>
    <p:sldId id="267" r:id="rId4"/>
    <p:sldId id="268" r:id="rId5"/>
    <p:sldId id="297" r:id="rId6"/>
    <p:sldId id="269" r:id="rId7"/>
    <p:sldId id="270" r:id="rId8"/>
    <p:sldId id="271" r:id="rId9"/>
    <p:sldId id="272" r:id="rId10"/>
    <p:sldId id="299" r:id="rId11"/>
    <p:sldId id="273" r:id="rId12"/>
    <p:sldId id="298" r:id="rId13"/>
    <p:sldId id="274" r:id="rId14"/>
    <p:sldId id="292" r:id="rId15"/>
    <p:sldId id="257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s-EC" sz="2400">
                <a:latin typeface="Gulim" pitchFamily="34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C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5586E7CF-3E26-44C3-B80F-9984369C10AF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8C137B0-F3C8-46C4-B58C-50C163670B0A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.ve/imgres?imgurl=http://members.tripod.com/RENDILES/Aldehidos.jpg&amp;imgrefurl=http://members.tripod.com/RENDILES/SOLVENTES.html&amp;h=146&amp;w=166&amp;sz=13&amp;hl=es&amp;start=3&amp;tbnid=8Gj2w4vzOOS0vM:&amp;tbnh=87&amp;tbnw=99&amp;prev=/images?q=aldehido&amp;gbv=2&amp;hl=e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ve/imgres?imgurl=http://www.kalipedia.com/kalipediamedia/cienciasnaturales/media/200805/09/fisicayquimica/20080509klpcnafyq_5_Ies_SCO.gif&amp;imgrefurl=http://www.kalipedia.com/fotos/grupo-carbonilo.html?x=20080509klpcnafyq_5.Ies&amp;h=267&amp;w=267&amp;sz=3&amp;hl=es&amp;start=16&amp;tbnid=SdCEZyybJX3FUM:&amp;tbnh=113&amp;tbnw=113&amp;prev=/images?q=grupo+carbonilo&amp;gbv=2&amp;hl=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.ve/imgres?imgurl=http://www.gastronomiavasca.net/glosario-file/612/Hidratos_de_carbono-thumbnail.jpg&amp;imgrefurl=http://www.gastronomiavasca.net/hl/glosario/show-item?id=612&amp;category_id=13&amp;h=184&amp;w=146&amp;sz=10&amp;hl=es&amp;start=11&amp;tbnid=9xeFXpE4AGTiFM:&amp;tbnh=102&amp;tbnw=81&amp;prev=/images?q=compuestos+organicos&amp;gbv=2&amp;hl=es&amp;sa=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tbn0.google.com/images?q=tbn:8Gj2w4vzOOS0vM:http://members.tripod.com/RENDILES/Aldehid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5598"/>
            <a:ext cx="417997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539552" y="635918"/>
            <a:ext cx="8064896" cy="14249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73"/>
              </a:avLst>
            </a:prstTxWarp>
          </a:bodyPr>
          <a:lstStyle/>
          <a:p>
            <a:pPr algn="ctr"/>
            <a:r>
              <a:rPr lang="es-EC" sz="2800" kern="1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  <a:cs typeface="Andalus"/>
              </a:rPr>
              <a:t>Aldehídos</a:t>
            </a:r>
          </a:p>
        </p:txBody>
      </p:sp>
    </p:spTree>
    <p:extLst>
      <p:ext uri="{BB962C8B-B14F-4D97-AF65-F5344CB8AC3E}">
        <p14:creationId xmlns:p14="http://schemas.microsoft.com/office/powerpoint/2010/main" val="31426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/>
          <a:lstStyle/>
          <a:p>
            <a:r>
              <a:rPr lang="es-MX" dirty="0" err="1">
                <a:solidFill>
                  <a:schemeClr val="tx1"/>
                </a:solidFill>
              </a:rPr>
              <a:t>Ozonolisis</a:t>
            </a:r>
            <a:r>
              <a:rPr lang="es-MX" dirty="0">
                <a:solidFill>
                  <a:schemeClr val="tx1"/>
                </a:solidFill>
              </a:rPr>
              <a:t> de </a:t>
            </a:r>
            <a:r>
              <a:rPr lang="es-MX" dirty="0" smtClean="0">
                <a:solidFill>
                  <a:schemeClr val="tx1"/>
                </a:solidFill>
              </a:rPr>
              <a:t>alquenos. Los alquenos producen aldehídos 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442" y="2204864"/>
            <a:ext cx="69706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052736"/>
            <a:ext cx="81369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REACCIONES DE LOS ALDEHÍDOS</a:t>
            </a:r>
            <a:endParaRPr lang="es-E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1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34688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Reacción de reducción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Reacción con reactivos de </a:t>
            </a:r>
            <a:r>
              <a:rPr lang="es-MX" dirty="0" err="1" smtClean="0">
                <a:solidFill>
                  <a:schemeClr val="tx1"/>
                </a:solidFill>
              </a:rPr>
              <a:t>Grignard</a:t>
            </a:r>
            <a:endParaRPr lang="es-MX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Formación de </a:t>
            </a:r>
            <a:r>
              <a:rPr lang="es-MX" dirty="0" err="1" smtClean="0">
                <a:solidFill>
                  <a:schemeClr val="tx1"/>
                </a:solidFill>
              </a:rPr>
              <a:t>cianhidrinas</a:t>
            </a:r>
            <a:endParaRPr lang="es-MX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Reacciones de oxidación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050" name="Picture 2" descr="Descubre todo sobre las reacciones químicas que provocan l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ca Murillo\Pictures\img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6" t="36925" r="8582" b="55724"/>
          <a:stretch/>
        </p:blipFill>
        <p:spPr bwMode="auto">
          <a:xfrm rot="10800000">
            <a:off x="630471" y="3140968"/>
            <a:ext cx="7848872" cy="23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61056" y="1268760"/>
            <a:ext cx="7827168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800" b="1" dirty="0" smtClean="0"/>
              <a:t>Los aldehídos se reducen en presencia del hidrógeno y se obtienen alcohol</a:t>
            </a:r>
            <a:endParaRPr lang="es-EC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475656" y="69960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r>
              <a:rPr lang="es-MX" b="1" dirty="0" smtClean="0">
                <a:solidFill>
                  <a:srgbClr val="FF0000"/>
                </a:solidFill>
              </a:rPr>
              <a:t>. Reacciones de reducción 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ca Murillo\Pictures\img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6" t="19692" r="8582" b="66630"/>
          <a:stretch/>
        </p:blipFill>
        <p:spPr bwMode="auto">
          <a:xfrm rot="10800000">
            <a:off x="467544" y="2276872"/>
            <a:ext cx="8208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1147973"/>
            <a:ext cx="8082356" cy="112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b="1" dirty="0" smtClean="0"/>
              <a:t>Los aldehídos adicionan el reactivo de </a:t>
            </a:r>
            <a:r>
              <a:rPr lang="es-EC" sz="2400" b="1" dirty="0" err="1" smtClean="0"/>
              <a:t>Grignard</a:t>
            </a:r>
            <a:r>
              <a:rPr lang="es-EC" sz="2400" b="1" dirty="0" smtClean="0"/>
              <a:t>, que por hidrólisis conducen a un alcohol</a:t>
            </a:r>
            <a:endParaRPr lang="es-EC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403648" y="548680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2. </a:t>
            </a:r>
            <a:r>
              <a:rPr lang="es-MX" b="1" dirty="0" smtClean="0">
                <a:solidFill>
                  <a:srgbClr val="FF0000"/>
                </a:solidFill>
              </a:rPr>
              <a:t>Reacciones de adición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6904" cy="45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506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59632" y="764704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3. Reacciones de oxidación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14668" y="1134036"/>
            <a:ext cx="46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</a:t>
            </a:r>
            <a:r>
              <a:rPr lang="es-MX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Tollens</a:t>
            </a:r>
            <a:endParaRPr lang="es-MX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6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31640" y="69269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</a:t>
            </a:r>
            <a:r>
              <a:rPr lang="es-MX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Fehling</a:t>
            </a:r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008103" cy="522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511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ttp://tbn0.google.com/images?q=tbn:SdCEZyybJX3FUM:http://www.kalipedia.com/kalipediamedia/cienciasnaturales/media/200805/09/fisicayquimica/20080509klpcnafyq_5_Ies_SCO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119411" y="2924945"/>
            <a:ext cx="1940421" cy="1296144"/>
          </a:xfrm>
          <a:prstGeom prst="rect">
            <a:avLst/>
          </a:prstGeom>
          <a:solidFill>
            <a:schemeClr val="accent2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195736" y="404664"/>
            <a:ext cx="4896543" cy="774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1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ALDEHÍDOS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55576" y="1357313"/>
            <a:ext cx="7776864" cy="132343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2000" b="1" dirty="0">
                <a:latin typeface="+mn-lt"/>
              </a:rPr>
              <a:t>LOS ALDEHÍDOS:</a:t>
            </a:r>
            <a:r>
              <a:rPr lang="es-ES" sz="2000" dirty="0">
                <a:latin typeface="+mn-lt"/>
              </a:rPr>
              <a:t> Son compuestos orgánicos caracterizados por poseer el grupo Funcional CARBONILO y se pueden obtener a partir de la oxidación suave de los alcoholes primarios.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4267993" y="3131269"/>
            <a:ext cx="503237" cy="863600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55576" y="4538663"/>
            <a:ext cx="7776864" cy="169277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" sz="2400" dirty="0">
                <a:latin typeface="+mj-lt"/>
              </a:rPr>
              <a:t>El grupo Funcional </a:t>
            </a:r>
            <a:r>
              <a:rPr lang="es-ES" sz="2400" b="1" dirty="0">
                <a:latin typeface="+mj-lt"/>
              </a:rPr>
              <a:t>CARBONILO</a:t>
            </a:r>
            <a:r>
              <a:rPr lang="es-ES" sz="2400" dirty="0">
                <a:latin typeface="+mj-lt"/>
              </a:rPr>
              <a:t> se encuentra estructurado por un Carbono unido a un oxígeno a través de un doble </a:t>
            </a:r>
            <a:r>
              <a:rPr lang="es-ES" sz="2400" dirty="0" smtClean="0">
                <a:latin typeface="+mj-lt"/>
              </a:rPr>
              <a:t>enlace.</a:t>
            </a:r>
          </a:p>
          <a:p>
            <a:pPr algn="ctr" eaLnBrk="1" hangingPunct="1"/>
            <a:r>
              <a:rPr lang="es-ES" sz="3200" dirty="0" smtClean="0">
                <a:latin typeface="+mj-lt"/>
              </a:rPr>
              <a:t>C=O</a:t>
            </a:r>
            <a:endParaRPr lang="es-ES" sz="3200" dirty="0">
              <a:latin typeface="+mj-lt"/>
            </a:endParaRPr>
          </a:p>
        </p:txBody>
      </p:sp>
      <p:pic>
        <p:nvPicPr>
          <p:cNvPr id="5127" name="Picture 7" descr="http://tbn0.google.com/images?q=tbn:9xeFXpE4AGTiFM:http://www.gastronomiavasca.net/glosario-file/612/Hidratos_de_carbono-thumbn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65" y="2863776"/>
            <a:ext cx="1857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7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 autoUpdateAnimBg="0"/>
      <p:bldP spid="4200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929804" y="685800"/>
            <a:ext cx="7429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12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/>
                <a:cs typeface="Andalus"/>
              </a:rPr>
              <a:t>Realicemos los siguientes ejercicios</a:t>
            </a:r>
          </a:p>
        </p:txBody>
      </p:sp>
      <p:sp>
        <p:nvSpPr>
          <p:cNvPr id="12291" name="4 CuadroTexto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28688" y="5286375"/>
            <a:ext cx="1571625" cy="36988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dirty="0"/>
              <a:t>1º Opción </a:t>
            </a:r>
            <a:endParaRPr lang="es-VE" dirty="0"/>
          </a:p>
        </p:txBody>
      </p:sp>
      <p:sp>
        <p:nvSpPr>
          <p:cNvPr id="12292" name="5 CuadroTexto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28938" y="5286375"/>
            <a:ext cx="1571625" cy="36988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dirty="0"/>
              <a:t>2º Opción </a:t>
            </a:r>
            <a:endParaRPr lang="es-VE" dirty="0"/>
          </a:p>
        </p:txBody>
      </p:sp>
      <p:sp>
        <p:nvSpPr>
          <p:cNvPr id="12293" name="6 CuadroTexto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86313" y="5286375"/>
            <a:ext cx="1571625" cy="36988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dirty="0"/>
              <a:t>3º Opción </a:t>
            </a:r>
            <a:endParaRPr lang="es-VE" dirty="0"/>
          </a:p>
        </p:txBody>
      </p:sp>
      <p:sp>
        <p:nvSpPr>
          <p:cNvPr id="12294" name="7 CuadroTexto"/>
          <p:cNvSpPr txBox="1">
            <a:spLocks noChangeArrowheads="1"/>
          </p:cNvSpPr>
          <p:nvPr/>
        </p:nvSpPr>
        <p:spPr bwMode="auto">
          <a:xfrm>
            <a:off x="6786563" y="5286375"/>
            <a:ext cx="1571625" cy="369888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dirty="0"/>
              <a:t>4º Opción </a:t>
            </a:r>
            <a:endParaRPr lang="es-VE" dirty="0"/>
          </a:p>
        </p:txBody>
      </p:sp>
      <p:sp>
        <p:nvSpPr>
          <p:cNvPr id="12295" name="8 CuadroTexto"/>
          <p:cNvSpPr txBox="1">
            <a:spLocks noChangeArrowheads="1"/>
          </p:cNvSpPr>
          <p:nvPr/>
        </p:nvSpPr>
        <p:spPr bwMode="auto">
          <a:xfrm>
            <a:off x="714375" y="17145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/>
              <a:t>¿Cuál es el nombre correcto del siguiente compuesto?</a:t>
            </a:r>
            <a:endParaRPr lang="es-VE"/>
          </a:p>
        </p:txBody>
      </p:sp>
      <p:sp>
        <p:nvSpPr>
          <p:cNvPr id="12296" name="9 CuadroTexto"/>
          <p:cNvSpPr txBox="1">
            <a:spLocks noChangeArrowheads="1"/>
          </p:cNvSpPr>
          <p:nvPr/>
        </p:nvSpPr>
        <p:spPr bwMode="auto">
          <a:xfrm>
            <a:off x="2214563" y="2500313"/>
            <a:ext cx="350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    CH</a:t>
            </a:r>
            <a:r>
              <a:rPr lang="es-ES" baseline="-25000"/>
              <a:t>3</a:t>
            </a:r>
            <a:r>
              <a:rPr lang="es-ES"/>
              <a:t>-CH</a:t>
            </a:r>
            <a:r>
              <a:rPr lang="es-ES" baseline="-25000"/>
              <a:t>2</a:t>
            </a:r>
            <a:r>
              <a:rPr lang="es-ES"/>
              <a:t>-C-CH</a:t>
            </a:r>
            <a:r>
              <a:rPr lang="es-ES" baseline="-25000"/>
              <a:t>2</a:t>
            </a:r>
            <a:r>
              <a:rPr lang="es-ES"/>
              <a:t>-CH-CH</a:t>
            </a:r>
            <a:r>
              <a:rPr lang="es-ES" baseline="-25000"/>
              <a:t>2</a:t>
            </a:r>
            <a:r>
              <a:rPr lang="es-ES"/>
              <a:t>-C</a:t>
            </a:r>
            <a:endParaRPr lang="es-VE"/>
          </a:p>
        </p:txBody>
      </p:sp>
      <p:sp>
        <p:nvSpPr>
          <p:cNvPr id="12297" name="10 CuadroTexto"/>
          <p:cNvSpPr txBox="1">
            <a:spLocks noChangeArrowheads="1"/>
          </p:cNvSpPr>
          <p:nvPr/>
        </p:nvSpPr>
        <p:spPr bwMode="auto">
          <a:xfrm>
            <a:off x="5572125" y="221456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O</a:t>
            </a:r>
            <a:endParaRPr lang="es-VE"/>
          </a:p>
        </p:txBody>
      </p:sp>
      <p:sp>
        <p:nvSpPr>
          <p:cNvPr id="12298" name="11 CuadroTexto"/>
          <p:cNvSpPr txBox="1">
            <a:spLocks noChangeArrowheads="1"/>
          </p:cNvSpPr>
          <p:nvPr/>
        </p:nvSpPr>
        <p:spPr bwMode="auto">
          <a:xfrm>
            <a:off x="5643563" y="28575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H</a:t>
            </a:r>
            <a:endParaRPr lang="es-VE"/>
          </a:p>
        </p:txBody>
      </p:sp>
      <p:cxnSp>
        <p:nvCxnSpPr>
          <p:cNvPr id="12299" name="13 Conector recto"/>
          <p:cNvCxnSpPr>
            <a:cxnSpLocks noChangeShapeType="1"/>
          </p:cNvCxnSpPr>
          <p:nvPr/>
        </p:nvCxnSpPr>
        <p:spPr bwMode="auto">
          <a:xfrm rot="5400000">
            <a:off x="3536950" y="2892426"/>
            <a:ext cx="212725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14 Conector recto"/>
          <p:cNvCxnSpPr>
            <a:cxnSpLocks noChangeShapeType="1"/>
          </p:cNvCxnSpPr>
          <p:nvPr/>
        </p:nvCxnSpPr>
        <p:spPr bwMode="auto">
          <a:xfrm rot="10800000" flipV="1">
            <a:off x="5500688" y="2500313"/>
            <a:ext cx="142875" cy="14128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15 Conector recto"/>
          <p:cNvCxnSpPr>
            <a:cxnSpLocks noChangeShapeType="1"/>
          </p:cNvCxnSpPr>
          <p:nvPr/>
        </p:nvCxnSpPr>
        <p:spPr bwMode="auto">
          <a:xfrm rot="10800000" flipV="1">
            <a:off x="5429250" y="2428875"/>
            <a:ext cx="142875" cy="1412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16 Conector recto"/>
          <p:cNvCxnSpPr>
            <a:cxnSpLocks noChangeShapeType="1"/>
          </p:cNvCxnSpPr>
          <p:nvPr/>
        </p:nvCxnSpPr>
        <p:spPr bwMode="auto">
          <a:xfrm rot="10800000">
            <a:off x="5500688" y="2857500"/>
            <a:ext cx="142875" cy="1016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3" name="17 CuadroTexto"/>
          <p:cNvSpPr txBox="1">
            <a:spLocks noChangeArrowheads="1"/>
          </p:cNvSpPr>
          <p:nvPr/>
        </p:nvSpPr>
        <p:spPr bwMode="auto">
          <a:xfrm>
            <a:off x="785813" y="35718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s-ES" dirty="0"/>
              <a:t>3,3 </a:t>
            </a:r>
            <a:r>
              <a:rPr lang="es-ES" dirty="0" err="1"/>
              <a:t>Dibutil</a:t>
            </a:r>
            <a:r>
              <a:rPr lang="es-ES" dirty="0"/>
              <a:t> </a:t>
            </a:r>
            <a:r>
              <a:rPr lang="es-ES" dirty="0" err="1"/>
              <a:t>Butanal</a:t>
            </a:r>
            <a:endParaRPr lang="es-ES" dirty="0"/>
          </a:p>
          <a:p>
            <a:pPr eaLnBrk="1" hangingPunct="1">
              <a:buFont typeface="Arial" charset="0"/>
              <a:buAutoNum type="arabicPeriod"/>
            </a:pPr>
            <a:r>
              <a:rPr lang="es-ES" dirty="0"/>
              <a:t>2-Metil </a:t>
            </a:r>
            <a:r>
              <a:rPr lang="es-ES" dirty="0" err="1"/>
              <a:t>Pentanal</a:t>
            </a:r>
            <a:endParaRPr lang="es-ES" dirty="0"/>
          </a:p>
          <a:p>
            <a:pPr eaLnBrk="1" hangingPunct="1">
              <a:buFont typeface="Arial" charset="0"/>
              <a:buAutoNum type="arabicPeriod"/>
            </a:pPr>
            <a:r>
              <a:rPr lang="es-ES" dirty="0"/>
              <a:t>3-Isopropil- 3-Metil </a:t>
            </a:r>
            <a:r>
              <a:rPr lang="es-ES" dirty="0" err="1"/>
              <a:t>Hexanal</a:t>
            </a:r>
            <a:endParaRPr lang="es-ES" dirty="0"/>
          </a:p>
          <a:p>
            <a:pPr eaLnBrk="1" hangingPunct="1">
              <a:buFont typeface="Arial" charset="0"/>
              <a:buAutoNum type="arabicPeriod"/>
            </a:pPr>
            <a:r>
              <a:rPr lang="es-ES" dirty="0" smtClean="0"/>
              <a:t>5,5 </a:t>
            </a:r>
            <a:r>
              <a:rPr lang="es-ES" dirty="0" err="1"/>
              <a:t>Dietil</a:t>
            </a:r>
            <a:r>
              <a:rPr lang="es-ES" dirty="0"/>
              <a:t>- </a:t>
            </a:r>
            <a:r>
              <a:rPr lang="es-ES" dirty="0" smtClean="0"/>
              <a:t>3 </a:t>
            </a:r>
            <a:r>
              <a:rPr lang="es-ES" dirty="0" err="1"/>
              <a:t>Metil</a:t>
            </a:r>
            <a:r>
              <a:rPr lang="es-ES" dirty="0"/>
              <a:t> </a:t>
            </a:r>
            <a:r>
              <a:rPr lang="es-ES" dirty="0" err="1"/>
              <a:t>heptanal</a:t>
            </a:r>
            <a:endParaRPr lang="es-VE" dirty="0"/>
          </a:p>
        </p:txBody>
      </p:sp>
      <p:sp>
        <p:nvSpPr>
          <p:cNvPr id="12304" name="18 Elipse"/>
          <p:cNvSpPr>
            <a:spLocks noChangeArrowheads="1"/>
          </p:cNvSpPr>
          <p:nvPr/>
        </p:nvSpPr>
        <p:spPr bwMode="auto">
          <a:xfrm>
            <a:off x="785813" y="3571875"/>
            <a:ext cx="285750" cy="28575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endParaRPr lang="es-VE" sz="2400">
              <a:latin typeface="Times New Roman" pitchFamily="18" charset="0"/>
            </a:endParaRPr>
          </a:p>
        </p:txBody>
      </p:sp>
      <p:sp>
        <p:nvSpPr>
          <p:cNvPr id="12305" name="19 Elipse"/>
          <p:cNvSpPr>
            <a:spLocks noChangeArrowheads="1"/>
          </p:cNvSpPr>
          <p:nvPr/>
        </p:nvSpPr>
        <p:spPr bwMode="auto">
          <a:xfrm>
            <a:off x="785813" y="3857625"/>
            <a:ext cx="285750" cy="28575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endParaRPr lang="es-VE" sz="2400">
              <a:latin typeface="Times New Roman" pitchFamily="18" charset="0"/>
            </a:endParaRPr>
          </a:p>
        </p:txBody>
      </p:sp>
      <p:sp>
        <p:nvSpPr>
          <p:cNvPr id="12306" name="20 Elipse"/>
          <p:cNvSpPr>
            <a:spLocks noChangeArrowheads="1"/>
          </p:cNvSpPr>
          <p:nvPr/>
        </p:nvSpPr>
        <p:spPr bwMode="auto">
          <a:xfrm>
            <a:off x="785813" y="4143375"/>
            <a:ext cx="285750" cy="28575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endParaRPr lang="es-VE" sz="2400">
              <a:latin typeface="Times New Roman" pitchFamily="18" charset="0"/>
            </a:endParaRPr>
          </a:p>
        </p:txBody>
      </p:sp>
      <p:sp>
        <p:nvSpPr>
          <p:cNvPr id="12307" name="21 Elipse"/>
          <p:cNvSpPr>
            <a:spLocks noChangeArrowheads="1"/>
          </p:cNvSpPr>
          <p:nvPr/>
        </p:nvSpPr>
        <p:spPr bwMode="auto">
          <a:xfrm>
            <a:off x="785813" y="4429125"/>
            <a:ext cx="285750" cy="28575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algn="ctr"/>
            <a:endParaRPr lang="es-VE" sz="2400">
              <a:latin typeface="Times New Roman" pitchFamily="18" charset="0"/>
            </a:endParaRPr>
          </a:p>
        </p:txBody>
      </p:sp>
      <p:pic>
        <p:nvPicPr>
          <p:cNvPr id="12308" name="Picture 16" descr="C:\Documents and Settings\Ventas\Configuración local\Archivos temporales de Internet\Content.IE5\DWO2MA9Q\MCj008897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63" y="2349500"/>
            <a:ext cx="12858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23 CuadroTexto"/>
          <p:cNvSpPr txBox="1">
            <a:spLocks noChangeArrowheads="1"/>
          </p:cNvSpPr>
          <p:nvPr/>
        </p:nvSpPr>
        <p:spPr bwMode="auto">
          <a:xfrm>
            <a:off x="3500438" y="2089150"/>
            <a:ext cx="1357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CH</a:t>
            </a:r>
            <a:r>
              <a:rPr lang="es-ES" baseline="-25000"/>
              <a:t>2-</a:t>
            </a:r>
            <a:r>
              <a:rPr lang="es-ES"/>
              <a:t>CH</a:t>
            </a:r>
            <a:r>
              <a:rPr lang="es-ES" baseline="-25000"/>
              <a:t>3</a:t>
            </a:r>
            <a:endParaRPr lang="es-VE" baseline="-25000"/>
          </a:p>
          <a:p>
            <a:pPr eaLnBrk="1" hangingPunct="1"/>
            <a:endParaRPr lang="es-VE" baseline="-25000"/>
          </a:p>
        </p:txBody>
      </p:sp>
      <p:cxnSp>
        <p:nvCxnSpPr>
          <p:cNvPr id="12310" name="24 Conector recto"/>
          <p:cNvCxnSpPr>
            <a:cxnSpLocks noChangeShapeType="1"/>
          </p:cNvCxnSpPr>
          <p:nvPr/>
        </p:nvCxnSpPr>
        <p:spPr bwMode="auto">
          <a:xfrm rot="5400000">
            <a:off x="3536950" y="2463801"/>
            <a:ext cx="212725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1" name="26 CuadroTexto"/>
          <p:cNvSpPr txBox="1">
            <a:spLocks noChangeArrowheads="1"/>
          </p:cNvSpPr>
          <p:nvPr/>
        </p:nvSpPr>
        <p:spPr bwMode="auto">
          <a:xfrm>
            <a:off x="4214813" y="29289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CH</a:t>
            </a:r>
            <a:r>
              <a:rPr lang="es-ES" baseline="-25000"/>
              <a:t>3</a:t>
            </a:r>
            <a:endParaRPr lang="es-VE" baseline="-25000"/>
          </a:p>
        </p:txBody>
      </p:sp>
      <p:sp>
        <p:nvSpPr>
          <p:cNvPr id="12312" name="29 CuadroTexto"/>
          <p:cNvSpPr txBox="1">
            <a:spLocks noChangeArrowheads="1"/>
          </p:cNvSpPr>
          <p:nvPr/>
        </p:nvSpPr>
        <p:spPr bwMode="auto">
          <a:xfrm>
            <a:off x="3000375" y="2928938"/>
            <a:ext cx="1357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CH</a:t>
            </a:r>
            <a:r>
              <a:rPr lang="es-ES" baseline="-25000"/>
              <a:t>3-</a:t>
            </a:r>
            <a:r>
              <a:rPr lang="es-ES"/>
              <a:t>CH</a:t>
            </a:r>
            <a:r>
              <a:rPr lang="es-ES" baseline="-25000"/>
              <a:t>2</a:t>
            </a:r>
            <a:endParaRPr lang="es-VE" baseline="-25000"/>
          </a:p>
          <a:p>
            <a:pPr eaLnBrk="1" hangingPunct="1"/>
            <a:endParaRPr lang="es-VE" baseline="-25000"/>
          </a:p>
        </p:txBody>
      </p:sp>
      <p:cxnSp>
        <p:nvCxnSpPr>
          <p:cNvPr id="12313" name="30 Conector recto"/>
          <p:cNvCxnSpPr>
            <a:cxnSpLocks noChangeShapeType="1"/>
          </p:cNvCxnSpPr>
          <p:nvPr/>
        </p:nvCxnSpPr>
        <p:spPr bwMode="auto">
          <a:xfrm rot="5400000">
            <a:off x="4250532" y="2893219"/>
            <a:ext cx="214312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29 Cara sonriente"/>
          <p:cNvSpPr>
            <a:spLocks noChangeArrowheads="1"/>
          </p:cNvSpPr>
          <p:nvPr/>
        </p:nvSpPr>
        <p:spPr bwMode="auto">
          <a:xfrm>
            <a:off x="7429500" y="5719759"/>
            <a:ext cx="500062" cy="500063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es-VE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548680"/>
            <a:ext cx="814578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Métodos de obtención de los aldehídos</a:t>
            </a:r>
            <a:endParaRPr lang="es-ES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8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7864" y="980728"/>
            <a:ext cx="5410944" cy="33452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Oxidación del alcoholes primarios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err="1" smtClean="0">
                <a:solidFill>
                  <a:schemeClr val="tx1"/>
                </a:solidFill>
              </a:rPr>
              <a:t>Deshidrogenación</a:t>
            </a:r>
            <a:r>
              <a:rPr lang="es-MX" sz="2800" dirty="0" smtClean="0">
                <a:solidFill>
                  <a:schemeClr val="tx1"/>
                </a:solidFill>
              </a:rPr>
              <a:t> catalítica de alcoholes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Reducción de ácidos carboxílicos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</a:rPr>
              <a:t>Hidratación de alquinos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err="1" smtClean="0">
                <a:solidFill>
                  <a:schemeClr val="tx1"/>
                </a:solidFill>
              </a:rPr>
              <a:t>Ozonolisis</a:t>
            </a:r>
            <a:r>
              <a:rPr lang="es-MX" sz="2800" dirty="0" smtClean="0">
                <a:solidFill>
                  <a:schemeClr val="tx1"/>
                </a:solidFill>
              </a:rPr>
              <a:t> de alquenos</a:t>
            </a:r>
          </a:p>
          <a:p>
            <a:pPr marL="514350" indent="-514350">
              <a:buFont typeface="+mj-lt"/>
              <a:buAutoNum type="arabicPeriod"/>
            </a:pPr>
            <a:endParaRPr lang="es-MX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sz="2800" dirty="0" smtClean="0">
              <a:solidFill>
                <a:schemeClr val="tx1"/>
              </a:solidFill>
            </a:endParaRPr>
          </a:p>
        </p:txBody>
      </p:sp>
      <p:sp>
        <p:nvSpPr>
          <p:cNvPr id="4" name="AutoShape 2" descr="TEMA 12. Aldehidos y cetonas (G. Silbestri).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TEMA 12. Aldehidos y cetonas (G. Silbestri).p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TEMA 12. Aldehidos y cetonas (G. Silbestri)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2852585" cy="21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ca Murillo\Pictures\img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1" t="6242" r="55535" b="67850"/>
          <a:stretch/>
        </p:blipFill>
        <p:spPr bwMode="auto">
          <a:xfrm rot="10800000">
            <a:off x="539548" y="340242"/>
            <a:ext cx="8136907" cy="612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orma libre"/>
          <p:cNvSpPr/>
          <p:nvPr/>
        </p:nvSpPr>
        <p:spPr>
          <a:xfrm>
            <a:off x="2076450" y="1409700"/>
            <a:ext cx="2057400" cy="247650"/>
          </a:xfrm>
          <a:custGeom>
            <a:avLst/>
            <a:gdLst>
              <a:gd name="connsiteX0" fmla="*/ 2057400 w 2057400"/>
              <a:gd name="connsiteY0" fmla="*/ 247650 h 247650"/>
              <a:gd name="connsiteX1" fmla="*/ 2057400 w 2057400"/>
              <a:gd name="connsiteY1" fmla="*/ 0 h 247650"/>
              <a:gd name="connsiteX2" fmla="*/ 0 w 2057400"/>
              <a:gd name="connsiteY2" fmla="*/ 0 h 247650"/>
              <a:gd name="connsiteX3" fmla="*/ 0 w 2057400"/>
              <a:gd name="connsiteY3" fmla="*/ 1714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47650">
                <a:moveTo>
                  <a:pt x="2057400" y="247650"/>
                </a:moveTo>
                <a:lnTo>
                  <a:pt x="2057400" y="0"/>
                </a:lnTo>
                <a:lnTo>
                  <a:pt x="0" y="0"/>
                </a:lnTo>
                <a:lnTo>
                  <a:pt x="0" y="17145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orma libre"/>
          <p:cNvSpPr/>
          <p:nvPr/>
        </p:nvSpPr>
        <p:spPr>
          <a:xfrm>
            <a:off x="2305050" y="1962150"/>
            <a:ext cx="800100" cy="342900"/>
          </a:xfrm>
          <a:custGeom>
            <a:avLst/>
            <a:gdLst>
              <a:gd name="connsiteX0" fmla="*/ 0 w 800100"/>
              <a:gd name="connsiteY0" fmla="*/ 0 h 342900"/>
              <a:gd name="connsiteX1" fmla="*/ 19050 w 800100"/>
              <a:gd name="connsiteY1" fmla="*/ 342900 h 342900"/>
              <a:gd name="connsiteX2" fmla="*/ 800100 w 800100"/>
              <a:gd name="connsiteY2" fmla="*/ 342900 h 342900"/>
              <a:gd name="connsiteX3" fmla="*/ 800100 w 800100"/>
              <a:gd name="connsiteY3" fmla="*/ 190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342900">
                <a:moveTo>
                  <a:pt x="0" y="0"/>
                </a:moveTo>
                <a:lnTo>
                  <a:pt x="19050" y="342900"/>
                </a:lnTo>
                <a:lnTo>
                  <a:pt x="800100" y="342900"/>
                </a:lnTo>
                <a:lnTo>
                  <a:pt x="800100" y="19050"/>
                </a:ln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25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ca Murillo\Pictures\img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5" t="3613" r="52148" b="74271"/>
          <a:stretch/>
        </p:blipFill>
        <p:spPr bwMode="auto">
          <a:xfrm>
            <a:off x="539552" y="476672"/>
            <a:ext cx="8193364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781050" y="2419350"/>
            <a:ext cx="1162050" cy="323850"/>
          </a:xfrm>
          <a:custGeom>
            <a:avLst/>
            <a:gdLst>
              <a:gd name="connsiteX0" fmla="*/ 0 w 1162050"/>
              <a:gd name="connsiteY0" fmla="*/ 323850 h 323850"/>
              <a:gd name="connsiteX1" fmla="*/ 19050 w 1162050"/>
              <a:gd name="connsiteY1" fmla="*/ 19050 h 323850"/>
              <a:gd name="connsiteX2" fmla="*/ 1143000 w 1162050"/>
              <a:gd name="connsiteY2" fmla="*/ 0 h 323850"/>
              <a:gd name="connsiteX3" fmla="*/ 1162050 w 1162050"/>
              <a:gd name="connsiteY3" fmla="*/ 2857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050" h="323850">
                <a:moveTo>
                  <a:pt x="0" y="323850"/>
                </a:moveTo>
                <a:lnTo>
                  <a:pt x="19050" y="19050"/>
                </a:lnTo>
                <a:lnTo>
                  <a:pt x="1143000" y="0"/>
                </a:lnTo>
                <a:lnTo>
                  <a:pt x="1162050" y="285750"/>
                </a:ln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Forma libre"/>
          <p:cNvSpPr/>
          <p:nvPr/>
        </p:nvSpPr>
        <p:spPr>
          <a:xfrm>
            <a:off x="1047750" y="2819400"/>
            <a:ext cx="514350" cy="19050"/>
          </a:xfrm>
          <a:custGeom>
            <a:avLst/>
            <a:gdLst>
              <a:gd name="connsiteX0" fmla="*/ 514350 w 514350"/>
              <a:gd name="connsiteY0" fmla="*/ 0 h 19050"/>
              <a:gd name="connsiteX1" fmla="*/ 0 w 5143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19050">
                <a:moveTo>
                  <a:pt x="514350" y="0"/>
                </a:moveTo>
                <a:lnTo>
                  <a:pt x="0" y="19050"/>
                </a:lnTo>
              </a:path>
            </a:pathLst>
          </a:custGeom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36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ca Murillo\Pictures\img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6034" r="51938" b="51198"/>
          <a:stretch/>
        </p:blipFill>
        <p:spPr bwMode="auto">
          <a:xfrm>
            <a:off x="306379" y="332656"/>
            <a:ext cx="8514093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1981200" y="2492896"/>
            <a:ext cx="1657350" cy="922784"/>
          </a:xfrm>
          <a:custGeom>
            <a:avLst/>
            <a:gdLst>
              <a:gd name="connsiteX0" fmla="*/ 1638300 w 1657350"/>
              <a:gd name="connsiteY0" fmla="*/ 228600 h 876300"/>
              <a:gd name="connsiteX1" fmla="*/ 1657350 w 1657350"/>
              <a:gd name="connsiteY1" fmla="*/ 0 h 876300"/>
              <a:gd name="connsiteX2" fmla="*/ 361950 w 1657350"/>
              <a:gd name="connsiteY2" fmla="*/ 19050 h 876300"/>
              <a:gd name="connsiteX3" fmla="*/ 0 w 165735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876300">
                <a:moveTo>
                  <a:pt x="1638300" y="228600"/>
                </a:moveTo>
                <a:lnTo>
                  <a:pt x="1657350" y="0"/>
                </a:lnTo>
                <a:lnTo>
                  <a:pt x="361950" y="19050"/>
                </a:lnTo>
                <a:lnTo>
                  <a:pt x="0" y="87630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Elipse"/>
          <p:cNvSpPr/>
          <p:nvPr/>
        </p:nvSpPr>
        <p:spPr>
          <a:xfrm>
            <a:off x="1691680" y="3415680"/>
            <a:ext cx="792088" cy="445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33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ca Murillo\Pictures\img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7" t="59599" r="51750" b="25000"/>
          <a:stretch/>
        </p:blipFill>
        <p:spPr bwMode="auto">
          <a:xfrm>
            <a:off x="256828" y="324594"/>
            <a:ext cx="8604448" cy="584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1714500" y="4533900"/>
            <a:ext cx="1847850" cy="381000"/>
          </a:xfrm>
          <a:custGeom>
            <a:avLst/>
            <a:gdLst>
              <a:gd name="connsiteX0" fmla="*/ 1847850 w 1847850"/>
              <a:gd name="connsiteY0" fmla="*/ 0 h 381000"/>
              <a:gd name="connsiteX1" fmla="*/ 1847850 w 1847850"/>
              <a:gd name="connsiteY1" fmla="*/ 381000 h 381000"/>
              <a:gd name="connsiteX2" fmla="*/ 0 w 1847850"/>
              <a:gd name="connsiteY2" fmla="*/ 361950 h 381000"/>
              <a:gd name="connsiteX3" fmla="*/ 0 w 1847850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850" h="381000">
                <a:moveTo>
                  <a:pt x="1847850" y="0"/>
                </a:moveTo>
                <a:lnTo>
                  <a:pt x="1847850" y="381000"/>
                </a:lnTo>
                <a:lnTo>
                  <a:pt x="0" y="361950"/>
                </a:ln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orma libre"/>
          <p:cNvSpPr/>
          <p:nvPr/>
        </p:nvSpPr>
        <p:spPr>
          <a:xfrm>
            <a:off x="2571750" y="3752850"/>
            <a:ext cx="1390650" cy="323850"/>
          </a:xfrm>
          <a:custGeom>
            <a:avLst/>
            <a:gdLst>
              <a:gd name="connsiteX0" fmla="*/ 0 w 1390650"/>
              <a:gd name="connsiteY0" fmla="*/ 285750 h 323850"/>
              <a:gd name="connsiteX1" fmla="*/ 0 w 1390650"/>
              <a:gd name="connsiteY1" fmla="*/ 0 h 323850"/>
              <a:gd name="connsiteX2" fmla="*/ 1390650 w 1390650"/>
              <a:gd name="connsiteY2" fmla="*/ 19050 h 323850"/>
              <a:gd name="connsiteX3" fmla="*/ 1390650 w 1390650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650" h="323850">
                <a:moveTo>
                  <a:pt x="0" y="285750"/>
                </a:moveTo>
                <a:lnTo>
                  <a:pt x="0" y="0"/>
                </a:lnTo>
                <a:lnTo>
                  <a:pt x="1390650" y="19050"/>
                </a:lnTo>
                <a:lnTo>
                  <a:pt x="1390650" y="323850"/>
                </a:ln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78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9">
  <a:themeElements>
    <a:clrScheme name="Personalizado 33">
      <a:dk1>
        <a:sysClr val="windowText" lastClr="000000"/>
      </a:dk1>
      <a:lt1>
        <a:sysClr val="window" lastClr="FFFFFF"/>
      </a:lt1>
      <a:dk2>
        <a:srgbClr val="FFFFFF"/>
      </a:dk2>
      <a:lt2>
        <a:srgbClr val="B0FEC9"/>
      </a:lt2>
      <a:accent1>
        <a:srgbClr val="FF388C"/>
      </a:accent1>
      <a:accent2>
        <a:srgbClr val="02D445"/>
      </a:accent2>
      <a:accent3>
        <a:srgbClr val="FFC0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Tema9</Template>
  <TotalTime>316</TotalTime>
  <Words>194</Words>
  <Application>Microsoft Office PowerPoint</Application>
  <PresentationFormat>Presentación en pantalla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Andalus</vt:lpstr>
      <vt:lpstr>Arial</vt:lpstr>
      <vt:lpstr>Century Gothic</vt:lpstr>
      <vt:lpstr>Gulim</vt:lpstr>
      <vt:lpstr>Times New Roman</vt:lpstr>
      <vt:lpstr>Tema9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Ozonolisis de alquenos. Los alquenos producen aldehídos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ALDEHIDOS Y CETONAS</dc:title>
  <dc:creator>Usuario</dc:creator>
  <cp:lastModifiedBy>Monserrat Orrego</cp:lastModifiedBy>
  <cp:revision>14</cp:revision>
  <dcterms:created xsi:type="dcterms:W3CDTF">2013-11-21T02:42:02Z</dcterms:created>
  <dcterms:modified xsi:type="dcterms:W3CDTF">2021-02-02T17:15:28Z</dcterms:modified>
</cp:coreProperties>
</file>