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4" r:id="rId16"/>
    <p:sldId id="275" r:id="rId17"/>
    <p:sldId id="276" r:id="rId18"/>
    <p:sldId id="277" r:id="rId19"/>
    <p:sldId id="278" r:id="rId20"/>
    <p:sldId id="279"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87" d="100"/>
          <a:sy n="87" d="100"/>
        </p:scale>
        <p:origin x="1494" y="9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16807558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910927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6122237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CAD085-E8A6-8845-BD4E-CB4CCA059FC4}"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6143142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CAD085-E8A6-8845-BD4E-CB4CCA059FC4}" type="datetimeFigureOut">
              <a:rPr lang="en-US" smtClean="0"/>
              <a:t>4/1/2025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606483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CAD085-E8A6-8845-BD4E-CB4CCA059FC4}"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27822449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CAD085-E8A6-8845-BD4E-CB4CCA059FC4}" type="datetimeFigureOut">
              <a:rPr lang="en-US" smtClean="0"/>
              <a:t>4/1/2025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9901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CAD085-E8A6-8845-BD4E-CB4CCA059FC4}" type="datetimeFigureOut">
              <a:rPr lang="en-US" smtClean="0"/>
              <a:t>4/1/2025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7270277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CAD085-E8A6-8845-BD4E-CB4CCA059FC4}" type="datetimeFigureOut">
              <a:rPr lang="en-US" smtClean="0"/>
              <a:t>4/1/2025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212999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184072656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CAD085-E8A6-8845-BD4E-CB4CCA059FC4}" type="datetimeFigureOut">
              <a:rPr lang="en-US" smtClean="0"/>
              <a:t>4/1/2025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1FF6DA9-008F-8B48-92A6-B652298478BF}" type="slidenum">
              <a:rPr lang="en-US" smtClean="0"/>
              <a:t>‹Nº›</a:t>
            </a:fld>
            <a:endParaRPr lang="en-US"/>
          </a:p>
        </p:txBody>
      </p:sp>
    </p:spTree>
    <p:extLst>
      <p:ext uri="{BB962C8B-B14F-4D97-AF65-F5344CB8AC3E}">
        <p14:creationId xmlns:p14="http://schemas.microsoft.com/office/powerpoint/2010/main" val="38892369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CAD085-E8A6-8845-BD4E-CB4CCA059FC4}" type="datetimeFigureOut">
              <a:rPr lang="en-US" smtClean="0"/>
              <a:t>4/1/2025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1FF6DA9-008F-8B48-92A6-B652298478BF}" type="slidenum">
              <a:rPr lang="en-US" smtClean="0"/>
              <a:t>‹Nº›</a:t>
            </a:fld>
            <a:endParaRPr lang="en-US"/>
          </a:p>
        </p:txBody>
      </p:sp>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lstStyle/>
          <a:p>
            <a:r>
              <a:t>Resumen del contenido del ensayo.</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normAutofit lnSpcReduction="10000"/>
          </a:bodyPr>
          <a:lstStyle/>
          <a:p>
            <a:r>
              <a:t>- Variables cuantitativas: Son aquellas que se expresan numéricamente y permiten operaciones aritméticas. Se dividen en:</a:t>
            </a:r>
          </a:p>
          <a:p>
            <a:r>
              <a:t>  - Discretas: Toman valores enteros y específicos. Por ejemplo, el número de ventanas en un edificio.</a:t>
            </a:r>
          </a:p>
          <a:p>
            <a:r>
              <a:t>  - Continuas: Pueden tomar cualquier valor dentro de un rango. Por ejemplo, la altura de un edificio medida en metros.</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normAutofit fontScale="92500"/>
          </a:bodyPr>
          <a:lstStyle/>
          <a:p>
            <a:r>
              <a:t>- Variables cualitativas: Describen cualidades o categorías y no se expresan numéricamente. Se subdividen en:</a:t>
            </a:r>
          </a:p>
          <a:p>
            <a:r>
              <a:t>  - Nominales: Categorías sin un orden específico. Por ejemplo, el tipo de material de fachada (ladrillo, vidrio, madera).</a:t>
            </a:r>
          </a:p>
          <a:p>
            <a:r>
              <a:t>  - Ordinales: Categorías con un orden inherente. Por ejemplo, la clasificación de eficiencia energética de un edificio (A, B, C, etc.).</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lstStyle/>
          <a:p>
            <a:r>
              <a:t>Aplicación en arquitectura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normAutofit fontScale="92500" lnSpcReduction="20000"/>
          </a:bodyPr>
          <a:lstStyle/>
          <a:p>
            <a:r>
              <a:t>La correcta identificación y análisis de estos elementos estadísticos permiten a los arquitectos y urbanistas tomar decisiones informadas basadas en datos concretos. Por ejemplo, al analizar la distribución de espacios en viviendas, se puede estudiar una muestra de apartamentos (muestra) dentro de un complejo residencial (población) y evaluar variables como la superficie de las habitaciones (variable cuantitativa continua) o el tipo de distribución (variable cualitativa nominal).</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lstStyle/>
          <a:p>
            <a:r>
              <a:t>En resumen, la estadística descriptiva proporciona herramientas esenciales para el análisis y comprensión de datos en el campo de la arquitectura, facilitando la toma de decisiones fundamentadas en información precisa y detallada.</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Cuestionario</a:t>
            </a:r>
          </a:p>
        </p:txBody>
      </p:sp>
      <p:sp>
        <p:nvSpPr>
          <p:cNvPr id="3" name="Content Placeholder 2"/>
          <p:cNvSpPr>
            <a:spLocks noGrp="1"/>
          </p:cNvSpPr>
          <p:nvPr>
            <p:ph idx="1"/>
          </p:nvPr>
        </p:nvSpPr>
        <p:spPr/>
        <p:txBody>
          <a:bodyPr>
            <a:normAutofit fontScale="85000" lnSpcReduction="10000"/>
          </a:bodyPr>
          <a:lstStyle/>
          <a:p>
            <a:r>
              <a:t>¿Qué es una población en estadística?</a:t>
            </a:r>
          </a:p>
          <a:p>
            <a:endParaRPr/>
          </a:p>
          <a:p>
            <a:r>
              <a:t>a) Un subconjunto de individuos seleccionados para un estudio.</a:t>
            </a:r>
          </a:p>
          <a:p>
            <a:r>
              <a:t>b) El conjunto total de individuos o elementos que poseen ciertas características y sobre los cuales se desea obtener información.</a:t>
            </a:r>
          </a:p>
          <a:p>
            <a:r>
              <a:t>c) Una característica o propiedad que puede medirse o categorizarse.</a:t>
            </a:r>
          </a:p>
          <a:p>
            <a:r>
              <a:t>d) Una medida numérica que describe una muestra.</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Cuestionario</a:t>
            </a:r>
          </a:p>
        </p:txBody>
      </p:sp>
      <p:sp>
        <p:nvSpPr>
          <p:cNvPr id="3" name="Content Placeholder 2"/>
          <p:cNvSpPr>
            <a:spLocks noGrp="1"/>
          </p:cNvSpPr>
          <p:nvPr>
            <p:ph idx="1"/>
          </p:nvPr>
        </p:nvSpPr>
        <p:spPr/>
        <p:txBody>
          <a:bodyPr>
            <a:normAutofit fontScale="92500"/>
          </a:bodyPr>
          <a:lstStyle/>
          <a:p>
            <a:r>
              <a:t>¿Cuál de las siguientes es una variable cualitativa nominal?</a:t>
            </a:r>
          </a:p>
          <a:p>
            <a:endParaRPr/>
          </a:p>
          <a:p>
            <a:r>
              <a:t>a) Número de pisos en un edificio.</a:t>
            </a:r>
          </a:p>
          <a:p>
            <a:r>
              <a:t>b) Clasificación de eficiencia energética (A, B, C).</a:t>
            </a:r>
          </a:p>
          <a:p>
            <a:r>
              <a:t>c) Tipo de material de fachada (ladrillo, vidrio, madera).</a:t>
            </a:r>
          </a:p>
          <a:p>
            <a:r>
              <a:t>d) Altura de un edificio en metros.</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Cuestionario</a:t>
            </a:r>
          </a:p>
        </p:txBody>
      </p:sp>
      <p:sp>
        <p:nvSpPr>
          <p:cNvPr id="3" name="Content Placeholder 2"/>
          <p:cNvSpPr>
            <a:spLocks noGrp="1"/>
          </p:cNvSpPr>
          <p:nvPr>
            <p:ph idx="1"/>
          </p:nvPr>
        </p:nvSpPr>
        <p:spPr/>
        <p:txBody>
          <a:bodyPr/>
          <a:lstStyle/>
          <a:p>
            <a:r>
              <a:t>¿Qué tipo de variable es la superficie habitable de una vivienda medida en metros cuadrados?</a:t>
            </a:r>
          </a:p>
          <a:p>
            <a:endParaRPr/>
          </a:p>
          <a:p>
            <a:r>
              <a:t>a) Cualitativa nominal.</a:t>
            </a:r>
          </a:p>
          <a:p>
            <a:r>
              <a:t>b) Cualitativa ordinal.</a:t>
            </a:r>
          </a:p>
          <a:p>
            <a:r>
              <a:t>c) Cuantitativa discreta.</a:t>
            </a:r>
          </a:p>
          <a:p>
            <a:r>
              <a:t>d) Cuantitativa continua.</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Cuestionario</a:t>
            </a:r>
          </a:p>
        </p:txBody>
      </p:sp>
      <p:sp>
        <p:nvSpPr>
          <p:cNvPr id="3" name="Content Placeholder 2"/>
          <p:cNvSpPr>
            <a:spLocks noGrp="1"/>
          </p:cNvSpPr>
          <p:nvPr>
            <p:ph idx="1"/>
          </p:nvPr>
        </p:nvSpPr>
        <p:spPr/>
        <p:txBody>
          <a:bodyPr>
            <a:normAutofit fontScale="85000" lnSpcReduction="20000"/>
          </a:bodyPr>
          <a:lstStyle/>
          <a:p>
            <a:r>
              <a:t>¿Cuál es la diferencia principal entre una variable cuantitativa discreta y una continua?</a:t>
            </a:r>
          </a:p>
          <a:p>
            <a:endParaRPr/>
          </a:p>
          <a:p>
            <a:r>
              <a:t>a) Las discretas se expresan numéricamente y las continuas no.</a:t>
            </a:r>
          </a:p>
          <a:p>
            <a:r>
              <a:t>b) Las discretas toman valores enteros específicos y las continuas pueden tomar cualquier valor dentro de un rango.</a:t>
            </a:r>
          </a:p>
          <a:p>
            <a:r>
              <a:t>c) Las discretas describen cualidades y las continuas cantidades.</a:t>
            </a:r>
          </a:p>
          <a:p>
            <a:r>
              <a:t>d) No hay diferencia entre ellas.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t>Cuestionario</a:t>
            </a:r>
          </a:p>
        </p:txBody>
      </p:sp>
      <p:sp>
        <p:nvSpPr>
          <p:cNvPr id="3" name="Content Placeholder 2"/>
          <p:cNvSpPr>
            <a:spLocks noGrp="1"/>
          </p:cNvSpPr>
          <p:nvPr>
            <p:ph idx="1"/>
          </p:nvPr>
        </p:nvSpPr>
        <p:spPr/>
        <p:txBody>
          <a:bodyPr>
            <a:normAutofit fontScale="92500" lnSpcReduction="10000"/>
          </a:bodyPr>
          <a:lstStyle/>
          <a:p>
            <a:r>
              <a:t>En el contexto de la arquitectura, ¿cuál de las siguientes podría considerarse una variable cualitativa ordinal?</a:t>
            </a:r>
          </a:p>
          <a:p>
            <a:endParaRPr/>
          </a:p>
          <a:p>
            <a:r>
              <a:t>a) Número de columnas estructurales.</a:t>
            </a:r>
          </a:p>
          <a:p>
            <a:r>
              <a:t>b) Clasificación de confort térmico (bajo, medio, alto).</a:t>
            </a:r>
          </a:p>
          <a:p>
            <a:r>
              <a:t>c) Superficie del terreno.</a:t>
            </a:r>
          </a:p>
          <a:p>
            <a:r>
              <a:t>d) Altura libre de piso.</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normAutofit fontScale="92500" lnSpcReduction="10000"/>
          </a:bodyPr>
          <a:lstStyle/>
          <a:p>
            <a:r>
              <a:t>La estadística descriptiva es una rama de la estadística que se encarga de recopilar, organizar, analizar y presentar datos de manera que se puedan describir las características fundamentales de un conjunto de información. En el ámbito de la arquitectura, la aplicación de la estadística descriptiva es esencial para comprender aspectos como las preferencias de los usuarios, las tendencias en el diseño y la eficiencia de los materiales utilizados.</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286000" y="2117616"/>
            <a:ext cx="4572000" cy="2622769"/>
          </a:xfrm>
          <a:prstGeom prst="rect">
            <a:avLst/>
          </a:prstGeom>
        </p:spPr>
        <p:txBody>
          <a:bodyPr>
            <a:spAutoFit/>
          </a:bodyPr>
          <a:lstStyle/>
          <a:p>
            <a:pPr>
              <a:lnSpc>
                <a:spcPct val="115000"/>
              </a:lnSpc>
              <a:spcBef>
                <a:spcPts val="2400"/>
              </a:spcBef>
              <a:spcAft>
                <a:spcPts val="0"/>
              </a:spcAft>
            </a:pPr>
            <a:r>
              <a:rPr lang="en-US" sz="2400" b="1" kern="0" dirty="0" err="1">
                <a:solidFill>
                  <a:srgbClr val="365F91"/>
                </a:solidFill>
                <a:latin typeface="Calibri" panose="020F0502020204030204" pitchFamily="34" charset="0"/>
                <a:ea typeface="MS Gothic" panose="020B0609070205080204" pitchFamily="49" charset="-128"/>
                <a:cs typeface="Times New Roman" panose="02020603050405020304" pitchFamily="18" charset="0"/>
              </a:rPr>
              <a:t>Respuestas</a:t>
            </a:r>
            <a:r>
              <a:rPr lang="en-US" sz="2400" b="1" kern="0" dirty="0">
                <a:solidFill>
                  <a:srgbClr val="365F91"/>
                </a:solidFill>
                <a:latin typeface="Calibri" panose="020F0502020204030204" pitchFamily="34" charset="0"/>
                <a:ea typeface="MS Gothic" panose="020B0609070205080204" pitchFamily="49" charset="-128"/>
                <a:cs typeface="Times New Roman" panose="02020603050405020304" pitchFamily="18" charset="0"/>
              </a:rPr>
              <a:t> del </a:t>
            </a:r>
            <a:r>
              <a:rPr lang="en-US" sz="2400" b="1" kern="0" dirty="0" err="1">
                <a:solidFill>
                  <a:srgbClr val="365F91"/>
                </a:solidFill>
                <a:latin typeface="Calibri" panose="020F0502020204030204" pitchFamily="34" charset="0"/>
                <a:ea typeface="MS Gothic" panose="020B0609070205080204" pitchFamily="49" charset="-128"/>
                <a:cs typeface="Times New Roman" panose="02020603050405020304" pitchFamily="18" charset="0"/>
              </a:rPr>
              <a:t>cuestionario</a:t>
            </a:r>
            <a:endParaRPr lang="es-EC" sz="2400" b="1" kern="0" dirty="0">
              <a:solidFill>
                <a:srgbClr val="365F91"/>
              </a:solidFill>
              <a:latin typeface="Calibri" panose="020F0502020204030204" pitchFamily="34" charset="0"/>
              <a:ea typeface="MS Gothic" panose="020B0609070205080204" pitchFamily="49" charset="-128"/>
              <a:cs typeface="Times New Roman" panose="02020603050405020304" pitchFamily="18" charset="0"/>
            </a:endParaRPr>
          </a:p>
          <a:p>
            <a:pPr>
              <a:lnSpc>
                <a:spcPct val="115000"/>
              </a:lnSpc>
              <a:spcAft>
                <a:spcPts val="1000"/>
              </a:spcAft>
            </a:pPr>
            <a:r>
              <a:rPr lang="en-US" dirty="0">
                <a:latin typeface="Cambria" panose="02040503050406030204" pitchFamily="18" charset="0"/>
                <a:ea typeface="MS Mincho"/>
                <a:cs typeface="Times New Roman" panose="02020603050405020304" pitchFamily="18" charset="0"/>
              </a:rPr>
              <a:t>1. </a:t>
            </a:r>
            <a:r>
              <a:rPr lang="en-US" dirty="0" err="1">
                <a:latin typeface="Cambria" panose="02040503050406030204" pitchFamily="18" charset="0"/>
                <a:ea typeface="MS Mincho"/>
                <a:cs typeface="Times New Roman" panose="02020603050405020304" pitchFamily="18" charset="0"/>
              </a:rPr>
              <a:t>Respuesta</a:t>
            </a:r>
            <a:r>
              <a:rPr lang="en-US" dirty="0">
                <a:latin typeface="Cambria" panose="02040503050406030204" pitchFamily="18" charset="0"/>
                <a:ea typeface="MS Mincho"/>
                <a:cs typeface="Times New Roman" panose="02020603050405020304" pitchFamily="18" charset="0"/>
              </a:rPr>
              <a:t> </a:t>
            </a:r>
            <a:r>
              <a:rPr lang="en-US" dirty="0" err="1">
                <a:latin typeface="Cambria" panose="02040503050406030204" pitchFamily="18" charset="0"/>
                <a:ea typeface="MS Mincho"/>
                <a:cs typeface="Times New Roman" panose="02020603050405020304" pitchFamily="18" charset="0"/>
              </a:rPr>
              <a:t>correcta</a:t>
            </a:r>
            <a:r>
              <a:rPr lang="en-US" dirty="0">
                <a:latin typeface="Cambria" panose="02040503050406030204" pitchFamily="18" charset="0"/>
                <a:ea typeface="MS Mincho"/>
                <a:cs typeface="Times New Roman" panose="02020603050405020304" pitchFamily="18" charset="0"/>
              </a:rPr>
              <a:t>: b</a:t>
            </a:r>
            <a:endParaRPr lang="es-EC" dirty="0">
              <a:latin typeface="Cambria" panose="02040503050406030204" pitchFamily="18" charset="0"/>
              <a:ea typeface="MS Mincho"/>
              <a:cs typeface="Times New Roman" panose="02020603050405020304" pitchFamily="18" charset="0"/>
            </a:endParaRPr>
          </a:p>
          <a:p>
            <a:pPr>
              <a:lnSpc>
                <a:spcPct val="115000"/>
              </a:lnSpc>
              <a:spcAft>
                <a:spcPts val="1000"/>
              </a:spcAft>
            </a:pPr>
            <a:r>
              <a:rPr lang="en-US" dirty="0">
                <a:latin typeface="Cambria" panose="02040503050406030204" pitchFamily="18" charset="0"/>
                <a:ea typeface="MS Mincho"/>
                <a:cs typeface="Times New Roman" panose="02020603050405020304" pitchFamily="18" charset="0"/>
              </a:rPr>
              <a:t>2. </a:t>
            </a:r>
            <a:r>
              <a:rPr lang="en-US" dirty="0" err="1">
                <a:latin typeface="Cambria" panose="02040503050406030204" pitchFamily="18" charset="0"/>
                <a:ea typeface="MS Mincho"/>
                <a:cs typeface="Times New Roman" panose="02020603050405020304" pitchFamily="18" charset="0"/>
              </a:rPr>
              <a:t>Respuesta</a:t>
            </a:r>
            <a:r>
              <a:rPr lang="en-US" dirty="0">
                <a:latin typeface="Cambria" panose="02040503050406030204" pitchFamily="18" charset="0"/>
                <a:ea typeface="MS Mincho"/>
                <a:cs typeface="Times New Roman" panose="02020603050405020304" pitchFamily="18" charset="0"/>
              </a:rPr>
              <a:t> </a:t>
            </a:r>
            <a:r>
              <a:rPr lang="en-US" dirty="0" err="1">
                <a:latin typeface="Cambria" panose="02040503050406030204" pitchFamily="18" charset="0"/>
                <a:ea typeface="MS Mincho"/>
                <a:cs typeface="Times New Roman" panose="02020603050405020304" pitchFamily="18" charset="0"/>
              </a:rPr>
              <a:t>correcta</a:t>
            </a:r>
            <a:r>
              <a:rPr lang="en-US" dirty="0">
                <a:latin typeface="Cambria" panose="02040503050406030204" pitchFamily="18" charset="0"/>
                <a:ea typeface="MS Mincho"/>
                <a:cs typeface="Times New Roman" panose="02020603050405020304" pitchFamily="18" charset="0"/>
              </a:rPr>
              <a:t>: c</a:t>
            </a:r>
            <a:endParaRPr lang="es-EC" dirty="0">
              <a:latin typeface="Cambria" panose="02040503050406030204" pitchFamily="18" charset="0"/>
              <a:ea typeface="MS Mincho"/>
              <a:cs typeface="Times New Roman" panose="02020603050405020304" pitchFamily="18" charset="0"/>
            </a:endParaRPr>
          </a:p>
          <a:p>
            <a:pPr>
              <a:lnSpc>
                <a:spcPct val="115000"/>
              </a:lnSpc>
              <a:spcAft>
                <a:spcPts val="1000"/>
              </a:spcAft>
            </a:pPr>
            <a:r>
              <a:rPr lang="en-US" dirty="0">
                <a:latin typeface="Cambria" panose="02040503050406030204" pitchFamily="18" charset="0"/>
                <a:ea typeface="MS Mincho"/>
                <a:cs typeface="Times New Roman" panose="02020603050405020304" pitchFamily="18" charset="0"/>
              </a:rPr>
              <a:t>3. </a:t>
            </a:r>
            <a:r>
              <a:rPr lang="en-US" dirty="0" err="1">
                <a:latin typeface="Cambria" panose="02040503050406030204" pitchFamily="18" charset="0"/>
                <a:ea typeface="MS Mincho"/>
                <a:cs typeface="Times New Roman" panose="02020603050405020304" pitchFamily="18" charset="0"/>
              </a:rPr>
              <a:t>Respuesta</a:t>
            </a:r>
            <a:r>
              <a:rPr lang="en-US" dirty="0">
                <a:latin typeface="Cambria" panose="02040503050406030204" pitchFamily="18" charset="0"/>
                <a:ea typeface="MS Mincho"/>
                <a:cs typeface="Times New Roman" panose="02020603050405020304" pitchFamily="18" charset="0"/>
              </a:rPr>
              <a:t> </a:t>
            </a:r>
            <a:r>
              <a:rPr lang="en-US" dirty="0" err="1">
                <a:latin typeface="Cambria" panose="02040503050406030204" pitchFamily="18" charset="0"/>
                <a:ea typeface="MS Mincho"/>
                <a:cs typeface="Times New Roman" panose="02020603050405020304" pitchFamily="18" charset="0"/>
              </a:rPr>
              <a:t>correcta</a:t>
            </a:r>
            <a:r>
              <a:rPr lang="en-US" dirty="0">
                <a:latin typeface="Cambria" panose="02040503050406030204" pitchFamily="18" charset="0"/>
                <a:ea typeface="MS Mincho"/>
                <a:cs typeface="Times New Roman" panose="02020603050405020304" pitchFamily="18" charset="0"/>
              </a:rPr>
              <a:t>: d</a:t>
            </a:r>
            <a:endParaRPr lang="es-EC" dirty="0">
              <a:latin typeface="Cambria" panose="02040503050406030204" pitchFamily="18" charset="0"/>
              <a:ea typeface="MS Mincho"/>
              <a:cs typeface="Times New Roman" panose="02020603050405020304" pitchFamily="18" charset="0"/>
            </a:endParaRPr>
          </a:p>
          <a:p>
            <a:pPr>
              <a:lnSpc>
                <a:spcPct val="115000"/>
              </a:lnSpc>
              <a:spcAft>
                <a:spcPts val="1000"/>
              </a:spcAft>
            </a:pPr>
            <a:r>
              <a:rPr lang="en-US" dirty="0">
                <a:latin typeface="Cambria" panose="02040503050406030204" pitchFamily="18" charset="0"/>
                <a:ea typeface="MS Mincho"/>
                <a:cs typeface="Times New Roman" panose="02020603050405020304" pitchFamily="18" charset="0"/>
              </a:rPr>
              <a:t>4. </a:t>
            </a:r>
            <a:r>
              <a:rPr lang="en-US" dirty="0" err="1">
                <a:latin typeface="Cambria" panose="02040503050406030204" pitchFamily="18" charset="0"/>
                <a:ea typeface="MS Mincho"/>
                <a:cs typeface="Times New Roman" panose="02020603050405020304" pitchFamily="18" charset="0"/>
              </a:rPr>
              <a:t>Respuesta</a:t>
            </a:r>
            <a:r>
              <a:rPr lang="en-US" dirty="0">
                <a:latin typeface="Cambria" panose="02040503050406030204" pitchFamily="18" charset="0"/>
                <a:ea typeface="MS Mincho"/>
                <a:cs typeface="Times New Roman" panose="02020603050405020304" pitchFamily="18" charset="0"/>
              </a:rPr>
              <a:t> </a:t>
            </a:r>
            <a:r>
              <a:rPr lang="en-US" dirty="0" err="1">
                <a:latin typeface="Cambria" panose="02040503050406030204" pitchFamily="18" charset="0"/>
                <a:ea typeface="MS Mincho"/>
                <a:cs typeface="Times New Roman" panose="02020603050405020304" pitchFamily="18" charset="0"/>
              </a:rPr>
              <a:t>correcta</a:t>
            </a:r>
            <a:r>
              <a:rPr lang="en-US" dirty="0">
                <a:latin typeface="Cambria" panose="02040503050406030204" pitchFamily="18" charset="0"/>
                <a:ea typeface="MS Mincho"/>
                <a:cs typeface="Times New Roman" panose="02020603050405020304" pitchFamily="18" charset="0"/>
              </a:rPr>
              <a:t>: b</a:t>
            </a:r>
            <a:endParaRPr lang="es-EC" dirty="0">
              <a:latin typeface="Cambria" panose="02040503050406030204" pitchFamily="18" charset="0"/>
              <a:ea typeface="MS Mincho"/>
              <a:cs typeface="Times New Roman" panose="02020603050405020304" pitchFamily="18" charset="0"/>
            </a:endParaRPr>
          </a:p>
          <a:p>
            <a:pPr>
              <a:lnSpc>
                <a:spcPct val="115000"/>
              </a:lnSpc>
              <a:spcAft>
                <a:spcPts val="1000"/>
              </a:spcAft>
            </a:pPr>
            <a:r>
              <a:rPr lang="en-US" dirty="0">
                <a:latin typeface="Cambria" panose="02040503050406030204" pitchFamily="18" charset="0"/>
                <a:ea typeface="MS Mincho"/>
                <a:cs typeface="Times New Roman" panose="02020603050405020304" pitchFamily="18" charset="0"/>
              </a:rPr>
              <a:t>5. </a:t>
            </a:r>
            <a:r>
              <a:rPr lang="en-US" dirty="0" err="1">
                <a:latin typeface="Cambria" panose="02040503050406030204" pitchFamily="18" charset="0"/>
                <a:ea typeface="MS Mincho"/>
                <a:cs typeface="Times New Roman" panose="02020603050405020304" pitchFamily="18" charset="0"/>
              </a:rPr>
              <a:t>Respuesta</a:t>
            </a:r>
            <a:r>
              <a:rPr lang="en-US" dirty="0">
                <a:latin typeface="Cambria" panose="02040503050406030204" pitchFamily="18" charset="0"/>
                <a:ea typeface="MS Mincho"/>
                <a:cs typeface="Times New Roman" panose="02020603050405020304" pitchFamily="18" charset="0"/>
              </a:rPr>
              <a:t> </a:t>
            </a:r>
            <a:r>
              <a:rPr lang="en-US" dirty="0" err="1">
                <a:latin typeface="Cambria" panose="02040503050406030204" pitchFamily="18" charset="0"/>
                <a:ea typeface="MS Mincho"/>
                <a:cs typeface="Times New Roman" panose="02020603050405020304" pitchFamily="18" charset="0"/>
              </a:rPr>
              <a:t>correcta</a:t>
            </a:r>
            <a:r>
              <a:rPr lang="en-US" dirty="0">
                <a:latin typeface="Cambria" panose="02040503050406030204" pitchFamily="18" charset="0"/>
                <a:ea typeface="MS Mincho"/>
                <a:cs typeface="Times New Roman" panose="02020603050405020304" pitchFamily="18" charset="0"/>
              </a:rPr>
              <a:t>: b</a:t>
            </a:r>
            <a:endParaRPr lang="es-EC" dirty="0">
              <a:effectLst/>
              <a:latin typeface="Cambria" panose="02040503050406030204" pitchFamily="18" charset="0"/>
              <a:ea typeface="MS Mincho"/>
              <a:cs typeface="Times New Roman" panose="02020603050405020304" pitchFamily="18" charset="0"/>
            </a:endParaRPr>
          </a:p>
        </p:txBody>
      </p:sp>
    </p:spTree>
    <p:extLst>
      <p:ext uri="{BB962C8B-B14F-4D97-AF65-F5344CB8AC3E}">
        <p14:creationId xmlns:p14="http://schemas.microsoft.com/office/powerpoint/2010/main" val="29655890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lstStyle/>
          <a:p>
            <a:r>
              <a:t>1.1. Elementos básicos de la estadística: Población, muestra y variables</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lstStyle/>
          <a:p>
            <a:r>
              <a:t>En estadística, es fundamental comprender los conceptos de población, muestra y variable, ya que son la base para cualquier análisis estadístico.</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lstStyle/>
          <a:p>
            <a:r>
              <a:t>- Población: Se refiere al conjunto total de elementos o individuos que poseen ciertas características y sobre los cuales se desea obtener información. Por ejemplo, en un estudio sobre la eficiencia energética de edificios residenciales en una ciudad, la población estaría compuesta por todos los edificios residenciales de esa área.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lstStyle/>
          <a:p>
            <a:r>
              <a:t>- Muestra: Es un subconjunto representativo de la población que se selecciona para realizar el estudio. Continuando con el ejemplo anterior, si se eligen 50 edificios específicos para analizar su consumo energético, estos conformarían la muestra. Es esencial que la muestra sea representativa para que los resultados del estudio sean generalizables a toda la población.</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lstStyle/>
          <a:p>
            <a:r>
              <a:t>- Variable: Es cualquier característica o propiedad de los individuos de la población que puede medirse o categorizarse. En el contexto arquitectónico, una variable podría ser el tipo de material de construcción utilizado, la superficie habitable o el número de habitaciones de una vivienda.</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lstStyle/>
          <a:p>
            <a:r>
              <a:t>1.1.2. Tipos de variables</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t>Aplicación de la Estadística Descriptiva en Arquitectura</a:t>
            </a:r>
          </a:p>
        </p:txBody>
      </p:sp>
      <p:sp>
        <p:nvSpPr>
          <p:cNvPr id="3" name="Content Placeholder 2"/>
          <p:cNvSpPr>
            <a:spLocks noGrp="1"/>
          </p:cNvSpPr>
          <p:nvPr>
            <p:ph idx="1"/>
          </p:nvPr>
        </p:nvSpPr>
        <p:spPr/>
        <p:txBody>
          <a:bodyPr/>
          <a:lstStyle/>
          <a:p>
            <a:r>
              <a:t>Las variables se clasifican principalmente en dos categorías: cuantitativas y cualitativas.</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5</TotalTime>
  <Words>965</Words>
  <Application>Microsoft Office PowerPoint</Application>
  <PresentationFormat>Presentación en pantalla (4:3)</PresentationFormat>
  <Paragraphs>73</Paragraphs>
  <Slides>20</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20</vt:i4>
      </vt:variant>
    </vt:vector>
  </HeadingPairs>
  <TitlesOfParts>
    <vt:vector size="27" baseType="lpstr">
      <vt:lpstr>MS Gothic</vt:lpstr>
      <vt:lpstr>Arial</vt:lpstr>
      <vt:lpstr>Calibri</vt:lpstr>
      <vt:lpstr>Cambria</vt:lpstr>
      <vt:lpstr>MS Mincho</vt:lpstr>
      <vt:lpstr>Times New Roman</vt:lpstr>
      <vt:lpstr>Office Theme</vt:lpstr>
      <vt:lpstr>Aplicación de la Estadística Descriptiva en Arquitectura</vt:lpstr>
      <vt:lpstr>Aplicación de la Estadística Descriptiva en Arquitectura</vt:lpstr>
      <vt:lpstr>Aplicación de la Estadística Descriptiva en Arquitectura</vt:lpstr>
      <vt:lpstr>Aplicación de la Estadística Descriptiva en Arquitectura</vt:lpstr>
      <vt:lpstr>Aplicación de la Estadística Descriptiva en Arquitectura</vt:lpstr>
      <vt:lpstr>Aplicación de la Estadística Descriptiva en Arquitectura</vt:lpstr>
      <vt:lpstr>Aplicación de la Estadística Descriptiva en Arquitectura</vt:lpstr>
      <vt:lpstr>Aplicación de la Estadística Descriptiva en Arquitectura</vt:lpstr>
      <vt:lpstr>Aplicación de la Estadística Descriptiva en Arquitectura</vt:lpstr>
      <vt:lpstr>Aplicación de la Estadística Descriptiva en Arquitectura</vt:lpstr>
      <vt:lpstr>Aplicación de la Estadística Descriptiva en Arquitectura</vt:lpstr>
      <vt:lpstr>Aplicación de la Estadística Descriptiva en Arquitectura</vt:lpstr>
      <vt:lpstr>Aplicación de la Estadística Descriptiva en Arquitectura</vt:lpstr>
      <vt:lpstr>Aplicación de la Estadística Descriptiva en Arquitectura</vt:lpstr>
      <vt:lpstr>Cuestionario</vt:lpstr>
      <vt:lpstr>Cuestionario</vt:lpstr>
      <vt:lpstr>Cuestionario</vt:lpstr>
      <vt:lpstr>Cuestionario</vt:lpstr>
      <vt:lpstr>Cuestionario</vt:lpstr>
      <vt:lpstr>Presentación de PowerPoint</vt:lpstr>
    </vt:vector>
  </TitlesOfParts>
  <Manager/>
  <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Aplicación de la Estadística Descriptiva en Arquitectura</dc:title>
  <dc:subject/>
  <dc:creator>Olguita Barrera</dc:creator>
  <cp:keywords/>
  <dc:description>generated using python-pptx</dc:description>
  <cp:lastModifiedBy>Cuenta Microsoft</cp:lastModifiedBy>
  <cp:revision>3</cp:revision>
  <dcterms:created xsi:type="dcterms:W3CDTF">2013-01-27T09:14:16Z</dcterms:created>
  <dcterms:modified xsi:type="dcterms:W3CDTF">2025-04-01T22:34:10Z</dcterms:modified>
  <cp:category/>
</cp:coreProperties>
</file>