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81" r:id="rId3"/>
    <p:sldId id="277" r:id="rId4"/>
    <p:sldId id="259" r:id="rId5"/>
    <p:sldId id="283" r:id="rId6"/>
    <p:sldId id="260" r:id="rId7"/>
    <p:sldId id="284" r:id="rId8"/>
    <p:sldId id="258" r:id="rId9"/>
    <p:sldId id="262" r:id="rId10"/>
    <p:sldId id="264" r:id="rId11"/>
    <p:sldId id="265" r:id="rId12"/>
    <p:sldId id="271" r:id="rId13"/>
    <p:sldId id="285" r:id="rId14"/>
    <p:sldId id="269" r:id="rId15"/>
    <p:sldId id="279" r:id="rId16"/>
    <p:sldId id="280" r:id="rId17"/>
    <p:sldId id="267" r:id="rId1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9" d="100"/>
          <a:sy n="79" d="100"/>
        </p:scale>
        <p:origin x="773"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A2B0E1-ACD0-56CA-942D-519576650F6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8EA4BAF2-8ED0-6407-716B-92A6987B19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4D177EFB-BF84-D3EE-72FF-A41115DFF99A}"/>
              </a:ext>
            </a:extLst>
          </p:cNvPr>
          <p:cNvSpPr>
            <a:spLocks noGrp="1"/>
          </p:cNvSpPr>
          <p:nvPr>
            <p:ph type="dt" sz="half" idx="10"/>
          </p:nvPr>
        </p:nvSpPr>
        <p:spPr/>
        <p:txBody>
          <a:bodyPr/>
          <a:lstStyle/>
          <a:p>
            <a:fld id="{3E334975-FCF8-4155-9674-089C61B739BE}" type="datetimeFigureOut">
              <a:rPr lang="es-EC" smtClean="0"/>
              <a:t>24/1/2024</a:t>
            </a:fld>
            <a:endParaRPr lang="es-EC"/>
          </a:p>
        </p:txBody>
      </p:sp>
      <p:sp>
        <p:nvSpPr>
          <p:cNvPr id="5" name="Marcador de pie de página 4">
            <a:extLst>
              <a:ext uri="{FF2B5EF4-FFF2-40B4-BE49-F238E27FC236}">
                <a16:creationId xmlns:a16="http://schemas.microsoft.com/office/drawing/2014/main" id="{4789650D-109D-701D-5139-2F3593D1B1E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462F4E67-FCE8-4650-6589-00689A90DA54}"/>
              </a:ext>
            </a:extLst>
          </p:cNvPr>
          <p:cNvSpPr>
            <a:spLocks noGrp="1"/>
          </p:cNvSpPr>
          <p:nvPr>
            <p:ph type="sldNum" sz="quarter" idx="12"/>
          </p:nvPr>
        </p:nvSpPr>
        <p:spPr/>
        <p:txBody>
          <a:bodyPr/>
          <a:lstStyle/>
          <a:p>
            <a:fld id="{7D05E3D4-F826-4DD5-B7B2-97F963A9A457}" type="slidenum">
              <a:rPr lang="es-EC" smtClean="0"/>
              <a:t>‹Nº›</a:t>
            </a:fld>
            <a:endParaRPr lang="es-EC"/>
          </a:p>
        </p:txBody>
      </p:sp>
    </p:spTree>
    <p:extLst>
      <p:ext uri="{BB962C8B-B14F-4D97-AF65-F5344CB8AC3E}">
        <p14:creationId xmlns:p14="http://schemas.microsoft.com/office/powerpoint/2010/main" val="2975255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8A02C1-157E-1984-2628-D5B920FE3412}"/>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C544EA80-7740-58A9-B65D-AD9755ADD25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05B6E415-FFDB-D34E-5056-235F91D82D6A}"/>
              </a:ext>
            </a:extLst>
          </p:cNvPr>
          <p:cNvSpPr>
            <a:spLocks noGrp="1"/>
          </p:cNvSpPr>
          <p:nvPr>
            <p:ph type="dt" sz="half" idx="10"/>
          </p:nvPr>
        </p:nvSpPr>
        <p:spPr/>
        <p:txBody>
          <a:bodyPr/>
          <a:lstStyle/>
          <a:p>
            <a:fld id="{3E334975-FCF8-4155-9674-089C61B739BE}" type="datetimeFigureOut">
              <a:rPr lang="es-EC" smtClean="0"/>
              <a:t>24/1/2024</a:t>
            </a:fld>
            <a:endParaRPr lang="es-EC"/>
          </a:p>
        </p:txBody>
      </p:sp>
      <p:sp>
        <p:nvSpPr>
          <p:cNvPr id="5" name="Marcador de pie de página 4">
            <a:extLst>
              <a:ext uri="{FF2B5EF4-FFF2-40B4-BE49-F238E27FC236}">
                <a16:creationId xmlns:a16="http://schemas.microsoft.com/office/drawing/2014/main" id="{1159F006-B3D9-9DCD-7B63-F5511163B5DE}"/>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EF33814C-7C54-9009-3B47-6E9769949F59}"/>
              </a:ext>
            </a:extLst>
          </p:cNvPr>
          <p:cNvSpPr>
            <a:spLocks noGrp="1"/>
          </p:cNvSpPr>
          <p:nvPr>
            <p:ph type="sldNum" sz="quarter" idx="12"/>
          </p:nvPr>
        </p:nvSpPr>
        <p:spPr/>
        <p:txBody>
          <a:bodyPr/>
          <a:lstStyle/>
          <a:p>
            <a:fld id="{7D05E3D4-F826-4DD5-B7B2-97F963A9A457}" type="slidenum">
              <a:rPr lang="es-EC" smtClean="0"/>
              <a:t>‹Nº›</a:t>
            </a:fld>
            <a:endParaRPr lang="es-EC"/>
          </a:p>
        </p:txBody>
      </p:sp>
    </p:spTree>
    <p:extLst>
      <p:ext uri="{BB962C8B-B14F-4D97-AF65-F5344CB8AC3E}">
        <p14:creationId xmlns:p14="http://schemas.microsoft.com/office/powerpoint/2010/main" val="3774939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2DBB8CD-127A-BC35-A910-9F6376A973F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FBD89FE2-7D64-616E-DC7F-9EF6379D71A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BE5E3EF1-508A-61EE-E45F-EB07B24ABD26}"/>
              </a:ext>
            </a:extLst>
          </p:cNvPr>
          <p:cNvSpPr>
            <a:spLocks noGrp="1"/>
          </p:cNvSpPr>
          <p:nvPr>
            <p:ph type="dt" sz="half" idx="10"/>
          </p:nvPr>
        </p:nvSpPr>
        <p:spPr/>
        <p:txBody>
          <a:bodyPr/>
          <a:lstStyle/>
          <a:p>
            <a:fld id="{3E334975-FCF8-4155-9674-089C61B739BE}" type="datetimeFigureOut">
              <a:rPr lang="es-EC" smtClean="0"/>
              <a:t>24/1/2024</a:t>
            </a:fld>
            <a:endParaRPr lang="es-EC"/>
          </a:p>
        </p:txBody>
      </p:sp>
      <p:sp>
        <p:nvSpPr>
          <p:cNvPr id="5" name="Marcador de pie de página 4">
            <a:extLst>
              <a:ext uri="{FF2B5EF4-FFF2-40B4-BE49-F238E27FC236}">
                <a16:creationId xmlns:a16="http://schemas.microsoft.com/office/drawing/2014/main" id="{2163D0B6-53A5-C912-30BD-E6CA43C02953}"/>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8E2CB205-9B64-49F1-C400-FDAB126C2B76}"/>
              </a:ext>
            </a:extLst>
          </p:cNvPr>
          <p:cNvSpPr>
            <a:spLocks noGrp="1"/>
          </p:cNvSpPr>
          <p:nvPr>
            <p:ph type="sldNum" sz="quarter" idx="12"/>
          </p:nvPr>
        </p:nvSpPr>
        <p:spPr/>
        <p:txBody>
          <a:bodyPr/>
          <a:lstStyle/>
          <a:p>
            <a:fld id="{7D05E3D4-F826-4DD5-B7B2-97F963A9A457}" type="slidenum">
              <a:rPr lang="es-EC" smtClean="0"/>
              <a:t>‹Nº›</a:t>
            </a:fld>
            <a:endParaRPr lang="es-EC"/>
          </a:p>
        </p:txBody>
      </p:sp>
    </p:spTree>
    <p:extLst>
      <p:ext uri="{BB962C8B-B14F-4D97-AF65-F5344CB8AC3E}">
        <p14:creationId xmlns:p14="http://schemas.microsoft.com/office/powerpoint/2010/main" val="2502072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AA5527-4E6B-E9DF-5087-1392DF758771}"/>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D1992A36-8677-E5C6-1050-75F5DB1235C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990B7E67-72C6-DA06-CB6D-29A6C6FF2E69}"/>
              </a:ext>
            </a:extLst>
          </p:cNvPr>
          <p:cNvSpPr>
            <a:spLocks noGrp="1"/>
          </p:cNvSpPr>
          <p:nvPr>
            <p:ph type="dt" sz="half" idx="10"/>
          </p:nvPr>
        </p:nvSpPr>
        <p:spPr/>
        <p:txBody>
          <a:bodyPr/>
          <a:lstStyle/>
          <a:p>
            <a:fld id="{3E334975-FCF8-4155-9674-089C61B739BE}" type="datetimeFigureOut">
              <a:rPr lang="es-EC" smtClean="0"/>
              <a:t>24/1/2024</a:t>
            </a:fld>
            <a:endParaRPr lang="es-EC"/>
          </a:p>
        </p:txBody>
      </p:sp>
      <p:sp>
        <p:nvSpPr>
          <p:cNvPr id="5" name="Marcador de pie de página 4">
            <a:extLst>
              <a:ext uri="{FF2B5EF4-FFF2-40B4-BE49-F238E27FC236}">
                <a16:creationId xmlns:a16="http://schemas.microsoft.com/office/drawing/2014/main" id="{8FF9518C-E16A-19D6-27A6-091C6F6177CE}"/>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C8308D83-F525-5D48-C284-6A2005B5C0CE}"/>
              </a:ext>
            </a:extLst>
          </p:cNvPr>
          <p:cNvSpPr>
            <a:spLocks noGrp="1"/>
          </p:cNvSpPr>
          <p:nvPr>
            <p:ph type="sldNum" sz="quarter" idx="12"/>
          </p:nvPr>
        </p:nvSpPr>
        <p:spPr/>
        <p:txBody>
          <a:bodyPr/>
          <a:lstStyle/>
          <a:p>
            <a:fld id="{7D05E3D4-F826-4DD5-B7B2-97F963A9A457}" type="slidenum">
              <a:rPr lang="es-EC" smtClean="0"/>
              <a:t>‹Nº›</a:t>
            </a:fld>
            <a:endParaRPr lang="es-EC"/>
          </a:p>
        </p:txBody>
      </p:sp>
    </p:spTree>
    <p:extLst>
      <p:ext uri="{BB962C8B-B14F-4D97-AF65-F5344CB8AC3E}">
        <p14:creationId xmlns:p14="http://schemas.microsoft.com/office/powerpoint/2010/main" val="613474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D17117-E6DD-3988-FBDB-9B955D3BD67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5FEC6E0E-EFEF-18AD-E3DE-D5C0BFF2C9B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862F76A-CC02-6B85-7D5D-66687C832DFD}"/>
              </a:ext>
            </a:extLst>
          </p:cNvPr>
          <p:cNvSpPr>
            <a:spLocks noGrp="1"/>
          </p:cNvSpPr>
          <p:nvPr>
            <p:ph type="dt" sz="half" idx="10"/>
          </p:nvPr>
        </p:nvSpPr>
        <p:spPr/>
        <p:txBody>
          <a:bodyPr/>
          <a:lstStyle/>
          <a:p>
            <a:fld id="{3E334975-FCF8-4155-9674-089C61B739BE}" type="datetimeFigureOut">
              <a:rPr lang="es-EC" smtClean="0"/>
              <a:t>24/1/2024</a:t>
            </a:fld>
            <a:endParaRPr lang="es-EC"/>
          </a:p>
        </p:txBody>
      </p:sp>
      <p:sp>
        <p:nvSpPr>
          <p:cNvPr id="5" name="Marcador de pie de página 4">
            <a:extLst>
              <a:ext uri="{FF2B5EF4-FFF2-40B4-BE49-F238E27FC236}">
                <a16:creationId xmlns:a16="http://schemas.microsoft.com/office/drawing/2014/main" id="{3AB9DE6D-E879-F3AE-74BD-94E3AE6564E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183AAB2F-3606-C752-8D15-C6B84DF6AC34}"/>
              </a:ext>
            </a:extLst>
          </p:cNvPr>
          <p:cNvSpPr>
            <a:spLocks noGrp="1"/>
          </p:cNvSpPr>
          <p:nvPr>
            <p:ph type="sldNum" sz="quarter" idx="12"/>
          </p:nvPr>
        </p:nvSpPr>
        <p:spPr/>
        <p:txBody>
          <a:bodyPr/>
          <a:lstStyle/>
          <a:p>
            <a:fld id="{7D05E3D4-F826-4DD5-B7B2-97F963A9A457}" type="slidenum">
              <a:rPr lang="es-EC" smtClean="0"/>
              <a:t>‹Nº›</a:t>
            </a:fld>
            <a:endParaRPr lang="es-EC"/>
          </a:p>
        </p:txBody>
      </p:sp>
    </p:spTree>
    <p:extLst>
      <p:ext uri="{BB962C8B-B14F-4D97-AF65-F5344CB8AC3E}">
        <p14:creationId xmlns:p14="http://schemas.microsoft.com/office/powerpoint/2010/main" val="2061159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28349F-D789-16CB-43D1-A23EC5879107}"/>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88B03ED6-7484-1843-0D22-767FC69921D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E4618651-A765-DAF8-4AF9-9854DB85A7A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A73B5393-D0E1-C032-64B1-0EEC709F6F18}"/>
              </a:ext>
            </a:extLst>
          </p:cNvPr>
          <p:cNvSpPr>
            <a:spLocks noGrp="1"/>
          </p:cNvSpPr>
          <p:nvPr>
            <p:ph type="dt" sz="half" idx="10"/>
          </p:nvPr>
        </p:nvSpPr>
        <p:spPr/>
        <p:txBody>
          <a:bodyPr/>
          <a:lstStyle/>
          <a:p>
            <a:fld id="{3E334975-FCF8-4155-9674-089C61B739BE}" type="datetimeFigureOut">
              <a:rPr lang="es-EC" smtClean="0"/>
              <a:t>24/1/2024</a:t>
            </a:fld>
            <a:endParaRPr lang="es-EC"/>
          </a:p>
        </p:txBody>
      </p:sp>
      <p:sp>
        <p:nvSpPr>
          <p:cNvPr id="6" name="Marcador de pie de página 5">
            <a:extLst>
              <a:ext uri="{FF2B5EF4-FFF2-40B4-BE49-F238E27FC236}">
                <a16:creationId xmlns:a16="http://schemas.microsoft.com/office/drawing/2014/main" id="{8BB3B49C-694B-81CB-1961-EDC3089BCA0A}"/>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F3B1E83C-4D04-7A07-44B6-E8090D458534}"/>
              </a:ext>
            </a:extLst>
          </p:cNvPr>
          <p:cNvSpPr>
            <a:spLocks noGrp="1"/>
          </p:cNvSpPr>
          <p:nvPr>
            <p:ph type="sldNum" sz="quarter" idx="12"/>
          </p:nvPr>
        </p:nvSpPr>
        <p:spPr/>
        <p:txBody>
          <a:bodyPr/>
          <a:lstStyle/>
          <a:p>
            <a:fld id="{7D05E3D4-F826-4DD5-B7B2-97F963A9A457}" type="slidenum">
              <a:rPr lang="es-EC" smtClean="0"/>
              <a:t>‹Nº›</a:t>
            </a:fld>
            <a:endParaRPr lang="es-EC"/>
          </a:p>
        </p:txBody>
      </p:sp>
    </p:spTree>
    <p:extLst>
      <p:ext uri="{BB962C8B-B14F-4D97-AF65-F5344CB8AC3E}">
        <p14:creationId xmlns:p14="http://schemas.microsoft.com/office/powerpoint/2010/main" val="3963925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F12F1F-5F11-E34D-0BB9-7FE55586A30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248D8B9D-6907-2985-AEC7-22C96A7C83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7A978ED-E397-92F6-3EDF-C4F0FED3833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FA0D292D-E409-B148-ABD9-2FDD5669AD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AD09C9A-4E90-22BE-7F7E-2261958D4DA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6AD0D2D9-5DD6-949B-7629-823E9187072D}"/>
              </a:ext>
            </a:extLst>
          </p:cNvPr>
          <p:cNvSpPr>
            <a:spLocks noGrp="1"/>
          </p:cNvSpPr>
          <p:nvPr>
            <p:ph type="dt" sz="half" idx="10"/>
          </p:nvPr>
        </p:nvSpPr>
        <p:spPr/>
        <p:txBody>
          <a:bodyPr/>
          <a:lstStyle/>
          <a:p>
            <a:fld id="{3E334975-FCF8-4155-9674-089C61B739BE}" type="datetimeFigureOut">
              <a:rPr lang="es-EC" smtClean="0"/>
              <a:t>24/1/2024</a:t>
            </a:fld>
            <a:endParaRPr lang="es-EC"/>
          </a:p>
        </p:txBody>
      </p:sp>
      <p:sp>
        <p:nvSpPr>
          <p:cNvPr id="8" name="Marcador de pie de página 7">
            <a:extLst>
              <a:ext uri="{FF2B5EF4-FFF2-40B4-BE49-F238E27FC236}">
                <a16:creationId xmlns:a16="http://schemas.microsoft.com/office/drawing/2014/main" id="{3584B868-BF9E-AB27-D702-C0BBF418EA92}"/>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3CB61F95-B38D-890F-E7ED-D4F84931E6E5}"/>
              </a:ext>
            </a:extLst>
          </p:cNvPr>
          <p:cNvSpPr>
            <a:spLocks noGrp="1"/>
          </p:cNvSpPr>
          <p:nvPr>
            <p:ph type="sldNum" sz="quarter" idx="12"/>
          </p:nvPr>
        </p:nvSpPr>
        <p:spPr/>
        <p:txBody>
          <a:bodyPr/>
          <a:lstStyle/>
          <a:p>
            <a:fld id="{7D05E3D4-F826-4DD5-B7B2-97F963A9A457}" type="slidenum">
              <a:rPr lang="es-EC" smtClean="0"/>
              <a:t>‹Nº›</a:t>
            </a:fld>
            <a:endParaRPr lang="es-EC"/>
          </a:p>
        </p:txBody>
      </p:sp>
    </p:spTree>
    <p:extLst>
      <p:ext uri="{BB962C8B-B14F-4D97-AF65-F5344CB8AC3E}">
        <p14:creationId xmlns:p14="http://schemas.microsoft.com/office/powerpoint/2010/main" val="1402232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62B3A9-CEE7-8F36-5EE9-90680AB5898F}"/>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346AC5FE-F94D-5CA4-444B-ABCDA4C45ED7}"/>
              </a:ext>
            </a:extLst>
          </p:cNvPr>
          <p:cNvSpPr>
            <a:spLocks noGrp="1"/>
          </p:cNvSpPr>
          <p:nvPr>
            <p:ph type="dt" sz="half" idx="10"/>
          </p:nvPr>
        </p:nvSpPr>
        <p:spPr/>
        <p:txBody>
          <a:bodyPr/>
          <a:lstStyle/>
          <a:p>
            <a:fld id="{3E334975-FCF8-4155-9674-089C61B739BE}" type="datetimeFigureOut">
              <a:rPr lang="es-EC" smtClean="0"/>
              <a:t>24/1/2024</a:t>
            </a:fld>
            <a:endParaRPr lang="es-EC"/>
          </a:p>
        </p:txBody>
      </p:sp>
      <p:sp>
        <p:nvSpPr>
          <p:cNvPr id="4" name="Marcador de pie de página 3">
            <a:extLst>
              <a:ext uri="{FF2B5EF4-FFF2-40B4-BE49-F238E27FC236}">
                <a16:creationId xmlns:a16="http://schemas.microsoft.com/office/drawing/2014/main" id="{1C92562D-679F-9C1D-C239-629F7F9AF361}"/>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B900B120-DFF8-CFBD-07F1-FE3C10D32F84}"/>
              </a:ext>
            </a:extLst>
          </p:cNvPr>
          <p:cNvSpPr>
            <a:spLocks noGrp="1"/>
          </p:cNvSpPr>
          <p:nvPr>
            <p:ph type="sldNum" sz="quarter" idx="12"/>
          </p:nvPr>
        </p:nvSpPr>
        <p:spPr/>
        <p:txBody>
          <a:bodyPr/>
          <a:lstStyle/>
          <a:p>
            <a:fld id="{7D05E3D4-F826-4DD5-B7B2-97F963A9A457}" type="slidenum">
              <a:rPr lang="es-EC" smtClean="0"/>
              <a:t>‹Nº›</a:t>
            </a:fld>
            <a:endParaRPr lang="es-EC"/>
          </a:p>
        </p:txBody>
      </p:sp>
    </p:spTree>
    <p:extLst>
      <p:ext uri="{BB962C8B-B14F-4D97-AF65-F5344CB8AC3E}">
        <p14:creationId xmlns:p14="http://schemas.microsoft.com/office/powerpoint/2010/main" val="274876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4F23FAB-B014-A5F4-1C4C-1D536B0B135C}"/>
              </a:ext>
            </a:extLst>
          </p:cNvPr>
          <p:cNvSpPr>
            <a:spLocks noGrp="1"/>
          </p:cNvSpPr>
          <p:nvPr>
            <p:ph type="dt" sz="half" idx="10"/>
          </p:nvPr>
        </p:nvSpPr>
        <p:spPr/>
        <p:txBody>
          <a:bodyPr/>
          <a:lstStyle/>
          <a:p>
            <a:fld id="{3E334975-FCF8-4155-9674-089C61B739BE}" type="datetimeFigureOut">
              <a:rPr lang="es-EC" smtClean="0"/>
              <a:t>24/1/2024</a:t>
            </a:fld>
            <a:endParaRPr lang="es-EC"/>
          </a:p>
        </p:txBody>
      </p:sp>
      <p:sp>
        <p:nvSpPr>
          <p:cNvPr id="3" name="Marcador de pie de página 2">
            <a:extLst>
              <a:ext uri="{FF2B5EF4-FFF2-40B4-BE49-F238E27FC236}">
                <a16:creationId xmlns:a16="http://schemas.microsoft.com/office/drawing/2014/main" id="{56B4270D-D53F-C2AF-38AC-EC026B9F34D2}"/>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96C77ED7-AC6A-2B5A-C8A7-4536D6C20E6D}"/>
              </a:ext>
            </a:extLst>
          </p:cNvPr>
          <p:cNvSpPr>
            <a:spLocks noGrp="1"/>
          </p:cNvSpPr>
          <p:nvPr>
            <p:ph type="sldNum" sz="quarter" idx="12"/>
          </p:nvPr>
        </p:nvSpPr>
        <p:spPr/>
        <p:txBody>
          <a:bodyPr/>
          <a:lstStyle/>
          <a:p>
            <a:fld id="{7D05E3D4-F826-4DD5-B7B2-97F963A9A457}" type="slidenum">
              <a:rPr lang="es-EC" smtClean="0"/>
              <a:t>‹Nº›</a:t>
            </a:fld>
            <a:endParaRPr lang="es-EC"/>
          </a:p>
        </p:txBody>
      </p:sp>
    </p:spTree>
    <p:extLst>
      <p:ext uri="{BB962C8B-B14F-4D97-AF65-F5344CB8AC3E}">
        <p14:creationId xmlns:p14="http://schemas.microsoft.com/office/powerpoint/2010/main" val="1516010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1D1E47-64D5-944C-958E-69223ABBF03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2B1939B6-7035-9516-30C1-5DA3AB47B5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2DC169D1-C48C-7891-E899-E440F44811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A82CE29-B1BE-A82D-7E08-CF40AD90E868}"/>
              </a:ext>
            </a:extLst>
          </p:cNvPr>
          <p:cNvSpPr>
            <a:spLocks noGrp="1"/>
          </p:cNvSpPr>
          <p:nvPr>
            <p:ph type="dt" sz="half" idx="10"/>
          </p:nvPr>
        </p:nvSpPr>
        <p:spPr/>
        <p:txBody>
          <a:bodyPr/>
          <a:lstStyle/>
          <a:p>
            <a:fld id="{3E334975-FCF8-4155-9674-089C61B739BE}" type="datetimeFigureOut">
              <a:rPr lang="es-EC" smtClean="0"/>
              <a:t>24/1/2024</a:t>
            </a:fld>
            <a:endParaRPr lang="es-EC"/>
          </a:p>
        </p:txBody>
      </p:sp>
      <p:sp>
        <p:nvSpPr>
          <p:cNvPr id="6" name="Marcador de pie de página 5">
            <a:extLst>
              <a:ext uri="{FF2B5EF4-FFF2-40B4-BE49-F238E27FC236}">
                <a16:creationId xmlns:a16="http://schemas.microsoft.com/office/drawing/2014/main" id="{D0D57104-8C4E-7118-87F1-4A217CB559B9}"/>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8A122458-8145-B644-F02F-14D36E843855}"/>
              </a:ext>
            </a:extLst>
          </p:cNvPr>
          <p:cNvSpPr>
            <a:spLocks noGrp="1"/>
          </p:cNvSpPr>
          <p:nvPr>
            <p:ph type="sldNum" sz="quarter" idx="12"/>
          </p:nvPr>
        </p:nvSpPr>
        <p:spPr/>
        <p:txBody>
          <a:bodyPr/>
          <a:lstStyle/>
          <a:p>
            <a:fld id="{7D05E3D4-F826-4DD5-B7B2-97F963A9A457}" type="slidenum">
              <a:rPr lang="es-EC" smtClean="0"/>
              <a:t>‹Nº›</a:t>
            </a:fld>
            <a:endParaRPr lang="es-EC"/>
          </a:p>
        </p:txBody>
      </p:sp>
    </p:spTree>
    <p:extLst>
      <p:ext uri="{BB962C8B-B14F-4D97-AF65-F5344CB8AC3E}">
        <p14:creationId xmlns:p14="http://schemas.microsoft.com/office/powerpoint/2010/main" val="3253576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ECA2F5-C199-EF57-469F-AE1CCB0257D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9B4D6CF5-7813-026E-632F-DA44C8BEC0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2704CD51-15C3-14A0-FE6E-7748FF245F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BD95694-F033-BE13-E101-95B23C9968A1}"/>
              </a:ext>
            </a:extLst>
          </p:cNvPr>
          <p:cNvSpPr>
            <a:spLocks noGrp="1"/>
          </p:cNvSpPr>
          <p:nvPr>
            <p:ph type="dt" sz="half" idx="10"/>
          </p:nvPr>
        </p:nvSpPr>
        <p:spPr/>
        <p:txBody>
          <a:bodyPr/>
          <a:lstStyle/>
          <a:p>
            <a:fld id="{3E334975-FCF8-4155-9674-089C61B739BE}" type="datetimeFigureOut">
              <a:rPr lang="es-EC" smtClean="0"/>
              <a:t>24/1/2024</a:t>
            </a:fld>
            <a:endParaRPr lang="es-EC"/>
          </a:p>
        </p:txBody>
      </p:sp>
      <p:sp>
        <p:nvSpPr>
          <p:cNvPr id="6" name="Marcador de pie de página 5">
            <a:extLst>
              <a:ext uri="{FF2B5EF4-FFF2-40B4-BE49-F238E27FC236}">
                <a16:creationId xmlns:a16="http://schemas.microsoft.com/office/drawing/2014/main" id="{ABE23CA0-1FF5-D5CC-E4DC-29A34BB03C11}"/>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3181C06E-330C-8FF4-B9BA-CBD325F14B37}"/>
              </a:ext>
            </a:extLst>
          </p:cNvPr>
          <p:cNvSpPr>
            <a:spLocks noGrp="1"/>
          </p:cNvSpPr>
          <p:nvPr>
            <p:ph type="sldNum" sz="quarter" idx="12"/>
          </p:nvPr>
        </p:nvSpPr>
        <p:spPr/>
        <p:txBody>
          <a:bodyPr/>
          <a:lstStyle/>
          <a:p>
            <a:fld id="{7D05E3D4-F826-4DD5-B7B2-97F963A9A457}" type="slidenum">
              <a:rPr lang="es-EC" smtClean="0"/>
              <a:t>‹Nº›</a:t>
            </a:fld>
            <a:endParaRPr lang="es-EC"/>
          </a:p>
        </p:txBody>
      </p:sp>
    </p:spTree>
    <p:extLst>
      <p:ext uri="{BB962C8B-B14F-4D97-AF65-F5344CB8AC3E}">
        <p14:creationId xmlns:p14="http://schemas.microsoft.com/office/powerpoint/2010/main" val="3078842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13BBEC0-0A9D-6D29-38C2-DD819879D6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AA01AB42-23A8-AF32-38E7-B409B660F2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255683DA-72D3-B904-460A-5305ED5946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E334975-FCF8-4155-9674-089C61B739BE}" type="datetimeFigureOut">
              <a:rPr lang="es-EC" smtClean="0"/>
              <a:t>24/1/2024</a:t>
            </a:fld>
            <a:endParaRPr lang="es-EC"/>
          </a:p>
        </p:txBody>
      </p:sp>
      <p:sp>
        <p:nvSpPr>
          <p:cNvPr id="5" name="Marcador de pie de página 4">
            <a:extLst>
              <a:ext uri="{FF2B5EF4-FFF2-40B4-BE49-F238E27FC236}">
                <a16:creationId xmlns:a16="http://schemas.microsoft.com/office/drawing/2014/main" id="{DD2FF077-A1D2-D711-C55A-D5354E5111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C"/>
          </a:p>
        </p:txBody>
      </p:sp>
      <p:sp>
        <p:nvSpPr>
          <p:cNvPr id="6" name="Marcador de número de diapositiva 5">
            <a:extLst>
              <a:ext uri="{FF2B5EF4-FFF2-40B4-BE49-F238E27FC236}">
                <a16:creationId xmlns:a16="http://schemas.microsoft.com/office/drawing/2014/main" id="{E59DD69E-6F22-47C7-B4FD-CF4D1511B0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D05E3D4-F826-4DD5-B7B2-97F963A9A457}" type="slidenum">
              <a:rPr lang="es-EC" smtClean="0"/>
              <a:t>‹Nº›</a:t>
            </a:fld>
            <a:endParaRPr lang="es-EC"/>
          </a:p>
        </p:txBody>
      </p:sp>
    </p:spTree>
    <p:extLst>
      <p:ext uri="{BB962C8B-B14F-4D97-AF65-F5344CB8AC3E}">
        <p14:creationId xmlns:p14="http://schemas.microsoft.com/office/powerpoint/2010/main" val="2638382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Forma&#10;&#10;Descripción generada automáticamente con confianza baja">
            <a:extLst>
              <a:ext uri="{FF2B5EF4-FFF2-40B4-BE49-F238E27FC236}">
                <a16:creationId xmlns:a16="http://schemas.microsoft.com/office/drawing/2014/main" id="{2F229D76-5BDE-7F53-1411-7549E2C9D16F}"/>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3509010" y="0"/>
            <a:ext cx="5173980" cy="6858000"/>
          </a:xfrm>
          <a:prstGeom prst="rect">
            <a:avLst/>
          </a:prstGeom>
        </p:spPr>
      </p:pic>
      <p:sp>
        <p:nvSpPr>
          <p:cNvPr id="2" name="Título 1">
            <a:extLst>
              <a:ext uri="{FF2B5EF4-FFF2-40B4-BE49-F238E27FC236}">
                <a16:creationId xmlns:a16="http://schemas.microsoft.com/office/drawing/2014/main" id="{1B00A538-B2C8-163A-3C48-6DD5E60748FC}"/>
              </a:ext>
            </a:extLst>
          </p:cNvPr>
          <p:cNvSpPr>
            <a:spLocks noGrp="1"/>
          </p:cNvSpPr>
          <p:nvPr>
            <p:ph type="title"/>
          </p:nvPr>
        </p:nvSpPr>
        <p:spPr>
          <a:xfrm>
            <a:off x="4539581" y="2158343"/>
            <a:ext cx="3389954" cy="943786"/>
          </a:xfrm>
        </p:spPr>
        <p:txBody>
          <a:bodyPr>
            <a:normAutofit/>
          </a:bodyPr>
          <a:lstStyle/>
          <a:p>
            <a:pPr algn="ctr"/>
            <a:r>
              <a:rPr lang="es-EC" sz="3000" b="1" dirty="0"/>
              <a:t>Bioseguridad</a:t>
            </a:r>
          </a:p>
        </p:txBody>
      </p:sp>
      <p:sp>
        <p:nvSpPr>
          <p:cNvPr id="3" name="Marcador de texto 2">
            <a:extLst>
              <a:ext uri="{FF2B5EF4-FFF2-40B4-BE49-F238E27FC236}">
                <a16:creationId xmlns:a16="http://schemas.microsoft.com/office/drawing/2014/main" id="{44960523-0C9B-16CE-8C89-2C69DC84579A}"/>
              </a:ext>
            </a:extLst>
          </p:cNvPr>
          <p:cNvSpPr>
            <a:spLocks noGrp="1"/>
          </p:cNvSpPr>
          <p:nvPr>
            <p:ph type="body" idx="1"/>
          </p:nvPr>
        </p:nvSpPr>
        <p:spPr>
          <a:xfrm>
            <a:off x="4539582" y="3131308"/>
            <a:ext cx="3135542" cy="459192"/>
          </a:xfrm>
        </p:spPr>
        <p:txBody>
          <a:bodyPr>
            <a:noAutofit/>
          </a:bodyPr>
          <a:lstStyle/>
          <a:p>
            <a:pPr algn="ctr"/>
            <a:r>
              <a:rPr lang="es-EC" sz="2000" b="1" dirty="0">
                <a:solidFill>
                  <a:schemeClr val="tx1"/>
                </a:solidFill>
              </a:rPr>
              <a:t>Introducción </a:t>
            </a:r>
          </a:p>
          <a:p>
            <a:pPr algn="ctr"/>
            <a:r>
              <a:rPr lang="es-EC" sz="2000" b="1" dirty="0">
                <a:solidFill>
                  <a:schemeClr val="tx1"/>
                </a:solidFill>
              </a:rPr>
              <a:t>y conceptos básicos</a:t>
            </a:r>
          </a:p>
        </p:txBody>
      </p:sp>
    </p:spTree>
    <p:extLst>
      <p:ext uri="{BB962C8B-B14F-4D97-AF65-F5344CB8AC3E}">
        <p14:creationId xmlns:p14="http://schemas.microsoft.com/office/powerpoint/2010/main" val="768274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B8ADCFB-D7D3-BCC9-8CAB-5FD109F431E4}"/>
              </a:ext>
            </a:extLst>
          </p:cNvPr>
          <p:cNvSpPr txBox="1"/>
          <p:nvPr/>
        </p:nvSpPr>
        <p:spPr>
          <a:xfrm>
            <a:off x="612842" y="1305342"/>
            <a:ext cx="10690697" cy="4401205"/>
          </a:xfrm>
          <a:prstGeom prst="rect">
            <a:avLst/>
          </a:prstGeom>
          <a:noFill/>
        </p:spPr>
        <p:txBody>
          <a:bodyPr wrap="square">
            <a:spAutoFit/>
          </a:bodyPr>
          <a:lstStyle/>
          <a:p>
            <a:pPr algn="just"/>
            <a:r>
              <a:rPr lang="es-EC" sz="2000" b="1" i="0" u="none" strike="noStrike" baseline="0" dirty="0">
                <a:solidFill>
                  <a:srgbClr val="000000"/>
                </a:solidFill>
                <a:latin typeface="Arial" panose="020B0604020202020204" pitchFamily="34" charset="0"/>
                <a:cs typeface="Arial" panose="020B0604020202020204" pitchFamily="34" charset="0"/>
              </a:rPr>
              <a:t>LEY ORGANICA DE SALUD </a:t>
            </a:r>
          </a:p>
          <a:p>
            <a:pPr algn="just"/>
            <a:endParaRPr lang="es-EC" sz="2000" b="0" i="0" u="none" strike="noStrike" baseline="0" dirty="0">
              <a:solidFill>
                <a:srgbClr val="000000"/>
              </a:solidFill>
              <a:latin typeface="Arial" panose="020B0604020202020204" pitchFamily="34" charset="0"/>
              <a:cs typeface="Arial" panose="020B0604020202020204" pitchFamily="34" charset="0"/>
            </a:endParaRPr>
          </a:p>
          <a:p>
            <a:pPr algn="just"/>
            <a:r>
              <a:rPr lang="es-ES" sz="2000" b="1" i="0" u="none" strike="noStrike" baseline="0" dirty="0">
                <a:solidFill>
                  <a:srgbClr val="000000"/>
                </a:solidFill>
                <a:latin typeface="Arial" panose="020B0604020202020204" pitchFamily="34" charset="0"/>
                <a:cs typeface="Arial" panose="020B0604020202020204" pitchFamily="34" charset="0"/>
              </a:rPr>
              <a:t>-LIBRO II: </a:t>
            </a:r>
            <a:r>
              <a:rPr lang="es-ES" sz="2000" b="0" i="0" u="none" strike="noStrike" baseline="0" dirty="0">
                <a:solidFill>
                  <a:srgbClr val="000000"/>
                </a:solidFill>
                <a:latin typeface="Arial" panose="020B0604020202020204" pitchFamily="34" charset="0"/>
                <a:cs typeface="Arial" panose="020B0604020202020204" pitchFamily="34" charset="0"/>
              </a:rPr>
              <a:t>Salud y seguridad ambiental </a:t>
            </a:r>
          </a:p>
          <a:p>
            <a:pPr algn="just"/>
            <a:endParaRPr lang="es-ES" sz="2000" b="0" i="0" u="none" strike="noStrike" baseline="0" dirty="0">
              <a:solidFill>
                <a:srgbClr val="000000"/>
              </a:solidFill>
              <a:latin typeface="Arial" panose="020B0604020202020204" pitchFamily="34" charset="0"/>
              <a:cs typeface="Arial" panose="020B0604020202020204" pitchFamily="34" charset="0"/>
            </a:endParaRPr>
          </a:p>
          <a:p>
            <a:pPr algn="just"/>
            <a:r>
              <a:rPr lang="es-ES" sz="2000" b="1" i="0" u="none" strike="noStrike" baseline="0" dirty="0">
                <a:solidFill>
                  <a:srgbClr val="000000"/>
                </a:solidFill>
                <a:latin typeface="Arial" panose="020B0604020202020204" pitchFamily="34" charset="0"/>
                <a:cs typeface="Arial" panose="020B0604020202020204" pitchFamily="34" charset="0"/>
              </a:rPr>
              <a:t>CAPITULO II: “</a:t>
            </a:r>
            <a:r>
              <a:rPr lang="es-ES" sz="2000" b="0" i="0" u="none" strike="noStrike" baseline="0" dirty="0">
                <a:solidFill>
                  <a:srgbClr val="000000"/>
                </a:solidFill>
                <a:latin typeface="Arial" panose="020B0604020202020204" pitchFamily="34" charset="0"/>
                <a:cs typeface="Arial" panose="020B0604020202020204" pitchFamily="34" charset="0"/>
              </a:rPr>
              <a:t>De los desechos comunes, infecciosos, especiales y de las radiaciones ionizantes y no Ionizantes” </a:t>
            </a:r>
          </a:p>
          <a:p>
            <a:pPr algn="just"/>
            <a:endParaRPr lang="es-ES" sz="2000" b="0" i="0" u="none" strike="noStrike" baseline="0" dirty="0">
              <a:solidFill>
                <a:srgbClr val="000000"/>
              </a:solidFill>
              <a:latin typeface="Arial" panose="020B0604020202020204" pitchFamily="34" charset="0"/>
              <a:cs typeface="Arial" panose="020B0604020202020204" pitchFamily="34" charset="0"/>
            </a:endParaRPr>
          </a:p>
          <a:p>
            <a:pPr algn="just"/>
            <a:r>
              <a:rPr lang="es-ES" sz="2000" b="1" i="0" u="none" strike="noStrike" baseline="0" dirty="0">
                <a:solidFill>
                  <a:srgbClr val="000000"/>
                </a:solidFill>
                <a:latin typeface="Arial" panose="020B0604020202020204" pitchFamily="34" charset="0"/>
                <a:cs typeface="Arial" panose="020B0604020202020204" pitchFamily="34" charset="0"/>
              </a:rPr>
              <a:t>Art. 109.-</a:t>
            </a:r>
            <a:r>
              <a:rPr lang="es-ES" sz="2000" b="0" i="0" u="none" strike="noStrike" baseline="0" dirty="0">
                <a:solidFill>
                  <a:srgbClr val="000000"/>
                </a:solidFill>
                <a:latin typeface="Arial" panose="020B0604020202020204" pitchFamily="34" charset="0"/>
                <a:cs typeface="Arial" panose="020B0604020202020204" pitchFamily="34" charset="0"/>
              </a:rPr>
              <a:t>“Ninguna persona será sometida o expuesta a radiaciones ionizantes y no ionizantes más allá de las dosis o límites permisibles, conforme a las normas pertinentes.” </a:t>
            </a:r>
          </a:p>
          <a:p>
            <a:pPr algn="just"/>
            <a:r>
              <a:rPr lang="es-ES" sz="2000" b="0" i="0" u="none" strike="noStrike" baseline="0" dirty="0">
                <a:solidFill>
                  <a:srgbClr val="000000"/>
                </a:solidFill>
                <a:latin typeface="Arial" panose="020B0604020202020204" pitchFamily="34" charset="0"/>
                <a:cs typeface="Arial" panose="020B0604020202020204" pitchFamily="34" charset="0"/>
              </a:rPr>
              <a:t>“Los equipos diagnósticos y terapéuticos que utilicen radiaciones ionizantes y no ionizantes se instalarán en edificaciones técnicamente apropiadas y que cumplan con requisitos sanitarios y de seguridad, establecidos por la autoridad sanitaria nacional y la Comisión Ecuatoriana de Energía Atómica; estarán sujetos a mantenimientos rigurosos y periódicos, debiendo contar con los certificados de control de calidad.” </a:t>
            </a:r>
            <a:endParaRPr lang="es-EC"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1482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A041C35-603E-B14C-5B2E-0DB3C3AF008C}"/>
              </a:ext>
            </a:extLst>
          </p:cNvPr>
          <p:cNvSpPr txBox="1"/>
          <p:nvPr/>
        </p:nvSpPr>
        <p:spPr>
          <a:xfrm>
            <a:off x="829283" y="1549890"/>
            <a:ext cx="10912002" cy="1323439"/>
          </a:xfrm>
          <a:prstGeom prst="rect">
            <a:avLst/>
          </a:prstGeom>
          <a:noFill/>
        </p:spPr>
        <p:txBody>
          <a:bodyPr wrap="square">
            <a:spAutoFit/>
          </a:bodyPr>
          <a:lstStyle/>
          <a:p>
            <a:pPr algn="just"/>
            <a:r>
              <a:rPr lang="es-ES" sz="2000" b="1" i="0" u="none" strike="noStrike" baseline="0" dirty="0">
                <a:solidFill>
                  <a:srgbClr val="000000"/>
                </a:solidFill>
                <a:latin typeface="Arial" panose="020B0604020202020204" pitchFamily="34" charset="0"/>
                <a:cs typeface="Arial" panose="020B0604020202020204" pitchFamily="34" charset="0"/>
              </a:rPr>
              <a:t>CAPITULO III: “</a:t>
            </a:r>
            <a:r>
              <a:rPr lang="es-ES" sz="2000" b="0" i="0" u="none" strike="noStrike" baseline="0" dirty="0">
                <a:solidFill>
                  <a:srgbClr val="000000"/>
                </a:solidFill>
                <a:latin typeface="Arial" panose="020B0604020202020204" pitchFamily="34" charset="0"/>
                <a:cs typeface="Arial" panose="020B0604020202020204" pitchFamily="34" charset="0"/>
              </a:rPr>
              <a:t>Derechos y deberes de las personas y del Estado en relación con la salud” </a:t>
            </a:r>
          </a:p>
          <a:p>
            <a:pPr algn="just"/>
            <a:r>
              <a:rPr lang="es-ES" sz="2000" b="1" i="0" u="none" strike="noStrike" baseline="0" dirty="0">
                <a:solidFill>
                  <a:srgbClr val="000000"/>
                </a:solidFill>
                <a:latin typeface="Arial" panose="020B0604020202020204" pitchFamily="34" charset="0"/>
                <a:cs typeface="Arial" panose="020B0604020202020204" pitchFamily="34" charset="0"/>
              </a:rPr>
              <a:t>Art. 8.- </a:t>
            </a:r>
            <a:r>
              <a:rPr lang="es-ES" sz="2000" b="0" i="0" u="none" strike="noStrike" baseline="0" dirty="0">
                <a:solidFill>
                  <a:srgbClr val="000000"/>
                </a:solidFill>
                <a:latin typeface="Arial" panose="020B0604020202020204" pitchFamily="34" charset="0"/>
                <a:cs typeface="Arial" panose="020B0604020202020204" pitchFamily="34" charset="0"/>
              </a:rPr>
              <a:t>Son deberes individuales y colectivos en relación con la salud: </a:t>
            </a:r>
          </a:p>
          <a:p>
            <a:pPr algn="just"/>
            <a:r>
              <a:rPr lang="es-ES" sz="2000" b="0" i="0" u="none" strike="noStrike" baseline="0" dirty="0">
                <a:solidFill>
                  <a:srgbClr val="000000"/>
                </a:solidFill>
                <a:latin typeface="Arial" panose="020B0604020202020204" pitchFamily="34" charset="0"/>
                <a:cs typeface="Arial" panose="020B0604020202020204" pitchFamily="34" charset="0"/>
              </a:rPr>
              <a:t>a) “Cumplir con las medidas de prevención y control establecidas por las autoridades de salud.” </a:t>
            </a:r>
            <a:endParaRPr lang="es-EC" sz="2000"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A1CE3587-0B38-1A30-82EE-4341B1F6F2DF}"/>
              </a:ext>
            </a:extLst>
          </p:cNvPr>
          <p:cNvSpPr txBox="1"/>
          <p:nvPr/>
        </p:nvSpPr>
        <p:spPr>
          <a:xfrm>
            <a:off x="969118" y="3820095"/>
            <a:ext cx="10632332" cy="2554545"/>
          </a:xfrm>
          <a:prstGeom prst="rect">
            <a:avLst/>
          </a:prstGeom>
          <a:noFill/>
        </p:spPr>
        <p:txBody>
          <a:bodyPr wrap="square">
            <a:spAutoFit/>
          </a:bodyPr>
          <a:lstStyle/>
          <a:p>
            <a:pPr algn="just"/>
            <a:r>
              <a:rPr lang="es-ES" sz="2000" b="1" i="0" u="none" strike="noStrike" baseline="0" dirty="0">
                <a:solidFill>
                  <a:srgbClr val="000000"/>
                </a:solidFill>
                <a:latin typeface="Arial" panose="020B0604020202020204" pitchFamily="34" charset="0"/>
                <a:cs typeface="Arial" panose="020B0604020202020204" pitchFamily="34" charset="0"/>
              </a:rPr>
              <a:t>CÓDIGO ORGÁNICO DEL TRABAJO </a:t>
            </a:r>
            <a:r>
              <a:rPr lang="es-ES" sz="2000" b="0" i="0" u="none" strike="noStrike" baseline="0" dirty="0">
                <a:solidFill>
                  <a:srgbClr val="000000"/>
                </a:solidFill>
                <a:latin typeface="Arial" panose="020B0604020202020204" pitchFamily="34" charset="0"/>
                <a:cs typeface="Arial" panose="020B0604020202020204" pitchFamily="34" charset="0"/>
              </a:rPr>
              <a:t>21 </a:t>
            </a:r>
          </a:p>
          <a:p>
            <a:pPr algn="just"/>
            <a:endParaRPr lang="es-EC" sz="2000" b="0" i="0" u="none" strike="noStrike" baseline="0" dirty="0">
              <a:latin typeface="Arial" panose="020B0604020202020204" pitchFamily="34" charset="0"/>
              <a:cs typeface="Arial" panose="020B0604020202020204" pitchFamily="34" charset="0"/>
            </a:endParaRPr>
          </a:p>
          <a:p>
            <a:pPr algn="just"/>
            <a:r>
              <a:rPr lang="es-ES" sz="2000" b="1" i="0" u="none" strike="noStrike" baseline="0" dirty="0">
                <a:latin typeface="Arial" panose="020B0604020202020204" pitchFamily="34" charset="0"/>
                <a:cs typeface="Arial" panose="020B0604020202020204" pitchFamily="34" charset="0"/>
              </a:rPr>
              <a:t>CAPITULO V: </a:t>
            </a:r>
            <a:r>
              <a:rPr lang="es-ES" sz="2000" b="0" i="0" u="none" strike="noStrike" baseline="0" dirty="0">
                <a:latin typeface="Arial" panose="020B0604020202020204" pitchFamily="34" charset="0"/>
                <a:cs typeface="Arial" panose="020B0604020202020204" pitchFamily="34" charset="0"/>
              </a:rPr>
              <a:t>Salud y seguridad en el trabajo </a:t>
            </a:r>
          </a:p>
          <a:p>
            <a:pPr algn="just"/>
            <a:endParaRPr lang="es-ES" sz="2000" b="0" i="0" u="none" strike="noStrike" baseline="0" dirty="0">
              <a:latin typeface="Arial" panose="020B0604020202020204" pitchFamily="34" charset="0"/>
              <a:cs typeface="Arial" panose="020B0604020202020204" pitchFamily="34" charset="0"/>
            </a:endParaRPr>
          </a:p>
          <a:p>
            <a:pPr algn="just"/>
            <a:r>
              <a:rPr lang="es-ES" sz="2000" b="1" i="0" u="none" strike="noStrike" baseline="0" dirty="0">
                <a:latin typeface="Arial" panose="020B0604020202020204" pitchFamily="34" charset="0"/>
                <a:cs typeface="Arial" panose="020B0604020202020204" pitchFamily="34" charset="0"/>
              </a:rPr>
              <a:t>Art. 121.-</a:t>
            </a:r>
            <a:r>
              <a:rPr lang="es-ES" sz="2000" b="0" i="0" u="none" strike="noStrike" baseline="0" dirty="0">
                <a:latin typeface="Arial" panose="020B0604020202020204" pitchFamily="34" charset="0"/>
                <a:cs typeface="Arial" panose="020B0604020202020204" pitchFamily="34" charset="0"/>
              </a:rPr>
              <a:t>“Las instituciones públicas o privadas cuyo personal esté expuesto a radiación ionizante y emisiones no ionizantes, están obligadas a proveer de dispositivos de cuidado y control de radiación y de condiciones de seguridad en el trabajo que prevengan riesgos para la salud.” </a:t>
            </a:r>
            <a:endParaRPr lang="es-EC"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099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89E87E6-48EB-01F9-F5FA-21F5880409B3}"/>
              </a:ext>
            </a:extLst>
          </p:cNvPr>
          <p:cNvSpPr txBox="1"/>
          <p:nvPr/>
        </p:nvSpPr>
        <p:spPr>
          <a:xfrm>
            <a:off x="405320" y="458956"/>
            <a:ext cx="11170596" cy="5632311"/>
          </a:xfrm>
          <a:prstGeom prst="rect">
            <a:avLst/>
          </a:prstGeom>
          <a:noFill/>
        </p:spPr>
        <p:txBody>
          <a:bodyPr wrap="square">
            <a:spAutoFit/>
          </a:bodyPr>
          <a:lstStyle/>
          <a:p>
            <a:pPr algn="just"/>
            <a:r>
              <a:rPr lang="es-ES" sz="2000" dirty="0">
                <a:latin typeface="Arial" panose="020B0604020202020204" pitchFamily="34" charset="0"/>
                <a:cs typeface="Arial" panose="020B0604020202020204" pitchFamily="34" charset="0"/>
              </a:rPr>
              <a:t>Exposición al riesgo: </a:t>
            </a:r>
          </a:p>
          <a:p>
            <a:pPr algn="just"/>
            <a:endParaRPr lang="es-ES" sz="2000" dirty="0">
              <a:latin typeface="Arial" panose="020B0604020202020204" pitchFamily="34" charset="0"/>
              <a:cs typeface="Arial" panose="020B0604020202020204" pitchFamily="34" charset="0"/>
            </a:endParaRPr>
          </a:p>
          <a:p>
            <a:pPr algn="just"/>
            <a:r>
              <a:rPr lang="es-ES" sz="2000" dirty="0">
                <a:latin typeface="Arial" panose="020B0604020202020204" pitchFamily="34" charset="0"/>
                <a:cs typeface="Arial" panose="020B0604020202020204" pitchFamily="34" charset="0"/>
              </a:rPr>
              <a:t>TODAS LAS PERSONAS constituyen una población con alto riesgo de sufrir alguna patología por la elevada probabilidad que tienen de llevar a cabo contactos inseguros con diferentes tipos de fluidos corporales y microorganismos que se encuentran en el ambiente donde se desenvuelven. La exposición y el contagio ocurren especialmente cuando no hay preparación adecuada, se carece de protección y se omiten las precauciones mínimas de Bioseguridad.</a:t>
            </a:r>
          </a:p>
          <a:p>
            <a:pPr algn="just"/>
            <a:endParaRPr lang="es-ES" sz="2000" dirty="0">
              <a:latin typeface="Arial" panose="020B0604020202020204" pitchFamily="34" charset="0"/>
              <a:cs typeface="Arial" panose="020B0604020202020204" pitchFamily="34" charset="0"/>
            </a:endParaRPr>
          </a:p>
          <a:p>
            <a:pPr algn="just"/>
            <a:r>
              <a:rPr lang="es-ES" sz="2000" dirty="0">
                <a:latin typeface="Arial" panose="020B0604020202020204" pitchFamily="34" charset="0"/>
                <a:cs typeface="Arial" panose="020B0604020202020204" pitchFamily="34" charset="0"/>
              </a:rPr>
              <a:t>De acuerdo con estos criterios, en el Laboratorio de Fisioterapia, tienen riesgo de exponerse a factores adversos relacionados con bioseguridad, los siguientes:</a:t>
            </a:r>
          </a:p>
          <a:p>
            <a:pPr algn="just"/>
            <a:endParaRPr lang="es-ES"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000" dirty="0">
                <a:latin typeface="Arial" panose="020B0604020202020204" pitchFamily="34" charset="0"/>
                <a:cs typeface="Arial" panose="020B0604020202020204" pitchFamily="34" charset="0"/>
              </a:rPr>
              <a:t>Los docentes de fisioterapia que además son profesionales de la salud que, en contacto con los otros no utilicen los elementos de protección personal (tales como guantes, gorro, tapabocas, gafas y/o protector ocular), o que durante su actividad l se encuentren expuestos a fluidos corporales y materiales corto punzantes.</a:t>
            </a:r>
          </a:p>
          <a:p>
            <a:pPr marL="342900" indent="-342900" algn="just">
              <a:buFont typeface="Arial" panose="020B0604020202020204" pitchFamily="34" charset="0"/>
              <a:buChar char="•"/>
            </a:pPr>
            <a:endParaRPr lang="es-ES"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000" dirty="0">
                <a:latin typeface="Arial" panose="020B0604020202020204" pitchFamily="34" charset="0"/>
                <a:cs typeface="Arial" panose="020B0604020202020204" pitchFamily="34" charset="0"/>
              </a:rPr>
              <a:t>El personal que realiza actividades de limpieza y desinfección por la probabilidad de infectarse durante el contacto potencial con fluidos corporales y materiales corto punzantes;</a:t>
            </a:r>
          </a:p>
        </p:txBody>
      </p:sp>
    </p:spTree>
    <p:extLst>
      <p:ext uri="{BB962C8B-B14F-4D97-AF65-F5344CB8AC3E}">
        <p14:creationId xmlns:p14="http://schemas.microsoft.com/office/powerpoint/2010/main" val="914165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E601655-4004-48DA-FBCD-2A2BFE61F550}"/>
              </a:ext>
            </a:extLst>
          </p:cNvPr>
          <p:cNvSpPr txBox="1"/>
          <p:nvPr/>
        </p:nvSpPr>
        <p:spPr>
          <a:xfrm>
            <a:off x="1381328" y="2136339"/>
            <a:ext cx="6702357" cy="2862322"/>
          </a:xfrm>
          <a:prstGeom prst="rect">
            <a:avLst/>
          </a:prstGeom>
          <a:noFill/>
        </p:spPr>
        <p:txBody>
          <a:bodyPr wrap="square">
            <a:spAutoFit/>
          </a:bodyPr>
          <a:lstStyle/>
          <a:p>
            <a:pPr algn="just"/>
            <a:endParaRPr lang="es-ES"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000" dirty="0">
                <a:latin typeface="Arial" panose="020B0604020202020204" pitchFamily="34" charset="0"/>
                <a:cs typeface="Arial" panose="020B0604020202020204" pitchFamily="34" charset="0"/>
              </a:rPr>
              <a:t>El personal que realiza actividades de limpieza de áreas presenta posibilidad de exposición a microorganismos que sean potencialmente infecciosos.</a:t>
            </a:r>
          </a:p>
          <a:p>
            <a:pPr marL="342900" indent="-342900" algn="just">
              <a:buFont typeface="Arial" panose="020B0604020202020204" pitchFamily="34" charset="0"/>
              <a:buChar char="•"/>
            </a:pPr>
            <a:endParaRPr lang="es-ES"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000" dirty="0">
                <a:latin typeface="Arial" panose="020B0604020202020204" pitchFamily="34" charset="0"/>
                <a:cs typeface="Arial" panose="020B0604020202020204" pitchFamily="34" charset="0"/>
              </a:rPr>
              <a:t>Los estudiantes, cuando no se realizan buenas prácticas de bioseguridad y están expuestos a microorganismos presentes en el ambiente.</a:t>
            </a:r>
            <a:endParaRPr lang="es-EC" sz="2000" dirty="0">
              <a:latin typeface="Arial" panose="020B0604020202020204" pitchFamily="34" charset="0"/>
              <a:cs typeface="Arial" panose="020B0604020202020204" pitchFamily="34" charset="0"/>
            </a:endParaRPr>
          </a:p>
        </p:txBody>
      </p:sp>
      <p:pic>
        <p:nvPicPr>
          <p:cNvPr id="5" name="Imagen 4" descr="Imagen que contiene tabla, computadora&#10;&#10;Descripción generada automáticamente">
            <a:extLst>
              <a:ext uri="{FF2B5EF4-FFF2-40B4-BE49-F238E27FC236}">
                <a16:creationId xmlns:a16="http://schemas.microsoft.com/office/drawing/2014/main" id="{AA3426AA-0AC1-3DD4-21CF-7863790BBB89}"/>
              </a:ext>
            </a:extLst>
          </p:cNvPr>
          <p:cNvPicPr>
            <a:picLocks noChangeAspect="1"/>
          </p:cNvPicPr>
          <p:nvPr/>
        </p:nvPicPr>
        <p:blipFill rotWithShape="1">
          <a:blip r:embed="rId2">
            <a:extLst>
              <a:ext uri="{28A0092B-C50C-407E-A947-70E740481C1C}">
                <a14:useLocalDpi xmlns:a14="http://schemas.microsoft.com/office/drawing/2010/main" val="0"/>
              </a:ext>
            </a:extLst>
          </a:blip>
          <a:srcRect l="17319" r="22274"/>
          <a:stretch/>
        </p:blipFill>
        <p:spPr>
          <a:xfrm>
            <a:off x="9507165" y="1101854"/>
            <a:ext cx="2607014" cy="4315737"/>
          </a:xfrm>
          <a:prstGeom prst="rect">
            <a:avLst/>
          </a:prstGeom>
        </p:spPr>
      </p:pic>
    </p:spTree>
    <p:extLst>
      <p:ext uri="{BB962C8B-B14F-4D97-AF65-F5344CB8AC3E}">
        <p14:creationId xmlns:p14="http://schemas.microsoft.com/office/powerpoint/2010/main" val="2845638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77E11D1-BDCE-AAF6-6D49-552BBAD26364}"/>
              </a:ext>
            </a:extLst>
          </p:cNvPr>
          <p:cNvSpPr txBox="1"/>
          <p:nvPr/>
        </p:nvSpPr>
        <p:spPr>
          <a:xfrm>
            <a:off x="856034" y="1052425"/>
            <a:ext cx="10661515" cy="4200124"/>
          </a:xfrm>
          <a:prstGeom prst="rect">
            <a:avLst/>
          </a:prstGeom>
          <a:noFill/>
        </p:spPr>
        <p:txBody>
          <a:bodyPr wrap="square">
            <a:spAutoFit/>
          </a:bodyPr>
          <a:lstStyle/>
          <a:p>
            <a:pPr algn="just">
              <a:lnSpc>
                <a:spcPct val="150000"/>
              </a:lnSpc>
            </a:pPr>
            <a:r>
              <a:rPr lang="es-ES" sz="2000" b="0" i="0" u="none" strike="noStrike" baseline="0" dirty="0">
                <a:solidFill>
                  <a:srgbClr val="000000"/>
                </a:solidFill>
                <a:latin typeface="Arial" panose="020B0604020202020204" pitchFamily="34" charset="0"/>
              </a:rPr>
              <a:t>“El fisioterapeuta, como uno de los profesionales de la salud que más contacto tiene con los pacientes, sufre un mayor riesgo de contagio propio y de propagar este tipo de infecciones, por lo que es importante un conocimiento amplio de las infecciones hospitalarias y su prevención”. “Los principales métodos de prevención en los que se tiene en cuenta a los fisioterapeutas, marcan el frecuente lavado de manos como la mejor, más barata y sencilla actuación para evitar la propagación de las infecciones en los centros de salud”. “Se debería estudiar la infección del medio hospitalario en el entorno del fisioterapeuta (al menos con el mismo interés que se practica en otros colectivos) para así conseguir mayor seguridad para los profesionales y sus pacientes, así como tener mayor conocimiento y control sobre esta”.</a:t>
            </a:r>
            <a:endParaRPr lang="es-EC" sz="2000" dirty="0"/>
          </a:p>
        </p:txBody>
      </p:sp>
      <p:sp>
        <p:nvSpPr>
          <p:cNvPr id="5" name="CuadroTexto 4">
            <a:extLst>
              <a:ext uri="{FF2B5EF4-FFF2-40B4-BE49-F238E27FC236}">
                <a16:creationId xmlns:a16="http://schemas.microsoft.com/office/drawing/2014/main" id="{18521920-EDCE-4BB2-4565-51A36E41D520}"/>
              </a:ext>
            </a:extLst>
          </p:cNvPr>
          <p:cNvSpPr txBox="1"/>
          <p:nvPr/>
        </p:nvSpPr>
        <p:spPr>
          <a:xfrm>
            <a:off x="359924" y="5729914"/>
            <a:ext cx="11916382" cy="769441"/>
          </a:xfrm>
          <a:prstGeom prst="rect">
            <a:avLst/>
          </a:prstGeom>
          <a:noFill/>
        </p:spPr>
        <p:txBody>
          <a:bodyPr wrap="square">
            <a:spAutoFit/>
          </a:bodyPr>
          <a:lstStyle/>
          <a:p>
            <a:pPr algn="l"/>
            <a:endParaRPr lang="es-EC" sz="1100" b="0" i="0" u="none" strike="noStrike" baseline="0" dirty="0">
              <a:solidFill>
                <a:srgbClr val="000000"/>
              </a:solidFill>
              <a:latin typeface="Arial" panose="020B0604020202020204" pitchFamily="34" charset="0"/>
            </a:endParaRPr>
          </a:p>
          <a:p>
            <a:r>
              <a:rPr lang="es-ES" sz="1100" b="0" i="0" u="none" strike="noStrike" baseline="0" dirty="0">
                <a:solidFill>
                  <a:srgbClr val="000000"/>
                </a:solidFill>
                <a:latin typeface="Arial" panose="020B0604020202020204" pitchFamily="34" charset="0"/>
              </a:rPr>
              <a:t>PANIMBOZA CABRERA CARMEN JACQUELINE PARDO MORENO LUIS XAVIER. MEDIDAS DE BIOSEGURIDAD QUE APLICA EL PERSONAL DE ENFERMERÍA DURANTE LA ESTANCIA HOSPITALARIA DEL PACIENTE. UNIVERSIDAD ESTATAL PENÍNSULA DE SANTA ELENA. 2013. http://repositorio.upse.edu.ec/bitstream/46000/1094/1/Tesis%2C%20Medidas%20de%20Biosegu ridad.pdf </a:t>
            </a:r>
          </a:p>
        </p:txBody>
      </p:sp>
    </p:spTree>
    <p:extLst>
      <p:ext uri="{BB962C8B-B14F-4D97-AF65-F5344CB8AC3E}">
        <p14:creationId xmlns:p14="http://schemas.microsoft.com/office/powerpoint/2010/main" val="3919871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32F8135-59B8-E51F-377D-4995504135E4}"/>
              </a:ext>
            </a:extLst>
          </p:cNvPr>
          <p:cNvSpPr txBox="1"/>
          <p:nvPr/>
        </p:nvSpPr>
        <p:spPr>
          <a:xfrm>
            <a:off x="739301" y="422041"/>
            <a:ext cx="8715983" cy="6186309"/>
          </a:xfrm>
          <a:prstGeom prst="rect">
            <a:avLst/>
          </a:prstGeom>
          <a:noFill/>
        </p:spPr>
        <p:txBody>
          <a:bodyPr wrap="square">
            <a:spAutoFit/>
          </a:bodyPr>
          <a:lstStyle/>
          <a:p>
            <a:pPr algn="just"/>
            <a:r>
              <a:rPr lang="es-ES" sz="1800" b="0" i="0" u="none" strike="noStrike" baseline="0" dirty="0">
                <a:solidFill>
                  <a:srgbClr val="000000"/>
                </a:solidFill>
                <a:latin typeface="Arial" panose="020B0604020202020204" pitchFamily="34" charset="0"/>
              </a:rPr>
              <a:t>De acuerdo con estos principios, tienen riesgo de exponerse a factores adversos relacionados con bioseguridad, los siguientes:</a:t>
            </a:r>
          </a:p>
          <a:p>
            <a:pPr algn="just"/>
            <a:endParaRPr lang="es-ES" sz="1800" b="0" i="0" u="none" strike="noStrike" baseline="0" dirty="0">
              <a:solidFill>
                <a:srgbClr val="000000"/>
              </a:solidFill>
              <a:latin typeface="Arial" panose="020B0604020202020204" pitchFamily="34" charset="0"/>
            </a:endParaRPr>
          </a:p>
          <a:p>
            <a:pPr algn="just"/>
            <a:r>
              <a:rPr lang="es-ES" sz="1800" b="0" i="0" u="none" strike="noStrike" baseline="0" dirty="0">
                <a:solidFill>
                  <a:srgbClr val="FF0000"/>
                </a:solidFill>
                <a:latin typeface="Arial" panose="020B0604020202020204" pitchFamily="34" charset="0"/>
              </a:rPr>
              <a:t>“</a:t>
            </a:r>
            <a:r>
              <a:rPr lang="es-ES" sz="1800" b="1" i="1" u="none" strike="noStrike" baseline="0" dirty="0">
                <a:solidFill>
                  <a:srgbClr val="FF0000"/>
                </a:solidFill>
                <a:latin typeface="Arial" panose="020B0604020202020204" pitchFamily="34" charset="0"/>
              </a:rPr>
              <a:t>Los profesionales de la salud </a:t>
            </a:r>
            <a:r>
              <a:rPr lang="es-ES" sz="1800" b="0" i="0" u="none" strike="noStrike" baseline="0" dirty="0">
                <a:solidFill>
                  <a:srgbClr val="FF0000"/>
                </a:solidFill>
                <a:latin typeface="Arial" panose="020B0604020202020204" pitchFamily="34" charset="0"/>
              </a:rPr>
              <a:t>que, en contacto con los pacientes no utilicen dispositivos médicos para protección de personal (bata, guantes, gorro, mascarilla, gafas y/o protector ocular), o que durante su actividad asistencial se encuentren expuestos a fluidos corporales y materiales cortopunzantes.” </a:t>
            </a:r>
            <a:endParaRPr lang="es-ES" sz="1100" b="0" i="0" u="none" strike="noStrike" baseline="0" dirty="0">
              <a:solidFill>
                <a:srgbClr val="000000"/>
              </a:solidFill>
              <a:latin typeface="Arial" panose="020B0604020202020204" pitchFamily="34" charset="0"/>
            </a:endParaRPr>
          </a:p>
          <a:p>
            <a:pPr algn="just"/>
            <a:r>
              <a:rPr lang="es-ES" sz="1800" b="0" i="0" u="none" strike="noStrike" baseline="0" dirty="0">
                <a:solidFill>
                  <a:srgbClr val="000000"/>
                </a:solidFill>
                <a:latin typeface="Arial" panose="020B0604020202020204" pitchFamily="34" charset="0"/>
              </a:rPr>
              <a:t>“</a:t>
            </a:r>
            <a:r>
              <a:rPr lang="es-ES" sz="1800" b="1" i="1" u="none" strike="noStrike" baseline="0" dirty="0">
                <a:solidFill>
                  <a:srgbClr val="000000"/>
                </a:solidFill>
                <a:latin typeface="Arial" panose="020B0604020202020204" pitchFamily="34" charset="0"/>
              </a:rPr>
              <a:t>Los trabajadores de la salud </a:t>
            </a:r>
            <a:r>
              <a:rPr lang="es-ES" sz="1800" b="0" i="0" u="none" strike="noStrike" baseline="0" dirty="0">
                <a:solidFill>
                  <a:srgbClr val="000000"/>
                </a:solidFill>
                <a:latin typeface="Arial" panose="020B0604020202020204" pitchFamily="34" charset="0"/>
              </a:rPr>
              <a:t>constituyen una población con alto riesgo de sufrir alguna patología por la elevada probabilidad que tienen de llevar a cabo contactos inseguros con diferentes tipos de fluidos corporales y microorganismos que se encuentran en el ambiente donde se desenvuelven. La exposición y el contagio ocurren especialmente cuando no hay protección adecuada y se omiten las precauciones mínimas de bioseguridad.” </a:t>
            </a:r>
            <a:endParaRPr lang="es-ES" sz="1100" b="0" i="0" u="none" strike="noStrike" baseline="0" dirty="0">
              <a:solidFill>
                <a:srgbClr val="000000"/>
              </a:solidFill>
              <a:latin typeface="Arial" panose="020B0604020202020204" pitchFamily="34" charset="0"/>
            </a:endParaRPr>
          </a:p>
          <a:p>
            <a:pPr algn="just"/>
            <a:r>
              <a:rPr lang="es-ES" sz="1800" b="1" i="1" u="none" strike="noStrike" baseline="0" dirty="0">
                <a:solidFill>
                  <a:srgbClr val="FF0000"/>
                </a:solidFill>
                <a:latin typeface="Arial" panose="020B0604020202020204" pitchFamily="34" charset="0"/>
              </a:rPr>
              <a:t>Los pacientes </a:t>
            </a:r>
            <a:r>
              <a:rPr lang="es-ES" sz="1800" b="0" i="0" u="none" strike="noStrike" baseline="0" dirty="0">
                <a:solidFill>
                  <a:srgbClr val="FF0000"/>
                </a:solidFill>
                <a:latin typeface="Arial" panose="020B0604020202020204" pitchFamily="34" charset="0"/>
              </a:rPr>
              <a:t>“representan una población con alto riesgo de sufrir alguna patología al estar expuestos o llevar a cabo contactos inseguros con diferentes tipos de fluidos corporales y microorganismos que se encuentran en el ambiente general, en el hogar, en el trabajo y en los lugares donde se prestan servicios de salud; más cuando presentan patologías debilitantes o situaciones de inmunodeficiencia que facilitan el desarrollo de enfermedades oportunistas. A su vez, los pacientes también son portadores de gérmenes que pueden difundirse en el ambiente de las instalaciones de salud a las cuales asiste y que son capaces de afectar a otros pacientes, al personal de salud o a otros.” </a:t>
            </a:r>
            <a:r>
              <a:rPr lang="es-ES" sz="1100" b="0" i="0" u="none" strike="noStrike" baseline="0" dirty="0">
                <a:solidFill>
                  <a:srgbClr val="000000"/>
                </a:solidFill>
                <a:latin typeface="Arial" panose="020B0604020202020204" pitchFamily="34" charset="0"/>
              </a:rPr>
              <a:t> </a:t>
            </a:r>
            <a:endParaRPr lang="es-EC" dirty="0"/>
          </a:p>
        </p:txBody>
      </p:sp>
      <p:pic>
        <p:nvPicPr>
          <p:cNvPr id="5" name="Imagen 4">
            <a:extLst>
              <a:ext uri="{FF2B5EF4-FFF2-40B4-BE49-F238E27FC236}">
                <a16:creationId xmlns:a16="http://schemas.microsoft.com/office/drawing/2014/main" id="{676404F8-940B-CFA3-4307-E8A62730808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backgroundMark x1="60702" y1="30841" x2="60702" y2="30841"/>
                        <a14:backgroundMark x1="60702" y1="50467" x2="60702" y2="50467"/>
                        <a14:backgroundMark x1="60702" y1="50467" x2="60702" y2="50467"/>
                        <a14:backgroundMark x1="38596" y1="21028" x2="38596" y2="21028"/>
                        <a14:backgroundMark x1="38596" y1="41355" x2="38596" y2="41355"/>
                        <a14:backgroundMark x1="62281" y1="42056" x2="62281" y2="42056"/>
                        <a14:backgroundMark x1="62281" y1="42056" x2="62281" y2="42056"/>
                        <a14:backgroundMark x1="56316" y1="71495" x2="56316" y2="71495"/>
                        <a14:backgroundMark x1="56316" y1="71495" x2="56316" y2="71495"/>
                        <a14:backgroundMark x1="58070" y1="20327" x2="58070" y2="20327"/>
                        <a14:backgroundMark x1="60175" y1="45327" x2="60175" y2="45327"/>
                        <a14:backgroundMark x1="60175" y1="45327" x2="60175" y2="45327"/>
                        <a14:backgroundMark x1="60175" y1="45327" x2="60175" y2="45327"/>
                        <a14:backgroundMark x1="57368" y1="66589" x2="57368" y2="66589"/>
                        <a14:backgroundMark x1="57368" y1="66589" x2="57368" y2="66589"/>
                      </a14:backgroundRemoval>
                    </a14:imgEffect>
                  </a14:imgLayer>
                </a14:imgProps>
              </a:ext>
            </a:extLst>
          </a:blip>
          <a:srcRect l="60630" r="14107"/>
          <a:stretch/>
        </p:blipFill>
        <p:spPr>
          <a:xfrm>
            <a:off x="9737386" y="310475"/>
            <a:ext cx="1887167" cy="5609076"/>
          </a:xfrm>
          <a:prstGeom prst="rect">
            <a:avLst/>
          </a:prstGeom>
        </p:spPr>
      </p:pic>
    </p:spTree>
    <p:extLst>
      <p:ext uri="{BB962C8B-B14F-4D97-AF65-F5344CB8AC3E}">
        <p14:creationId xmlns:p14="http://schemas.microsoft.com/office/powerpoint/2010/main" val="2216700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195EC74-9BA6-7242-931F-A4D71A95561C}"/>
              </a:ext>
            </a:extLst>
          </p:cNvPr>
          <p:cNvSpPr txBox="1"/>
          <p:nvPr/>
        </p:nvSpPr>
        <p:spPr>
          <a:xfrm>
            <a:off x="673640" y="1015020"/>
            <a:ext cx="6094378" cy="4185761"/>
          </a:xfrm>
          <a:prstGeom prst="rect">
            <a:avLst/>
          </a:prstGeom>
          <a:noFill/>
        </p:spPr>
        <p:txBody>
          <a:bodyPr wrap="square">
            <a:spAutoFit/>
          </a:bodyPr>
          <a:lstStyle/>
          <a:p>
            <a:pPr algn="just"/>
            <a:r>
              <a:rPr lang="es-ES" sz="1800" b="0" i="0" u="none" strike="noStrike" baseline="0" dirty="0">
                <a:solidFill>
                  <a:srgbClr val="000000"/>
                </a:solidFill>
                <a:latin typeface="Arial" panose="020B0604020202020204" pitchFamily="34" charset="0"/>
              </a:rPr>
              <a:t>“</a:t>
            </a:r>
            <a:r>
              <a:rPr lang="es-ES" sz="1800" b="1" i="1" u="none" strike="noStrike" baseline="0" dirty="0">
                <a:solidFill>
                  <a:srgbClr val="000000"/>
                </a:solidFill>
                <a:latin typeface="Arial" panose="020B0604020202020204" pitchFamily="34" charset="0"/>
              </a:rPr>
              <a:t>Otras personas </a:t>
            </a:r>
            <a:r>
              <a:rPr lang="es-ES" sz="1800" b="0" i="0" u="none" strike="noStrike" baseline="0" dirty="0">
                <a:solidFill>
                  <a:srgbClr val="000000"/>
                </a:solidFill>
                <a:latin typeface="Arial" panose="020B0604020202020204" pitchFamily="34" charset="0"/>
              </a:rPr>
              <a:t>que concurren o que se encuentran en las instalaciones de salud tales como familiares, acompañantes, trabajadores de la administración, visitantes y en general todas las personas que asisten a los servicios de salud se encuentran expuestos al riesgo de sufrir alguna patología por el contacto o la exposición insegura con fluidos corporales y microorganismos que se encuentran en el ambiente donde se prestan servicios de salud.” </a:t>
            </a:r>
            <a:endParaRPr lang="es-ES" sz="1400" b="0" i="0" u="none" strike="noStrike" baseline="0" dirty="0">
              <a:solidFill>
                <a:srgbClr val="000000"/>
              </a:solidFill>
              <a:latin typeface="Arial" panose="020B0604020202020204" pitchFamily="34" charset="0"/>
            </a:endParaRPr>
          </a:p>
          <a:p>
            <a:pPr algn="just"/>
            <a:endParaRPr lang="es-EC" sz="1400" b="0" i="0" u="none" strike="noStrike" baseline="0" dirty="0">
              <a:latin typeface="Arial" panose="020B0604020202020204" pitchFamily="34" charset="0"/>
            </a:endParaRPr>
          </a:p>
          <a:p>
            <a:pPr algn="just"/>
            <a:r>
              <a:rPr lang="es-ES" sz="1800" b="1" i="1" u="none" strike="noStrike" baseline="0" dirty="0">
                <a:solidFill>
                  <a:srgbClr val="FF0000"/>
                </a:solidFill>
                <a:latin typeface="Arial" panose="020B0604020202020204" pitchFamily="34" charset="0"/>
              </a:rPr>
              <a:t>La comunidad </a:t>
            </a:r>
            <a:r>
              <a:rPr lang="es-ES" sz="1800" b="0" i="0" u="none" strike="noStrike" baseline="0" dirty="0">
                <a:solidFill>
                  <a:srgbClr val="FF0000"/>
                </a:solidFill>
                <a:latin typeface="Arial" panose="020B0604020202020204" pitchFamily="34" charset="0"/>
              </a:rPr>
              <a:t>en general, cualquier infección contraída por los usuarios y el personal o funcionarios tiene el riesgo potencial de extenderse a la comunidad y propagarse a otras personas, según la naturaleza de la infección</a:t>
            </a:r>
            <a:r>
              <a:rPr lang="es-ES" sz="1100" b="0" i="0" u="none" strike="noStrike" baseline="0" dirty="0">
                <a:latin typeface="Arial" panose="020B0604020202020204" pitchFamily="34" charset="0"/>
              </a:rPr>
              <a:t>. </a:t>
            </a:r>
            <a:endParaRPr lang="es-EC" dirty="0"/>
          </a:p>
        </p:txBody>
      </p:sp>
      <p:pic>
        <p:nvPicPr>
          <p:cNvPr id="5" name="Imagen 4" descr="Un grupo de personas con paraguas&#10;&#10;Descripción generada automáticamente">
            <a:extLst>
              <a:ext uri="{FF2B5EF4-FFF2-40B4-BE49-F238E27FC236}">
                <a16:creationId xmlns:a16="http://schemas.microsoft.com/office/drawing/2014/main" id="{1ADDD757-2030-BAFB-71AE-C17962F5E6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2599" y="1015020"/>
            <a:ext cx="4185761" cy="4185761"/>
          </a:xfrm>
          <a:prstGeom prst="rect">
            <a:avLst/>
          </a:prstGeom>
        </p:spPr>
      </p:pic>
    </p:spTree>
    <p:extLst>
      <p:ext uri="{BB962C8B-B14F-4D97-AF65-F5344CB8AC3E}">
        <p14:creationId xmlns:p14="http://schemas.microsoft.com/office/powerpoint/2010/main" val="2024976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C1AB4F-5916-72DD-13CF-1DAA8A72552E}"/>
              </a:ext>
            </a:extLst>
          </p:cNvPr>
          <p:cNvSpPr txBox="1"/>
          <p:nvPr/>
        </p:nvSpPr>
        <p:spPr>
          <a:xfrm>
            <a:off x="4075889" y="1254868"/>
            <a:ext cx="5758775" cy="369332"/>
          </a:xfrm>
          <a:prstGeom prst="rect">
            <a:avLst/>
          </a:prstGeom>
          <a:noFill/>
        </p:spPr>
        <p:txBody>
          <a:bodyPr wrap="square" rtlCol="0">
            <a:spAutoFit/>
          </a:bodyPr>
          <a:lstStyle/>
          <a:p>
            <a:r>
              <a:rPr lang="es-EC" dirty="0"/>
              <a:t>GLOSARIO PG 9 a 14</a:t>
            </a:r>
          </a:p>
        </p:txBody>
      </p:sp>
    </p:spTree>
    <p:extLst>
      <p:ext uri="{BB962C8B-B14F-4D97-AF65-F5344CB8AC3E}">
        <p14:creationId xmlns:p14="http://schemas.microsoft.com/office/powerpoint/2010/main" val="2615119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6CF7B9-6098-3B83-BECE-622D7D8511A8}"/>
              </a:ext>
            </a:extLst>
          </p:cNvPr>
          <p:cNvSpPr txBox="1"/>
          <p:nvPr/>
        </p:nvSpPr>
        <p:spPr>
          <a:xfrm>
            <a:off x="430449" y="314475"/>
            <a:ext cx="10561806" cy="2353465"/>
          </a:xfrm>
          <a:prstGeom prst="rect">
            <a:avLst/>
          </a:prstGeom>
          <a:noFill/>
        </p:spPr>
        <p:txBody>
          <a:bodyPr wrap="square">
            <a:spAutoFit/>
          </a:bodyPr>
          <a:lstStyle/>
          <a:p>
            <a:pPr algn="just">
              <a:lnSpc>
                <a:spcPct val="150000"/>
              </a:lnSpc>
            </a:pPr>
            <a:r>
              <a:rPr lang="es-ES" sz="2000" b="0" i="0" u="none" strike="noStrike" baseline="0" dirty="0">
                <a:solidFill>
                  <a:srgbClr val="000000"/>
                </a:solidFill>
                <a:latin typeface="Arial" panose="020B0604020202020204" pitchFamily="34" charset="0"/>
              </a:rPr>
              <a:t>Etimológicamente el término bioseguridad proviene del griego </a:t>
            </a:r>
            <a:r>
              <a:rPr lang="es-ES" sz="2000" b="0" i="0" u="none" strike="noStrike" baseline="0" dirty="0" err="1">
                <a:solidFill>
                  <a:srgbClr val="000000"/>
                </a:solidFill>
                <a:latin typeface="Arial" panose="020B0604020202020204" pitchFamily="34" charset="0"/>
              </a:rPr>
              <a:t>bios</a:t>
            </a:r>
            <a:r>
              <a:rPr lang="es-ES" sz="2000" b="0" i="0" u="none" strike="noStrike" baseline="0" dirty="0">
                <a:solidFill>
                  <a:srgbClr val="000000"/>
                </a:solidFill>
                <a:latin typeface="Arial" panose="020B0604020202020204" pitchFamily="34" charset="0"/>
              </a:rPr>
              <a:t> que significa vida, y </a:t>
            </a:r>
          </a:p>
          <a:p>
            <a:pPr algn="just">
              <a:lnSpc>
                <a:spcPct val="150000"/>
              </a:lnSpc>
            </a:pPr>
            <a:r>
              <a:rPr lang="es-ES" sz="2000" dirty="0">
                <a:solidFill>
                  <a:srgbClr val="000000"/>
                </a:solidFill>
                <a:latin typeface="Arial" panose="020B0604020202020204" pitchFamily="34" charset="0"/>
              </a:rPr>
              <a:t>y ethos: "ética de la vida". La ética aplicada a la vida humana. *</a:t>
            </a:r>
            <a:r>
              <a:rPr lang="es-ES" sz="2000" dirty="0" err="1">
                <a:solidFill>
                  <a:srgbClr val="000000"/>
                </a:solidFill>
                <a:latin typeface="Arial" panose="020B0604020202020204" pitchFamily="34" charset="0"/>
              </a:rPr>
              <a:t>Encyclopedia</a:t>
            </a:r>
            <a:r>
              <a:rPr lang="es-ES" sz="2000" dirty="0">
                <a:solidFill>
                  <a:srgbClr val="000000"/>
                </a:solidFill>
                <a:latin typeface="Arial" panose="020B0604020202020204" pitchFamily="34" charset="0"/>
              </a:rPr>
              <a:t> </a:t>
            </a:r>
            <a:r>
              <a:rPr lang="es-ES" sz="2000" dirty="0" err="1">
                <a:solidFill>
                  <a:srgbClr val="000000"/>
                </a:solidFill>
                <a:latin typeface="Arial" panose="020B0604020202020204" pitchFamily="34" charset="0"/>
              </a:rPr>
              <a:t>of</a:t>
            </a:r>
            <a:r>
              <a:rPr lang="es-ES" sz="2000" dirty="0">
                <a:solidFill>
                  <a:srgbClr val="000000"/>
                </a:solidFill>
                <a:latin typeface="Arial" panose="020B0604020202020204" pitchFamily="34" charset="0"/>
              </a:rPr>
              <a:t> </a:t>
            </a:r>
            <a:r>
              <a:rPr lang="es-ES" sz="2000" dirty="0" err="1">
                <a:solidFill>
                  <a:srgbClr val="000000"/>
                </a:solidFill>
                <a:latin typeface="Arial" panose="020B0604020202020204" pitchFamily="34" charset="0"/>
              </a:rPr>
              <a:t>Bioethics</a:t>
            </a:r>
            <a:r>
              <a:rPr lang="es-ES" sz="2000" dirty="0">
                <a:solidFill>
                  <a:srgbClr val="000000"/>
                </a:solidFill>
                <a:latin typeface="Arial" panose="020B0604020202020204" pitchFamily="34" charset="0"/>
              </a:rPr>
              <a:t> (Nueva York 1978).</a:t>
            </a:r>
          </a:p>
          <a:p>
            <a:pPr algn="just">
              <a:lnSpc>
                <a:spcPct val="150000"/>
              </a:lnSpc>
            </a:pPr>
            <a:r>
              <a:rPr lang="es-ES" sz="2000" b="0" i="0" u="none" strike="noStrike" baseline="0" dirty="0">
                <a:solidFill>
                  <a:srgbClr val="000000"/>
                </a:solidFill>
                <a:latin typeface="Arial" panose="020B0604020202020204" pitchFamily="34" charset="0"/>
              </a:rPr>
              <a:t>Seguridad se refiere a la calidad de ser seguro, libre de daño, riesgo o peligro. Por lo tanto, bioseguridad es la calidad de el que la vida sea libre de daño, riesgo o peligro. </a:t>
            </a:r>
            <a:endParaRPr lang="es-EC" sz="2000" dirty="0"/>
          </a:p>
        </p:txBody>
      </p:sp>
      <p:sp>
        <p:nvSpPr>
          <p:cNvPr id="5" name="CuadroTexto 4">
            <a:extLst>
              <a:ext uri="{FF2B5EF4-FFF2-40B4-BE49-F238E27FC236}">
                <a16:creationId xmlns:a16="http://schemas.microsoft.com/office/drawing/2014/main" id="{AB95A81C-B907-AB6C-7906-DC7483FFBCE2}"/>
              </a:ext>
            </a:extLst>
          </p:cNvPr>
          <p:cNvSpPr txBox="1"/>
          <p:nvPr/>
        </p:nvSpPr>
        <p:spPr>
          <a:xfrm>
            <a:off x="430449" y="3894104"/>
            <a:ext cx="10561806" cy="2623219"/>
          </a:xfrm>
          <a:prstGeom prst="rect">
            <a:avLst/>
          </a:prstGeom>
          <a:noFill/>
        </p:spPr>
        <p:txBody>
          <a:bodyPr wrap="square">
            <a:spAutoFit/>
          </a:bodyPr>
          <a:lstStyle/>
          <a:p>
            <a:pPr>
              <a:lnSpc>
                <a:spcPct val="150000"/>
              </a:lnSpc>
            </a:pPr>
            <a:r>
              <a:rPr lang="es-EC" sz="2000" dirty="0">
                <a:latin typeface="Arial" panose="020B0604020202020204" pitchFamily="34" charset="0"/>
                <a:cs typeface="Arial" panose="020B0604020202020204" pitchFamily="34" charset="0"/>
              </a:rPr>
              <a:t>Otros autores también conceptualizan la bioseguridad que proviene de la raíz etimológica bio del griego “</a:t>
            </a:r>
            <a:r>
              <a:rPr lang="es-EC" sz="2000" dirty="0" err="1">
                <a:latin typeface="Arial" panose="020B0604020202020204" pitchFamily="34" charset="0"/>
                <a:cs typeface="Arial" panose="020B0604020202020204" pitchFamily="34" charset="0"/>
              </a:rPr>
              <a:t>bios</a:t>
            </a:r>
            <a:r>
              <a:rPr lang="es-EC" sz="2000" dirty="0">
                <a:latin typeface="Arial" panose="020B0604020202020204" pitchFamily="34" charset="0"/>
                <a:cs typeface="Arial" panose="020B0604020202020204" pitchFamily="34" charset="0"/>
              </a:rPr>
              <a:t>” que significa vida, y seguridad del latín “</a:t>
            </a:r>
            <a:r>
              <a:rPr lang="es-EC" sz="2000" dirty="0" err="1">
                <a:latin typeface="Arial" panose="020B0604020202020204" pitchFamily="34" charset="0"/>
                <a:cs typeface="Arial" panose="020B0604020202020204" pitchFamily="34" charset="0"/>
              </a:rPr>
              <a:t>securitas</a:t>
            </a:r>
            <a:r>
              <a:rPr lang="es-EC" sz="2000" dirty="0">
                <a:latin typeface="Arial" panose="020B0604020202020204" pitchFamily="34" charset="0"/>
                <a:cs typeface="Arial" panose="020B0604020202020204" pitchFamily="34" charset="0"/>
              </a:rPr>
              <a:t>” que significa cualidad de estar seguro, libre de daño; por lo tanto, lo define como un conjunto de normas que el profesional sanitario debe emplear para evitar la propagación de microorganismos dentro del área hospitalaria.</a:t>
            </a:r>
          </a:p>
          <a:p>
            <a:pPr>
              <a:lnSpc>
                <a:spcPct val="150000"/>
              </a:lnSpc>
            </a:pPr>
            <a:r>
              <a:rPr lang="en-US" sz="1100" dirty="0">
                <a:latin typeface="Arial" panose="020B0604020202020204" pitchFamily="34" charset="0"/>
                <a:cs typeface="Arial" panose="020B0604020202020204" pitchFamily="34" charset="0"/>
              </a:rPr>
              <a:t>Experiences in the use of Biosafety Measures in Nursing Students. </a:t>
            </a:r>
            <a:r>
              <a:rPr lang="es-ES" sz="1100" dirty="0">
                <a:latin typeface="Arial" panose="020B0604020202020204" pitchFamily="34" charset="0"/>
                <a:cs typeface="Arial" panose="020B0604020202020204" pitchFamily="34" charset="0"/>
              </a:rPr>
              <a:t>Salud y Administración Volumen 9 Número 26 Mayo-Agosto 2022</a:t>
            </a:r>
            <a:endParaRPr lang="es-EC" sz="1100" dirty="0">
              <a:latin typeface="Arial" panose="020B0604020202020204" pitchFamily="34" charset="0"/>
              <a:cs typeface="Arial" panose="020B0604020202020204" pitchFamily="34" charset="0"/>
            </a:endParaRPr>
          </a:p>
        </p:txBody>
      </p:sp>
      <p:pic>
        <p:nvPicPr>
          <p:cNvPr id="7" name="Imagen 6" descr="Diagrama&#10;&#10;Descripción generada automáticamente">
            <a:extLst>
              <a:ext uri="{FF2B5EF4-FFF2-40B4-BE49-F238E27FC236}">
                <a16:creationId xmlns:a16="http://schemas.microsoft.com/office/drawing/2014/main" id="{9C71D05A-06CD-6BF0-3073-90358C665C89}"/>
              </a:ext>
            </a:extLst>
          </p:cNvPr>
          <p:cNvPicPr>
            <a:picLocks noChangeAspect="1"/>
          </p:cNvPicPr>
          <p:nvPr/>
        </p:nvPicPr>
        <p:blipFill rotWithShape="1">
          <a:blip r:embed="rId2">
            <a:extLst>
              <a:ext uri="{28A0092B-C50C-407E-A947-70E740481C1C}">
                <a14:useLocalDpi xmlns:a14="http://schemas.microsoft.com/office/drawing/2010/main" val="0"/>
              </a:ext>
            </a:extLst>
          </a:blip>
          <a:srcRect t="19521" b="13221"/>
          <a:stretch/>
        </p:blipFill>
        <p:spPr>
          <a:xfrm>
            <a:off x="4348467" y="2667940"/>
            <a:ext cx="3067050" cy="999388"/>
          </a:xfrm>
          <a:prstGeom prst="rect">
            <a:avLst/>
          </a:prstGeom>
        </p:spPr>
      </p:pic>
    </p:spTree>
    <p:extLst>
      <p:ext uri="{BB962C8B-B14F-4D97-AF65-F5344CB8AC3E}">
        <p14:creationId xmlns:p14="http://schemas.microsoft.com/office/powerpoint/2010/main" val="376550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9C515BD-C4CD-FB0E-9E25-40FE00F2D102}"/>
              </a:ext>
            </a:extLst>
          </p:cNvPr>
          <p:cNvSpPr txBox="1"/>
          <p:nvPr/>
        </p:nvSpPr>
        <p:spPr>
          <a:xfrm>
            <a:off x="3107177" y="939039"/>
            <a:ext cx="8050449" cy="5118774"/>
          </a:xfrm>
          <a:prstGeom prst="rect">
            <a:avLst/>
          </a:prstGeom>
          <a:noFill/>
        </p:spPr>
        <p:txBody>
          <a:bodyPr wrap="square">
            <a:spAutoFit/>
          </a:bodyPr>
          <a:lstStyle/>
          <a:p>
            <a:pPr algn="just">
              <a:lnSpc>
                <a:spcPct val="150000"/>
              </a:lnSpc>
            </a:pPr>
            <a:r>
              <a:rPr lang="es-ES" sz="2200" b="1" i="0" u="none" strike="noStrike" baseline="0" dirty="0">
                <a:solidFill>
                  <a:srgbClr val="000000"/>
                </a:solidFill>
                <a:latin typeface="Arial" panose="020B0604020202020204" pitchFamily="34" charset="0"/>
              </a:rPr>
              <a:t>Bioseguridad: </a:t>
            </a:r>
            <a:r>
              <a:rPr lang="es-ES" sz="2200" b="0" i="0" u="none" strike="noStrike" baseline="0" dirty="0">
                <a:solidFill>
                  <a:srgbClr val="000000"/>
                </a:solidFill>
                <a:latin typeface="Arial" panose="020B0604020202020204" pitchFamily="34" charset="0"/>
              </a:rPr>
              <a:t>conjunto de medidas preventivas destinadas a mantener el control de factores de riesgos laborales procedentes de agentes biológicos, físicos o químicos logrando la prevención de impactos nocivos, asegurando que el desarrollo o producto final de dichos procedimientos no atenten contra la salud y seguridad de los trabajadores de la salud, pacientes, visitantes y el medio ambiente. Su utilidad congrega normas de comportamiento y manejo preventivo del personal de salud frente a microorganismos potencialmente patógenos. </a:t>
            </a:r>
            <a:endParaRPr lang="es-EC" sz="2200" dirty="0"/>
          </a:p>
        </p:txBody>
      </p:sp>
      <p:pic>
        <p:nvPicPr>
          <p:cNvPr id="5" name="Imagen 4">
            <a:extLst>
              <a:ext uri="{FF2B5EF4-FFF2-40B4-BE49-F238E27FC236}">
                <a16:creationId xmlns:a16="http://schemas.microsoft.com/office/drawing/2014/main" id="{EE80949B-51BA-B765-0BAF-64E0EB0EE1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73" y="2230978"/>
            <a:ext cx="2143125" cy="2143125"/>
          </a:xfrm>
          <a:prstGeom prst="rect">
            <a:avLst/>
          </a:prstGeom>
        </p:spPr>
      </p:pic>
    </p:spTree>
    <p:extLst>
      <p:ext uri="{BB962C8B-B14F-4D97-AF65-F5344CB8AC3E}">
        <p14:creationId xmlns:p14="http://schemas.microsoft.com/office/powerpoint/2010/main" val="520151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E0AC391-A698-C580-524E-8F632F58C55B}"/>
              </a:ext>
            </a:extLst>
          </p:cNvPr>
          <p:cNvSpPr txBox="1"/>
          <p:nvPr/>
        </p:nvSpPr>
        <p:spPr>
          <a:xfrm>
            <a:off x="2451369" y="1997839"/>
            <a:ext cx="8891081" cy="3477875"/>
          </a:xfrm>
          <a:prstGeom prst="rect">
            <a:avLst/>
          </a:prstGeom>
          <a:noFill/>
        </p:spPr>
        <p:txBody>
          <a:bodyPr wrap="square">
            <a:spAutoFit/>
          </a:bodyPr>
          <a:lstStyle/>
          <a:p>
            <a:pPr algn="just"/>
            <a:r>
              <a:rPr lang="es-ES" sz="2200" b="0" i="0" u="none" strike="noStrike" baseline="0" dirty="0">
                <a:solidFill>
                  <a:srgbClr val="000000"/>
                </a:solidFill>
                <a:latin typeface="Arial" panose="020B0604020202020204" pitchFamily="34" charset="0"/>
                <a:cs typeface="Arial" panose="020B0604020202020204" pitchFamily="34" charset="0"/>
              </a:rPr>
              <a:t>Malagón, Pontón Laverde, &amp; Galán (2008), bioseguridad se define como:</a:t>
            </a:r>
          </a:p>
          <a:p>
            <a:pPr algn="just"/>
            <a:r>
              <a:rPr lang="es-ES" sz="2200" b="0" i="0" u="none" strike="noStrike" baseline="0" dirty="0">
                <a:solidFill>
                  <a:srgbClr val="000000"/>
                </a:solidFill>
                <a:latin typeface="Arial" panose="020B0604020202020204" pitchFamily="34" charset="0"/>
                <a:cs typeface="Arial" panose="020B0604020202020204" pitchFamily="34" charset="0"/>
              </a:rPr>
              <a:t> </a:t>
            </a:r>
          </a:p>
          <a:p>
            <a:pPr algn="just"/>
            <a:r>
              <a:rPr lang="es-ES" sz="2200" b="0" i="0" u="none" strike="noStrike" baseline="0" dirty="0">
                <a:solidFill>
                  <a:srgbClr val="000000"/>
                </a:solidFill>
                <a:latin typeface="Arial" panose="020B0604020202020204" pitchFamily="34" charset="0"/>
                <a:cs typeface="Arial" panose="020B0604020202020204" pitchFamily="34" charset="0"/>
              </a:rPr>
              <a:t>Término empleado para reunir y definir las normas relacionadas con el comportamiento preventivo del personal del hospital, frente a riesgos propios de su actividad diaria. Hace relación también al conjunto de normas, disponibilidades y facilidades que la institución tiene permanentemente actualizadas para evitar cualquier riego físico o psicológico del personal que labora dentro de la institución igual que los usuarios</a:t>
            </a:r>
            <a:endParaRPr lang="es-EC" sz="2200" dirty="0">
              <a:latin typeface="Arial" panose="020B0604020202020204" pitchFamily="34" charset="0"/>
              <a:cs typeface="Arial" panose="020B0604020202020204" pitchFamily="34" charset="0"/>
            </a:endParaRPr>
          </a:p>
        </p:txBody>
      </p:sp>
      <p:pic>
        <p:nvPicPr>
          <p:cNvPr id="5" name="Imagen 4" descr="Imagen que contiene arma, cuchillo&#10;&#10;Descripción generada automáticamente">
            <a:extLst>
              <a:ext uri="{FF2B5EF4-FFF2-40B4-BE49-F238E27FC236}">
                <a16:creationId xmlns:a16="http://schemas.microsoft.com/office/drawing/2014/main" id="{D08FD974-DD97-FEAF-143B-66A556F4E291}"/>
              </a:ext>
            </a:extLst>
          </p:cNvPr>
          <p:cNvPicPr>
            <a:picLocks noChangeAspect="1"/>
          </p:cNvPicPr>
          <p:nvPr/>
        </p:nvPicPr>
        <p:blipFill rotWithShape="1">
          <a:blip r:embed="rId2">
            <a:extLst>
              <a:ext uri="{28A0092B-C50C-407E-A947-70E740481C1C}">
                <a14:useLocalDpi xmlns:a14="http://schemas.microsoft.com/office/drawing/2010/main" val="0"/>
              </a:ext>
            </a:extLst>
          </a:blip>
          <a:srcRect l="36714" r="35626"/>
          <a:stretch/>
        </p:blipFill>
        <p:spPr>
          <a:xfrm>
            <a:off x="223736" y="-30778"/>
            <a:ext cx="1896894" cy="6858000"/>
          </a:xfrm>
          <a:prstGeom prst="rect">
            <a:avLst/>
          </a:prstGeom>
        </p:spPr>
      </p:pic>
    </p:spTree>
    <p:extLst>
      <p:ext uri="{BB962C8B-B14F-4D97-AF65-F5344CB8AC3E}">
        <p14:creationId xmlns:p14="http://schemas.microsoft.com/office/powerpoint/2010/main" val="1090710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38407A8-41AE-B0AB-E87D-3A59EB5C952B}"/>
              </a:ext>
            </a:extLst>
          </p:cNvPr>
          <p:cNvSpPr txBox="1"/>
          <p:nvPr/>
        </p:nvSpPr>
        <p:spPr>
          <a:xfrm>
            <a:off x="544749" y="1108953"/>
            <a:ext cx="11012522" cy="3477875"/>
          </a:xfrm>
          <a:prstGeom prst="rect">
            <a:avLst/>
          </a:prstGeom>
          <a:noFill/>
        </p:spPr>
        <p:txBody>
          <a:bodyPr wrap="square" rtlCol="0">
            <a:spAutoFit/>
          </a:bodyPr>
          <a:lstStyle/>
          <a:p>
            <a:pPr algn="just"/>
            <a:r>
              <a:rPr lang="es-EC" sz="2200" dirty="0">
                <a:latin typeface="Arial" panose="020B0604020202020204" pitchFamily="34" charset="0"/>
                <a:cs typeface="Arial" panose="020B0604020202020204" pitchFamily="34" charset="0"/>
              </a:rPr>
              <a:t>Desde la perspectiva de los riesgos profesionales la bioseguridad cobra mayor importancia frente al peligro de accidentes o de enfermedades ocupacionales y a la prevención y el control de la infección hospitalaria. Por ello, se debe promover el autocuidado, la aplicación de principios y herramientas dirigidas a la construcción y a la aplicación de prácticas seguras de trabajo, las cuales deben iniciar en el proceso de formación del futuro fisioterapeuta.</a:t>
            </a:r>
          </a:p>
          <a:p>
            <a:pPr algn="just"/>
            <a:endParaRPr lang="es-EC" sz="2200" dirty="0">
              <a:latin typeface="Arial" panose="020B0604020202020204" pitchFamily="34" charset="0"/>
              <a:cs typeface="Arial" panose="020B0604020202020204" pitchFamily="34" charset="0"/>
            </a:endParaRPr>
          </a:p>
          <a:p>
            <a:pPr algn="just"/>
            <a:r>
              <a:rPr lang="es-EC" sz="2200" dirty="0">
                <a:latin typeface="Arial" panose="020B0604020202020204" pitchFamily="34" charset="0"/>
                <a:cs typeface="Arial" panose="020B0604020202020204" pitchFamily="34" charset="0"/>
              </a:rPr>
              <a:t>La bioseguridad se convierte entonces en un compromiso con el bienestar y más seguro ejercicio profesional que beneficie de igual manera a los pacientes, su familia y comunidad.</a:t>
            </a:r>
          </a:p>
        </p:txBody>
      </p:sp>
      <p:sp>
        <p:nvSpPr>
          <p:cNvPr id="5" name="CuadroTexto 4">
            <a:extLst>
              <a:ext uri="{FF2B5EF4-FFF2-40B4-BE49-F238E27FC236}">
                <a16:creationId xmlns:a16="http://schemas.microsoft.com/office/drawing/2014/main" id="{2119DB10-A56B-115A-1CED-9500AC4E7A00}"/>
              </a:ext>
            </a:extLst>
          </p:cNvPr>
          <p:cNvSpPr txBox="1"/>
          <p:nvPr/>
        </p:nvSpPr>
        <p:spPr>
          <a:xfrm>
            <a:off x="634729" y="5557205"/>
            <a:ext cx="6094378" cy="646331"/>
          </a:xfrm>
          <a:prstGeom prst="rect">
            <a:avLst/>
          </a:prstGeom>
          <a:noFill/>
        </p:spPr>
        <p:txBody>
          <a:bodyPr wrap="square">
            <a:spAutoFit/>
          </a:bodyPr>
          <a:lstStyle/>
          <a:p>
            <a:r>
              <a:rPr lang="es-EC" dirty="0"/>
              <a:t>Bioseguridad en Fisioterapia. Recomendaciones básicas para el autocuidado. Universidad Nacional de Colombia </a:t>
            </a:r>
          </a:p>
        </p:txBody>
      </p:sp>
    </p:spTree>
    <p:extLst>
      <p:ext uri="{BB962C8B-B14F-4D97-AF65-F5344CB8AC3E}">
        <p14:creationId xmlns:p14="http://schemas.microsoft.com/office/powerpoint/2010/main" val="2551185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DE18C5-42C9-671B-AB7D-3ED56BC7115E}"/>
              </a:ext>
            </a:extLst>
          </p:cNvPr>
          <p:cNvSpPr txBox="1"/>
          <p:nvPr/>
        </p:nvSpPr>
        <p:spPr>
          <a:xfrm>
            <a:off x="416262" y="1573091"/>
            <a:ext cx="11359475" cy="2800767"/>
          </a:xfrm>
          <a:prstGeom prst="rect">
            <a:avLst/>
          </a:prstGeom>
          <a:noFill/>
        </p:spPr>
        <p:txBody>
          <a:bodyPr wrap="square">
            <a:spAutoFit/>
          </a:bodyPr>
          <a:lstStyle/>
          <a:p>
            <a:pPr algn="just"/>
            <a:r>
              <a:rPr lang="es-ES" sz="2200" b="0" i="0" u="none" strike="noStrike" baseline="0" dirty="0">
                <a:solidFill>
                  <a:srgbClr val="000000"/>
                </a:solidFill>
                <a:latin typeface="Arial" panose="020B0604020202020204" pitchFamily="34" charset="0"/>
                <a:cs typeface="Arial" panose="020B0604020202020204" pitchFamily="34" charset="0"/>
              </a:rPr>
              <a:t>(Papone, 2000)Incorpora tres principios relacionados con la bioseguridad:</a:t>
            </a:r>
          </a:p>
          <a:p>
            <a:pPr algn="just"/>
            <a:r>
              <a:rPr lang="es-ES" sz="2200" b="0" i="0" u="none" strike="noStrike" baseline="0" dirty="0">
                <a:solidFill>
                  <a:srgbClr val="000000"/>
                </a:solidFill>
                <a:latin typeface="Arial" panose="020B0604020202020204" pitchFamily="34" charset="0"/>
                <a:cs typeface="Arial" panose="020B0604020202020204" pitchFamily="34" charset="0"/>
              </a:rPr>
              <a:t> </a:t>
            </a:r>
          </a:p>
          <a:p>
            <a:pPr algn="just"/>
            <a:r>
              <a:rPr lang="es-EC" sz="2200" b="1" i="0" u="none" strike="noStrike" baseline="0" dirty="0">
                <a:solidFill>
                  <a:srgbClr val="000000"/>
                </a:solidFill>
                <a:latin typeface="Arial" panose="020B0604020202020204" pitchFamily="34" charset="0"/>
                <a:cs typeface="Arial" panose="020B0604020202020204" pitchFamily="34" charset="0"/>
              </a:rPr>
              <a:t>Principios de bioseguridad</a:t>
            </a:r>
            <a:endParaRPr lang="es-EC" sz="2200" b="1" dirty="0">
              <a:solidFill>
                <a:srgbClr val="000000"/>
              </a:solidFill>
              <a:latin typeface="Arial" panose="020B0604020202020204" pitchFamily="34" charset="0"/>
              <a:cs typeface="Arial" panose="020B0604020202020204" pitchFamily="34" charset="0"/>
            </a:endParaRPr>
          </a:p>
          <a:p>
            <a:pPr algn="just"/>
            <a:endParaRPr lang="es-EC" sz="2200" b="0" i="0" u="none" strike="noStrike" baseline="0" dirty="0">
              <a:solidFill>
                <a:srgbClr val="000000"/>
              </a:solidFill>
              <a:latin typeface="Arial" panose="020B0604020202020204" pitchFamily="34" charset="0"/>
              <a:cs typeface="Arial" panose="020B0604020202020204" pitchFamily="34" charset="0"/>
            </a:endParaRPr>
          </a:p>
          <a:p>
            <a:pPr algn="just"/>
            <a:r>
              <a:rPr lang="es-ES" sz="2200" b="1" i="0" u="none" strike="noStrike" baseline="0" dirty="0">
                <a:solidFill>
                  <a:srgbClr val="000000"/>
                </a:solidFill>
                <a:latin typeface="Arial" panose="020B0604020202020204" pitchFamily="34" charset="0"/>
                <a:cs typeface="Arial" panose="020B0604020202020204" pitchFamily="34" charset="0"/>
              </a:rPr>
              <a:t>1. Universalidad: </a:t>
            </a:r>
            <a:r>
              <a:rPr lang="es-ES" sz="2200" b="0" i="0" u="none" strike="noStrike" baseline="0" dirty="0">
                <a:solidFill>
                  <a:srgbClr val="242424"/>
                </a:solidFill>
                <a:latin typeface="Arial" panose="020B0604020202020204" pitchFamily="34" charset="0"/>
                <a:cs typeface="Arial" panose="020B0604020202020204" pitchFamily="34" charset="0"/>
              </a:rPr>
              <a:t>“</a:t>
            </a:r>
            <a:r>
              <a:rPr lang="es-ES" sz="2200" b="0" i="0" u="none" strike="noStrike" baseline="0" dirty="0">
                <a:solidFill>
                  <a:srgbClr val="000000"/>
                </a:solidFill>
                <a:latin typeface="Arial" panose="020B0604020202020204" pitchFamily="34" charset="0"/>
                <a:cs typeface="Arial" panose="020B0604020202020204" pitchFamily="34" charset="0"/>
              </a:rPr>
              <a:t>Este principio compromete tanto a trabajadores como a pacientes. En la que el personal independientemente que este o no esté enfermo debe seguir las normativas. Es decir, se debe tratar a todos los pacientes con riesgo potencialmente alto”. </a:t>
            </a:r>
          </a:p>
          <a:p>
            <a:pPr algn="just"/>
            <a:endParaRPr lang="es-EC" sz="2200" b="0" i="0" u="none" strike="noStrike" baseline="0" dirty="0">
              <a:solidFill>
                <a:srgbClr val="000000"/>
              </a:solidFill>
              <a:latin typeface="Arial" panose="020B0604020202020204" pitchFamily="34" charset="0"/>
              <a:cs typeface="Arial" panose="020B0604020202020204" pitchFamily="34" charset="0"/>
            </a:endParaRPr>
          </a:p>
        </p:txBody>
      </p:sp>
      <p:pic>
        <p:nvPicPr>
          <p:cNvPr id="6" name="Imagen 5" descr="Diagrama&#10;&#10;Descripción generada automáticamente">
            <a:extLst>
              <a:ext uri="{FF2B5EF4-FFF2-40B4-BE49-F238E27FC236}">
                <a16:creationId xmlns:a16="http://schemas.microsoft.com/office/drawing/2014/main" id="{66784841-210D-B827-1106-731F04A615F5}"/>
              </a:ext>
            </a:extLst>
          </p:cNvPr>
          <p:cNvPicPr>
            <a:picLocks noChangeAspect="1"/>
          </p:cNvPicPr>
          <p:nvPr/>
        </p:nvPicPr>
        <p:blipFill rotWithShape="1">
          <a:blip r:embed="rId2">
            <a:extLst>
              <a:ext uri="{28A0092B-C50C-407E-A947-70E740481C1C}">
                <a14:useLocalDpi xmlns:a14="http://schemas.microsoft.com/office/drawing/2010/main" val="0"/>
              </a:ext>
            </a:extLst>
          </a:blip>
          <a:srcRect b="51302"/>
          <a:stretch/>
        </p:blipFill>
        <p:spPr>
          <a:xfrm>
            <a:off x="2953700" y="4636507"/>
            <a:ext cx="2980177" cy="1594816"/>
          </a:xfrm>
          <a:prstGeom prst="rect">
            <a:avLst/>
          </a:prstGeom>
        </p:spPr>
      </p:pic>
      <p:pic>
        <p:nvPicPr>
          <p:cNvPr id="7" name="Imagen 6" descr="Diagrama&#10;&#10;Descripción generada automáticamente">
            <a:extLst>
              <a:ext uri="{FF2B5EF4-FFF2-40B4-BE49-F238E27FC236}">
                <a16:creationId xmlns:a16="http://schemas.microsoft.com/office/drawing/2014/main" id="{332F198B-49EE-6B29-71DD-BEB0D4D83A35}"/>
              </a:ext>
            </a:extLst>
          </p:cNvPr>
          <p:cNvPicPr>
            <a:picLocks noChangeAspect="1"/>
          </p:cNvPicPr>
          <p:nvPr/>
        </p:nvPicPr>
        <p:blipFill rotWithShape="1">
          <a:blip r:embed="rId2">
            <a:extLst>
              <a:ext uri="{28A0092B-C50C-407E-A947-70E740481C1C}">
                <a14:useLocalDpi xmlns:a14="http://schemas.microsoft.com/office/drawing/2010/main" val="0"/>
              </a:ext>
            </a:extLst>
          </a:blip>
          <a:srcRect t="48622"/>
          <a:stretch/>
        </p:blipFill>
        <p:spPr>
          <a:xfrm>
            <a:off x="6232058" y="4592609"/>
            <a:ext cx="2843854" cy="1605644"/>
          </a:xfrm>
          <a:prstGeom prst="rect">
            <a:avLst/>
          </a:prstGeom>
        </p:spPr>
      </p:pic>
    </p:spTree>
    <p:extLst>
      <p:ext uri="{BB962C8B-B14F-4D97-AF65-F5344CB8AC3E}">
        <p14:creationId xmlns:p14="http://schemas.microsoft.com/office/powerpoint/2010/main" val="3080969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DE18C5-42C9-671B-AB7D-3ED56BC7115E}"/>
              </a:ext>
            </a:extLst>
          </p:cNvPr>
          <p:cNvSpPr txBox="1"/>
          <p:nvPr/>
        </p:nvSpPr>
        <p:spPr>
          <a:xfrm>
            <a:off x="595818" y="1728735"/>
            <a:ext cx="11408113" cy="2800767"/>
          </a:xfrm>
          <a:prstGeom prst="rect">
            <a:avLst/>
          </a:prstGeom>
          <a:noFill/>
        </p:spPr>
        <p:txBody>
          <a:bodyPr wrap="square">
            <a:spAutoFit/>
          </a:bodyPr>
          <a:lstStyle/>
          <a:p>
            <a:pPr algn="just"/>
            <a:r>
              <a:rPr lang="es-ES" sz="2200" b="1" i="0" u="none" strike="noStrike" baseline="0" dirty="0">
                <a:solidFill>
                  <a:srgbClr val="000000"/>
                </a:solidFill>
                <a:latin typeface="Arial" panose="020B0604020202020204" pitchFamily="34" charset="0"/>
                <a:cs typeface="Arial" panose="020B0604020202020204" pitchFamily="34" charset="0"/>
              </a:rPr>
              <a:t>2. Uso de barreras: </a:t>
            </a:r>
            <a:r>
              <a:rPr lang="es-ES" sz="2200" b="0" i="0" u="none" strike="noStrike" baseline="0" dirty="0">
                <a:solidFill>
                  <a:srgbClr val="242424"/>
                </a:solidFill>
                <a:latin typeface="Arial" panose="020B0604020202020204" pitchFamily="34" charset="0"/>
                <a:cs typeface="Arial" panose="020B0604020202020204" pitchFamily="34" charset="0"/>
              </a:rPr>
              <a:t>“La utilización de protección mediante materiales adecuados para </a:t>
            </a:r>
            <a:r>
              <a:rPr lang="es-ES" sz="2200" b="0" i="0" u="none" strike="noStrike" baseline="0" dirty="0">
                <a:solidFill>
                  <a:srgbClr val="000000"/>
                </a:solidFill>
                <a:latin typeface="Arial" panose="020B0604020202020204" pitchFamily="34" charset="0"/>
                <a:cs typeface="Arial" panose="020B0604020202020204" pitchFamily="34" charset="0"/>
              </a:rPr>
              <a:t>evitar la exposición directa a sangre y otros fluidos orgánicos potencialmente contaminantes” (Papone, 2000). Mientras que (</a:t>
            </a:r>
            <a:r>
              <a:rPr lang="es-ES" sz="2200" b="0" i="0" u="none" strike="noStrike" baseline="0" dirty="0" err="1">
                <a:solidFill>
                  <a:srgbClr val="000000"/>
                </a:solidFill>
                <a:latin typeface="Arial" panose="020B0604020202020204" pitchFamily="34" charset="0"/>
                <a:cs typeface="Arial" panose="020B0604020202020204" pitchFamily="34" charset="0"/>
              </a:rPr>
              <a:t>Soule</a:t>
            </a:r>
            <a:r>
              <a:rPr lang="es-ES" sz="2200" b="0" i="0" u="none" strike="noStrike" baseline="0" dirty="0">
                <a:solidFill>
                  <a:srgbClr val="000000"/>
                </a:solidFill>
                <a:latin typeface="Arial" panose="020B0604020202020204" pitchFamily="34" charset="0"/>
                <a:cs typeface="Arial" panose="020B0604020202020204" pitchFamily="34" charset="0"/>
              </a:rPr>
              <a:t>, Larson, &amp; Preston, 2007) consideran que “las barreras están destinadas a prevenir la transmisión de infecciones de pacientes a enfermera o viceversa, el riesgo aumenta cuando hay contacto con superficies corporales húmedas”. </a:t>
            </a:r>
          </a:p>
          <a:p>
            <a:pPr algn="just"/>
            <a:endParaRPr lang="es-ES" sz="2200" dirty="0">
              <a:solidFill>
                <a:srgbClr val="000000"/>
              </a:solidFill>
              <a:latin typeface="Arial" panose="020B0604020202020204" pitchFamily="34" charset="0"/>
              <a:cs typeface="Arial" panose="020B0604020202020204" pitchFamily="34" charset="0"/>
            </a:endParaRPr>
          </a:p>
          <a:p>
            <a:pPr algn="just"/>
            <a:r>
              <a:rPr lang="es-ES" sz="2200" b="0" i="0" u="none" strike="noStrike" baseline="0" dirty="0">
                <a:solidFill>
                  <a:srgbClr val="000000"/>
                </a:solidFill>
                <a:latin typeface="Arial" panose="020B0604020202020204" pitchFamily="34" charset="0"/>
                <a:cs typeface="Arial" panose="020B0604020202020204" pitchFamily="34" charset="0"/>
              </a:rPr>
              <a:t>Barreras físicas, químicas, biológicas</a:t>
            </a:r>
          </a:p>
        </p:txBody>
      </p:sp>
      <p:pic>
        <p:nvPicPr>
          <p:cNvPr id="4" name="Imagen 3">
            <a:extLst>
              <a:ext uri="{FF2B5EF4-FFF2-40B4-BE49-F238E27FC236}">
                <a16:creationId xmlns:a16="http://schemas.microsoft.com/office/drawing/2014/main" id="{13B29969-8457-2B19-0660-2ACD6CB10BED}"/>
              </a:ext>
            </a:extLst>
          </p:cNvPr>
          <p:cNvPicPr>
            <a:picLocks noChangeAspect="1"/>
          </p:cNvPicPr>
          <p:nvPr/>
        </p:nvPicPr>
        <p:blipFill rotWithShape="1">
          <a:blip r:embed="rId2">
            <a:extLst>
              <a:ext uri="{28A0092B-C50C-407E-A947-70E740481C1C}">
                <a14:useLocalDpi xmlns:a14="http://schemas.microsoft.com/office/drawing/2010/main" val="0"/>
              </a:ext>
            </a:extLst>
          </a:blip>
          <a:srcRect l="19404" t="26255" r="16766" b="28639"/>
          <a:stretch/>
        </p:blipFill>
        <p:spPr>
          <a:xfrm>
            <a:off x="6732352" y="3667327"/>
            <a:ext cx="4863830" cy="2577830"/>
          </a:xfrm>
          <a:prstGeom prst="rect">
            <a:avLst/>
          </a:prstGeom>
        </p:spPr>
      </p:pic>
    </p:spTree>
    <p:extLst>
      <p:ext uri="{BB962C8B-B14F-4D97-AF65-F5344CB8AC3E}">
        <p14:creationId xmlns:p14="http://schemas.microsoft.com/office/powerpoint/2010/main" val="1151721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92DB6B8-FE7B-0CCD-0F53-0A674B661ACD}"/>
              </a:ext>
            </a:extLst>
          </p:cNvPr>
          <p:cNvSpPr txBox="1"/>
          <p:nvPr/>
        </p:nvSpPr>
        <p:spPr>
          <a:xfrm>
            <a:off x="1369166" y="1877280"/>
            <a:ext cx="8397404" cy="1785104"/>
          </a:xfrm>
          <a:prstGeom prst="rect">
            <a:avLst/>
          </a:prstGeom>
          <a:noFill/>
        </p:spPr>
        <p:txBody>
          <a:bodyPr wrap="square">
            <a:spAutoFit/>
          </a:bodyPr>
          <a:lstStyle/>
          <a:p>
            <a:pPr algn="just"/>
            <a:endParaRPr lang="es-EC" sz="2200" b="0" i="0" u="none" strike="noStrike" baseline="0" dirty="0">
              <a:solidFill>
                <a:srgbClr val="000000"/>
              </a:solidFill>
              <a:latin typeface="Arial" panose="020B0604020202020204" pitchFamily="34" charset="0"/>
              <a:cs typeface="Arial" panose="020B0604020202020204" pitchFamily="34" charset="0"/>
            </a:endParaRPr>
          </a:p>
          <a:p>
            <a:pPr algn="just"/>
            <a:r>
              <a:rPr lang="es-ES" sz="2200" b="1" i="0" u="none" strike="noStrike" baseline="0" dirty="0">
                <a:solidFill>
                  <a:srgbClr val="242424"/>
                </a:solidFill>
                <a:latin typeface="Arial" panose="020B0604020202020204" pitchFamily="34" charset="0"/>
                <a:cs typeface="Arial" panose="020B0604020202020204" pitchFamily="34" charset="0"/>
              </a:rPr>
              <a:t>3. Medios de eliminación de material contaminado: </a:t>
            </a:r>
            <a:r>
              <a:rPr lang="es-ES" sz="2200" b="0" i="0" u="none" strike="noStrike" baseline="0" dirty="0">
                <a:solidFill>
                  <a:srgbClr val="000000"/>
                </a:solidFill>
                <a:latin typeface="Arial" panose="020B0604020202020204" pitchFamily="34" charset="0"/>
                <a:cs typeface="Arial" panose="020B0604020202020204" pitchFamily="34" charset="0"/>
              </a:rPr>
              <a:t>Según la CEPIS/OPS (Zabala &amp; Fundación Natura)</a:t>
            </a:r>
            <a:r>
              <a:rPr lang="es-ES" sz="2200" b="0" i="0" u="none" strike="noStrike" baseline="0" dirty="0">
                <a:solidFill>
                  <a:srgbClr val="242424"/>
                </a:solidFill>
                <a:latin typeface="Arial" panose="020B0604020202020204" pitchFamily="34" charset="0"/>
                <a:cs typeface="Arial" panose="020B0604020202020204" pitchFamily="34" charset="0"/>
              </a:rPr>
              <a:t>“Comprende un conjunto técnicas, dispositivos y procedimientos de los cuales los materiales utilizados son depositados adecuadamente”. </a:t>
            </a:r>
          </a:p>
        </p:txBody>
      </p:sp>
      <p:pic>
        <p:nvPicPr>
          <p:cNvPr id="4" name="Imagen 3" descr="Dibujo de una persona&#10;&#10;Descripción generada automáticamente con confianza baja">
            <a:extLst>
              <a:ext uri="{FF2B5EF4-FFF2-40B4-BE49-F238E27FC236}">
                <a16:creationId xmlns:a16="http://schemas.microsoft.com/office/drawing/2014/main" id="{D5D6D625-5AA7-DEFD-00AE-450BAC069411}"/>
              </a:ext>
            </a:extLst>
          </p:cNvPr>
          <p:cNvPicPr>
            <a:picLocks noChangeAspect="1"/>
          </p:cNvPicPr>
          <p:nvPr/>
        </p:nvPicPr>
        <p:blipFill rotWithShape="1">
          <a:blip r:embed="rId2">
            <a:extLst>
              <a:ext uri="{28A0092B-C50C-407E-A947-70E740481C1C}">
                <a14:useLocalDpi xmlns:a14="http://schemas.microsoft.com/office/drawing/2010/main" val="0"/>
              </a:ext>
            </a:extLst>
          </a:blip>
          <a:srcRect l="30042" r="32353"/>
          <a:stretch/>
        </p:blipFill>
        <p:spPr>
          <a:xfrm>
            <a:off x="9952208" y="223359"/>
            <a:ext cx="1741251" cy="6261790"/>
          </a:xfrm>
          <a:prstGeom prst="rect">
            <a:avLst/>
          </a:prstGeom>
        </p:spPr>
      </p:pic>
    </p:spTree>
    <p:extLst>
      <p:ext uri="{BB962C8B-B14F-4D97-AF65-F5344CB8AC3E}">
        <p14:creationId xmlns:p14="http://schemas.microsoft.com/office/powerpoint/2010/main" val="2915121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AB07B5A-529C-A3EC-53B4-428BE0EA0980}"/>
              </a:ext>
            </a:extLst>
          </p:cNvPr>
          <p:cNvSpPr txBox="1"/>
          <p:nvPr/>
        </p:nvSpPr>
        <p:spPr>
          <a:xfrm>
            <a:off x="496111" y="889844"/>
            <a:ext cx="11079804" cy="5324535"/>
          </a:xfrm>
          <a:prstGeom prst="rect">
            <a:avLst/>
          </a:prstGeom>
          <a:noFill/>
        </p:spPr>
        <p:txBody>
          <a:bodyPr wrap="square">
            <a:spAutoFit/>
          </a:bodyPr>
          <a:lstStyle/>
          <a:p>
            <a:pPr algn="just"/>
            <a:r>
              <a:rPr lang="es-EC" sz="2000" b="1" i="0" u="none" strike="noStrike" baseline="0" dirty="0">
                <a:solidFill>
                  <a:srgbClr val="000000"/>
                </a:solidFill>
                <a:latin typeface="Arial" panose="020B0604020202020204" pitchFamily="34" charset="0"/>
                <a:cs typeface="Arial" panose="020B0604020202020204" pitchFamily="34" charset="0"/>
              </a:rPr>
              <a:t>FUNDAMENTACIÓN LEGAL </a:t>
            </a:r>
          </a:p>
          <a:p>
            <a:pPr algn="just"/>
            <a:endParaRPr lang="es-EC" sz="2000" b="0" i="0" u="none" strike="noStrike" baseline="0" dirty="0">
              <a:solidFill>
                <a:srgbClr val="000000"/>
              </a:solidFill>
              <a:latin typeface="Arial" panose="020B0604020202020204" pitchFamily="34" charset="0"/>
              <a:cs typeface="Arial" panose="020B0604020202020204" pitchFamily="34" charset="0"/>
            </a:endParaRPr>
          </a:p>
          <a:p>
            <a:pPr algn="just"/>
            <a:r>
              <a:rPr lang="es-ES" sz="2000" b="1" i="0" u="none" strike="noStrike" baseline="0" dirty="0">
                <a:solidFill>
                  <a:srgbClr val="000000"/>
                </a:solidFill>
                <a:latin typeface="Arial" panose="020B0604020202020204" pitchFamily="34" charset="0"/>
                <a:cs typeface="Arial" panose="020B0604020202020204" pitchFamily="34" charset="0"/>
              </a:rPr>
              <a:t>CONSTITUCIÓN DE LA REPÚBLICA DEL ECUADOR </a:t>
            </a:r>
          </a:p>
          <a:p>
            <a:pPr algn="just"/>
            <a:endParaRPr lang="es-ES" sz="2000" b="0" i="0" u="none" strike="noStrike" baseline="0" dirty="0">
              <a:solidFill>
                <a:srgbClr val="000000"/>
              </a:solidFill>
              <a:latin typeface="Arial" panose="020B0604020202020204" pitchFamily="34" charset="0"/>
              <a:cs typeface="Arial" panose="020B0604020202020204" pitchFamily="34" charset="0"/>
            </a:endParaRPr>
          </a:p>
          <a:p>
            <a:pPr algn="just"/>
            <a:r>
              <a:rPr lang="es-ES" sz="2000" b="1" i="0" u="none" strike="noStrike" baseline="0" dirty="0">
                <a:solidFill>
                  <a:srgbClr val="000000"/>
                </a:solidFill>
                <a:latin typeface="Arial" panose="020B0604020202020204" pitchFamily="34" charset="0"/>
                <a:cs typeface="Arial" panose="020B0604020202020204" pitchFamily="34" charset="0"/>
              </a:rPr>
              <a:t>Capitulo II: </a:t>
            </a:r>
            <a:r>
              <a:rPr lang="es-ES" sz="2000" b="0" i="0" u="none" strike="noStrike" baseline="0" dirty="0">
                <a:solidFill>
                  <a:srgbClr val="000000"/>
                </a:solidFill>
                <a:latin typeface="Arial" panose="020B0604020202020204" pitchFamily="34" charset="0"/>
                <a:cs typeface="Arial" panose="020B0604020202020204" pitchFamily="34" charset="0"/>
              </a:rPr>
              <a:t>Derechos del Buen Vivir </a:t>
            </a:r>
          </a:p>
          <a:p>
            <a:pPr algn="just"/>
            <a:r>
              <a:rPr lang="es-EC" sz="2000" b="1" i="0" u="none" strike="noStrike" baseline="0" dirty="0">
                <a:solidFill>
                  <a:srgbClr val="000000"/>
                </a:solidFill>
                <a:latin typeface="Arial" panose="020B0604020202020204" pitchFamily="34" charset="0"/>
                <a:cs typeface="Arial" panose="020B0604020202020204" pitchFamily="34" charset="0"/>
              </a:rPr>
              <a:t>Sección segunda: </a:t>
            </a:r>
            <a:r>
              <a:rPr lang="es-EC" sz="2000" b="0" i="0" u="none" strike="noStrike" baseline="0" dirty="0">
                <a:solidFill>
                  <a:srgbClr val="000000"/>
                </a:solidFill>
                <a:latin typeface="Arial" panose="020B0604020202020204" pitchFamily="34" charset="0"/>
                <a:cs typeface="Arial" panose="020B0604020202020204" pitchFamily="34" charset="0"/>
              </a:rPr>
              <a:t>Ambiente sano </a:t>
            </a:r>
          </a:p>
          <a:p>
            <a:pPr algn="just"/>
            <a:endParaRPr lang="es-EC" sz="2000" b="0" i="0" u="none" strike="noStrike" baseline="0" dirty="0">
              <a:solidFill>
                <a:srgbClr val="000000"/>
              </a:solidFill>
              <a:latin typeface="Arial" panose="020B0604020202020204" pitchFamily="34" charset="0"/>
              <a:cs typeface="Arial" panose="020B0604020202020204" pitchFamily="34" charset="0"/>
            </a:endParaRPr>
          </a:p>
          <a:p>
            <a:pPr algn="just"/>
            <a:r>
              <a:rPr lang="es-ES" sz="2000" b="1" i="0" u="none" strike="noStrike" baseline="0" dirty="0">
                <a:solidFill>
                  <a:srgbClr val="000000"/>
                </a:solidFill>
                <a:latin typeface="Arial" panose="020B0604020202020204" pitchFamily="34" charset="0"/>
                <a:cs typeface="Arial" panose="020B0604020202020204" pitchFamily="34" charset="0"/>
              </a:rPr>
              <a:t>Art. 15.- “</a:t>
            </a:r>
            <a:r>
              <a:rPr lang="es-ES" sz="2000" b="0" i="0" u="none" strike="noStrike" baseline="0" dirty="0">
                <a:solidFill>
                  <a:srgbClr val="000000"/>
                </a:solidFill>
                <a:latin typeface="Arial" panose="020B0604020202020204" pitchFamily="34" charset="0"/>
                <a:cs typeface="Arial" panose="020B0604020202020204" pitchFamily="34" charset="0"/>
              </a:rPr>
              <a:t>El Estado promoverá, en el sector público y privado, el uso de tecnologías ambientalmente limpias y de energías alternativas no contaminantes y de bajo impacto. La soberanía energética no se alcanzará en detrimento de la soberanía alimentaria, ni afectará el derecho al agua. Se prohíbe el desarrollo, producción, tenencia, comercialización, importación, transporte, almacenamiento y uso de armas químicas, biológicas y nucleares, de contaminantes orgánicos persistentes altamente tóxicos, agroquímicos internacionalmente prohibidos, y las tecnologías y agentes biológicos experimentales nocivos y organismos genéticamente modificados perjudiciales para la salud humana o que atenten contra la soberanía alimentaria o los ecosistemas, así como la introducción de residuos nucleares y desechos tóxicos al territorio nacional.” </a:t>
            </a:r>
            <a:endParaRPr lang="es-EC"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533111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2251</TotalTime>
  <Words>1830</Words>
  <Application>Microsoft Office PowerPoint</Application>
  <PresentationFormat>Panorámica</PresentationFormat>
  <Paragraphs>75</Paragraphs>
  <Slides>17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vt:i4>
      </vt:variant>
    </vt:vector>
  </HeadingPairs>
  <TitlesOfParts>
    <vt:vector size="21" baseType="lpstr">
      <vt:lpstr>Aptos</vt:lpstr>
      <vt:lpstr>Aptos Display</vt:lpstr>
      <vt:lpstr>Arial</vt:lpstr>
      <vt:lpstr>Tema de Office</vt:lpstr>
      <vt:lpstr>Bioseguridad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Gonzalo Edmundo Bonilla Pulgar</dc:creator>
  <cp:lastModifiedBy>Gonzalo Edmundo Bonilla Pulgar</cp:lastModifiedBy>
  <cp:revision>20</cp:revision>
  <dcterms:created xsi:type="dcterms:W3CDTF">2024-01-23T20:09:08Z</dcterms:created>
  <dcterms:modified xsi:type="dcterms:W3CDTF">2024-01-26T02:43:06Z</dcterms:modified>
</cp:coreProperties>
</file>