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9" r:id="rId43"/>
    <p:sldId id="300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577B3-266E-4D50-A4A2-12699BC4D4D4}" type="datetimeFigureOut">
              <a:rPr lang="es-ES" smtClean="0"/>
              <a:t>04/07/2022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F2D69-EAAA-4F85-8EBB-A7998C760E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9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45A007-E0CB-48F6-A6F4-EA5A96045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F3E1232-F2FE-4B7A-8825-976A5D0FE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26078F3-3216-466C-A1F6-E0BDAFA0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C90-0A47-4C29-BCE6-1890E11846BA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167B13-0ED3-412C-9C8F-E25EBEF6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7AD7562-22D4-42B3-9C21-70321591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07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C4F6E1-02D9-4D64-9190-3EFFB28C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174F826-7159-4240-BA45-BE5995A2D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5E68D74-CEA2-4D83-AD84-2A26FBAE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1A2B-0A5D-44E3-A7D3-EA74A0B4FA42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F65582A-F5C2-47CA-9F68-5B3801A3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9B6B4F6-0C94-4477-9871-DCF11CF4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46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223A48A-F478-4846-BF33-C2535CB4B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668B958-70BF-4982-80FC-F590EA821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15CD28-617E-4AD0-A509-90EEE693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93D5-14F3-4CD9-BFC5-3C1C791535BC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F4FC426-1F40-47CA-B62E-AA093E81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5329B5B-9821-4FDF-A3FD-1CD42A2D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07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4FE6C2-4B35-49FC-B16A-92EDAE52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2C36115-8B8D-4F69-9921-C9AF53EDD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12D66E8-BF63-4AAA-BFD0-8C4791BA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05CD-6BD3-4AA3-A413-7723A0DC22EA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E3C54D5-CA1E-426E-AFAD-A81A182B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5BCF84-7BA3-446C-9ADF-F8D4EE2C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33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8CD092-974C-4CFC-A906-7B006165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68C0EC8-4AE8-4B68-B7C2-BC0A55FDB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985380C-140D-440D-AEEC-18312CB4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A1CE-B0E6-4B63-B9FA-C149B67E0A6A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4D70AEF-8224-4669-AB95-38EC8B91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B31B614-CDA3-4D89-A684-3985F767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70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ACDB1A-6D4E-447C-9F7E-C4751B17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AD2E8F-CC12-4B13-88BC-E5B9C18C1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A436BFA-C713-4185-AFC3-F2EF9791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ABAFEE6-D297-477E-A035-AB74222D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4002-309C-4071-A5F0-5B8ED5DECA05}" type="datetime1">
              <a:rPr lang="es-ES" smtClean="0"/>
              <a:t>04/07/2022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A283323-1E66-4CDC-B1D6-60205293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DE9ECC6-19FE-42FD-818A-E3932726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79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D9B9DF-5FB5-4E18-9B01-0865CF19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7BAD7AC-0556-42EE-B66E-5DFCBA46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32C3953-3D9A-4162-9BF7-A1CD1F43B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05B17D0-4EE0-4004-9339-0ACCBB001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68483F0-F07A-4E06-99C4-D5DC0B34C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A2C1F15-6D65-470F-8DE4-DB3ED6E7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F34C-61D8-41D6-9BFB-28589B5E0588}" type="datetime1">
              <a:rPr lang="es-ES" smtClean="0"/>
              <a:t>04/07/2022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2D4F68F-D51A-46CD-9224-3A7D4B4E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3A5CF97A-3290-48F7-958E-0226FDA9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32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65FB56A-E017-4429-91FB-E967CE18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6C3B064-E90D-4060-B53E-B1FAAABB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C05-BED3-491A-8D43-A5226EE0DC56}" type="datetime1">
              <a:rPr lang="es-ES" smtClean="0"/>
              <a:t>04/07/2022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BE46559-CB00-4315-9E23-0FC54B31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24BA23A-41E1-4BBB-8175-F5CB96D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15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4CB161E-1743-46D7-8909-56D525B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A16E-9E8F-4DD2-B346-125A4FACBF29}" type="datetime1">
              <a:rPr lang="es-ES" smtClean="0"/>
              <a:t>04/07/2022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2A86A63-EB7D-4F99-9076-6C82EBE2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130897A-B8BA-40DC-AE67-DA4E702E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10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E027AF-7909-4316-A5D2-F3D8D0B5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9FF9767-BBFE-4CA3-934A-A4E0475A8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6297BE7-5199-4C1B-A802-1EC154FE9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5689FFC-98E7-4C3F-8955-5AB318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43C1-0F0B-45D3-ADE1-C9EC1E892BBA}" type="datetime1">
              <a:rPr lang="es-ES" smtClean="0"/>
              <a:t>04/07/2022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6885B88-FFA9-4539-A144-A5455D52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6EA5EC9-07B9-445F-93F0-B0D69C41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1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3801AB-C4F7-4E30-A750-CE93B8DE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41755B8-6B54-4200-B411-8F8695A7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2BEE81B-CA08-4676-9FC2-07FB74A4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1C3E919-9486-4A47-A027-E6934834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4AA1-78CE-48E9-AEFC-A1718E4472D6}" type="datetime1">
              <a:rPr lang="es-ES" smtClean="0"/>
              <a:t>04/07/2022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B35F5E8-EE53-4BA4-AD4B-5A6FF91D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AEC7A5F-602C-4B87-B3F4-3773E5DD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33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BE9ECF1B-AFA1-425B-8EF0-9C16F236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5DA2DC3-AD9E-4AA7-A640-7C6913A74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53F728-4817-49E0-BEB5-6ACC3DF0F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CD936-BD6E-4C9D-BB16-1D5C71E1473B}" type="datetime1">
              <a:rPr lang="es-ES" smtClean="0"/>
              <a:t>04/07/2022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52B439E-5A4C-4C51-9E54-7ECD5178D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39D494-5560-42B0-9E1D-24E2BEAA4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9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s.wikipedia.org/wiki/Alumbr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Gx8hIdIQTk" TargetMode="External"/><Relationship Id="rId2" Type="http://schemas.openxmlformats.org/officeDocument/2006/relationships/hyperlink" Target="http://www.amb.com.co:8081/wp_gestionagua/2017/11/02/proceso-de-potabilizacio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CpnT-Hyh60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A82190-6297-4888-AF10-F3BF7A573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6707" y="692092"/>
            <a:ext cx="4949003" cy="654341"/>
          </a:xfrm>
        </p:spPr>
        <p:txBody>
          <a:bodyPr>
            <a:normAutofit/>
          </a:bodyPr>
          <a:lstStyle/>
          <a:p>
            <a:r>
              <a:rPr lang="es-ES" sz="4000" dirty="0"/>
              <a:t>SEDIMENTACION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622B3FC-6FD5-4150-8F8A-06493C8FC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745" y="1644243"/>
            <a:ext cx="8780477" cy="4303552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171F12D-3DC8-4507-9B4A-A507DD25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863" y="1753299"/>
            <a:ext cx="5636515" cy="419449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3C30E4C-FF36-4830-A414-1542361D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6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3499E3-AC37-494E-A657-97416754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7" y="649357"/>
            <a:ext cx="8600662" cy="1041331"/>
          </a:xfrm>
        </p:spPr>
        <p:txBody>
          <a:bodyPr>
            <a:normAutofit fontScale="90000"/>
          </a:bodyPr>
          <a:lstStyle/>
          <a:p>
            <a:r>
              <a:rPr lang="es-ES" dirty="0"/>
              <a:t>Tasa de sedimentación superficial (Vs)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4CA23F05-EF17-4005-85DB-11043152FA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r="5530"/>
          <a:stretch/>
        </p:blipFill>
        <p:spPr bwMode="auto">
          <a:xfrm>
            <a:off x="2358887" y="1537252"/>
            <a:ext cx="6554453" cy="469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E6D48DF2-108F-43C8-AEE9-39B0F5A5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0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2A0E7B-2726-4EDC-BBD0-07CBFAAA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/>
              <a:t>Fracción de las partículas removidas F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5E07F414-398E-4F1E-8953-2168118F2E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42" y="1977145"/>
            <a:ext cx="5399116" cy="4048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9C14FFED-1B22-4007-96A1-B56703AB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8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A61677-858D-4F96-A0F9-36188FB3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91" y="365125"/>
            <a:ext cx="10187609" cy="681797"/>
          </a:xfrm>
        </p:spPr>
        <p:txBody>
          <a:bodyPr>
            <a:normAutofit fontScale="90000"/>
          </a:bodyPr>
          <a:lstStyle/>
          <a:p>
            <a:r>
              <a:rPr lang="es-ES" sz="2400" b="1" dirty="0"/>
              <a:t>Curva acumulada de frecuencias de velocidades de sedimentación</a:t>
            </a:r>
            <a:r>
              <a:rPr lang="es-ES" sz="2400" dirty="0"/>
              <a:t>: </a:t>
            </a:r>
            <a:r>
              <a:rPr lang="es-ES" sz="2200" dirty="0"/>
              <a:t>fracción de partículas con velocidad menor que la indicada vs Velocidad de sedimentación terminal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A64467EF-03E4-4D27-BAE6-8F12CA72400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7"/>
          <a:stretch/>
        </p:blipFill>
        <p:spPr bwMode="auto">
          <a:xfrm rot="5400000">
            <a:off x="2975459" y="509864"/>
            <a:ext cx="5101394" cy="68646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9335018-5BEA-44C9-93A3-4B98C969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6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175DC2-0A2F-454C-9BB4-D8337598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09BA9DA-13DC-4B74-BDE6-8557091A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 tanque de sedimentación es diseñado para tener una tasa de sedimentación superficial de 32,6 m/día. Determinar la remoción total obtenida para una suspensión que tiene la distribución de tamaños siguiente: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C0083B8-7B71-4FB2-BD61-EAF1F025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3" y="3518293"/>
            <a:ext cx="10519658" cy="706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E202DC8-0A6F-4361-9E5C-33912E76D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4" y="4489690"/>
            <a:ext cx="5855826" cy="168727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5744EAC-3A27-4CF9-8481-362A7E41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53CC81-0260-4915-91FD-D7BF4055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463826"/>
            <a:ext cx="9634331" cy="66260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/>
              <a:t>CRITERIOS DE DISEÑO (OPS 2005b. Guía desarenadores y sedimentadores, </a:t>
            </a:r>
            <a:r>
              <a:rPr lang="es-ES" sz="2400" b="1" dirty="0" err="1"/>
              <a:t>pgs</a:t>
            </a:r>
            <a:r>
              <a:rPr lang="es-ES" sz="2400" b="1" dirty="0"/>
              <a:t> 18/34)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6F666B9-27DB-48A1-BCC3-45BEDB0DDB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019" t="17758" r="20075" b="4969"/>
          <a:stretch/>
        </p:blipFill>
        <p:spPr bwMode="auto">
          <a:xfrm>
            <a:off x="2213112" y="1194628"/>
            <a:ext cx="7222435" cy="5161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ED1856B6-E598-438D-B234-051A9976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4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EAB879-0273-4261-93CC-6BD5FC08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/>
              <a:t>CRITERIOS DE DISEÑO (OPS 2005b. Guía desarenadores y sedimentadores, </a:t>
            </a:r>
            <a:r>
              <a:rPr lang="es-ES" sz="2400" b="1" dirty="0" err="1"/>
              <a:t>pgs</a:t>
            </a:r>
            <a:r>
              <a:rPr lang="es-ES" sz="2400" b="1" dirty="0"/>
              <a:t> 18/34)</a:t>
            </a:r>
            <a:endParaRPr lang="es-ES" sz="24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2AA63ADF-F284-4DD4-BCAB-4FE7D73FBEE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699" t="18473" r="18720" b="31851"/>
          <a:stretch/>
        </p:blipFill>
        <p:spPr bwMode="auto">
          <a:xfrm>
            <a:off x="1709530" y="1921566"/>
            <a:ext cx="8439841" cy="3896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EACCD95-4DC9-4308-A929-C36E7484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312B6F-68CE-45E3-8CFD-8F9B4D6D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Tipos de sedimentación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266A0B8-2AC0-4830-B066-242843185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Discreta : 	baja concentración </a:t>
            </a:r>
            <a:r>
              <a:rPr lang="es-ES" dirty="0">
                <a:sym typeface="Wingdings" panose="05000000000000000000" pitchFamily="2" charset="2"/>
              </a:rPr>
              <a:t> asentamiento individual</a:t>
            </a: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Floculante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Obstaculizada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Compresión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DFABDFC-A1C1-4B71-BF39-B3C6938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7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6800A8-CC82-4BE8-B05E-6BDEE517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613"/>
          </a:xfrm>
        </p:spPr>
        <p:txBody>
          <a:bodyPr>
            <a:normAutofit/>
          </a:bodyPr>
          <a:lstStyle/>
          <a:p>
            <a:r>
              <a:rPr lang="es-ES" sz="2800" b="1" dirty="0"/>
              <a:t>2. Sedimentación floculante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9C2B1E8-E1E8-48BB-9230-5E1855A4F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963"/>
            <a:ext cx="10515600" cy="4625000"/>
          </a:xfrm>
        </p:spPr>
        <p:txBody>
          <a:bodyPr/>
          <a:lstStyle/>
          <a:p>
            <a:pPr marL="0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concentración alta de partículas sólidas </a:t>
            </a:r>
          </a:p>
          <a:p>
            <a:pPr marL="457200" lvl="1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  <a:sym typeface="Wingdings" panose="05000000000000000000" pitchFamily="2" charset="2"/>
              </a:rPr>
              <a:t> se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 juntan	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	forman flóculos  (masas)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F604CAB-D0EF-4634-BECB-7B092E899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" t="22418" r="74954" b="37805"/>
          <a:stretch/>
        </p:blipFill>
        <p:spPr>
          <a:xfrm>
            <a:off x="1811888" y="2558642"/>
            <a:ext cx="5941657" cy="361832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49069E6-9ABC-41DA-8566-4EA5DEA9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8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86AFED-CA14-47EF-93E7-035EC05C1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3. </a:t>
            </a:r>
            <a:r>
              <a:rPr lang="es-ES" sz="2800" b="0" i="0" dirty="0">
                <a:solidFill>
                  <a:srgbClr val="232323"/>
                </a:solidFill>
                <a:effectLst/>
                <a:latin typeface="Roboto Slab"/>
              </a:rPr>
              <a:t> </a:t>
            </a:r>
            <a:r>
              <a:rPr lang="es-ES" sz="2800" b="1" i="0" dirty="0">
                <a:solidFill>
                  <a:srgbClr val="232323"/>
                </a:solidFill>
                <a:effectLst/>
                <a:latin typeface="Roboto Slab"/>
              </a:rPr>
              <a:t>Sedimentación obstaculizada</a:t>
            </a:r>
            <a: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  <a:t/>
            </a:r>
            <a:b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DC03F53-5009-4024-AC7E-176BCDBD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fontAlgn="base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alta </a:t>
            </a:r>
            <a:r>
              <a:rPr lang="es-ES" b="1" i="0" dirty="0">
                <a:solidFill>
                  <a:srgbClr val="444444"/>
                </a:solidFill>
                <a:effectLst/>
                <a:latin typeface="Open Sans"/>
              </a:rPr>
              <a:t>concentración de partículas sólidas</a:t>
            </a:r>
          </a:p>
          <a:p>
            <a:pPr marL="0" indent="0" algn="just" fontAlgn="base">
              <a:buNone/>
            </a:pPr>
            <a:r>
              <a:rPr lang="es-ES" b="1" dirty="0">
                <a:solidFill>
                  <a:srgbClr val="444444"/>
                </a:solidFill>
                <a:latin typeface="Open Sans"/>
              </a:rPr>
              <a:t>	</a:t>
            </a:r>
            <a:r>
              <a:rPr lang="es-ES" b="1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</a:t>
            </a:r>
            <a:r>
              <a:rPr lang="es-ES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	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dificultades para fluir</a:t>
            </a:r>
          </a:p>
          <a:p>
            <a:pPr marL="0" indent="0" algn="just" fontAlgn="base">
              <a:buNone/>
            </a:pPr>
            <a:endParaRPr lang="es-ES" b="0" i="0" dirty="0">
              <a:solidFill>
                <a:srgbClr val="444444"/>
              </a:solidFill>
              <a:effectLst/>
              <a:latin typeface="Open Sans"/>
            </a:endParaRPr>
          </a:p>
          <a:p>
            <a:pPr marL="0" indent="0">
              <a:buNone/>
            </a:pP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C7ADA2F-292E-4073-85D5-D31D273A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" t="22418" r="75229" b="40317"/>
          <a:stretch/>
        </p:blipFill>
        <p:spPr>
          <a:xfrm>
            <a:off x="2315360" y="3036814"/>
            <a:ext cx="4974673" cy="290325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FEE4528-C504-4223-9400-E6E29B62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2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2C387E-5BE2-4955-A722-0014DF64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 </a:t>
            </a:r>
            <a:r>
              <a:rPr lang="es-ES" sz="2400" b="1" i="0" dirty="0">
                <a:solidFill>
                  <a:srgbClr val="232323"/>
                </a:solidFill>
                <a:effectLst/>
                <a:latin typeface="Roboto Slab"/>
              </a:rPr>
              <a:t>Sedimentación por compresión</a:t>
            </a:r>
            <a: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  <a:t/>
            </a:r>
            <a:b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24404C3-A60D-443A-836A-066FE954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La alta concentración de partículas sólidas, </a:t>
            </a:r>
          </a:p>
          <a:p>
            <a:pPr marL="0" indent="0">
              <a:buNone/>
            </a:pPr>
            <a:r>
              <a:rPr lang="es-ES" dirty="0">
                <a:solidFill>
                  <a:srgbClr val="444444"/>
                </a:solidFill>
                <a:latin typeface="Open Sans"/>
              </a:rPr>
              <a:t>	</a:t>
            </a:r>
            <a:r>
              <a:rPr lang="es-ES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 se compriman para compactarse con las de abajo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4035BBD-D762-49F4-AE38-283B3D775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9" t="10162" r="80565" b="45804"/>
          <a:stretch/>
        </p:blipFill>
        <p:spPr>
          <a:xfrm>
            <a:off x="2734811" y="2952925"/>
            <a:ext cx="3361189" cy="331914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8106DBE-ECEB-4430-90D4-2F1CD84C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7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17489D-6D30-4F19-95AF-F66EF26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E608FCA-93BE-4A32-B584-81C0B684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0" i="1" u="none" strike="noStrike" baseline="0" dirty="0">
                <a:latin typeface="Times New Roman" panose="02020603050405020304" pitchFamily="18" charset="0"/>
              </a:rPr>
              <a:t>Ing. Jorge A. Orellana</a:t>
            </a:r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i="1" dirty="0">
                <a:latin typeface="Times New Roman" panose="02020603050405020304" pitchFamily="18" charset="0"/>
              </a:rPr>
              <a:t>Ing. WILLIAM ANTONIO LOZANO-RIVAS, </a:t>
            </a:r>
            <a:r>
              <a:rPr lang="es-ES" sz="1800" i="1" dirty="0" err="1">
                <a:latin typeface="Times New Roman" panose="02020603050405020304" pitchFamily="18" charset="0"/>
              </a:rPr>
              <a:t>MSc</a:t>
            </a:r>
            <a:r>
              <a:rPr lang="es-ES" sz="1800" i="1" dirty="0">
                <a:latin typeface="Times New Roman" panose="02020603050405020304" pitchFamily="18" charset="0"/>
              </a:rPr>
              <a:t>, PhD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1094DB8-52EB-492D-9CEE-7A40093D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85" y="2779520"/>
            <a:ext cx="2699398" cy="17773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AFF24D9-4128-4011-A04A-CB8D5BC91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" t="15913" r="61531" b="42127"/>
          <a:stretch/>
        </p:blipFill>
        <p:spPr>
          <a:xfrm>
            <a:off x="5050563" y="2779520"/>
            <a:ext cx="3922521" cy="168138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7B4DC24-4E58-4C2D-A7BC-4B7F23B7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8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1CC152-3323-44D4-AB3A-CB2A3C4F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02" y="2960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sz="3100" b="1" dirty="0">
                <a:latin typeface="+mn-lt"/>
              </a:rPr>
              <a:t>Coagulantes para clarificar agua potable: sales metálicas</a:t>
            </a:r>
            <a:br>
              <a:rPr lang="es-ES" sz="3100" b="1" dirty="0">
                <a:latin typeface="+mn-lt"/>
              </a:rPr>
            </a:br>
            <a:r>
              <a:rPr lang="es-ES" sz="3100" dirty="0">
                <a:solidFill>
                  <a:srgbClr val="444444"/>
                </a:solidFill>
                <a:latin typeface="Open Sans"/>
              </a:rPr>
              <a:t/>
            </a:r>
            <a:br>
              <a:rPr lang="es-ES" sz="3100" dirty="0">
                <a:solidFill>
                  <a:srgbClr val="444444"/>
                </a:solidFill>
                <a:latin typeface="Open Sans"/>
              </a:rPr>
            </a:br>
            <a:endParaRPr lang="es-ES" sz="31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7F08190-FD92-4ACA-A21C-8EFCBFFE2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3000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es-ES" sz="1800" i="0" dirty="0">
                <a:effectLst/>
              </a:rPr>
              <a:t>El sulfato de aluminio (</a:t>
            </a:r>
            <a:r>
              <a:rPr lang="es-ES" sz="180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Alumbre</a:t>
            </a:r>
            <a:r>
              <a:rPr lang="es-ES" sz="1800" i="0" dirty="0">
                <a:effectLst/>
              </a:rPr>
              <a:t>) Al</a:t>
            </a:r>
            <a:r>
              <a:rPr lang="es-ES" sz="1800" i="0" baseline="-25000" dirty="0">
                <a:effectLst/>
              </a:rPr>
              <a:t>2</a:t>
            </a:r>
            <a:r>
              <a:rPr lang="es-ES" sz="1800" i="0" dirty="0">
                <a:effectLst/>
              </a:rPr>
              <a:t>(SO</a:t>
            </a:r>
            <a:r>
              <a:rPr lang="es-ES" sz="1800" i="0" baseline="-25000" dirty="0">
                <a:effectLst/>
              </a:rPr>
              <a:t>4</a:t>
            </a:r>
            <a:r>
              <a:rPr lang="es-ES" sz="1800" i="0" dirty="0">
                <a:effectLst/>
              </a:rPr>
              <a:t>)</a:t>
            </a:r>
            <a:r>
              <a:rPr lang="es-ES" sz="1800" i="0" baseline="-25000" dirty="0">
                <a:effectLst/>
              </a:rPr>
              <a:t>3</a:t>
            </a:r>
            <a:r>
              <a:rPr lang="es-ES" sz="1800" i="0" dirty="0">
                <a:effectLst/>
              </a:rPr>
              <a:t>, : bloques y polvo </a:t>
            </a:r>
            <a:r>
              <a:rPr lang="es-ES" sz="1800" i="0" dirty="0">
                <a:effectLst/>
                <a:sym typeface="Wingdings" panose="05000000000000000000" pitchFamily="2" charset="2"/>
              </a:rPr>
              <a:t> </a:t>
            </a:r>
            <a:r>
              <a:rPr lang="es-ES" sz="1800" i="0" dirty="0">
                <a:effectLst/>
              </a:rPr>
              <a:t>soluble en agua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Sulfato Ferroso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Sulfato férrico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Cloruro férrico</a:t>
            </a:r>
          </a:p>
          <a:p>
            <a:pPr marL="0" indent="0" algn="l" fontAlgn="base">
              <a:buNone/>
            </a:pPr>
            <a:r>
              <a:rPr lang="es-ES" sz="1500" b="0" i="0" dirty="0">
                <a:solidFill>
                  <a:srgbClr val="777777"/>
                </a:solidFill>
                <a:effectLst/>
              </a:rPr>
              <a:t> 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701FAA-1097-4DA2-AA7E-BB8C229F8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92" t="15090" r="59472" b="63001"/>
          <a:stretch/>
        </p:blipFill>
        <p:spPr>
          <a:xfrm>
            <a:off x="3260520" y="3684210"/>
            <a:ext cx="5670959" cy="187769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35EBB74-D6A2-48EE-9A29-C5BF75F2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7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C78DDC-E4B7-405C-9FD9-4C34DC56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Planta de tratamiento: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2BD62A-AA78-4662-9617-3FEF6A32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Sedimentador con sulfato de aluminio (desde 1:30 min)</a:t>
            </a:r>
          </a:p>
          <a:p>
            <a:r>
              <a:rPr lang="es-ES" dirty="0">
                <a:hlinkClick r:id="rId2"/>
              </a:rPr>
              <a:t>http://www.amb.com.co:8081/wp_gestionagua/2017/11/02/proceso-de-potabilizacion/</a:t>
            </a:r>
            <a:endParaRPr lang="es-ES" dirty="0"/>
          </a:p>
          <a:p>
            <a:endParaRPr lang="es-ES" dirty="0"/>
          </a:p>
          <a:p>
            <a:r>
              <a:rPr lang="es-ES" dirty="0"/>
              <a:t>sedimentador y filtros (desde el minuto 2)</a:t>
            </a:r>
          </a:p>
          <a:p>
            <a:pPr marL="0" indent="0">
              <a:buNone/>
            </a:pPr>
            <a:r>
              <a:rPr lang="es-ES" dirty="0">
                <a:hlinkClick r:id="rId3"/>
              </a:rPr>
              <a:t>https://www.youtube.com/watch?v=xGx8hIdIQTk</a:t>
            </a:r>
            <a:endParaRPr lang="es-ES" dirty="0"/>
          </a:p>
          <a:p>
            <a:endParaRPr lang="es-ES" sz="2800" dirty="0">
              <a:latin typeface="+mn-lt"/>
            </a:endParaRPr>
          </a:p>
          <a:p>
            <a:r>
              <a:rPr lang="es-ES" sz="2800" dirty="0">
                <a:latin typeface="+mn-lt"/>
              </a:rPr>
              <a:t>Sedimentador prefabricado compacto</a:t>
            </a:r>
          </a:p>
          <a:p>
            <a:r>
              <a:rPr lang="es-ES" sz="2800" dirty="0">
                <a:latin typeface="+mn-lt"/>
              </a:rPr>
              <a:t>https://www.youtube.com/watch?v=h7Hg-wKv8WQ 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6E81A10-D232-42E1-B313-2BC856F0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5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18556C-C393-4843-8F9E-7872713E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839"/>
            <a:ext cx="10515600" cy="1246785"/>
          </a:xfrm>
        </p:spPr>
        <p:txBody>
          <a:bodyPr>
            <a:normAutofit fontScale="90000"/>
          </a:bodyPr>
          <a:lstStyle/>
          <a:p>
            <a:r>
              <a:rPr lang="es-ES" sz="3100" dirty="0"/>
              <a:t/>
            </a:r>
            <a:br>
              <a:rPr lang="es-ES" sz="3100" dirty="0"/>
            </a:br>
            <a:r>
              <a:rPr lang="es-ES" sz="3100" b="1" dirty="0">
                <a:latin typeface="+mn-lt"/>
              </a:rPr>
              <a:t>Coagulantes para clarificar agua potable: P</a:t>
            </a:r>
            <a:r>
              <a:rPr lang="es-ES" sz="3100" b="1" dirty="0">
                <a:solidFill>
                  <a:srgbClr val="444444"/>
                </a:solidFill>
                <a:latin typeface="+mn-lt"/>
              </a:rPr>
              <a:t>olímeros</a:t>
            </a:r>
            <a:r>
              <a:rPr lang="es-ES" sz="3100" b="1" i="0" dirty="0">
                <a:solidFill>
                  <a:srgbClr val="777777"/>
                </a:solidFill>
                <a:effectLst/>
                <a:latin typeface="+mn-lt"/>
              </a:rPr>
              <a:t>. </a:t>
            </a:r>
            <a:r>
              <a:rPr lang="es-ES" sz="4400" b="0" i="0" dirty="0">
                <a:solidFill>
                  <a:srgbClr val="777777"/>
                </a:solidFill>
                <a:effectLst/>
              </a:rPr>
              <a:t/>
            </a:r>
            <a:br>
              <a:rPr lang="es-ES" sz="4400" b="0" i="0" dirty="0">
                <a:solidFill>
                  <a:srgbClr val="777777"/>
                </a:solidFill>
                <a:effectLst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4AAF4A8-EF87-433A-A1FD-9BA6C16F5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0" i="0" dirty="0">
                <a:solidFill>
                  <a:srgbClr val="777777"/>
                </a:solidFill>
                <a:effectLst/>
              </a:rPr>
              <a:t>Los polímeros </a:t>
            </a:r>
            <a:r>
              <a:rPr lang="es-ES" sz="2800" b="0" i="0" dirty="0">
                <a:solidFill>
                  <a:srgbClr val="777777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s-ES" dirty="0">
                <a:solidFill>
                  <a:srgbClr val="777777"/>
                </a:solidFill>
                <a:sym typeface="Wingdings" panose="05000000000000000000" pitchFamily="2" charset="2"/>
              </a:rPr>
              <a:t>  </a:t>
            </a:r>
            <a:r>
              <a:rPr lang="es-ES" sz="2800" b="0" i="0" dirty="0">
                <a:solidFill>
                  <a:srgbClr val="777777"/>
                </a:solidFill>
                <a:effectLst/>
              </a:rPr>
              <a:t>compuestos orgánicos artificiales</a:t>
            </a:r>
          </a:p>
          <a:p>
            <a:pPr lvl="1"/>
            <a:r>
              <a:rPr lang="es-ES" b="0" i="0" dirty="0">
                <a:solidFill>
                  <a:srgbClr val="777777"/>
                </a:solidFill>
                <a:effectLst/>
              </a:rPr>
              <a:t> constituidos </a:t>
            </a:r>
            <a:r>
              <a:rPr lang="es-ES" b="0" i="0" dirty="0">
                <a:solidFill>
                  <a:srgbClr val="777777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777777"/>
                </a:solidFill>
                <a:effectLst/>
              </a:rPr>
              <a:t> larga cadena de moléculas más pequeñas. </a:t>
            </a:r>
          </a:p>
          <a:p>
            <a:pPr marL="457200" lvl="1" indent="0">
              <a:buNone/>
            </a:pPr>
            <a:endParaRPr lang="es-ES" dirty="0">
              <a:solidFill>
                <a:srgbClr val="777777"/>
              </a:solidFill>
            </a:endParaRPr>
          </a:p>
          <a:p>
            <a:r>
              <a:rPr lang="es-ES" dirty="0"/>
              <a:t>Decantadores y coagulantes poliméricos (desde 1:30 min</a:t>
            </a:r>
          </a:p>
          <a:p>
            <a:r>
              <a:rPr lang="es-ES" dirty="0"/>
              <a:t>https://www.youtube.com/watch?v=B2vV2UgXkWs</a:t>
            </a:r>
          </a:p>
          <a:p>
            <a:pPr marL="457200" lvl="1" indent="0">
              <a:buNone/>
            </a:pPr>
            <a:endParaRPr lang="es-ES" dirty="0">
              <a:solidFill>
                <a:srgbClr val="777777"/>
              </a:solidFill>
            </a:endParaRP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114B377-B934-4321-BF82-4AF1411D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4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636C0D-F8A2-4865-A19C-F2231170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Filtración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C1F9D3A-66D3-447F-B917-86E64FFB5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https://www.youtube.com/watch?v=9KWKQVx49Ho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EA0A4C6-9110-4265-A369-FD880B0F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508170-7B8B-46B6-90D6-C04FE6BD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 DE AGUAS RESIDUALES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E729A7-816E-4824-8877-EE96396FE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Características:</a:t>
            </a:r>
          </a:p>
          <a:p>
            <a:pPr lvl="1"/>
            <a:r>
              <a:rPr lang="es-ES" dirty="0"/>
              <a:t>Físicas: </a:t>
            </a:r>
          </a:p>
          <a:p>
            <a:pPr lvl="2"/>
            <a:r>
              <a:rPr lang="es-ES" dirty="0"/>
              <a:t>color /olor / temperatura / sólidos </a:t>
            </a:r>
          </a:p>
          <a:p>
            <a:pPr marL="3200400" lvl="7" indent="0">
              <a:buNone/>
            </a:pPr>
            <a:r>
              <a:rPr lang="es-ES" sz="2000" dirty="0"/>
              <a:t>&lt;fotosíntesis/asfixia peces /&gt; </a:t>
            </a:r>
            <a:r>
              <a:rPr lang="es-ES" sz="2000" dirty="0" err="1"/>
              <a:t>cond</a:t>
            </a:r>
            <a:r>
              <a:rPr lang="es-ES" sz="2000" dirty="0"/>
              <a:t> anaerobias </a:t>
            </a:r>
            <a:r>
              <a:rPr lang="es-ES" sz="2000" dirty="0">
                <a:sym typeface="Wingdings" panose="05000000000000000000" pitchFamily="2" charset="2"/>
              </a:rPr>
              <a:t> salinidad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Químicas: orgánicos 		/ 	inorgánicos 	/	gaseosos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27D47B3-BBB5-4BCA-A27F-9F9FB8B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5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508170-7B8B-46B6-90D6-C04FE6BD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Orgánicos</a:t>
            </a:r>
            <a:r>
              <a:rPr lang="es-ES" dirty="0"/>
              <a:t> </a:t>
            </a:r>
            <a:r>
              <a:rPr lang="es-ES" dirty="0">
                <a:sym typeface="Wingdings" panose="05000000000000000000" pitchFamily="2" charset="2"/>
              </a:rPr>
              <a:t> fácilmente biodegradables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E729A7-816E-4824-8877-EE96396FE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Biodegradable</a:t>
            </a:r>
            <a:r>
              <a:rPr kumimoji="0" lang="es-ES" altLang="es-E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Google Sans"/>
                <a:cs typeface="Arial" panose="020B0604020202020204" pitchFamily="34" charset="0"/>
              </a:rPr>
              <a:t> </a:t>
            </a: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[producto, sustancia] 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 puede descomponerse en elementos químicos naturales por la acción de agentes biológicos, como el sol, el agua, las bacterias, las plantas o los animales</a:t>
            </a:r>
            <a:endParaRPr lang="es-ES" sz="2400" dirty="0"/>
          </a:p>
          <a:p>
            <a:pPr marL="263525" lvl="4" indent="-263525">
              <a:tabLst>
                <a:tab pos="442913" algn="l"/>
              </a:tabLst>
            </a:pPr>
            <a:endParaRPr lang="es-ES" sz="2400" dirty="0"/>
          </a:p>
          <a:p>
            <a:pPr marL="263525" lvl="4" indent="-263525">
              <a:tabLst>
                <a:tab pos="442913" algn="l"/>
              </a:tabLst>
            </a:pPr>
            <a:endParaRPr lang="es-ES" sz="2400" dirty="0"/>
          </a:p>
          <a:p>
            <a:pPr marL="263525" lvl="4" indent="-263525">
              <a:tabLst>
                <a:tab pos="442913" algn="l"/>
              </a:tabLst>
            </a:pPr>
            <a:r>
              <a:rPr lang="es-ES" sz="2400" dirty="0" err="1"/>
              <a:t>Proteinas</a:t>
            </a:r>
            <a:r>
              <a:rPr lang="es-ES" sz="2400" dirty="0"/>
              <a:t> 40-60%		fuente de nitrógeno en el agua residual</a:t>
            </a:r>
          </a:p>
          <a:p>
            <a:pPr marL="263525" lvl="4" indent="-263525">
              <a:tabLst>
                <a:tab pos="442913" algn="l"/>
              </a:tabLst>
            </a:pPr>
            <a:r>
              <a:rPr lang="es-ES" sz="2400" dirty="0"/>
              <a:t>Hidratos carbono 25-50%	celulosa</a:t>
            </a:r>
          </a:p>
          <a:p>
            <a:pPr marL="263525" lvl="4" indent="-263525">
              <a:tabLst>
                <a:tab pos="442913" algn="l"/>
              </a:tabLst>
            </a:pPr>
            <a:r>
              <a:rPr lang="es-ES" sz="2400" dirty="0"/>
              <a:t>Lípidos: </a:t>
            </a:r>
            <a:r>
              <a:rPr lang="es-ES" sz="2400" b="1" u="sng" dirty="0"/>
              <a:t>grasas y aceites</a:t>
            </a:r>
            <a:r>
              <a:rPr lang="es-ES" sz="2400" dirty="0"/>
              <a:t>	flotantes &lt; </a:t>
            </a:r>
            <a:r>
              <a:rPr lang="es-ES" sz="2000" dirty="0"/>
              <a:t>fotosíntesis  respiración transpiración</a:t>
            </a:r>
            <a:endParaRPr lang="es-ES" sz="2000" b="1" u="sng" dirty="0"/>
          </a:p>
          <a:p>
            <a:pPr marL="263525" lvl="4" indent="-263525">
              <a:tabLst>
                <a:tab pos="442913" algn="l"/>
              </a:tabLst>
            </a:pPr>
            <a:r>
              <a:rPr lang="es-ES" sz="2400" b="1" u="sng" dirty="0"/>
              <a:t>Tensoactivos</a:t>
            </a:r>
            <a:r>
              <a:rPr lang="es-ES" sz="2400" dirty="0"/>
              <a:t>		</a:t>
            </a:r>
            <a:r>
              <a:rPr lang="es-ES" sz="2000" dirty="0"/>
              <a:t>detergentes -&gt; espumas -&gt; interfiere decantación</a:t>
            </a:r>
          </a:p>
          <a:p>
            <a:pPr marL="263525" lvl="4" indent="-263525">
              <a:tabLst>
                <a:tab pos="442913" algn="l"/>
              </a:tabLst>
            </a:pPr>
            <a:endParaRPr lang="es-ES" sz="2000" b="1" u="sng" dirty="0"/>
          </a:p>
          <a:p>
            <a:pPr marL="263525" lvl="4" indent="-263525">
              <a:tabLst>
                <a:tab pos="442913" algn="l"/>
              </a:tabLst>
            </a:pPr>
            <a:endParaRPr lang="es-ES" sz="2000" b="1" u="sng" dirty="0"/>
          </a:p>
          <a:p>
            <a:pPr marL="263525" lvl="4" indent="-263525">
              <a:tabLst>
                <a:tab pos="442913" algn="l"/>
              </a:tabLst>
            </a:pPr>
            <a:endParaRPr lang="es-ES" sz="2000" b="1" u="sng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F8BD6E19-BD7E-4384-AF57-8C91972B4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266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4CFB685-BAD4-4AED-AA30-C47A12F0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9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508170-7B8B-46B6-90D6-C04FE6BD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Inorgánicos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E729A7-816E-4824-8877-EE96396FE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Sólidos -&gt; </a:t>
            </a:r>
            <a:r>
              <a:rPr lang="es-ES" sz="2400" dirty="0"/>
              <a:t>sales / arcillas / lodos/ arenas / gravas / sulfatos / carbonatos</a:t>
            </a:r>
          </a:p>
          <a:p>
            <a:endParaRPr lang="es-ES" sz="2400" dirty="0"/>
          </a:p>
          <a:p>
            <a:r>
              <a:rPr lang="es-ES" dirty="0"/>
              <a:t>Gases: </a:t>
            </a:r>
          </a:p>
          <a:p>
            <a:r>
              <a:rPr lang="es-ES" sz="2000" dirty="0"/>
              <a:t>oxígeno disuelto 	/ ácido </a:t>
            </a:r>
            <a:r>
              <a:rPr lang="es-ES" sz="2000" dirty="0" err="1"/>
              <a:t>sulfídrico</a:t>
            </a:r>
            <a:r>
              <a:rPr lang="es-ES" sz="2000" dirty="0"/>
              <a:t> /     anhídrido carbónico /	 metano	 	/ otros</a:t>
            </a:r>
          </a:p>
          <a:p>
            <a:pPr marL="179388" lvl="2" indent="0">
              <a:buNone/>
            </a:pPr>
            <a:r>
              <a:rPr lang="es-ES" dirty="0"/>
              <a:t>Respiración peces	olor repulsivo	      fermentaciones </a:t>
            </a:r>
            <a:r>
              <a:rPr lang="es-ES" dirty="0" err="1"/>
              <a:t>org</a:t>
            </a:r>
            <a:r>
              <a:rPr lang="es-ES" dirty="0"/>
              <a:t>       </a:t>
            </a:r>
            <a:r>
              <a:rPr lang="es-ES" dirty="0" err="1"/>
              <a:t>descompos</a:t>
            </a:r>
            <a:endParaRPr lang="es-ES" dirty="0"/>
          </a:p>
          <a:p>
            <a:pPr marL="179388" lvl="2" indent="0">
              <a:buNone/>
            </a:pPr>
            <a:r>
              <a:rPr lang="es-ES" dirty="0"/>
              <a:t>Indicador calidad						anaerobia </a:t>
            </a:r>
            <a:r>
              <a:rPr lang="es-ES" dirty="0" err="1"/>
              <a:t>org</a:t>
            </a:r>
            <a:r>
              <a:rPr lang="es-ES" dirty="0"/>
              <a:t>	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9AD52F1-00C5-42EF-8375-7471E316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508170-7B8B-46B6-90D6-C04FE6BD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Biológicas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E729A7-816E-4824-8877-EE96396FE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Algas / mohos / bacterias / virus / flagelados / ciliados / rotíferos </a:t>
            </a:r>
            <a:r>
              <a:rPr lang="es-ES" dirty="0" err="1"/>
              <a:t>etc</a:t>
            </a:r>
            <a:endParaRPr lang="es-ES" dirty="0"/>
          </a:p>
          <a:p>
            <a:endParaRPr lang="es-ES" dirty="0"/>
          </a:p>
          <a:p>
            <a:pPr lvl="1"/>
            <a:r>
              <a:rPr lang="es-ES" dirty="0"/>
              <a:t>Materia orgánica e inorgánica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/>
              <a:t>Descomponen y degradan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B3E72D7E-5B68-4F01-8C0A-63B01D2B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844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B11BEA-A4B8-452C-BAE6-A27964C5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45233"/>
            <a:ext cx="9351818" cy="1158875"/>
          </a:xfrm>
        </p:spPr>
        <p:txBody>
          <a:bodyPr>
            <a:normAutofit/>
          </a:bodyPr>
          <a:lstStyle/>
          <a:p>
            <a:pPr algn="ctr"/>
            <a:r>
              <a:rPr lang="es-ES" sz="4000" b="0" i="0" u="none" strike="noStrike" baseline="0" dirty="0">
                <a:latin typeface="+mn-lt"/>
              </a:rPr>
              <a:t>La relación DBO5/DQO </a:t>
            </a:r>
            <a:r>
              <a:rPr lang="es-ES" sz="4000" b="0" i="0" u="none" strike="noStrike" baseline="0" dirty="0">
                <a:latin typeface="+mn-lt"/>
                <a:sym typeface="Wingdings" panose="05000000000000000000" pitchFamily="2" charset="2"/>
              </a:rPr>
              <a:t> biodegradabilidad</a:t>
            </a:r>
            <a:endParaRPr lang="es-ES" sz="4000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8B04FD1-4FB6-45D0-874B-3509C128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 dirty="0"/>
              <a:t>Demanda biológica de oxígeno a los 5 días DBO</a:t>
            </a:r>
            <a:r>
              <a:rPr lang="es-ES" sz="3200" b="1" baseline="-25000" dirty="0"/>
              <a:t>5 </a:t>
            </a:r>
          </a:p>
          <a:p>
            <a:pPr marL="0" indent="0" algn="l">
              <a:buNone/>
            </a:pPr>
            <a:r>
              <a:rPr lang="es-ES" sz="2400" b="0" i="0" u="none" strike="noStrike" baseline="0" dirty="0"/>
              <a:t>cantidad de oxígeno disuelto (mg O2/l) necesario para oxidar biológicamente la materia orgánica de las aguas residuales. En el transcurso de los cinco días de duración del ensayo se consume aproximadamente el 70 % de las sustancias biodegradables.</a:t>
            </a:r>
            <a:endParaRPr lang="es-ES" sz="2400" dirty="0"/>
          </a:p>
          <a:p>
            <a:pPr marL="0" indent="0" algn="l">
              <a:buNone/>
            </a:pPr>
            <a:r>
              <a:rPr lang="es-ES" b="1" i="0" u="none" strike="noStrike" baseline="0" dirty="0"/>
              <a:t>Demanda Química de Ox </a:t>
            </a:r>
            <a:r>
              <a:rPr lang="es-ES" b="1" i="0" u="none" strike="noStrike" baseline="0" dirty="0" err="1"/>
              <a:t>geno</a:t>
            </a:r>
            <a:r>
              <a:rPr lang="es-ES" b="1" i="0" u="none" strike="noStrike" baseline="0" dirty="0"/>
              <a:t> (DQO</a:t>
            </a:r>
            <a:r>
              <a:rPr lang="es-ES" b="0" i="0" u="none" strike="noStrike" baseline="0" dirty="0"/>
              <a:t>):</a:t>
            </a:r>
          </a:p>
          <a:p>
            <a:pPr marL="0" indent="0" algn="l">
              <a:buNone/>
            </a:pPr>
            <a:r>
              <a:rPr lang="es-ES" sz="2400" b="0" i="0" u="none" strike="noStrike" baseline="0" dirty="0"/>
              <a:t> cantidad de oxígeno (mg O2/l) necesaria para oxidar los componentes del agua recurriendo a reacciones químicas</a:t>
            </a:r>
          </a:p>
          <a:p>
            <a:pPr marL="0" indent="0" algn="l">
              <a:buNone/>
            </a:pPr>
            <a:endParaRPr lang="es-ES" sz="2400" b="0" i="0" u="none" strike="noStrike" baseline="0" dirty="0"/>
          </a:p>
          <a:p>
            <a:pPr marL="0" indent="0" algn="l">
              <a:buNone/>
            </a:pPr>
            <a:r>
              <a:rPr lang="es-ES" sz="2400" b="1" i="0" u="none" strike="noStrike" baseline="0" dirty="0"/>
              <a:t>biodegradabilidad</a:t>
            </a:r>
            <a:r>
              <a:rPr lang="es-ES" sz="2400" b="1" i="0" u="none" strike="noStrike" baseline="0" dirty="0">
                <a:latin typeface="GillSans-Light"/>
              </a:rPr>
              <a:t> </a:t>
            </a:r>
            <a:r>
              <a:rPr lang="es-ES" sz="2400" b="0" i="0" u="none" strike="noStrike" baseline="0" dirty="0">
                <a:latin typeface="GillSans-Light"/>
              </a:rPr>
              <a:t>la característica de algunas sustancias químicas de poder ser utilizadas como sustrato por microorganismos, que las emplean para producir energía (por respiración celular), y crear otras sustancias como aminoácidos, nuevos tejidos y nuevos organismos</a:t>
            </a:r>
            <a:r>
              <a:rPr lang="es-ES" sz="1800" b="0" i="0" u="none" strike="noStrike" baseline="0" dirty="0">
                <a:latin typeface="GillSans-Light"/>
              </a:rPr>
              <a:t>.</a:t>
            </a:r>
            <a:endParaRPr lang="es-ES" sz="2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DB28F75-CC4E-469B-B44C-60F9F14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73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3B210B-A743-4F0C-9A16-3490C4D6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2B4CBA9-6BA3-4850-AE04-B68B97C72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53" t="50590" r="25754" b="29947"/>
          <a:stretch/>
        </p:blipFill>
        <p:spPr>
          <a:xfrm>
            <a:off x="1967345" y="2195945"/>
            <a:ext cx="8767851" cy="3151910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5789C24-01F2-4D20-B18A-0D7EDC7A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85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64" y="713064"/>
            <a:ext cx="6846116" cy="843400"/>
          </a:xfrm>
        </p:spPr>
        <p:txBody>
          <a:bodyPr/>
          <a:lstStyle/>
          <a:p>
            <a:r>
              <a:rPr lang="es-ES" dirty="0"/>
              <a:t>Unidades de Pre tratamiento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94B132C5-27A1-4E5A-946E-EFA535BEC12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230" t="17525" r="64370" b="44700"/>
          <a:stretch/>
        </p:blipFill>
        <p:spPr bwMode="auto">
          <a:xfrm>
            <a:off x="1392572" y="1979802"/>
            <a:ext cx="9246254" cy="3962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D930B387-51EA-4162-B6C3-782F5B11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0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84A0E6-CB6B-4389-BD8C-90BB592C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D55C117-6124-4889-B43D-55A8D4022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378" t="44659" r="23445" b="23898"/>
          <a:stretch/>
        </p:blipFill>
        <p:spPr>
          <a:xfrm>
            <a:off x="1595887" y="1981199"/>
            <a:ext cx="9170066" cy="4273207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7889042-734A-47F7-B6AC-DC83C158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588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AA8D4-2AF4-43D3-841D-678D59AD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73883" cy="1153124"/>
          </a:xfrm>
        </p:spPr>
        <p:txBody>
          <a:bodyPr/>
          <a:lstStyle/>
          <a:p>
            <a:pPr algn="ctr"/>
            <a:r>
              <a:rPr lang="es-ES" b="1" dirty="0"/>
              <a:t>DEPURADORA PEQUEÑA </a:t>
            </a:r>
            <a:br>
              <a:rPr lang="es-ES" b="1" dirty="0"/>
            </a:br>
            <a:r>
              <a:rPr lang="es-ES" sz="2800" b="1" dirty="0"/>
              <a:t>Manual de depuración de Uralita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EFCF43-C07A-4862-940C-2C0DCFE2D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Unidades básicas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Rejillas de desbaste (pre tratamiento)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Desarenador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Sedimentación de partículas discretas (proceso físico)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Sedimentación de partículas floculantes (proceso químico)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Depuración biológica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Tratamiento, uso y eliminación de lodos</a:t>
            </a:r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514350" indent="-514350">
              <a:buFont typeface="+mj-lt"/>
              <a:buAutoNum type="arabicPeriod"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0D8F7A5-3149-4B10-8E58-9F4529C4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581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AA8D4-2AF4-43D3-841D-678D59AD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Rejillas de desbaste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EFCF43-C07A-4862-940C-2C0DCFE2D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Diseño rejillas de captación lateral  de río</a:t>
            </a:r>
          </a:p>
          <a:p>
            <a:pPr lvl="1"/>
            <a:r>
              <a:rPr lang="es-ES" dirty="0"/>
              <a:t>Horizontales      verticales      inclinadas     curvas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Finas			medianas 		gruesas</a:t>
            </a:r>
          </a:p>
          <a:p>
            <a:pPr lvl="1"/>
            <a:r>
              <a:rPr lang="es-ES" dirty="0"/>
              <a:t>a&lt;1,5cm			1,5&lt;a&lt;5cm		5&lt;a&lt;10cm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Fijas o móviles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Limpieza automática, semi automática o manual</a:t>
            </a:r>
          </a:p>
          <a:p>
            <a:pPr lvl="1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C26BFB8-E0E6-4258-B836-0D089E2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980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AA8D4-2AF4-43D3-841D-678D59AD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Rejillas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B95D812B-52B3-4813-A206-E9E3C429A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9" t="28728" r="31660" b="21601"/>
          <a:stretch/>
        </p:blipFill>
        <p:spPr>
          <a:xfrm>
            <a:off x="1350552" y="2175164"/>
            <a:ext cx="8791907" cy="3975470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4D0D4C2-566B-4808-BB3A-76E2892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46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E555B6F-EF67-4B73-8F10-6F3196B42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2"/>
          <a:stretch/>
        </p:blipFill>
        <p:spPr>
          <a:xfrm rot="5400000">
            <a:off x="3374276" y="498504"/>
            <a:ext cx="5928360" cy="5915894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9C6BE99C-BEFA-4A26-A9CB-E0257FA7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06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AA8D4-2AF4-43D3-841D-678D59AD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27" y="540327"/>
            <a:ext cx="10425545" cy="872838"/>
          </a:xfrm>
        </p:spPr>
        <p:txBody>
          <a:bodyPr>
            <a:normAutofit/>
          </a:bodyPr>
          <a:lstStyle/>
          <a:p>
            <a:r>
              <a:rPr lang="es-ES" sz="2400" dirty="0"/>
              <a:t>Para evitar aumento de la velocidad de paso como consecuencia de las rejillas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F7DB753-0BA9-488C-BEC5-445A57329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36848" r="1763" b="7273"/>
          <a:stretch/>
        </p:blipFill>
        <p:spPr>
          <a:xfrm>
            <a:off x="895926" y="1619597"/>
            <a:ext cx="10132292" cy="4559531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7308D701-D041-4368-8B86-F907443E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19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AA8D4-2AF4-43D3-841D-678D59AD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09" y="263813"/>
            <a:ext cx="9157855" cy="83127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Depuradora pequeña básica: tanque séptico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8808177B-FDB9-4ED1-B655-84488F281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4839"/>
          <a:stretch/>
        </p:blipFill>
        <p:spPr>
          <a:xfrm rot="5400000">
            <a:off x="1117228" y="1364011"/>
            <a:ext cx="5304582" cy="5045221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4168E95-0F17-4B3D-9420-DEE376CF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36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D03AA3E-C171-4F5D-994E-E1136BBA81C0}"/>
              </a:ext>
            </a:extLst>
          </p:cNvPr>
          <p:cNvSpPr txBox="1"/>
          <p:nvPr/>
        </p:nvSpPr>
        <p:spPr>
          <a:xfrm>
            <a:off x="7083136" y="1658706"/>
            <a:ext cx="30549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Discreta : </a:t>
            </a:r>
            <a:r>
              <a:rPr lang="es-ES" dirty="0"/>
              <a:t>	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b="1" dirty="0"/>
              <a:t>Floculante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b="1" dirty="0"/>
              <a:t>Obstaculizada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b="1" dirty="0"/>
              <a:t>Compresión</a:t>
            </a:r>
          </a:p>
        </p:txBody>
      </p:sp>
    </p:spTree>
    <p:extLst>
      <p:ext uri="{BB962C8B-B14F-4D97-AF65-F5344CB8AC3E}">
        <p14:creationId xmlns:p14="http://schemas.microsoft.com/office/powerpoint/2010/main" val="2226810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C8F00D5-41EF-4232-A24E-B222E6968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-3265" r="-1694" b="1"/>
          <a:stretch/>
        </p:blipFill>
        <p:spPr>
          <a:xfrm rot="5400000">
            <a:off x="2943916" y="1364843"/>
            <a:ext cx="5459037" cy="4530440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7460711-A5A7-4DD6-BB62-7072434A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290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878FD94E-CA45-47F4-A70A-CEF86ADBA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r="3587"/>
          <a:stretch/>
        </p:blipFill>
        <p:spPr>
          <a:xfrm rot="5400000">
            <a:off x="2324230" y="559203"/>
            <a:ext cx="5437645" cy="5708074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4C98DC18-FF0A-40F4-AC31-853A0024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422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A0C1AD0-867D-4728-8174-6121B65B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7370"/>
          <a:stretch/>
        </p:blipFill>
        <p:spPr>
          <a:xfrm rot="5400000">
            <a:off x="2499561" y="546053"/>
            <a:ext cx="5945968" cy="5846619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1A6A92B2-DCB7-49A6-A019-F463953CF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95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17489D-6D30-4F19-95AF-F66EF26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039" y="461394"/>
            <a:ext cx="5612234" cy="57884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Tipos de sedimentación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xmlns="" id="{5D0E83EE-15C2-428A-B16B-A404EF4048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4381" t="26439" r="26233" b="28390"/>
          <a:stretch/>
        </p:blipFill>
        <p:spPr bwMode="auto">
          <a:xfrm>
            <a:off x="2382474" y="1308682"/>
            <a:ext cx="7097086" cy="5087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5C7E0DF-CB20-4891-8392-93742177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71D3429-B50F-40C7-B485-2A7C96675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1"/>
          <a:stretch/>
        </p:blipFill>
        <p:spPr>
          <a:xfrm rot="5400000">
            <a:off x="3773751" y="117500"/>
            <a:ext cx="5642028" cy="6317676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A9BB4142-C443-4EC4-A4FE-4E18B97A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49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63E8B0-47BF-469B-B38E-9DA1500D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4491" cy="895639"/>
          </a:xfrm>
        </p:spPr>
        <p:txBody>
          <a:bodyPr/>
          <a:lstStyle/>
          <a:p>
            <a:r>
              <a:rPr lang="es-ES" b="1" dirty="0"/>
              <a:t>La forma de la fosa séptica</a:t>
            </a:r>
            <a:endParaRPr lang="es-ES" sz="24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11A844-44CC-41FD-9471-260DD871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764"/>
            <a:ext cx="10515600" cy="4846926"/>
          </a:xfrm>
        </p:spPr>
        <p:txBody>
          <a:bodyPr/>
          <a:lstStyle/>
          <a:p>
            <a:pPr lvl="1"/>
            <a:endParaRPr lang="es-ES" dirty="0"/>
          </a:p>
          <a:p>
            <a:pPr marL="457200" lvl="1" indent="0">
              <a:buNone/>
            </a:pPr>
            <a:r>
              <a:rPr lang="es-ES" dirty="0"/>
              <a:t>cpe_inen_5 Parte_9-1pg (205---) : Q diseño = Q medio </a:t>
            </a:r>
            <a:r>
              <a:rPr lang="es-ES" dirty="0" err="1"/>
              <a:t>residencial+Q</a:t>
            </a:r>
            <a:r>
              <a:rPr lang="es-ES" dirty="0"/>
              <a:t> industrial</a:t>
            </a:r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sz="2400" dirty="0"/>
              <a:t>Manual de depuración de Uralita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66158CE-F2ED-464A-A84E-B9DB8127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8" b="4032"/>
          <a:stretch/>
        </p:blipFill>
        <p:spPr>
          <a:xfrm>
            <a:off x="6575921" y="2156403"/>
            <a:ext cx="3935539" cy="35687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E419EE-02C6-46A7-9866-842877E7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408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63E8B0-47BF-469B-B38E-9DA1500D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11A844-44CC-41FD-9471-260DD8718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4C2A908-E6EF-42F3-A830-EA8B4863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870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6ECAFB-04CD-4EAA-AC64-956B7838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AEF988-63D9-49D2-9341-481F84061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066432A-C488-49CE-A713-5D385F5B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2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229"/>
            <a:ext cx="9933264" cy="671120"/>
          </a:xfrm>
        </p:spPr>
        <p:txBody>
          <a:bodyPr/>
          <a:lstStyle/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Decantadores primarios de una depuradora en España. Imagen tomada de: http://2.bp.blogspot.com/-anQFBdV23mY/TabFuQImiWI/AAAAAAAAAA4/Nc82nRHWWYk/s1600/DSC_0173.JPG 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6314634-3945-4C30-8A8B-9B7133B8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1" t="12241" r="68881" b="45291"/>
          <a:stretch/>
        </p:blipFill>
        <p:spPr>
          <a:xfrm>
            <a:off x="2743200" y="2139193"/>
            <a:ext cx="5687736" cy="3608916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1665F72E-FA54-4C8C-877B-751F0DAC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6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8" y="487368"/>
            <a:ext cx="5644067" cy="751121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Caudal y período de diseño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6EA7C5F0-F725-41A2-A571-1B7CB17BF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34" t="36841" r="66524" b="44134"/>
          <a:stretch/>
        </p:blipFill>
        <p:spPr>
          <a:xfrm>
            <a:off x="1711765" y="1629208"/>
            <a:ext cx="7818891" cy="1799792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FEB4B63-4330-4B7F-B27C-9578FCAA7A4B}"/>
              </a:ext>
            </a:extLst>
          </p:cNvPr>
          <p:cNvSpPr txBox="1"/>
          <p:nvPr/>
        </p:nvSpPr>
        <p:spPr>
          <a:xfrm>
            <a:off x="1839286" y="3694999"/>
            <a:ext cx="7204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Univers" panose="020B0604020202020204" pitchFamily="34" charset="0"/>
              </a:rPr>
              <a:t>El período de diseño será de por lo menos 15 años, y considerará que la vida útil de los equipos es usualmente de 10 a 20 años, mientras que las estructuras pueden durar entre 40 y 50 años. </a:t>
            </a:r>
            <a:endParaRPr lang="es-ES" sz="16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EF9DE30-96FB-4A28-B233-4997E6F3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2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011" y="704318"/>
            <a:ext cx="8912181" cy="1330543"/>
          </a:xfrm>
        </p:spPr>
        <p:txBody>
          <a:bodyPr>
            <a:normAutofit/>
          </a:bodyPr>
          <a:lstStyle/>
          <a:p>
            <a:r>
              <a:rPr lang="es-ES" sz="4000" dirty="0"/>
              <a:t>Partículas discretas</a:t>
            </a:r>
            <a:br>
              <a:rPr lang="es-ES" sz="4000" dirty="0"/>
            </a:br>
            <a:r>
              <a:rPr lang="es-ES" sz="2200" dirty="0" smtClean="0"/>
              <a:t>sedimentación discreta: </a:t>
            </a:r>
            <a:r>
              <a:rPr lang="es-ES" sz="2200" dirty="0" smtClean="0">
                <a:hlinkClick r:id="rId2"/>
              </a:rPr>
              <a:t>https</a:t>
            </a:r>
            <a:r>
              <a:rPr lang="es-ES" sz="2200" dirty="0">
                <a:hlinkClick r:id="rId2"/>
              </a:rPr>
              <a:t>://</a:t>
            </a:r>
            <a:r>
              <a:rPr lang="es-ES" sz="2200" dirty="0" smtClean="0">
                <a:hlinkClick r:id="rId2"/>
              </a:rPr>
              <a:t>www.youtube.com/watch?v=CpnT-Hyh60Q</a:t>
            </a:r>
            <a:r>
              <a:rPr lang="es-ES" sz="2200" dirty="0" smtClean="0"/>
              <a:t/>
            </a:r>
            <a:br>
              <a:rPr lang="es-ES" sz="2200" dirty="0" smtClean="0"/>
            </a:br>
            <a:r>
              <a:rPr lang="es-ES" sz="2200" dirty="0" smtClean="0"/>
              <a:t>Leyes Stokes y Newton: https</a:t>
            </a:r>
            <a:r>
              <a:rPr lang="es-ES" sz="2200" dirty="0"/>
              <a:t>://www.youtube.com/watch?v=8VNuv8WGPyY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7899BC2E-291D-496B-9864-2843FFF2F99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40120" r="35625" b="34852"/>
          <a:stretch/>
        </p:blipFill>
        <p:spPr bwMode="auto">
          <a:xfrm rot="10800000">
            <a:off x="4138375" y="2202556"/>
            <a:ext cx="3545333" cy="1139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5ACE45F-243F-4282-A060-D16FE834EAC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2973" r="23632" b="51429"/>
          <a:stretch/>
        </p:blipFill>
        <p:spPr bwMode="auto">
          <a:xfrm>
            <a:off x="1398128" y="3854002"/>
            <a:ext cx="4412135" cy="1747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38C0ADE9-46E5-47B8-AA54-2A5AEC453022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0" b="21432"/>
          <a:stretch/>
        </p:blipFill>
        <p:spPr bwMode="auto">
          <a:xfrm>
            <a:off x="5911042" y="4077180"/>
            <a:ext cx="5399116" cy="1300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183A1AA-F80C-4504-95A7-EC5C654F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3F0328-CC88-4ABF-9156-79D24883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8D6F69E-24BF-44F9-A39C-983AF7222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925" y="2197915"/>
            <a:ext cx="3730247" cy="27955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E61C8C5-B329-4DAF-83C9-B3CFDD672B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0"/>
          <a:stretch/>
        </p:blipFill>
        <p:spPr bwMode="auto">
          <a:xfrm>
            <a:off x="1038674" y="2344737"/>
            <a:ext cx="5400040" cy="2168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728E9EE8-F081-4000-925A-3D7DA122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1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602871-7D11-4EC3-91E0-C6077DDE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663609" cy="840822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xmlns="" id="{147D7F8F-9A3D-47B6-AE46-17DB75883B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 bwMode="auto">
          <a:xfrm>
            <a:off x="2120347" y="1311965"/>
            <a:ext cx="8030817" cy="48237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AFD6CC0-5931-4B2C-BE6E-137645FC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3723</TotalTime>
  <Words>665</Words>
  <Application>Microsoft Office PowerPoint</Application>
  <PresentationFormat>Panorámica</PresentationFormat>
  <Paragraphs>170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GillSans-Light</vt:lpstr>
      <vt:lpstr>Google Sans</vt:lpstr>
      <vt:lpstr>Open Sans</vt:lpstr>
      <vt:lpstr>Roboto Slab</vt:lpstr>
      <vt:lpstr>Times New Roman</vt:lpstr>
      <vt:lpstr>Univers</vt:lpstr>
      <vt:lpstr>Wingdings</vt:lpstr>
      <vt:lpstr>Tema de Office</vt:lpstr>
      <vt:lpstr>SEDIMENTACION</vt:lpstr>
      <vt:lpstr>Presentación de PowerPoint</vt:lpstr>
      <vt:lpstr>Unidades de Pre tratamiento</vt:lpstr>
      <vt:lpstr>Tipos de sedimentación</vt:lpstr>
      <vt:lpstr>Decantadores primarios de una depuradora en España. Imagen tomada de: http://2.bp.blogspot.com/-anQFBdV23mY/TabFuQImiWI/AAAAAAAAAA4/Nc82nRHWWYk/s1600/DSC_0173.JPG </vt:lpstr>
      <vt:lpstr>Caudal y período de diseño</vt:lpstr>
      <vt:lpstr>Partículas discretas sedimentación discreta: https://www.youtube.com/watch?v=CpnT-Hyh60Q Leyes Stokes y Newton: https://www.youtube.com/watch?v=8VNuv8WGPyY</vt:lpstr>
      <vt:lpstr>Presentación de PowerPoint</vt:lpstr>
      <vt:lpstr>Presentación de PowerPoint</vt:lpstr>
      <vt:lpstr>Tasa de sedimentación superficial (Vs)</vt:lpstr>
      <vt:lpstr>Fracción de las partículas removidas F</vt:lpstr>
      <vt:lpstr>Curva acumulada de frecuencias de velocidades de sedimentación: fracción de partículas con velocidad menor que la indicada vs Velocidad de sedimentación terminal</vt:lpstr>
      <vt:lpstr>Ejemplo:</vt:lpstr>
      <vt:lpstr>CRITERIOS DE DISEÑO (OPS 2005b. Guía desarenadores y sedimentadores, pgs 18/34)</vt:lpstr>
      <vt:lpstr>CRITERIOS DE DISEÑO (OPS 2005b. Guía desarenadores y sedimentadores, pgs 18/34)</vt:lpstr>
      <vt:lpstr>Tipos de sedimentación</vt:lpstr>
      <vt:lpstr>2. Sedimentación floculante</vt:lpstr>
      <vt:lpstr>3.  Sedimentación obstaculizada </vt:lpstr>
      <vt:lpstr>4. Sedimentación por compresión </vt:lpstr>
      <vt:lpstr> Coagulantes para clarificar agua potable: sales metálicas  </vt:lpstr>
      <vt:lpstr>Planta de tratamiento:</vt:lpstr>
      <vt:lpstr> Coagulantes para clarificar agua potable: Polímeros.  </vt:lpstr>
      <vt:lpstr>Filtración </vt:lpstr>
      <vt:lpstr>TRATAMIENTO DE AGUAS RESIDUALES</vt:lpstr>
      <vt:lpstr>Orgánicos  fácilmente biodegradables</vt:lpstr>
      <vt:lpstr>Inorgánicos</vt:lpstr>
      <vt:lpstr>Biológicas</vt:lpstr>
      <vt:lpstr>La relación DBO5/DQO  biodegradabilidad</vt:lpstr>
      <vt:lpstr>Presentación de PowerPoint</vt:lpstr>
      <vt:lpstr>Presentación de PowerPoint</vt:lpstr>
      <vt:lpstr>DEPURADORA PEQUEÑA  Manual de depuración de Uralita</vt:lpstr>
      <vt:lpstr>Rejillas de desbaste</vt:lpstr>
      <vt:lpstr>Rejillas </vt:lpstr>
      <vt:lpstr>Presentación de PowerPoint</vt:lpstr>
      <vt:lpstr>Para evitar aumento de la velocidad de paso como consecuencia de las rejillas</vt:lpstr>
      <vt:lpstr>Depuradora pequeña básica: tanque séptico</vt:lpstr>
      <vt:lpstr>Presentación de PowerPoint</vt:lpstr>
      <vt:lpstr>Presentación de PowerPoint</vt:lpstr>
      <vt:lpstr>Presentación de PowerPoint</vt:lpstr>
      <vt:lpstr>Presentación de PowerPoint</vt:lpstr>
      <vt:lpstr>La forma de la fosa séptica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Alfonso Arellano</dc:creator>
  <cp:lastModifiedBy>user</cp:lastModifiedBy>
  <cp:revision>55</cp:revision>
  <dcterms:created xsi:type="dcterms:W3CDTF">2021-01-07T21:27:40Z</dcterms:created>
  <dcterms:modified xsi:type="dcterms:W3CDTF">2022-07-04T13:50:49Z</dcterms:modified>
</cp:coreProperties>
</file>