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D6F5-BAAA-4496-B12B-206612D47DBD}" type="datetimeFigureOut">
              <a:rPr lang="es-EC" smtClean="0"/>
              <a:t>03/05/2020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9C75-EB88-4D62-A51F-DEDE72A5E6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13586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D6F5-BAAA-4496-B12B-206612D47DBD}" type="datetimeFigureOut">
              <a:rPr lang="es-EC" smtClean="0"/>
              <a:t>03/05/2020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9C75-EB88-4D62-A51F-DEDE72A5E6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86314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D6F5-BAAA-4496-B12B-206612D47DBD}" type="datetimeFigureOut">
              <a:rPr lang="es-EC" smtClean="0"/>
              <a:t>03/05/2020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9C75-EB88-4D62-A51F-DEDE72A5E679}" type="slidenum">
              <a:rPr lang="es-EC" smtClean="0"/>
              <a:t>‹Nº›</a:t>
            </a:fld>
            <a:endParaRPr lang="es-EC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6054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D6F5-BAAA-4496-B12B-206612D47DBD}" type="datetimeFigureOut">
              <a:rPr lang="es-EC" smtClean="0"/>
              <a:t>03/05/2020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9C75-EB88-4D62-A51F-DEDE72A5E6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53482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D6F5-BAAA-4496-B12B-206612D47DBD}" type="datetimeFigureOut">
              <a:rPr lang="es-EC" smtClean="0"/>
              <a:t>03/05/2020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9C75-EB88-4D62-A51F-DEDE72A5E679}" type="slidenum">
              <a:rPr lang="es-EC" smtClean="0"/>
              <a:t>‹Nº›</a:t>
            </a:fld>
            <a:endParaRPr lang="es-EC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1622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D6F5-BAAA-4496-B12B-206612D47DBD}" type="datetimeFigureOut">
              <a:rPr lang="es-EC" smtClean="0"/>
              <a:t>03/05/2020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9C75-EB88-4D62-A51F-DEDE72A5E6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89046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D6F5-BAAA-4496-B12B-206612D47DBD}" type="datetimeFigureOut">
              <a:rPr lang="es-EC" smtClean="0"/>
              <a:t>03/05/2020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9C75-EB88-4D62-A51F-DEDE72A5E6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28746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D6F5-BAAA-4496-B12B-206612D47DBD}" type="datetimeFigureOut">
              <a:rPr lang="es-EC" smtClean="0"/>
              <a:t>03/05/2020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9C75-EB88-4D62-A51F-DEDE72A5E6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250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D6F5-BAAA-4496-B12B-206612D47DBD}" type="datetimeFigureOut">
              <a:rPr lang="es-EC" smtClean="0"/>
              <a:t>03/05/2020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9C75-EB88-4D62-A51F-DEDE72A5E6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12299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D6F5-BAAA-4496-B12B-206612D47DBD}" type="datetimeFigureOut">
              <a:rPr lang="es-EC" smtClean="0"/>
              <a:t>03/05/2020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9C75-EB88-4D62-A51F-DEDE72A5E6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93285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D6F5-BAAA-4496-B12B-206612D47DBD}" type="datetimeFigureOut">
              <a:rPr lang="es-EC" smtClean="0"/>
              <a:t>03/05/2020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9C75-EB88-4D62-A51F-DEDE72A5E6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73625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D6F5-BAAA-4496-B12B-206612D47DBD}" type="datetimeFigureOut">
              <a:rPr lang="es-EC" smtClean="0"/>
              <a:t>03/05/2020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9C75-EB88-4D62-A51F-DEDE72A5E6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47737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D6F5-BAAA-4496-B12B-206612D47DBD}" type="datetimeFigureOut">
              <a:rPr lang="es-EC" smtClean="0"/>
              <a:t>03/05/2020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9C75-EB88-4D62-A51F-DEDE72A5E6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78951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D6F5-BAAA-4496-B12B-206612D47DBD}" type="datetimeFigureOut">
              <a:rPr lang="es-EC" smtClean="0"/>
              <a:t>03/05/2020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9C75-EB88-4D62-A51F-DEDE72A5E6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68181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D6F5-BAAA-4496-B12B-206612D47DBD}" type="datetimeFigureOut">
              <a:rPr lang="es-EC" smtClean="0"/>
              <a:t>03/05/2020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9C75-EB88-4D62-A51F-DEDE72A5E6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33223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D6F5-BAAA-4496-B12B-206612D47DBD}" type="datetimeFigureOut">
              <a:rPr lang="es-EC" smtClean="0"/>
              <a:t>03/05/2020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9C75-EB88-4D62-A51F-DEDE72A5E6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61568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DD6F5-BAAA-4496-B12B-206612D47DBD}" type="datetimeFigureOut">
              <a:rPr lang="es-EC" smtClean="0"/>
              <a:t>03/05/2020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B539C75-EB88-4D62-A51F-DEDE72A5E6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4417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 smtClean="0"/>
              <a:t>ELEMENTOS DE PROBABILIDAD</a:t>
            </a:r>
            <a:endParaRPr lang="es-EC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C" sz="4800" dirty="0" smtClean="0">
                <a:solidFill>
                  <a:srgbClr val="0070C0"/>
                </a:solidFill>
              </a:rPr>
              <a:t>Análisis Combinatorio</a:t>
            </a:r>
            <a:endParaRPr lang="es-EC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91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9617" y="348343"/>
            <a:ext cx="8596668" cy="1320800"/>
          </a:xfrm>
        </p:spPr>
        <p:txBody>
          <a:bodyPr/>
          <a:lstStyle/>
          <a:p>
            <a:r>
              <a:rPr lang="es-EC" dirty="0" smtClean="0"/>
              <a:t>Permutaciones</a:t>
            </a:r>
            <a:endParaRPr lang="es-EC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809617" y="1211942"/>
                <a:ext cx="9875799" cy="5084355"/>
              </a:xfrm>
            </p:spPr>
            <p:txBody>
              <a:bodyPr>
                <a:normAutofit/>
              </a:bodyPr>
              <a:lstStyle/>
              <a:p>
                <a:r>
                  <a:rPr lang="es-EC" sz="2800" dirty="0" smtClean="0"/>
                  <a:t>Una permutación es la ordenación de n objetos considerados de r en r </a:t>
                </a:r>
              </a:p>
              <a:p>
                <a:pPr lvl="3"/>
                <a:r>
                  <a:rPr lang="es-EC" sz="3000" dirty="0" err="1" smtClean="0">
                    <a:solidFill>
                      <a:srgbClr val="00B050"/>
                    </a:solidFill>
                  </a:rPr>
                  <a:t>nPr</a:t>
                </a:r>
                <a:endParaRPr lang="es-EC" sz="3000" dirty="0">
                  <a:solidFill>
                    <a:srgbClr val="00B050"/>
                  </a:solidFill>
                </a:endParaRPr>
              </a:p>
              <a:p>
                <a:pPr marL="1828800" lvl="4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sz="36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s-EC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𝑃𝑟</m:t>
                      </m:r>
                      <m:r>
                        <a:rPr lang="es-EC" sz="3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C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C" sz="3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EC" sz="36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es-EC" sz="3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EC" sz="3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EC" sz="3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EC" sz="36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  <m:r>
                            <a:rPr lang="es-EC" sz="36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s-EC" sz="3600" dirty="0" smtClean="0">
                  <a:solidFill>
                    <a:srgbClr val="0070C0"/>
                  </a:solidFill>
                </a:endParaRPr>
              </a:p>
              <a:p>
                <a:r>
                  <a:rPr lang="es-EC" sz="3000" dirty="0" smtClean="0">
                    <a:solidFill>
                      <a:srgbClr val="00B050"/>
                    </a:solidFill>
                  </a:rPr>
                  <a:t>De cuántas formas se pueden ordenar las letras </a:t>
                </a:r>
                <a:r>
                  <a:rPr lang="es-EC" sz="3000" dirty="0" err="1" smtClean="0">
                    <a:solidFill>
                      <a:srgbClr val="00B050"/>
                    </a:solidFill>
                  </a:rPr>
                  <a:t>a,b,c</a:t>
                </a:r>
                <a:endParaRPr lang="es-EC" sz="3000" dirty="0">
                  <a:solidFill>
                    <a:srgbClr val="00B050"/>
                  </a:solidFill>
                </a:endParaRPr>
              </a:p>
              <a:p>
                <a:pPr marL="1828800" lvl="4" indent="0">
                  <a:buNone/>
                </a:pPr>
                <a14:m>
                  <m:oMath xmlns:m="http://schemas.openxmlformats.org/officeDocument/2006/math">
                    <m:r>
                      <a:rPr lang="es-EC" sz="36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𝑛𝑃𝑟</m:t>
                    </m:r>
                    <m:r>
                      <a:rPr lang="es-EC" sz="3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C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C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EC" sz="3600" i="1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es-EC" sz="3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EC" sz="3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s-EC" sz="36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EC" sz="3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d>
                        <m:r>
                          <a:rPr lang="es-EC" sz="3600" i="1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s-EC" sz="3600" dirty="0" smtClean="0"/>
                  <a:t> = 6</a:t>
                </a:r>
              </a:p>
              <a:p>
                <a:pPr marL="1828800" lvl="4" indent="0">
                  <a:buNone/>
                </a:pPr>
                <a:endParaRPr lang="es-EC" sz="3600" dirty="0"/>
              </a:p>
              <a:p>
                <a:pPr marL="1828800" lvl="4" indent="0">
                  <a:buNone/>
                </a:pPr>
                <a:endParaRPr lang="es-EC" sz="3600" dirty="0" smtClean="0"/>
              </a:p>
              <a:p>
                <a:pPr marL="1828800" lvl="4" indent="0">
                  <a:buNone/>
                </a:pPr>
                <a:endParaRPr lang="es-EC" sz="3600" dirty="0"/>
              </a:p>
              <a:p>
                <a:pPr marL="1828800" lvl="4" indent="0">
                  <a:buNone/>
                </a:pPr>
                <a:endParaRPr lang="es-EC" sz="3600" dirty="0" smtClean="0"/>
              </a:p>
              <a:p>
                <a:pPr marL="1828800" lvl="4" indent="0">
                  <a:buNone/>
                </a:pPr>
                <a:endParaRPr lang="es-EC" sz="3600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9617" y="1211942"/>
                <a:ext cx="9875799" cy="5084355"/>
              </a:xfrm>
              <a:blipFill>
                <a:blip r:embed="rId3"/>
                <a:stretch>
                  <a:fillRect l="-864" t="-1199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2286" y="-4976314"/>
            <a:ext cx="1200439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294524"/>
              </p:ext>
            </p:extLst>
          </p:nvPr>
        </p:nvGraphicFramePr>
        <p:xfrm>
          <a:off x="132285" y="-4910120"/>
          <a:ext cx="2757524" cy="283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r:id="rId4" imgW="1320227" imgH="203112" progId="Equation.3">
                  <p:embed/>
                </p:oleObj>
              </mc:Choice>
              <mc:Fallback>
                <p:oleObj r:id="rId4" imgW="1320227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285" y="-4910120"/>
                        <a:ext cx="2757524" cy="2835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043618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086740" y="1402944"/>
            <a:ext cx="2562254" cy="3880773"/>
          </a:xfrm>
        </p:spPr>
        <p:txBody>
          <a:bodyPr/>
          <a:lstStyle/>
          <a:p>
            <a:r>
              <a:rPr lang="en-US" sz="3200" dirty="0"/>
              <a:t>	a	b	c</a:t>
            </a:r>
            <a:endParaRPr lang="es-EC" sz="3200" dirty="0"/>
          </a:p>
          <a:p>
            <a:r>
              <a:rPr lang="en-US" sz="3200" dirty="0"/>
              <a:t>	b	c	a</a:t>
            </a:r>
            <a:endParaRPr lang="es-EC" sz="3200" dirty="0"/>
          </a:p>
          <a:p>
            <a:r>
              <a:rPr lang="en-US" sz="3200" dirty="0"/>
              <a:t>	c	a	b</a:t>
            </a:r>
            <a:endParaRPr lang="es-EC" sz="3200" dirty="0"/>
          </a:p>
          <a:p>
            <a:r>
              <a:rPr lang="en-US" sz="3200" dirty="0"/>
              <a:t>	b	a	c</a:t>
            </a:r>
            <a:endParaRPr lang="es-EC" sz="3200" dirty="0"/>
          </a:p>
          <a:p>
            <a:r>
              <a:rPr lang="en-US" sz="3200" dirty="0"/>
              <a:t>	</a:t>
            </a:r>
            <a:r>
              <a:rPr lang="es-EC" sz="3200" dirty="0"/>
              <a:t>a	c	b</a:t>
            </a:r>
          </a:p>
          <a:p>
            <a:r>
              <a:rPr lang="es-EC" sz="3200" dirty="0"/>
              <a:t>	c	b	a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23702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>
                <a:solidFill>
                  <a:srgbClr val="00B050"/>
                </a:solidFill>
              </a:rPr>
              <a:t>De cuántas formas se pueden ordenar </a:t>
            </a:r>
            <a:r>
              <a:rPr lang="es-EC" dirty="0" smtClean="0">
                <a:solidFill>
                  <a:srgbClr val="00B050"/>
                </a:solidFill>
              </a:rPr>
              <a:t>5 bolas de diferentes colores colocándolas de 2 en 2</a:t>
            </a:r>
            <a:r>
              <a:rPr lang="es-EC" dirty="0">
                <a:solidFill>
                  <a:srgbClr val="00B050"/>
                </a:solidFill>
              </a:rPr>
              <a:t/>
            </a:r>
            <a:br>
              <a:rPr lang="es-EC" dirty="0">
                <a:solidFill>
                  <a:srgbClr val="00B050"/>
                </a:solidFill>
              </a:rPr>
            </a:br>
            <a:endParaRPr lang="es-EC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828800" lvl="4" indent="0">
                  <a:buNone/>
                </a:pPr>
                <a14:m>
                  <m:oMath xmlns:m="http://schemas.openxmlformats.org/officeDocument/2006/math">
                    <m:r>
                      <a:rPr lang="es-EC" sz="36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𝑛𝑃𝑟</m:t>
                    </m:r>
                    <m:r>
                      <a:rPr lang="es-EC" sz="3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C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C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s-EC" sz="3600" i="1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es-EC" sz="3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EC" sz="36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s-EC" sz="36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EC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  <m:r>
                          <a:rPr lang="es-EC" sz="3600" i="1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s-EC" sz="3600" dirty="0"/>
                  <a:t> = </a:t>
                </a:r>
                <a:r>
                  <a:rPr lang="es-EC" sz="3600" dirty="0" smtClean="0"/>
                  <a:t>20</a:t>
                </a:r>
                <a:endParaRPr lang="es-EC" sz="3600" dirty="0"/>
              </a:p>
              <a:p>
                <a:pPr marL="800100" lvl="2" indent="0">
                  <a:buNone/>
                </a:pPr>
                <a:r>
                  <a:rPr lang="es-EC" sz="2400" b="1" dirty="0" smtClean="0">
                    <a:solidFill>
                      <a:srgbClr val="0070C0"/>
                    </a:solidFill>
                  </a:rPr>
                  <a:t>  1</a:t>
                </a:r>
                <a:r>
                  <a:rPr lang="es-EC" sz="2400" b="1" dirty="0">
                    <a:solidFill>
                      <a:srgbClr val="0070C0"/>
                    </a:solidFill>
                  </a:rPr>
                  <a:t>		</a:t>
                </a:r>
                <a:r>
                  <a:rPr lang="es-EC" sz="2400" b="1" dirty="0" smtClean="0">
                    <a:solidFill>
                      <a:srgbClr val="0070C0"/>
                    </a:solidFill>
                  </a:rPr>
                  <a:t> 2</a:t>
                </a:r>
                <a:r>
                  <a:rPr lang="es-EC" sz="2400" b="1" dirty="0">
                    <a:solidFill>
                      <a:srgbClr val="0070C0"/>
                    </a:solidFill>
                  </a:rPr>
                  <a:t>		</a:t>
                </a:r>
                <a:r>
                  <a:rPr lang="es-EC" sz="2400" b="1" dirty="0" smtClean="0">
                    <a:solidFill>
                      <a:srgbClr val="0070C0"/>
                    </a:solidFill>
                  </a:rPr>
                  <a:t>      3</a:t>
                </a:r>
                <a:r>
                  <a:rPr lang="es-EC" sz="2400" b="1" dirty="0">
                    <a:solidFill>
                      <a:srgbClr val="0070C0"/>
                    </a:solidFill>
                  </a:rPr>
                  <a:t>		</a:t>
                </a:r>
                <a:r>
                  <a:rPr lang="es-EC" sz="2400" b="1" dirty="0" smtClean="0">
                    <a:solidFill>
                      <a:srgbClr val="0070C0"/>
                    </a:solidFill>
                  </a:rPr>
                  <a:t>      4</a:t>
                </a:r>
                <a:r>
                  <a:rPr lang="es-EC" sz="2400" b="1" dirty="0">
                    <a:solidFill>
                      <a:srgbClr val="0070C0"/>
                    </a:solidFill>
                  </a:rPr>
                  <a:t>		</a:t>
                </a:r>
                <a:r>
                  <a:rPr lang="es-EC" sz="2400" b="1" dirty="0" smtClean="0">
                    <a:solidFill>
                      <a:srgbClr val="0070C0"/>
                    </a:solidFill>
                  </a:rPr>
                  <a:t>      5</a:t>
                </a:r>
                <a:endParaRPr lang="es-EC" sz="2400" dirty="0">
                  <a:solidFill>
                    <a:srgbClr val="0070C0"/>
                  </a:solidFill>
                </a:endParaRPr>
              </a:p>
              <a:p>
                <a:pPr marL="800100" lvl="2" indent="0">
                  <a:buNone/>
                </a:pPr>
                <a:r>
                  <a:rPr lang="es-EC" sz="2400" dirty="0"/>
                  <a:t>1  2		2  1		3  1		4  1		5  1</a:t>
                </a:r>
              </a:p>
              <a:p>
                <a:pPr marL="800100" lvl="2" indent="0">
                  <a:buNone/>
                </a:pPr>
                <a:r>
                  <a:rPr lang="es-EC" sz="2400" dirty="0"/>
                  <a:t>1  3		2  3		3  2		4  2		5  2</a:t>
                </a:r>
              </a:p>
              <a:p>
                <a:pPr marL="800100" lvl="2" indent="0">
                  <a:buNone/>
                </a:pPr>
                <a:r>
                  <a:rPr lang="es-EC" sz="2400" dirty="0"/>
                  <a:t>1  4		2  4		3  4		4  3		5  3</a:t>
                </a:r>
              </a:p>
              <a:p>
                <a:pPr marL="800100" lvl="2" indent="0">
                  <a:buNone/>
                </a:pPr>
                <a:r>
                  <a:rPr lang="es-EC" sz="2400" dirty="0"/>
                  <a:t>1  5		2  5		3  5		4  5		5  4</a:t>
                </a:r>
              </a:p>
              <a:p>
                <a:endParaRPr lang="es-EC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070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>
                <a:solidFill>
                  <a:srgbClr val="00B050"/>
                </a:solidFill>
              </a:rPr>
              <a:t>De cuántas formas se pueden ordenar </a:t>
            </a:r>
            <a:r>
              <a:rPr lang="es-EC" dirty="0" smtClean="0">
                <a:solidFill>
                  <a:srgbClr val="00B050"/>
                </a:solidFill>
              </a:rPr>
              <a:t>10 </a:t>
            </a:r>
            <a:r>
              <a:rPr lang="es-EC" dirty="0">
                <a:solidFill>
                  <a:srgbClr val="00B050"/>
                </a:solidFill>
              </a:rPr>
              <a:t>bolas de diferentes colores </a:t>
            </a:r>
            <a:br>
              <a:rPr lang="es-EC" dirty="0">
                <a:solidFill>
                  <a:srgbClr val="00B050"/>
                </a:solidFill>
              </a:rPr>
            </a:br>
            <a:endParaRPr lang="es-EC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s-EC" sz="36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𝑛𝑃𝑟</m:t>
                    </m:r>
                    <m:r>
                      <a:rPr lang="es-EC" sz="3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C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C" sz="3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s-EC" sz="3600" i="1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es-EC" sz="3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EC" sz="36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  <m:r>
                              <a:rPr lang="es-EC" sz="36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EC" sz="36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</m:d>
                        <m:r>
                          <a:rPr lang="es-EC" sz="3600" i="1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s-EC" dirty="0" smtClean="0"/>
                  <a:t>      =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C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C" sz="3600" b="0" i="1" smtClean="0">
                            <a:latin typeface="Cambria Math" panose="02040503050406030204" pitchFamily="18" charset="0"/>
                          </a:rPr>
                          <m:t>3628800</m:t>
                        </m:r>
                      </m:num>
                      <m:den>
                        <m:r>
                          <a:rPr lang="es-EC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es-EC" dirty="0" smtClean="0"/>
              </a:p>
              <a:p>
                <a:endParaRPr lang="es-EC" dirty="0"/>
              </a:p>
              <a:p>
                <a:r>
                  <a:rPr lang="es-EC" sz="2800" dirty="0">
                    <a:solidFill>
                      <a:srgbClr val="0070C0"/>
                    </a:solidFill>
                  </a:rPr>
                  <a:t>Cuando n </a:t>
                </a:r>
                <a:r>
                  <a:rPr lang="es-EC" sz="2800" dirty="0" smtClean="0">
                    <a:solidFill>
                      <a:srgbClr val="0070C0"/>
                    </a:solidFill>
                  </a:rPr>
                  <a:t>= r </a:t>
                </a:r>
                <a:r>
                  <a:rPr lang="es-EC" sz="2800" dirty="0">
                    <a:solidFill>
                      <a:srgbClr val="0070C0"/>
                    </a:solidFill>
                  </a:rPr>
                  <a:t>para las permutaciones simplemente se puede sacar el factorial de n</a:t>
                </a:r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51" r="-1773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374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</TotalTime>
  <Words>65</Words>
  <Application>Microsoft Office PowerPoint</Application>
  <PresentationFormat>Panorámica</PresentationFormat>
  <Paragraphs>28</Paragraphs>
  <Slides>5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Cambria Math</vt:lpstr>
      <vt:lpstr>Trebuchet MS</vt:lpstr>
      <vt:lpstr>Wingdings 3</vt:lpstr>
      <vt:lpstr>Faceta</vt:lpstr>
      <vt:lpstr>Equation.3</vt:lpstr>
      <vt:lpstr>ELEMENTOS DE PROBABILIDAD</vt:lpstr>
      <vt:lpstr>Permutaciones</vt:lpstr>
      <vt:lpstr>Presentación de PowerPoint</vt:lpstr>
      <vt:lpstr>De cuántas formas se pueden ordenar 5 bolas de diferentes colores colocándolas de 2 en 2 </vt:lpstr>
      <vt:lpstr>De cuántas formas se pueden ordenar 10 bolas de diferentes colores 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ELEMENTOS DE PROBABILIDAD</dc:title>
  <dc:creator>Guillermo Eduardo Montalvo larriva</dc:creator>
  <cp:lastModifiedBy>Guillermo Eduardo Montalvo larriva</cp:lastModifiedBy>
  <cp:revision>8</cp:revision>
  <dcterms:created xsi:type="dcterms:W3CDTF">2020-05-04T02:23:32Z</dcterms:created>
  <dcterms:modified xsi:type="dcterms:W3CDTF">2020-05-04T03:39:39Z</dcterms:modified>
</cp:coreProperties>
</file>