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s-EC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34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DD6F5-BAAA-4496-B12B-206612D47DBD}" type="datetimeFigureOut">
              <a:rPr lang="es-EC" smtClean="0"/>
              <a:t>03/05/2020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39C75-EB88-4D62-A51F-DEDE72A5E679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1135863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DD6F5-BAAA-4496-B12B-206612D47DBD}" type="datetimeFigureOut">
              <a:rPr lang="es-EC" smtClean="0"/>
              <a:t>03/05/2020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39C75-EB88-4D62-A51F-DEDE72A5E679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4863148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DD6F5-BAAA-4496-B12B-206612D47DBD}" type="datetimeFigureOut">
              <a:rPr lang="es-EC" smtClean="0"/>
              <a:t>03/05/2020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39C75-EB88-4D62-A51F-DEDE72A5E679}" type="slidenum">
              <a:rPr lang="es-EC" smtClean="0"/>
              <a:t>‹Nº›</a:t>
            </a:fld>
            <a:endParaRPr lang="es-EC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67605468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DD6F5-BAAA-4496-B12B-206612D47DBD}" type="datetimeFigureOut">
              <a:rPr lang="es-EC" smtClean="0"/>
              <a:t>03/05/2020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39C75-EB88-4D62-A51F-DEDE72A5E679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85348238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DD6F5-BAAA-4496-B12B-206612D47DBD}" type="datetimeFigureOut">
              <a:rPr lang="es-EC" smtClean="0"/>
              <a:t>03/05/2020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39C75-EB88-4D62-A51F-DEDE72A5E679}" type="slidenum">
              <a:rPr lang="es-EC" smtClean="0"/>
              <a:t>‹Nº›</a:t>
            </a:fld>
            <a:endParaRPr lang="es-EC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2162233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DD6F5-BAAA-4496-B12B-206612D47DBD}" type="datetimeFigureOut">
              <a:rPr lang="es-EC" smtClean="0"/>
              <a:t>03/05/2020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39C75-EB88-4D62-A51F-DEDE72A5E679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18904661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DD6F5-BAAA-4496-B12B-206612D47DBD}" type="datetimeFigureOut">
              <a:rPr lang="es-EC" smtClean="0"/>
              <a:t>03/05/2020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39C75-EB88-4D62-A51F-DEDE72A5E679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82874671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DD6F5-BAAA-4496-B12B-206612D47DBD}" type="datetimeFigureOut">
              <a:rPr lang="es-EC" smtClean="0"/>
              <a:t>03/05/2020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39C75-EB88-4D62-A51F-DEDE72A5E679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4125015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DD6F5-BAAA-4496-B12B-206612D47DBD}" type="datetimeFigureOut">
              <a:rPr lang="es-EC" smtClean="0"/>
              <a:t>03/05/2020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39C75-EB88-4D62-A51F-DEDE72A5E679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7122996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DD6F5-BAAA-4496-B12B-206612D47DBD}" type="datetimeFigureOut">
              <a:rPr lang="es-EC" smtClean="0"/>
              <a:t>03/05/2020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39C75-EB88-4D62-A51F-DEDE72A5E679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7932859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DD6F5-BAAA-4496-B12B-206612D47DBD}" type="datetimeFigureOut">
              <a:rPr lang="es-EC" smtClean="0"/>
              <a:t>03/05/2020</a:t>
            </a:fld>
            <a:endParaRPr lang="es-EC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39C75-EB88-4D62-A51F-DEDE72A5E679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1736251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DD6F5-BAAA-4496-B12B-206612D47DBD}" type="datetimeFigureOut">
              <a:rPr lang="es-EC" smtClean="0"/>
              <a:t>03/05/2020</a:t>
            </a:fld>
            <a:endParaRPr lang="es-EC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39C75-EB88-4D62-A51F-DEDE72A5E679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42477375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DD6F5-BAAA-4496-B12B-206612D47DBD}" type="datetimeFigureOut">
              <a:rPr lang="es-EC" smtClean="0"/>
              <a:t>03/05/2020</a:t>
            </a:fld>
            <a:endParaRPr lang="es-EC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39C75-EB88-4D62-A51F-DEDE72A5E679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2789513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DD6F5-BAAA-4496-B12B-206612D47DBD}" type="datetimeFigureOut">
              <a:rPr lang="es-EC" smtClean="0"/>
              <a:t>03/05/2020</a:t>
            </a:fld>
            <a:endParaRPr lang="es-EC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39C75-EB88-4D62-A51F-DEDE72A5E679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8681819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DD6F5-BAAA-4496-B12B-206612D47DBD}" type="datetimeFigureOut">
              <a:rPr lang="es-EC" smtClean="0"/>
              <a:t>03/05/2020</a:t>
            </a:fld>
            <a:endParaRPr lang="es-EC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39C75-EB88-4D62-A51F-DEDE72A5E679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1332236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DD6F5-BAAA-4496-B12B-206612D47DBD}" type="datetimeFigureOut">
              <a:rPr lang="es-EC" smtClean="0"/>
              <a:t>03/05/2020</a:t>
            </a:fld>
            <a:endParaRPr lang="es-EC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39C75-EB88-4D62-A51F-DEDE72A5E679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8615680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6DD6F5-BAAA-4496-B12B-206612D47DBD}" type="datetimeFigureOut">
              <a:rPr lang="es-EC" smtClean="0"/>
              <a:t>03/05/2020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1B539C75-EB88-4D62-A51F-DEDE72A5E679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7441705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wmf"/><Relationship Id="rId4" Type="http://schemas.openxmlformats.org/officeDocument/2006/relationships/oleObject" Target="../embeddings/oleObject1.bin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C" dirty="0" smtClean="0"/>
              <a:t>ELEMENTOS DE PROBABILIDAD</a:t>
            </a:r>
            <a:endParaRPr lang="es-EC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s-EC" sz="4800" dirty="0" smtClean="0">
                <a:solidFill>
                  <a:srgbClr val="0070C0"/>
                </a:solidFill>
              </a:rPr>
              <a:t>Análisis Combinatorio</a:t>
            </a:r>
            <a:endParaRPr lang="es-EC" sz="48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99181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174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09617" y="348343"/>
            <a:ext cx="8596668" cy="1320800"/>
          </a:xfrm>
        </p:spPr>
        <p:txBody>
          <a:bodyPr/>
          <a:lstStyle/>
          <a:p>
            <a:r>
              <a:rPr lang="es-EC" dirty="0" smtClean="0"/>
              <a:t>Permutaciones</a:t>
            </a:r>
            <a:endParaRPr lang="es-EC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Marcador de contenido 2"/>
              <p:cNvSpPr>
                <a:spLocks noGrp="1"/>
              </p:cNvSpPr>
              <p:nvPr>
                <p:ph idx="1"/>
              </p:nvPr>
            </p:nvSpPr>
            <p:spPr>
              <a:xfrm>
                <a:off x="809617" y="1211942"/>
                <a:ext cx="9875799" cy="5084355"/>
              </a:xfrm>
            </p:spPr>
            <p:txBody>
              <a:bodyPr>
                <a:normAutofit/>
              </a:bodyPr>
              <a:lstStyle/>
              <a:p>
                <a:r>
                  <a:rPr lang="es-EC" sz="2800" dirty="0" smtClean="0"/>
                  <a:t>Una permutación es la ordenación de n objetos considerados de r en r </a:t>
                </a:r>
              </a:p>
              <a:p>
                <a:pPr lvl="3"/>
                <a:r>
                  <a:rPr lang="es-EC" sz="3000" dirty="0" err="1" smtClean="0">
                    <a:solidFill>
                      <a:srgbClr val="00B050"/>
                    </a:solidFill>
                  </a:rPr>
                  <a:t>nPr</a:t>
                </a:r>
                <a:endParaRPr lang="es-EC" sz="3000" dirty="0">
                  <a:solidFill>
                    <a:srgbClr val="00B050"/>
                  </a:solidFill>
                </a:endParaRPr>
              </a:p>
              <a:p>
                <a:pPr marL="1828800" lvl="4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C" sz="360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s-EC" sz="36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𝑃𝑟</m:t>
                      </m:r>
                      <m:r>
                        <a:rPr lang="es-EC" sz="36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EC" sz="3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EC" sz="36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s-EC" sz="3600" b="0" i="1" smtClean="0">
                              <a:latin typeface="Cambria Math" panose="02040503050406030204" pitchFamily="18" charset="0"/>
                            </a:rPr>
                            <m:t>!</m:t>
                          </m:r>
                        </m:num>
                        <m:den>
                          <m:d>
                            <m:dPr>
                              <m:ctrlPr>
                                <a:rPr lang="es-EC" sz="36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s-EC" sz="36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s-EC" sz="36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s-EC" sz="3600" b="0" i="1" smtClean="0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</m:d>
                          <m:r>
                            <a:rPr lang="es-EC" sz="3600" b="0" i="1" smtClean="0">
                              <a:latin typeface="Cambria Math" panose="02040503050406030204" pitchFamily="18" charset="0"/>
                            </a:rPr>
                            <m:t>!</m:t>
                          </m:r>
                        </m:den>
                      </m:f>
                    </m:oMath>
                  </m:oMathPara>
                </a14:m>
                <a:endParaRPr lang="es-EC" sz="3600" dirty="0" smtClean="0">
                  <a:solidFill>
                    <a:srgbClr val="0070C0"/>
                  </a:solidFill>
                </a:endParaRPr>
              </a:p>
              <a:p>
                <a:r>
                  <a:rPr lang="es-EC" sz="3000" dirty="0" smtClean="0">
                    <a:solidFill>
                      <a:srgbClr val="00B050"/>
                    </a:solidFill>
                  </a:rPr>
                  <a:t>De cuántas formas se pueden ordenar las letras </a:t>
                </a:r>
                <a:r>
                  <a:rPr lang="es-EC" sz="3000" dirty="0" err="1" smtClean="0">
                    <a:solidFill>
                      <a:srgbClr val="00B050"/>
                    </a:solidFill>
                  </a:rPr>
                  <a:t>a,b,c</a:t>
                </a:r>
                <a:endParaRPr lang="es-EC" sz="3000" dirty="0">
                  <a:solidFill>
                    <a:srgbClr val="00B050"/>
                  </a:solidFill>
                </a:endParaRPr>
              </a:p>
              <a:p>
                <a:pPr marL="1828800" lvl="4" indent="0">
                  <a:buNone/>
                </a:pPr>
                <a14:m>
                  <m:oMath xmlns:m="http://schemas.openxmlformats.org/officeDocument/2006/math">
                    <m:r>
                      <a:rPr lang="es-EC" sz="3600" i="1">
                        <a:solidFill>
                          <a:srgbClr val="00B050"/>
                        </a:solidFill>
                        <a:latin typeface="Cambria Math" panose="02040503050406030204" pitchFamily="18" charset="0"/>
                      </a:rPr>
                      <m:t>𝑛𝑃𝑟</m:t>
                    </m:r>
                    <m:r>
                      <a:rPr lang="es-EC" sz="36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s-EC" sz="3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EC" sz="3600" b="0" i="1" smtClean="0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s-EC" sz="3600" i="1">
                            <a:latin typeface="Cambria Math" panose="02040503050406030204" pitchFamily="18" charset="0"/>
                          </a:rPr>
                          <m:t>!</m:t>
                        </m:r>
                      </m:num>
                      <m:den>
                        <m:d>
                          <m:dPr>
                            <m:ctrlPr>
                              <a:rPr lang="es-EC" sz="36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s-EC" sz="3600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  <m:r>
                              <a:rPr lang="es-EC" sz="3600" i="1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s-EC" sz="3600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e>
                        </m:d>
                        <m:r>
                          <a:rPr lang="es-EC" sz="3600" i="1">
                            <a:latin typeface="Cambria Math" panose="02040503050406030204" pitchFamily="18" charset="0"/>
                          </a:rPr>
                          <m:t>!</m:t>
                        </m:r>
                      </m:den>
                    </m:f>
                  </m:oMath>
                </a14:m>
                <a:r>
                  <a:rPr lang="es-EC" sz="3600" dirty="0" smtClean="0"/>
                  <a:t> = 6</a:t>
                </a:r>
              </a:p>
              <a:p>
                <a:pPr marL="1828800" lvl="4" indent="0">
                  <a:buNone/>
                </a:pPr>
                <a:endParaRPr lang="es-EC" sz="3600" dirty="0"/>
              </a:p>
              <a:p>
                <a:pPr marL="1828800" lvl="4" indent="0">
                  <a:buNone/>
                </a:pPr>
                <a:endParaRPr lang="es-EC" sz="3600" dirty="0" smtClean="0"/>
              </a:p>
              <a:p>
                <a:pPr marL="1828800" lvl="4" indent="0">
                  <a:buNone/>
                </a:pPr>
                <a:endParaRPr lang="es-EC" sz="3600" dirty="0"/>
              </a:p>
              <a:p>
                <a:pPr marL="1828800" lvl="4" indent="0">
                  <a:buNone/>
                </a:pPr>
                <a:endParaRPr lang="es-EC" sz="3600" dirty="0" smtClean="0"/>
              </a:p>
              <a:p>
                <a:pPr marL="1828800" lvl="4" indent="0">
                  <a:buNone/>
                </a:pPr>
                <a:endParaRPr lang="es-EC" sz="3600" dirty="0"/>
              </a:p>
            </p:txBody>
          </p:sp>
        </mc:Choice>
        <mc:Fallback xmlns="">
          <p:sp>
            <p:nvSpPr>
              <p:cNvPr id="3" name="Marcador de contenido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09617" y="1211942"/>
                <a:ext cx="9875799" cy="5084355"/>
              </a:xfrm>
              <a:blipFill>
                <a:blip r:embed="rId3"/>
                <a:stretch>
                  <a:fillRect l="-864" t="-1199"/>
                </a:stretch>
              </a:blipFill>
            </p:spPr>
            <p:txBody>
              <a:bodyPr/>
              <a:lstStyle/>
              <a:p>
                <a:r>
                  <a:rPr lang="es-EC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132286" y="-4976314"/>
            <a:ext cx="12004390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C"/>
          </a:p>
        </p:txBody>
      </p:sp>
      <p:graphicFrame>
        <p:nvGraphicFramePr>
          <p:cNvPr id="5" name="Objeto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51294524"/>
              </p:ext>
            </p:extLst>
          </p:nvPr>
        </p:nvGraphicFramePr>
        <p:xfrm>
          <a:off x="132285" y="-4910120"/>
          <a:ext cx="2757524" cy="2835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" r:id="rId4" imgW="1320227" imgH="203112" progId="Equation.3">
                  <p:embed/>
                </p:oleObj>
              </mc:Choice>
              <mc:Fallback>
                <p:oleObj r:id="rId4" imgW="1320227" imgH="203112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2285" y="-4910120"/>
                        <a:ext cx="2757524" cy="28354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40436186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086740" y="1402944"/>
            <a:ext cx="2562254" cy="3880773"/>
          </a:xfrm>
        </p:spPr>
        <p:txBody>
          <a:bodyPr/>
          <a:lstStyle/>
          <a:p>
            <a:r>
              <a:rPr lang="en-US" sz="3200" dirty="0"/>
              <a:t>	a	b	c</a:t>
            </a:r>
            <a:endParaRPr lang="es-EC" sz="3200" dirty="0"/>
          </a:p>
          <a:p>
            <a:r>
              <a:rPr lang="en-US" sz="3200" dirty="0"/>
              <a:t>	b	c	a</a:t>
            </a:r>
            <a:endParaRPr lang="es-EC" sz="3200" dirty="0"/>
          </a:p>
          <a:p>
            <a:r>
              <a:rPr lang="en-US" sz="3200" dirty="0"/>
              <a:t>	c	a	b</a:t>
            </a:r>
            <a:endParaRPr lang="es-EC" sz="3200" dirty="0"/>
          </a:p>
          <a:p>
            <a:r>
              <a:rPr lang="en-US" sz="3200" dirty="0"/>
              <a:t>	b	a	c</a:t>
            </a:r>
            <a:endParaRPr lang="es-EC" sz="3200" dirty="0"/>
          </a:p>
          <a:p>
            <a:r>
              <a:rPr lang="en-US" sz="3200" dirty="0"/>
              <a:t>	</a:t>
            </a:r>
            <a:r>
              <a:rPr lang="es-EC" sz="3200" dirty="0"/>
              <a:t>a	c	b</a:t>
            </a:r>
          </a:p>
          <a:p>
            <a:r>
              <a:rPr lang="es-EC" sz="3200" dirty="0"/>
              <a:t>	c	b	a</a:t>
            </a:r>
          </a:p>
          <a:p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3237021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C" dirty="0">
                <a:solidFill>
                  <a:srgbClr val="00B050"/>
                </a:solidFill>
              </a:rPr>
              <a:t>De cuántas formas se pueden ordenar </a:t>
            </a:r>
            <a:r>
              <a:rPr lang="es-EC" dirty="0" smtClean="0">
                <a:solidFill>
                  <a:srgbClr val="00B050"/>
                </a:solidFill>
              </a:rPr>
              <a:t>5 bolas de diferentes colores colocándolas de 2 en 2</a:t>
            </a:r>
            <a:r>
              <a:rPr lang="es-EC" dirty="0">
                <a:solidFill>
                  <a:srgbClr val="00B050"/>
                </a:solidFill>
              </a:rPr>
              <a:t/>
            </a:r>
            <a:br>
              <a:rPr lang="es-EC" dirty="0">
                <a:solidFill>
                  <a:srgbClr val="00B050"/>
                </a:solidFill>
              </a:rPr>
            </a:br>
            <a:endParaRPr lang="es-EC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Marcador de contenido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1828800" lvl="4" indent="0">
                  <a:buNone/>
                </a:pPr>
                <a14:m>
                  <m:oMath xmlns:m="http://schemas.openxmlformats.org/officeDocument/2006/math">
                    <m:r>
                      <a:rPr lang="es-EC" sz="3600" i="1" smtClean="0">
                        <a:solidFill>
                          <a:srgbClr val="00B050"/>
                        </a:solidFill>
                        <a:latin typeface="Cambria Math" panose="02040503050406030204" pitchFamily="18" charset="0"/>
                      </a:rPr>
                      <m:t>𝑛𝑃𝑟</m:t>
                    </m:r>
                    <m:r>
                      <a:rPr lang="es-EC" sz="36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s-EC" sz="3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EC" sz="3600" b="0" i="1" smtClean="0">
                            <a:latin typeface="Cambria Math" panose="02040503050406030204" pitchFamily="18" charset="0"/>
                          </a:rPr>
                          <m:t>5</m:t>
                        </m:r>
                        <m:r>
                          <a:rPr lang="es-EC" sz="3600" i="1">
                            <a:latin typeface="Cambria Math" panose="02040503050406030204" pitchFamily="18" charset="0"/>
                          </a:rPr>
                          <m:t>!</m:t>
                        </m:r>
                      </m:num>
                      <m:den>
                        <m:d>
                          <m:dPr>
                            <m:ctrlPr>
                              <a:rPr lang="es-EC" sz="36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s-EC" sz="3600" b="0" i="1" smtClean="0">
                                <a:latin typeface="Cambria Math" panose="02040503050406030204" pitchFamily="18" charset="0"/>
                              </a:rPr>
                              <m:t>5</m:t>
                            </m:r>
                            <m:r>
                              <a:rPr lang="es-EC" sz="3600" i="1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s-EC" sz="36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</m:d>
                        <m:r>
                          <a:rPr lang="es-EC" sz="3600" i="1">
                            <a:latin typeface="Cambria Math" panose="02040503050406030204" pitchFamily="18" charset="0"/>
                          </a:rPr>
                          <m:t>!</m:t>
                        </m:r>
                      </m:den>
                    </m:f>
                  </m:oMath>
                </a14:m>
                <a:r>
                  <a:rPr lang="es-EC" sz="3600" dirty="0"/>
                  <a:t> = </a:t>
                </a:r>
                <a:r>
                  <a:rPr lang="es-EC" sz="3600" dirty="0" smtClean="0"/>
                  <a:t>20</a:t>
                </a:r>
                <a:endParaRPr lang="es-EC" sz="3600" dirty="0"/>
              </a:p>
              <a:p>
                <a:pPr marL="800100" lvl="2" indent="0">
                  <a:buNone/>
                </a:pPr>
                <a:r>
                  <a:rPr lang="es-EC" sz="2400" b="1" dirty="0" smtClean="0">
                    <a:solidFill>
                      <a:srgbClr val="0070C0"/>
                    </a:solidFill>
                  </a:rPr>
                  <a:t>  1</a:t>
                </a:r>
                <a:r>
                  <a:rPr lang="es-EC" sz="2400" b="1" dirty="0">
                    <a:solidFill>
                      <a:srgbClr val="0070C0"/>
                    </a:solidFill>
                  </a:rPr>
                  <a:t>		</a:t>
                </a:r>
                <a:r>
                  <a:rPr lang="es-EC" sz="2400" b="1" dirty="0" smtClean="0">
                    <a:solidFill>
                      <a:srgbClr val="0070C0"/>
                    </a:solidFill>
                  </a:rPr>
                  <a:t> 2</a:t>
                </a:r>
                <a:r>
                  <a:rPr lang="es-EC" sz="2400" b="1" dirty="0">
                    <a:solidFill>
                      <a:srgbClr val="0070C0"/>
                    </a:solidFill>
                  </a:rPr>
                  <a:t>		</a:t>
                </a:r>
                <a:r>
                  <a:rPr lang="es-EC" sz="2400" b="1" dirty="0" smtClean="0">
                    <a:solidFill>
                      <a:srgbClr val="0070C0"/>
                    </a:solidFill>
                  </a:rPr>
                  <a:t>      3</a:t>
                </a:r>
                <a:r>
                  <a:rPr lang="es-EC" sz="2400" b="1" dirty="0">
                    <a:solidFill>
                      <a:srgbClr val="0070C0"/>
                    </a:solidFill>
                  </a:rPr>
                  <a:t>		</a:t>
                </a:r>
                <a:r>
                  <a:rPr lang="es-EC" sz="2400" b="1" dirty="0" smtClean="0">
                    <a:solidFill>
                      <a:srgbClr val="0070C0"/>
                    </a:solidFill>
                  </a:rPr>
                  <a:t>      4</a:t>
                </a:r>
                <a:r>
                  <a:rPr lang="es-EC" sz="2400" b="1" dirty="0">
                    <a:solidFill>
                      <a:srgbClr val="0070C0"/>
                    </a:solidFill>
                  </a:rPr>
                  <a:t>		</a:t>
                </a:r>
                <a:r>
                  <a:rPr lang="es-EC" sz="2400" b="1" dirty="0" smtClean="0">
                    <a:solidFill>
                      <a:srgbClr val="0070C0"/>
                    </a:solidFill>
                  </a:rPr>
                  <a:t>      5</a:t>
                </a:r>
                <a:endParaRPr lang="es-EC" sz="2400" dirty="0">
                  <a:solidFill>
                    <a:srgbClr val="0070C0"/>
                  </a:solidFill>
                </a:endParaRPr>
              </a:p>
              <a:p>
                <a:pPr marL="800100" lvl="2" indent="0">
                  <a:buNone/>
                </a:pPr>
                <a:r>
                  <a:rPr lang="es-EC" sz="2400" dirty="0"/>
                  <a:t>1  2		2  1		3  1		4  1		5  1</a:t>
                </a:r>
              </a:p>
              <a:p>
                <a:pPr marL="800100" lvl="2" indent="0">
                  <a:buNone/>
                </a:pPr>
                <a:r>
                  <a:rPr lang="es-EC" sz="2400" dirty="0"/>
                  <a:t>1  3		2  3		3  2		4  2		5  2</a:t>
                </a:r>
              </a:p>
              <a:p>
                <a:pPr marL="800100" lvl="2" indent="0">
                  <a:buNone/>
                </a:pPr>
                <a:r>
                  <a:rPr lang="es-EC" sz="2400" dirty="0"/>
                  <a:t>1  4		2  4		3  4		4  3		5  3</a:t>
                </a:r>
              </a:p>
              <a:p>
                <a:pPr marL="800100" lvl="2" indent="0">
                  <a:buNone/>
                </a:pPr>
                <a:r>
                  <a:rPr lang="es-EC" sz="2400" dirty="0"/>
                  <a:t>1  5		2  5		3  5		4  5		5  4</a:t>
                </a:r>
              </a:p>
              <a:p>
                <a:endParaRPr lang="es-EC" dirty="0"/>
              </a:p>
            </p:txBody>
          </p:sp>
        </mc:Choice>
        <mc:Fallback xmlns="">
          <p:sp>
            <p:nvSpPr>
              <p:cNvPr id="3" name="Marcador de contenido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EC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507002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C" dirty="0">
                <a:solidFill>
                  <a:srgbClr val="00B050"/>
                </a:solidFill>
              </a:rPr>
              <a:t>De cuántas formas se pueden ordenar </a:t>
            </a:r>
            <a:r>
              <a:rPr lang="es-EC" dirty="0" smtClean="0">
                <a:solidFill>
                  <a:srgbClr val="00B050"/>
                </a:solidFill>
              </a:rPr>
              <a:t>10 </a:t>
            </a:r>
            <a:r>
              <a:rPr lang="es-EC" dirty="0">
                <a:solidFill>
                  <a:srgbClr val="00B050"/>
                </a:solidFill>
              </a:rPr>
              <a:t>bolas de diferentes colores </a:t>
            </a:r>
            <a:br>
              <a:rPr lang="es-EC" dirty="0">
                <a:solidFill>
                  <a:srgbClr val="00B050"/>
                </a:solidFill>
              </a:rPr>
            </a:br>
            <a:endParaRPr lang="es-EC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Marcador de contenido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r>
                      <a:rPr lang="es-EC" sz="3600" i="1" smtClean="0">
                        <a:solidFill>
                          <a:srgbClr val="00B050"/>
                        </a:solidFill>
                        <a:latin typeface="Cambria Math" panose="02040503050406030204" pitchFamily="18" charset="0"/>
                      </a:rPr>
                      <m:t>𝑛𝑃𝑟</m:t>
                    </m:r>
                    <m:r>
                      <a:rPr lang="es-EC" sz="36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s-EC" sz="3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EC" sz="3600" b="0" i="1" smtClean="0">
                            <a:latin typeface="Cambria Math" panose="02040503050406030204" pitchFamily="18" charset="0"/>
                          </a:rPr>
                          <m:t>10</m:t>
                        </m:r>
                        <m:r>
                          <a:rPr lang="es-EC" sz="3600" i="1">
                            <a:latin typeface="Cambria Math" panose="02040503050406030204" pitchFamily="18" charset="0"/>
                          </a:rPr>
                          <m:t>!</m:t>
                        </m:r>
                      </m:num>
                      <m:den>
                        <m:d>
                          <m:dPr>
                            <m:ctrlPr>
                              <a:rPr lang="es-EC" sz="36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s-EC" sz="3600" b="0" i="1" smtClean="0">
                                <a:latin typeface="Cambria Math" panose="02040503050406030204" pitchFamily="18" charset="0"/>
                              </a:rPr>
                              <m:t>10</m:t>
                            </m:r>
                            <m:r>
                              <a:rPr lang="es-EC" sz="3600" i="1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s-EC" sz="3600" b="0" i="1" smtClean="0">
                                <a:latin typeface="Cambria Math" panose="02040503050406030204" pitchFamily="18" charset="0"/>
                              </a:rPr>
                              <m:t>10</m:t>
                            </m:r>
                          </m:e>
                        </m:d>
                        <m:r>
                          <a:rPr lang="es-EC" sz="3600" i="1">
                            <a:latin typeface="Cambria Math" panose="02040503050406030204" pitchFamily="18" charset="0"/>
                          </a:rPr>
                          <m:t>!</m:t>
                        </m:r>
                      </m:den>
                    </m:f>
                  </m:oMath>
                </a14:m>
                <a:r>
                  <a:rPr lang="es-EC" dirty="0" smtClean="0"/>
                  <a:t>      = 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s-EC" sz="3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EC" sz="3600" b="0" i="1" smtClean="0">
                            <a:latin typeface="Cambria Math" panose="02040503050406030204" pitchFamily="18" charset="0"/>
                          </a:rPr>
                          <m:t>3628800</m:t>
                        </m:r>
                      </m:num>
                      <m:den>
                        <m:r>
                          <a:rPr lang="es-EC" sz="36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den>
                    </m:f>
                  </m:oMath>
                </a14:m>
                <a:endParaRPr lang="es-EC" dirty="0" smtClean="0"/>
              </a:p>
              <a:p>
                <a:endParaRPr lang="es-EC" dirty="0"/>
              </a:p>
              <a:p>
                <a:r>
                  <a:rPr lang="es-EC" sz="2800" dirty="0">
                    <a:solidFill>
                      <a:srgbClr val="0070C0"/>
                    </a:solidFill>
                  </a:rPr>
                  <a:t>Cuando n </a:t>
                </a:r>
                <a:r>
                  <a:rPr lang="es-EC" sz="2800" dirty="0" smtClean="0">
                    <a:solidFill>
                      <a:srgbClr val="0070C0"/>
                    </a:solidFill>
                  </a:rPr>
                  <a:t>= r </a:t>
                </a:r>
                <a:r>
                  <a:rPr lang="es-EC" sz="2800" dirty="0">
                    <a:solidFill>
                      <a:srgbClr val="0070C0"/>
                    </a:solidFill>
                  </a:rPr>
                  <a:t>para las permutaciones simplemente se puede sacar el factorial de n</a:t>
                </a:r>
              </a:p>
            </p:txBody>
          </p:sp>
        </mc:Choice>
        <mc:Fallback xmlns="">
          <p:sp>
            <p:nvSpPr>
              <p:cNvPr id="3" name="Marcador de contenido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851" r="-1773"/>
                </a:stretch>
              </a:blipFill>
            </p:spPr>
            <p:txBody>
              <a:bodyPr/>
              <a:lstStyle/>
              <a:p>
                <a:r>
                  <a:rPr lang="es-EC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637403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Faceta">
  <a:themeElements>
    <a:clrScheme name="Fac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47</TotalTime>
  <Words>65</Words>
  <Application>Microsoft Office PowerPoint</Application>
  <PresentationFormat>Panorámica</PresentationFormat>
  <Paragraphs>28</Paragraphs>
  <Slides>5</Slides>
  <Notes>0</Notes>
  <HiddenSlides>0</HiddenSlides>
  <MMClips>0</MMClips>
  <ScaleCrop>false</ScaleCrop>
  <HeadingPairs>
    <vt:vector size="8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11" baseType="lpstr">
      <vt:lpstr>Arial</vt:lpstr>
      <vt:lpstr>Cambria Math</vt:lpstr>
      <vt:lpstr>Trebuchet MS</vt:lpstr>
      <vt:lpstr>Wingdings 3</vt:lpstr>
      <vt:lpstr>Faceta</vt:lpstr>
      <vt:lpstr>Equation.3</vt:lpstr>
      <vt:lpstr>ELEMENTOS DE PROBABILIDAD</vt:lpstr>
      <vt:lpstr>Permutaciones</vt:lpstr>
      <vt:lpstr>Presentación de PowerPoint</vt:lpstr>
      <vt:lpstr>De cuántas formas se pueden ordenar 5 bolas de diferentes colores colocándolas de 2 en 2 </vt:lpstr>
      <vt:lpstr>De cuántas formas se pueden ordenar 10 bolas de diferentes colores  </vt:lpstr>
    </vt:vector>
  </TitlesOfParts>
  <Company>Toshiba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ELEMENTOS DE PROBABILIDAD</dc:title>
  <dc:creator>Guillermo Eduardo Montalvo larriva</dc:creator>
  <cp:lastModifiedBy>Guillermo Eduardo Montalvo larriva</cp:lastModifiedBy>
  <cp:revision>8</cp:revision>
  <dcterms:created xsi:type="dcterms:W3CDTF">2020-05-04T02:23:32Z</dcterms:created>
  <dcterms:modified xsi:type="dcterms:W3CDTF">2020-05-04T03:39:39Z</dcterms:modified>
</cp:coreProperties>
</file>