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2" r:id="rId3"/>
    <p:sldId id="263" r:id="rId4"/>
    <p:sldId id="258" r:id="rId5"/>
    <p:sldId id="257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010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490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370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60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347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901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535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569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014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819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29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382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615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989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029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7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67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4E53E-EAEC-4A43-9610-4A48F1C1C09C}" type="datetimeFigureOut">
              <a:rPr lang="es-EC" smtClean="0"/>
              <a:t>08/06/2020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BD11-37A0-4823-A4C0-26A541EAD88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5199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C" sz="7200" dirty="0" smtClean="0"/>
              <a:t>Redondeo de cifras</a:t>
            </a:r>
            <a:endParaRPr lang="es-EC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s-EC" sz="6000" dirty="0" smtClean="0"/>
              <a:t>Aproximaciones</a:t>
            </a:r>
            <a:endParaRPr lang="es-EC" sz="6000" dirty="0"/>
          </a:p>
        </p:txBody>
      </p:sp>
    </p:spTree>
    <p:extLst>
      <p:ext uri="{BB962C8B-B14F-4D97-AF65-F5344CB8AC3E}">
        <p14:creationId xmlns:p14="http://schemas.microsoft.com/office/powerpoint/2010/main" val="31100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DISTRIBUCIÓN DE FRECUENCIAS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0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10427"/>
          </a:xfrm>
        </p:spPr>
        <p:txBody>
          <a:bodyPr/>
          <a:lstStyle/>
          <a:p>
            <a:r>
              <a:rPr lang="es-EC" dirty="0" err="1" smtClean="0"/>
              <a:t>dATOS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7100" y="1699260"/>
            <a:ext cx="10312400" cy="4024125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r>
              <a:rPr lang="es-EC" dirty="0"/>
              <a:t> 20 	13 	8 	6 	10 	13 	2 	20 	13 	14 	11 	</a:t>
            </a:r>
          </a:p>
          <a:p>
            <a:r>
              <a:rPr lang="es-EC" dirty="0"/>
              <a:t>15 	15 	3 	7 	8 	14 	16 	19 	15 	15 	10 	</a:t>
            </a:r>
          </a:p>
          <a:p>
            <a:r>
              <a:rPr lang="es-EC" dirty="0"/>
              <a:t>12 	16 	18 	12 	15 	13 	13 	18 	16 	14 	7 		</a:t>
            </a:r>
          </a:p>
          <a:p>
            <a:r>
              <a:rPr lang="es-EC" dirty="0"/>
              <a:t>6 	12 	15 	16 	8 	9 	16 	14 	11 	</a:t>
            </a:r>
            <a:r>
              <a:rPr lang="es-EC" dirty="0" smtClean="0"/>
              <a:t>16         8</a:t>
            </a:r>
          </a:p>
          <a:p>
            <a:r>
              <a:rPr lang="es-EC" dirty="0"/>
              <a:t>15 	13 	18 	15 	13 	8 	18 	15 	12 	</a:t>
            </a:r>
            <a:r>
              <a:rPr lang="es-EC" dirty="0" smtClean="0"/>
              <a:t>13</a:t>
            </a:r>
          </a:p>
          <a:p>
            <a:r>
              <a:rPr lang="es-EC" dirty="0"/>
              <a:t>3 	15 	15 	15 	10 	6 	15 	13 	14 	12</a:t>
            </a:r>
          </a:p>
        </p:txBody>
      </p:sp>
    </p:spTree>
    <p:extLst>
      <p:ext uri="{BB962C8B-B14F-4D97-AF65-F5344CB8AC3E}">
        <p14:creationId xmlns:p14="http://schemas.microsoft.com/office/powerpoint/2010/main" val="29663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4200" y="764373"/>
            <a:ext cx="10820400" cy="5179227"/>
          </a:xfrm>
        </p:spPr>
        <p:txBody>
          <a:bodyPr>
            <a:normAutofit/>
          </a:bodyPr>
          <a:lstStyle/>
          <a:p>
            <a:r>
              <a:rPr lang="es-EC" dirty="0" smtClean="0"/>
              <a:t>Máximo    </a:t>
            </a:r>
            <a:r>
              <a:rPr lang="es-EC" dirty="0" err="1" smtClean="0"/>
              <a:t>Y</a:t>
            </a:r>
            <a:r>
              <a:rPr lang="es-EC" baseline="-25000" dirty="0" err="1" smtClean="0"/>
              <a:t>iM</a:t>
            </a:r>
            <a:endParaRPr lang="es-EC" baseline="-25000" dirty="0" smtClean="0"/>
          </a:p>
          <a:p>
            <a:r>
              <a:rPr lang="es-EC" dirty="0" smtClean="0"/>
              <a:t>20</a:t>
            </a:r>
          </a:p>
          <a:p>
            <a:endParaRPr lang="es-EC" dirty="0"/>
          </a:p>
          <a:p>
            <a:r>
              <a:rPr lang="es-EC" dirty="0" smtClean="0"/>
              <a:t>Mínimo  </a:t>
            </a:r>
            <a:r>
              <a:rPr lang="es-EC" dirty="0" err="1" smtClean="0"/>
              <a:t>Y</a:t>
            </a:r>
            <a:r>
              <a:rPr lang="es-EC" baseline="-25000" dirty="0" err="1" smtClean="0"/>
              <a:t>im</a:t>
            </a:r>
            <a:endParaRPr lang="es-EC" baseline="-25000" dirty="0" smtClean="0"/>
          </a:p>
          <a:p>
            <a:r>
              <a:rPr lang="es-EC" dirty="0" smtClean="0"/>
              <a:t>2</a:t>
            </a:r>
          </a:p>
          <a:p>
            <a:endParaRPr lang="es-EC" dirty="0"/>
          </a:p>
          <a:p>
            <a:r>
              <a:rPr lang="es-EC" dirty="0" smtClean="0"/>
              <a:t>Amplitud Total   </a:t>
            </a:r>
            <a:r>
              <a:rPr lang="es-EC" dirty="0"/>
              <a:t>AT </a:t>
            </a:r>
            <a:r>
              <a:rPr lang="es-EC" dirty="0" smtClean="0"/>
              <a:t>=  </a:t>
            </a:r>
            <a:r>
              <a:rPr lang="es-EC" dirty="0" err="1" smtClean="0"/>
              <a:t>Y</a:t>
            </a:r>
            <a:r>
              <a:rPr lang="es-EC" baseline="-25000" dirty="0" err="1" smtClean="0"/>
              <a:t>iM</a:t>
            </a:r>
            <a:r>
              <a:rPr lang="es-EC" baseline="-25000" dirty="0" smtClean="0"/>
              <a:t> </a:t>
            </a:r>
            <a:r>
              <a:rPr lang="es-EC" dirty="0" smtClean="0"/>
              <a:t>- </a:t>
            </a:r>
            <a:r>
              <a:rPr lang="es-EC" dirty="0" err="1"/>
              <a:t>Y</a:t>
            </a:r>
            <a:r>
              <a:rPr lang="es-EC" baseline="-25000" dirty="0" err="1"/>
              <a:t>im</a:t>
            </a:r>
            <a:endParaRPr lang="es-EC" baseline="-25000" dirty="0"/>
          </a:p>
          <a:p>
            <a:endParaRPr lang="es-EC" dirty="0"/>
          </a:p>
          <a:p>
            <a:r>
              <a:rPr lang="es-EC" dirty="0" smtClean="0"/>
              <a:t>AT</a:t>
            </a:r>
            <a:r>
              <a:rPr lang="es-EC" dirty="0"/>
              <a:t>= 20 – </a:t>
            </a:r>
            <a:r>
              <a:rPr lang="es-EC" dirty="0" smtClean="0"/>
              <a:t>2</a:t>
            </a:r>
          </a:p>
          <a:p>
            <a:r>
              <a:rPr lang="es-EC" dirty="0" smtClean="0"/>
              <a:t>AT= 18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25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AMPLITUD DE INTERVALO    c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s-EC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s-EC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AT</m:t>
                        </m:r>
                        <m:r>
                          <a:rPr lang="es-EC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EC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s-EC" sz="280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s-EC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s-EC" sz="2800" dirty="0" smtClean="0"/>
                  <a:t>           1</a:t>
                </a:r>
              </a:p>
              <a:p>
                <a:endParaRPr lang="es-EC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s-EC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s-EC" sz="28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𝑨𝑻</m:t>
                        </m:r>
                        <m:r>
                          <a:rPr lang="es-EC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C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EC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EC" sz="2800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s-EC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C" sz="2800" dirty="0"/>
                  <a:t>           </a:t>
                </a:r>
                <a:r>
                  <a:rPr lang="es-EC" sz="2800" dirty="0" smtClean="0"/>
                  <a:t>4</a:t>
                </a:r>
              </a:p>
              <a:p>
                <a:endParaRPr lang="es-EC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s-EC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s-EC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sub>
                          </m:sSub>
                          <m:r>
                            <a:rPr lang="es-EC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C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s-EC" sz="28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num>
                        <m:den>
                          <m:r>
                            <a:rPr lang="es-EC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EC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2800" dirty="0"/>
              </a:p>
              <a:p>
                <a14:m>
                  <m:oMath xmlns:m="http://schemas.openxmlformats.org/officeDocument/2006/math">
                    <m:r>
                      <a:rPr lang="es-EC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C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C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sz="2800" dirty="0" smtClean="0"/>
                  <a:t>  2,5            1      2      </a:t>
                </a:r>
                <a:r>
                  <a:rPr lang="es-EC" sz="28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s-EC" sz="2800" dirty="0" smtClean="0"/>
                  <a:t>      4</a:t>
                </a:r>
                <a:endParaRPr lang="es-EC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5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0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cap="none" dirty="0" smtClean="0"/>
              <a:t>Número de intervalos</a:t>
            </a:r>
            <a:endParaRPr lang="es-EC" cap="non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C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s-EC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3200" i="1">
                            <a:latin typeface="Cambria Math" panose="02040503050406030204" pitchFamily="18" charset="0"/>
                          </a:rPr>
                          <m:t>𝐴𝑇</m:t>
                        </m:r>
                        <m:r>
                          <a:rPr lang="es-EC" sz="32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s-EC" sz="3200" dirty="0"/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C" sz="3200" b="0" i="0" smtClean="0">
                        <a:latin typeface="Cambria Math" panose="02040503050406030204" pitchFamily="18" charset="0"/>
                      </a:rPr>
                      <m:t>º</m:t>
                    </m:r>
                    <m:r>
                      <a:rPr lang="es-EC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3200" i="1">
                            <a:latin typeface="Cambria Math" panose="02040503050406030204" pitchFamily="18" charset="0"/>
                          </a:rPr>
                          <m:t>18+1</m:t>
                        </m:r>
                      </m:num>
                      <m:den>
                        <m:r>
                          <a:rPr lang="es-EC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EC" sz="3200" dirty="0"/>
                  <a:t>           </a:t>
                </a:r>
                <a:r>
                  <a:rPr lang="es-EC" sz="3200" dirty="0" smtClean="0"/>
                  <a:t>6,33   ≈   7</a:t>
                </a:r>
              </a:p>
              <a:p>
                <a:endParaRPr lang="es-EC" sz="3200" dirty="0"/>
              </a:p>
              <a:p>
                <a:r>
                  <a:rPr lang="es-EC" sz="3200" dirty="0" smtClean="0"/>
                  <a:t>Única aproximación que se realiza siempre al inmediato superior</a:t>
                </a:r>
                <a:endParaRPr lang="es-EC" sz="3200" dirty="0"/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6" t="-90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9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Intervalos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30586"/>
              </p:ext>
            </p:extLst>
          </p:nvPr>
        </p:nvGraphicFramePr>
        <p:xfrm>
          <a:off x="685800" y="2193925"/>
          <a:ext cx="10820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257447434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4093853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13712005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4847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Nº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Intervalos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955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1.5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 – 4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90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4.5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 – 7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08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7.5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 – 10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85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10.5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– 13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6549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13.5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 – 16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11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 – 19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097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20 - 22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22.5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47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18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s-EC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3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Puntos medios</a:t>
            </a:r>
            <a:endParaRPr lang="es-EC"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36461"/>
              </p:ext>
            </p:extLst>
          </p:nvPr>
        </p:nvGraphicFramePr>
        <p:xfrm>
          <a:off x="2127351" y="1653379"/>
          <a:ext cx="7829449" cy="37652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81246">
                  <a:extLst>
                    <a:ext uri="{9D8B030D-6E8A-4147-A177-3AD203B41FA5}">
                      <a16:colId xmlns:a16="http://schemas.microsoft.com/office/drawing/2014/main" val="701666298"/>
                    </a:ext>
                  </a:extLst>
                </a:gridCol>
                <a:gridCol w="1058033">
                  <a:extLst>
                    <a:ext uri="{9D8B030D-6E8A-4147-A177-3AD203B41FA5}">
                      <a16:colId xmlns:a16="http://schemas.microsoft.com/office/drawing/2014/main" val="1866736909"/>
                    </a:ext>
                  </a:extLst>
                </a:gridCol>
                <a:gridCol w="2116068">
                  <a:extLst>
                    <a:ext uri="{9D8B030D-6E8A-4147-A177-3AD203B41FA5}">
                      <a16:colId xmlns:a16="http://schemas.microsoft.com/office/drawing/2014/main" val="988980956"/>
                    </a:ext>
                  </a:extLst>
                </a:gridCol>
                <a:gridCol w="1587051">
                  <a:extLst>
                    <a:ext uri="{9D8B030D-6E8A-4147-A177-3AD203B41FA5}">
                      <a16:colId xmlns:a16="http://schemas.microsoft.com/office/drawing/2014/main" val="4082148060"/>
                    </a:ext>
                  </a:extLst>
                </a:gridCol>
                <a:gridCol w="1587051">
                  <a:extLst>
                    <a:ext uri="{9D8B030D-6E8A-4147-A177-3AD203B41FA5}">
                      <a16:colId xmlns:a16="http://schemas.microsoft.com/office/drawing/2014/main" val="2380275850"/>
                    </a:ext>
                  </a:extLst>
                </a:gridCol>
              </a:tblGrid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Nº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Intervalos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Y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0673085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 – 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8930256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 – 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122014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7.5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8 – 10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10.5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712677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10.5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11 – 13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13.5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62033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13.5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14 – 16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16.5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55569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16.5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17 – 19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19.5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9424022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19.5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20 - 22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22.5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9049825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6826512"/>
                  </a:ext>
                </a:extLst>
              </a:tr>
              <a:tr h="376529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C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564250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/>
              <p:cNvSpPr txBox="1"/>
              <p:nvPr/>
            </p:nvSpPr>
            <p:spPr>
              <a:xfrm>
                <a:off x="2888826" y="5564744"/>
                <a:ext cx="1711622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C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826" y="5564744"/>
                <a:ext cx="1711622" cy="5231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/>
              <p:cNvSpPr txBox="1"/>
              <p:nvPr/>
            </p:nvSpPr>
            <p:spPr>
              <a:xfrm>
                <a:off x="5161806" y="5563719"/>
                <a:ext cx="1580433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1,5+  4,5</m:t>
                          </m:r>
                        </m:num>
                        <m:den>
                          <m:r>
                            <a:rPr lang="es-EC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806" y="5563719"/>
                <a:ext cx="1580433" cy="5241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/>
              <p:cNvSpPr txBox="1"/>
              <p:nvPr/>
            </p:nvSpPr>
            <p:spPr>
              <a:xfrm>
                <a:off x="7610366" y="5617701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366" y="5617701"/>
                <a:ext cx="192360" cy="276999"/>
              </a:xfrm>
              <a:prstGeom prst="rect">
                <a:avLst/>
              </a:prstGeom>
              <a:blipFill>
                <a:blip r:embed="rId4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4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cap="none" dirty="0" smtClean="0"/>
              <a:t>Frecuencias absolutas</a:t>
            </a:r>
            <a:endParaRPr lang="es-EC" cap="non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635558"/>
              </p:ext>
            </p:extLst>
          </p:nvPr>
        </p:nvGraphicFramePr>
        <p:xfrm>
          <a:off x="1587499" y="2184399"/>
          <a:ext cx="9258300" cy="370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89139">
                  <a:extLst>
                    <a:ext uri="{9D8B030D-6E8A-4147-A177-3AD203B41FA5}">
                      <a16:colId xmlns:a16="http://schemas.microsoft.com/office/drawing/2014/main" val="1012768592"/>
                    </a:ext>
                  </a:extLst>
                </a:gridCol>
                <a:gridCol w="849385">
                  <a:extLst>
                    <a:ext uri="{9D8B030D-6E8A-4147-A177-3AD203B41FA5}">
                      <a16:colId xmlns:a16="http://schemas.microsoft.com/office/drawing/2014/main" val="2485704206"/>
                    </a:ext>
                  </a:extLst>
                </a:gridCol>
                <a:gridCol w="1698771">
                  <a:extLst>
                    <a:ext uri="{9D8B030D-6E8A-4147-A177-3AD203B41FA5}">
                      <a16:colId xmlns:a16="http://schemas.microsoft.com/office/drawing/2014/main" val="3935909816"/>
                    </a:ext>
                  </a:extLst>
                </a:gridCol>
                <a:gridCol w="1274078">
                  <a:extLst>
                    <a:ext uri="{9D8B030D-6E8A-4147-A177-3AD203B41FA5}">
                      <a16:colId xmlns:a16="http://schemas.microsoft.com/office/drawing/2014/main" val="204079362"/>
                    </a:ext>
                  </a:extLst>
                </a:gridCol>
                <a:gridCol w="1274078">
                  <a:extLst>
                    <a:ext uri="{9D8B030D-6E8A-4147-A177-3AD203B41FA5}">
                      <a16:colId xmlns:a16="http://schemas.microsoft.com/office/drawing/2014/main" val="373462198"/>
                    </a:ext>
                  </a:extLst>
                </a:gridCol>
                <a:gridCol w="1911117">
                  <a:extLst>
                    <a:ext uri="{9D8B030D-6E8A-4147-A177-3AD203B41FA5}">
                      <a16:colId xmlns:a16="http://schemas.microsoft.com/office/drawing/2014/main" val="2951715976"/>
                    </a:ext>
                  </a:extLst>
                </a:gridCol>
                <a:gridCol w="1061732">
                  <a:extLst>
                    <a:ext uri="{9D8B030D-6E8A-4147-A177-3AD203B41FA5}">
                      <a16:colId xmlns:a16="http://schemas.microsoft.com/office/drawing/2014/main" val="288711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Nº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Intervalos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Y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Tabulación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250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 – 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3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4.5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 – 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90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7.5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8 – 10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10.5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72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10.5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11 – 13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13.5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</a:rPr>
                        <a:t>12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270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13.5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14 – 16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16.5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</a:rPr>
                        <a:t>15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8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16.5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17 – 19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19.5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305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19.5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20 - 22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22.5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22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16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C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</a:rPr>
                        <a:t>n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3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3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0" y="294473"/>
            <a:ext cx="8610600" cy="658027"/>
          </a:xfrm>
        </p:spPr>
        <p:txBody>
          <a:bodyPr/>
          <a:lstStyle/>
          <a:p>
            <a:r>
              <a:rPr lang="es-EC" cap="none" dirty="0" smtClean="0"/>
              <a:t>Frecuencias relativas</a:t>
            </a:r>
            <a:endParaRPr lang="es-EC" cap="non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995331"/>
              </p:ext>
            </p:extLst>
          </p:nvPr>
        </p:nvGraphicFramePr>
        <p:xfrm>
          <a:off x="2019300" y="1104899"/>
          <a:ext cx="7747001" cy="38227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5535">
                  <a:extLst>
                    <a:ext uri="{9D8B030D-6E8A-4147-A177-3AD203B41FA5}">
                      <a16:colId xmlns:a16="http://schemas.microsoft.com/office/drawing/2014/main" val="3139220413"/>
                    </a:ext>
                  </a:extLst>
                </a:gridCol>
                <a:gridCol w="782525">
                  <a:extLst>
                    <a:ext uri="{9D8B030D-6E8A-4147-A177-3AD203B41FA5}">
                      <a16:colId xmlns:a16="http://schemas.microsoft.com/office/drawing/2014/main" val="3193353052"/>
                    </a:ext>
                  </a:extLst>
                </a:gridCol>
                <a:gridCol w="1565051">
                  <a:extLst>
                    <a:ext uri="{9D8B030D-6E8A-4147-A177-3AD203B41FA5}">
                      <a16:colId xmlns:a16="http://schemas.microsoft.com/office/drawing/2014/main" val="4147425359"/>
                    </a:ext>
                  </a:extLst>
                </a:gridCol>
                <a:gridCol w="1173788">
                  <a:extLst>
                    <a:ext uri="{9D8B030D-6E8A-4147-A177-3AD203B41FA5}">
                      <a16:colId xmlns:a16="http://schemas.microsoft.com/office/drawing/2014/main" val="2775524221"/>
                    </a:ext>
                  </a:extLst>
                </a:gridCol>
                <a:gridCol w="1173788">
                  <a:extLst>
                    <a:ext uri="{9D8B030D-6E8A-4147-A177-3AD203B41FA5}">
                      <a16:colId xmlns:a16="http://schemas.microsoft.com/office/drawing/2014/main" val="632910703"/>
                    </a:ext>
                  </a:extLst>
                </a:gridCol>
                <a:gridCol w="978157">
                  <a:extLst>
                    <a:ext uri="{9D8B030D-6E8A-4147-A177-3AD203B41FA5}">
                      <a16:colId xmlns:a16="http://schemas.microsoft.com/office/drawing/2014/main" val="4137378094"/>
                    </a:ext>
                  </a:extLst>
                </a:gridCol>
                <a:gridCol w="978157">
                  <a:extLst>
                    <a:ext uri="{9D8B030D-6E8A-4147-A177-3AD203B41FA5}">
                      <a16:colId xmlns:a16="http://schemas.microsoft.com/office/drawing/2014/main" val="3916307965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Nº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</a:rPr>
                        <a:t>Intervalos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err="1">
                          <a:effectLst/>
                        </a:rPr>
                        <a:t>Y</a:t>
                      </a:r>
                      <a:r>
                        <a:rPr lang="es-EC" sz="2400" baseline="-25000" dirty="0" err="1">
                          <a:effectLst/>
                        </a:rPr>
                        <a:t>i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</a:rPr>
                        <a:t>n</a:t>
                      </a:r>
                      <a:r>
                        <a:rPr lang="es-EC" sz="2400" baseline="-25000" dirty="0">
                          <a:effectLst/>
                        </a:rPr>
                        <a:t>i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h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9993338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 – 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3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974619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 – 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5600107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8 – 10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10.5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0.14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787826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10.5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11 – 13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13.5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12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0.25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078365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13.5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14 – 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1</a:t>
                      </a:r>
                      <a:r>
                        <a:rPr lang="es-EC" sz="2400" dirty="0" smtClean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0.38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659399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17 – 19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19.5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907769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19.5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20 - 22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22.5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064429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85812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C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400" dirty="0">
                          <a:effectLst/>
                        </a:rPr>
                        <a:t> h</a:t>
                      </a:r>
                      <a:r>
                        <a:rPr lang="es-EC" sz="2400" baseline="-25000" dirty="0">
                          <a:effectLst/>
                        </a:rPr>
                        <a:t>i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7916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4622800" y="5130800"/>
                <a:ext cx="2133600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4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s-EC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C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C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C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C" sz="4400" dirty="0"/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00" y="5130800"/>
                <a:ext cx="2133600" cy="11596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4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599" y="408771"/>
            <a:ext cx="8610600" cy="1000929"/>
          </a:xfrm>
        </p:spPr>
        <p:txBody>
          <a:bodyPr/>
          <a:lstStyle/>
          <a:p>
            <a:r>
              <a:rPr lang="es-EC" cap="none" dirty="0" smtClean="0"/>
              <a:t>Frecuencia absoluta acumulada</a:t>
            </a:r>
            <a:endParaRPr lang="es-EC" cap="none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607950"/>
              </p:ext>
            </p:extLst>
          </p:nvPr>
        </p:nvGraphicFramePr>
        <p:xfrm>
          <a:off x="1041397" y="1701799"/>
          <a:ext cx="10464802" cy="4660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1803">
                  <a:extLst>
                    <a:ext uri="{9D8B030D-6E8A-4147-A177-3AD203B41FA5}">
                      <a16:colId xmlns:a16="http://schemas.microsoft.com/office/drawing/2014/main" val="2783703843"/>
                    </a:ext>
                  </a:extLst>
                </a:gridCol>
                <a:gridCol w="972715">
                  <a:extLst>
                    <a:ext uri="{9D8B030D-6E8A-4147-A177-3AD203B41FA5}">
                      <a16:colId xmlns:a16="http://schemas.microsoft.com/office/drawing/2014/main" val="3837479408"/>
                    </a:ext>
                  </a:extLst>
                </a:gridCol>
                <a:gridCol w="1945431">
                  <a:extLst>
                    <a:ext uri="{9D8B030D-6E8A-4147-A177-3AD203B41FA5}">
                      <a16:colId xmlns:a16="http://schemas.microsoft.com/office/drawing/2014/main" val="1174110362"/>
                    </a:ext>
                  </a:extLst>
                </a:gridCol>
                <a:gridCol w="1459074">
                  <a:extLst>
                    <a:ext uri="{9D8B030D-6E8A-4147-A177-3AD203B41FA5}">
                      <a16:colId xmlns:a16="http://schemas.microsoft.com/office/drawing/2014/main" val="2717385776"/>
                    </a:ext>
                  </a:extLst>
                </a:gridCol>
                <a:gridCol w="1459074">
                  <a:extLst>
                    <a:ext uri="{9D8B030D-6E8A-4147-A177-3AD203B41FA5}">
                      <a16:colId xmlns:a16="http://schemas.microsoft.com/office/drawing/2014/main" val="2282635058"/>
                    </a:ext>
                  </a:extLst>
                </a:gridCol>
                <a:gridCol w="834915">
                  <a:extLst>
                    <a:ext uri="{9D8B030D-6E8A-4147-A177-3AD203B41FA5}">
                      <a16:colId xmlns:a16="http://schemas.microsoft.com/office/drawing/2014/main" val="3455887945"/>
                    </a:ext>
                  </a:extLst>
                </a:gridCol>
                <a:gridCol w="1215895">
                  <a:extLst>
                    <a:ext uri="{9D8B030D-6E8A-4147-A177-3AD203B41FA5}">
                      <a16:colId xmlns:a16="http://schemas.microsoft.com/office/drawing/2014/main" val="2759452885"/>
                    </a:ext>
                  </a:extLst>
                </a:gridCol>
                <a:gridCol w="1215895">
                  <a:extLst>
                    <a:ext uri="{9D8B030D-6E8A-4147-A177-3AD203B41FA5}">
                      <a16:colId xmlns:a16="http://schemas.microsoft.com/office/drawing/2014/main" val="1012414541"/>
                    </a:ext>
                  </a:extLst>
                </a:gridCol>
              </a:tblGrid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Nº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Intervalos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Y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h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72618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 – 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836050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 – 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11106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8 – 10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10.5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0.14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2799194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10.5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11 – 13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13.5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12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0.25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1201194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13.5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14 – 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15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0.38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906878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17 – 19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19.5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015720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19.5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20 - 22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22.5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260574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281353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C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400" dirty="0">
                          <a:effectLst/>
                        </a:rPr>
                        <a:t> h</a:t>
                      </a:r>
                      <a:r>
                        <a:rPr lang="es-EC" sz="2400" baseline="-25000" dirty="0">
                          <a:effectLst/>
                        </a:rPr>
                        <a:t>i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33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8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Valor Absoluto y Relativo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3600" dirty="0" smtClean="0">
                <a:solidFill>
                  <a:srgbClr val="00B0F0"/>
                </a:solidFill>
              </a:rPr>
              <a:t>Absoluto</a:t>
            </a:r>
            <a:r>
              <a:rPr lang="es-EC" sz="2800" dirty="0" smtClean="0"/>
              <a:t>.</a:t>
            </a:r>
          </a:p>
          <a:p>
            <a:pPr lvl="2"/>
            <a:r>
              <a:rPr lang="es-EC" sz="2400" dirty="0" smtClean="0"/>
              <a:t>Es el que presenta cada número sin importar su ubicación, es decir es el que tiene lo que muestra su imagen</a:t>
            </a:r>
          </a:p>
          <a:p>
            <a:pPr lvl="2"/>
            <a:endParaRPr lang="es-EC" sz="2400" dirty="0" smtClean="0"/>
          </a:p>
          <a:p>
            <a:r>
              <a:rPr lang="es-EC" sz="4000" dirty="0" smtClean="0">
                <a:solidFill>
                  <a:srgbClr val="00B0F0"/>
                </a:solidFill>
              </a:rPr>
              <a:t>Relativo</a:t>
            </a:r>
            <a:r>
              <a:rPr lang="es-EC" sz="2800" dirty="0" smtClean="0"/>
              <a:t>.</a:t>
            </a:r>
          </a:p>
          <a:p>
            <a:pPr lvl="2"/>
            <a:r>
              <a:rPr lang="es-EC" sz="2400" dirty="0" smtClean="0"/>
              <a:t>Es el que presenta cada número según su ubicación, es decir su valor está en relación al lugar que ocupa dentro de la cantidad escrita</a:t>
            </a:r>
          </a:p>
          <a:p>
            <a:pPr lvl="2"/>
            <a:endParaRPr lang="es-EC" sz="2400" dirty="0" smtClean="0"/>
          </a:p>
          <a:p>
            <a:pPr lvl="2"/>
            <a:endParaRPr lang="es-EC" sz="2400" dirty="0"/>
          </a:p>
          <a:p>
            <a:pPr lvl="2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893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1000" y="154773"/>
            <a:ext cx="8610600" cy="768349"/>
          </a:xfrm>
        </p:spPr>
        <p:txBody>
          <a:bodyPr/>
          <a:lstStyle/>
          <a:p>
            <a:r>
              <a:rPr lang="es-EC" cap="none" dirty="0"/>
              <a:t>Frecuencia </a:t>
            </a:r>
            <a:r>
              <a:rPr lang="es-EC" cap="none" dirty="0" smtClean="0"/>
              <a:t>relativa </a:t>
            </a:r>
            <a:r>
              <a:rPr lang="es-EC" cap="none" dirty="0"/>
              <a:t>acumulada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844"/>
              </p:ext>
            </p:extLst>
          </p:nvPr>
        </p:nvGraphicFramePr>
        <p:xfrm>
          <a:off x="1320802" y="1375961"/>
          <a:ext cx="9982197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3782">
                  <a:extLst>
                    <a:ext uri="{9D8B030D-6E8A-4147-A177-3AD203B41FA5}">
                      <a16:colId xmlns:a16="http://schemas.microsoft.com/office/drawing/2014/main" val="35688726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3214344715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1342924389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404980827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474181137"/>
                    </a:ext>
                  </a:extLst>
                </a:gridCol>
                <a:gridCol w="713509">
                  <a:extLst>
                    <a:ext uri="{9D8B030D-6E8A-4147-A177-3AD203B41FA5}">
                      <a16:colId xmlns:a16="http://schemas.microsoft.com/office/drawing/2014/main" val="3665101909"/>
                    </a:ext>
                  </a:extLst>
                </a:gridCol>
                <a:gridCol w="1039090">
                  <a:extLst>
                    <a:ext uri="{9D8B030D-6E8A-4147-A177-3AD203B41FA5}">
                      <a16:colId xmlns:a16="http://schemas.microsoft.com/office/drawing/2014/main" val="2406405835"/>
                    </a:ext>
                  </a:extLst>
                </a:gridCol>
                <a:gridCol w="1039090">
                  <a:extLst>
                    <a:ext uri="{9D8B030D-6E8A-4147-A177-3AD203B41FA5}">
                      <a16:colId xmlns:a16="http://schemas.microsoft.com/office/drawing/2014/main" val="401940093"/>
                    </a:ext>
                  </a:extLst>
                </a:gridCol>
                <a:gridCol w="1039090">
                  <a:extLst>
                    <a:ext uri="{9D8B030D-6E8A-4147-A177-3AD203B41FA5}">
                      <a16:colId xmlns:a16="http://schemas.microsoft.com/office/drawing/2014/main" val="4180285808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Nº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</a:rPr>
                        <a:t>Intervalos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Y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h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H</a:t>
                      </a:r>
                      <a:r>
                        <a:rPr lang="es-EC" sz="2400" baseline="-25000">
                          <a:effectLst/>
                        </a:rPr>
                        <a:t>i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97236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 – 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761419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 – 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0.12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292188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8 – 10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10.5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0.14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0.27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9738359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10.5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11 – 13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13.5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12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0.25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0.52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714674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13.5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14 – 16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</a:rPr>
                        <a:t>15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0.38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0.89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96876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16.5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17 – 19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19.5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 smtClean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0.08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0.97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361830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7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19.5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20 - 22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22.5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</a:rPr>
                        <a:t>21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2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0.03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45386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3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64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1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511533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C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n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400" dirty="0">
                          <a:effectLst/>
                        </a:rPr>
                        <a:t> h</a:t>
                      </a:r>
                      <a:r>
                        <a:rPr lang="es-EC" sz="2400" baseline="-25000" dirty="0">
                          <a:effectLst/>
                        </a:rPr>
                        <a:t>i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>
                          <a:effectLst/>
                        </a:rPr>
                        <a:t> </a:t>
                      </a:r>
                      <a:endParaRPr lang="es-EC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400" dirty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4993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711700" y="5295900"/>
                <a:ext cx="1435100" cy="1267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4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C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C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4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C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C" sz="4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EC" sz="4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0" y="5295900"/>
                <a:ext cx="1435100" cy="1267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05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6400" y="180173"/>
            <a:ext cx="8610600" cy="1293028"/>
          </a:xfrm>
        </p:spPr>
        <p:txBody>
          <a:bodyPr/>
          <a:lstStyle/>
          <a:p>
            <a:r>
              <a:rPr lang="es-EC" dirty="0" smtClean="0"/>
              <a:t>Cálculo de porcentajes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436895"/>
              </p:ext>
            </p:extLst>
          </p:nvPr>
        </p:nvGraphicFramePr>
        <p:xfrm>
          <a:off x="1189990" y="1473199"/>
          <a:ext cx="10036811" cy="3378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9827">
                  <a:extLst>
                    <a:ext uri="{9D8B030D-6E8A-4147-A177-3AD203B41FA5}">
                      <a16:colId xmlns:a16="http://schemas.microsoft.com/office/drawing/2014/main" val="4191979578"/>
                    </a:ext>
                  </a:extLst>
                </a:gridCol>
                <a:gridCol w="757019">
                  <a:extLst>
                    <a:ext uri="{9D8B030D-6E8A-4147-A177-3AD203B41FA5}">
                      <a16:colId xmlns:a16="http://schemas.microsoft.com/office/drawing/2014/main" val="2239819042"/>
                    </a:ext>
                  </a:extLst>
                </a:gridCol>
                <a:gridCol w="1514038">
                  <a:extLst>
                    <a:ext uri="{9D8B030D-6E8A-4147-A177-3AD203B41FA5}">
                      <a16:colId xmlns:a16="http://schemas.microsoft.com/office/drawing/2014/main" val="849969706"/>
                    </a:ext>
                  </a:extLst>
                </a:gridCol>
                <a:gridCol w="1135528">
                  <a:extLst>
                    <a:ext uri="{9D8B030D-6E8A-4147-A177-3AD203B41FA5}">
                      <a16:colId xmlns:a16="http://schemas.microsoft.com/office/drawing/2014/main" val="114945048"/>
                    </a:ext>
                  </a:extLst>
                </a:gridCol>
                <a:gridCol w="1135528">
                  <a:extLst>
                    <a:ext uri="{9D8B030D-6E8A-4147-A177-3AD203B41FA5}">
                      <a16:colId xmlns:a16="http://schemas.microsoft.com/office/drawing/2014/main" val="203249486"/>
                    </a:ext>
                  </a:extLst>
                </a:gridCol>
                <a:gridCol w="649775">
                  <a:extLst>
                    <a:ext uri="{9D8B030D-6E8A-4147-A177-3AD203B41FA5}">
                      <a16:colId xmlns:a16="http://schemas.microsoft.com/office/drawing/2014/main" val="197735984"/>
                    </a:ext>
                  </a:extLst>
                </a:gridCol>
                <a:gridCol w="946274">
                  <a:extLst>
                    <a:ext uri="{9D8B030D-6E8A-4147-A177-3AD203B41FA5}">
                      <a16:colId xmlns:a16="http://schemas.microsoft.com/office/drawing/2014/main" val="3277561883"/>
                    </a:ext>
                  </a:extLst>
                </a:gridCol>
                <a:gridCol w="946274">
                  <a:extLst>
                    <a:ext uri="{9D8B030D-6E8A-4147-A177-3AD203B41FA5}">
                      <a16:colId xmlns:a16="http://schemas.microsoft.com/office/drawing/2014/main" val="1964442427"/>
                    </a:ext>
                  </a:extLst>
                </a:gridCol>
                <a:gridCol w="946274">
                  <a:extLst>
                    <a:ext uri="{9D8B030D-6E8A-4147-A177-3AD203B41FA5}">
                      <a16:colId xmlns:a16="http://schemas.microsoft.com/office/drawing/2014/main" val="2926469739"/>
                    </a:ext>
                  </a:extLst>
                </a:gridCol>
                <a:gridCol w="946274">
                  <a:extLst>
                    <a:ext uri="{9D8B030D-6E8A-4147-A177-3AD203B41FA5}">
                      <a16:colId xmlns:a16="http://schemas.microsoft.com/office/drawing/2014/main" val="1767737428"/>
                    </a:ext>
                  </a:extLst>
                </a:gridCol>
              </a:tblGrid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Nº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Intervalos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Y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h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H</a:t>
                      </a:r>
                      <a:r>
                        <a:rPr lang="es-EC" sz="2000" baseline="-25000">
                          <a:effectLst/>
                        </a:rPr>
                        <a:t>i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%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180470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 – 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0.05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0.05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4.69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04532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 – 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0.08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</a:rPr>
                        <a:t>0.12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7.81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6195211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8 – 10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10.5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0.14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0.27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14.06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464532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10.5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11 – 13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13.5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</a:rPr>
                        <a:t>12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0.25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0.52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25.00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714038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13.5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14 – 16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16.5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</a:rPr>
                        <a:t>15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0.38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0.89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37.50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0915378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16.5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17 – 19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19.5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 smtClean="0">
                          <a:effectLst/>
                          <a:latin typeface="+mn-lt"/>
                          <a:ea typeface="+mn-ea"/>
                        </a:rPr>
                        <a:t>18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0.08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0.97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7.81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987908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7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19.5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20 - 22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22.5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0.03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3.12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7837440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64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100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330964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C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000" dirty="0">
                          <a:effectLst/>
                        </a:rPr>
                        <a:t> h</a:t>
                      </a:r>
                      <a:r>
                        <a:rPr lang="es-EC" sz="2000" baseline="-25000" dirty="0">
                          <a:effectLst/>
                        </a:rPr>
                        <a:t>i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2000" dirty="0">
                          <a:effectLst/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s-EC" sz="2000" dirty="0">
                          <a:effectLst/>
                        </a:rPr>
                        <a:t>%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9423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711700" y="5295900"/>
                <a:ext cx="3009900" cy="906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4400" b="0" i="1" smtClean="0">
                        <a:latin typeface="Cambria Math" panose="02040503050406030204" pitchFamily="18" charset="0"/>
                      </a:rPr>
                      <m:t>%=</m:t>
                    </m:r>
                    <m:f>
                      <m:fPr>
                        <m:ctrlPr>
                          <a:rPr lang="es-EC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s-EC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EC" sz="4400" dirty="0" smtClean="0"/>
                  <a:t>*100</a:t>
                </a:r>
                <a:endParaRPr lang="es-EC" sz="44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0" y="5295900"/>
                <a:ext cx="3009900" cy="906017"/>
              </a:xfrm>
              <a:prstGeom prst="rect">
                <a:avLst/>
              </a:prstGeom>
              <a:blipFill>
                <a:blip r:embed="rId2"/>
                <a:stretch>
                  <a:fillRect t="-11486" r="-4251" b="-1891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6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167473"/>
            <a:ext cx="8610600" cy="1293028"/>
          </a:xfrm>
        </p:spPr>
        <p:txBody>
          <a:bodyPr/>
          <a:lstStyle/>
          <a:p>
            <a:r>
              <a:rPr lang="es-EC" dirty="0" smtClean="0"/>
              <a:t>Porcentajes Acumulados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052325"/>
              </p:ext>
            </p:extLst>
          </p:nvPr>
        </p:nvGraphicFramePr>
        <p:xfrm>
          <a:off x="685800" y="1460500"/>
          <a:ext cx="10820400" cy="381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100662100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83935075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26596468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57277723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64996358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175971607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8181279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09249144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764011623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22588335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381169206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304804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Intervalos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lang="es-EC" sz="2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s-EC" sz="2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s-EC" sz="2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s-EC" sz="2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s-EC" sz="2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018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967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924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32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09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349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27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483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0052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s-EC" sz="24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55913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711700" y="5295900"/>
                <a:ext cx="3009900" cy="961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4400" b="0" i="1" smtClean="0">
                        <a:latin typeface="Cambria Math" panose="02040503050406030204" pitchFamily="18" charset="0"/>
                      </a:rPr>
                      <m:t>%=</m:t>
                    </m:r>
                    <m:f>
                      <m:fPr>
                        <m:ctrlPr>
                          <a:rPr lang="es-EC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s-EC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EC" sz="4400" dirty="0" smtClean="0"/>
                  <a:t>*100</a:t>
                </a:r>
                <a:endParaRPr lang="es-EC" sz="4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0" y="5295900"/>
                <a:ext cx="3009900" cy="961482"/>
              </a:xfrm>
              <a:prstGeom prst="rect">
                <a:avLst/>
              </a:prstGeom>
              <a:blipFill>
                <a:blip r:embed="rId2"/>
                <a:stretch>
                  <a:fillRect t="-5096" r="-5668" b="-1783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2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7" y="142073"/>
            <a:ext cx="8610600" cy="962827"/>
          </a:xfrm>
        </p:spPr>
        <p:txBody>
          <a:bodyPr/>
          <a:lstStyle/>
          <a:p>
            <a:r>
              <a:rPr lang="es-EC" dirty="0" smtClean="0"/>
              <a:t>Grados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803105"/>
              </p:ext>
            </p:extLst>
          </p:nvPr>
        </p:nvGraphicFramePr>
        <p:xfrm>
          <a:off x="685800" y="1104903"/>
          <a:ext cx="10820407" cy="455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339">
                  <a:extLst>
                    <a:ext uri="{9D8B030D-6E8A-4147-A177-3AD203B41FA5}">
                      <a16:colId xmlns:a16="http://schemas.microsoft.com/office/drawing/2014/main" val="1527135570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1381342079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2981881093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3757562671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1109561423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722274838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944197171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2724102748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491470094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996585276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2236800747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2157322783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254358561"/>
                    </a:ext>
                  </a:extLst>
                </a:gridCol>
              </a:tblGrid>
              <a:tr h="460842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Intervalos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</a:t>
                      </a:r>
                      <a:r>
                        <a:rPr lang="es-EC" sz="2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s-EC" sz="2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s-EC" sz="2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s-EC" sz="2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s-EC" sz="2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º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9100509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528443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19246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074493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909955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4293499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28,12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2197412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8845183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591557"/>
                  </a:ext>
                </a:extLst>
              </a:tr>
              <a:tr h="4553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s-EC" sz="20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739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686300" y="5664201"/>
                <a:ext cx="3009900" cy="9060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4400" b="0" i="1" smtClean="0">
                        <a:latin typeface="Cambria Math" panose="02040503050406030204" pitchFamily="18" charset="0"/>
                      </a:rPr>
                      <m:t>º=</m:t>
                    </m:r>
                    <m:f>
                      <m:fPr>
                        <m:ctrlPr>
                          <a:rPr lang="es-EC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s-EC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EC" sz="4400" dirty="0" smtClean="0"/>
                  <a:t>*360</a:t>
                </a:r>
                <a:endParaRPr lang="es-EC" sz="4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5664201"/>
                <a:ext cx="3009900" cy="906017"/>
              </a:xfrm>
              <a:prstGeom prst="rect">
                <a:avLst/>
              </a:prstGeom>
              <a:blipFill>
                <a:blip r:embed="rId2"/>
                <a:stretch>
                  <a:fillRect t="-11409" b="-1879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1500" y="218273"/>
            <a:ext cx="8610600" cy="835827"/>
          </a:xfrm>
        </p:spPr>
        <p:txBody>
          <a:bodyPr/>
          <a:lstStyle/>
          <a:p>
            <a:r>
              <a:rPr lang="es-EC" dirty="0" smtClean="0"/>
              <a:t>Grados acumulados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44965"/>
              </p:ext>
            </p:extLst>
          </p:nvPr>
        </p:nvGraphicFramePr>
        <p:xfrm>
          <a:off x="1460496" y="1168405"/>
          <a:ext cx="8970436" cy="41274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9983">
                  <a:extLst>
                    <a:ext uri="{9D8B030D-6E8A-4147-A177-3AD203B41FA5}">
                      <a16:colId xmlns:a16="http://schemas.microsoft.com/office/drawing/2014/main" val="986704450"/>
                    </a:ext>
                  </a:extLst>
                </a:gridCol>
                <a:gridCol w="753819">
                  <a:extLst>
                    <a:ext uri="{9D8B030D-6E8A-4147-A177-3AD203B41FA5}">
                      <a16:colId xmlns:a16="http://schemas.microsoft.com/office/drawing/2014/main" val="3482243319"/>
                    </a:ext>
                  </a:extLst>
                </a:gridCol>
                <a:gridCol w="1206108">
                  <a:extLst>
                    <a:ext uri="{9D8B030D-6E8A-4147-A177-3AD203B41FA5}">
                      <a16:colId xmlns:a16="http://schemas.microsoft.com/office/drawing/2014/main" val="491999858"/>
                    </a:ext>
                  </a:extLst>
                </a:gridCol>
                <a:gridCol w="856421">
                  <a:extLst>
                    <a:ext uri="{9D8B030D-6E8A-4147-A177-3AD203B41FA5}">
                      <a16:colId xmlns:a16="http://schemas.microsoft.com/office/drawing/2014/main" val="1935040680"/>
                    </a:ext>
                  </a:extLst>
                </a:gridCol>
                <a:gridCol w="647027">
                  <a:extLst>
                    <a:ext uri="{9D8B030D-6E8A-4147-A177-3AD203B41FA5}">
                      <a16:colId xmlns:a16="http://schemas.microsoft.com/office/drawing/2014/main" val="687436114"/>
                    </a:ext>
                  </a:extLst>
                </a:gridCol>
                <a:gridCol w="647027">
                  <a:extLst>
                    <a:ext uri="{9D8B030D-6E8A-4147-A177-3AD203B41FA5}">
                      <a16:colId xmlns:a16="http://schemas.microsoft.com/office/drawing/2014/main" val="2171322411"/>
                    </a:ext>
                  </a:extLst>
                </a:gridCol>
                <a:gridCol w="856421">
                  <a:extLst>
                    <a:ext uri="{9D8B030D-6E8A-4147-A177-3AD203B41FA5}">
                      <a16:colId xmlns:a16="http://schemas.microsoft.com/office/drawing/2014/main" val="1926319056"/>
                    </a:ext>
                  </a:extLst>
                </a:gridCol>
                <a:gridCol w="647027">
                  <a:extLst>
                    <a:ext uri="{9D8B030D-6E8A-4147-A177-3AD203B41FA5}">
                      <a16:colId xmlns:a16="http://schemas.microsoft.com/office/drawing/2014/main" val="3167956290"/>
                    </a:ext>
                  </a:extLst>
                </a:gridCol>
                <a:gridCol w="856421">
                  <a:extLst>
                    <a:ext uri="{9D8B030D-6E8A-4147-A177-3AD203B41FA5}">
                      <a16:colId xmlns:a16="http://schemas.microsoft.com/office/drawing/2014/main" val="3679008390"/>
                    </a:ext>
                  </a:extLst>
                </a:gridCol>
                <a:gridCol w="996715">
                  <a:extLst>
                    <a:ext uri="{9D8B030D-6E8A-4147-A177-3AD203B41FA5}">
                      <a16:colId xmlns:a16="http://schemas.microsoft.com/office/drawing/2014/main" val="1410059135"/>
                    </a:ext>
                  </a:extLst>
                </a:gridCol>
                <a:gridCol w="1013467">
                  <a:extLst>
                    <a:ext uri="{9D8B030D-6E8A-4147-A177-3AD203B41FA5}">
                      <a16:colId xmlns:a16="http://schemas.microsoft.com/office/drawing/2014/main" val="1425681990"/>
                    </a:ext>
                  </a:extLst>
                </a:gridCol>
              </a:tblGrid>
              <a:tr h="750455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Nº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Intervalos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Y</a:t>
                      </a:r>
                      <a:r>
                        <a:rPr lang="es-EC" sz="1200" baseline="-25000">
                          <a:effectLst/>
                        </a:rPr>
                        <a:t>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r>
                        <a:rPr lang="es-EC" sz="1200" baseline="-25000">
                          <a:effectLst/>
                        </a:rPr>
                        <a:t>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h</a:t>
                      </a:r>
                      <a:r>
                        <a:rPr lang="es-EC" sz="1200" baseline="-25000">
                          <a:effectLst/>
                        </a:rPr>
                        <a:t>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r>
                        <a:rPr lang="es-EC" sz="1200" baseline="-25000">
                          <a:effectLst/>
                        </a:rPr>
                        <a:t>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H</a:t>
                      </a:r>
                      <a:r>
                        <a:rPr lang="es-EC" sz="1200" baseline="-25000">
                          <a:effectLst/>
                        </a:rPr>
                        <a:t>i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ºA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3238482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 – 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4.5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0.05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0.05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4.69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16.88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924396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4.5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5 – 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7.5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 dirty="0" smtClean="0">
                          <a:effectLst/>
                        </a:rPr>
                        <a:t>0.12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7.81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45.00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935879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7.5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8 – 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10.5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0.14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0.27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14.06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95.62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615798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10.5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11 – 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13.5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0.25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0.52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25.00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185.62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431244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13.5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14 – 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16.5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0.38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57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0.89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37.50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320.62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501574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16.5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17 – 19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19.5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0.08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62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0.97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7.81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348.75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974298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19.5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20 - 22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22.5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0.03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64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3.12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360.00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2493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64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2657033"/>
                  </a:ext>
                </a:extLst>
              </a:tr>
              <a:tr h="375227"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C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s-EC" sz="1200" dirty="0">
                          <a:effectLst/>
                        </a:rPr>
                        <a:t> h</a:t>
                      </a:r>
                      <a:r>
                        <a:rPr lang="es-EC" sz="1200" baseline="-25000" dirty="0">
                          <a:effectLst/>
                        </a:rPr>
                        <a:t>i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 dirty="0">
                          <a:effectLst/>
                          <a:latin typeface="Symbol" panose="05050102010706020507" pitchFamily="18" charset="2"/>
                        </a:rPr>
                        <a:t>S </a:t>
                      </a: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73380" marR="635" indent="-373380" algn="ctr">
                        <a:spcAft>
                          <a:spcPts val="0"/>
                        </a:spcAft>
                        <a:tabLst>
                          <a:tab pos="373380" algn="r"/>
                        </a:tabLs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086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711700" y="5295900"/>
                <a:ext cx="3009900" cy="9614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sz="4400" b="0" i="1" smtClean="0">
                        <a:latin typeface="Cambria Math" panose="02040503050406030204" pitchFamily="18" charset="0"/>
                      </a:rPr>
                      <m:t>%=</m:t>
                    </m:r>
                    <m:f>
                      <m:fPr>
                        <m:ctrlPr>
                          <a:rPr lang="es-EC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s-EC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s-EC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s-EC" sz="4400" dirty="0" smtClean="0"/>
                  <a:t>*360</a:t>
                </a:r>
                <a:endParaRPr lang="es-EC" sz="4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0" y="5295900"/>
                <a:ext cx="3009900" cy="961482"/>
              </a:xfrm>
              <a:prstGeom prst="rect">
                <a:avLst/>
              </a:prstGeom>
              <a:blipFill>
                <a:blip r:embed="rId2"/>
                <a:stretch>
                  <a:fillRect t="-5096" r="-5668" b="-1783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Órdenes y Subórdenes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58640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r>
              <a:rPr lang="es-EC" sz="3600" dirty="0" smtClean="0"/>
              <a:t>Órdenes          </a:t>
            </a:r>
            <a:r>
              <a:rPr lang="es-EC" sz="3600" dirty="0" smtClean="0">
                <a:solidFill>
                  <a:schemeClr val="accent4">
                    <a:lumMod val="75000"/>
                  </a:schemeClr>
                </a:solidFill>
              </a:rPr>
              <a:t>Subórdenes</a:t>
            </a:r>
          </a:p>
          <a:p>
            <a:r>
              <a:rPr lang="es-EC" dirty="0" smtClean="0"/>
              <a:t>   </a:t>
            </a:r>
          </a:p>
          <a:p>
            <a:r>
              <a:rPr lang="es-EC" dirty="0" smtClean="0"/>
              <a:t>               </a:t>
            </a:r>
            <a:r>
              <a:rPr lang="es-EC" dirty="0" smtClean="0">
                <a:solidFill>
                  <a:schemeClr val="accent2">
                    <a:lumMod val="75000"/>
                  </a:schemeClr>
                </a:solidFill>
              </a:rPr>
              <a:t>2do período        </a:t>
            </a:r>
            <a:r>
              <a:rPr lang="es-EC" dirty="0" smtClean="0"/>
              <a:t>1 </a:t>
            </a:r>
            <a:r>
              <a:rPr lang="es-EC" dirty="0" err="1" smtClean="0"/>
              <a:t>perìodo</a:t>
            </a:r>
            <a:endParaRPr lang="es-EC" dirty="0"/>
          </a:p>
          <a:p>
            <a:r>
              <a:rPr lang="es-EC" dirty="0" smtClean="0"/>
              <a:t>                      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3era clase   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2da clase  </a:t>
            </a:r>
            <a:r>
              <a:rPr lang="es-EC" dirty="0" smtClean="0"/>
              <a:t>1 clase                  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es-EC" dirty="0" err="1" smtClean="0">
                <a:solidFill>
                  <a:schemeClr val="accent6">
                    <a:lumMod val="75000"/>
                  </a:schemeClr>
                </a:solidFill>
              </a:rPr>
              <a:t>cM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dirty="0" err="1" smtClean="0">
                <a:solidFill>
                  <a:schemeClr val="accent6">
                    <a:lumMod val="75000"/>
                  </a:schemeClr>
                </a:solidFill>
              </a:rPr>
              <a:t>dM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dirty="0" err="1" smtClean="0">
                <a:solidFill>
                  <a:schemeClr val="accent6">
                    <a:lumMod val="75000"/>
                  </a:schemeClr>
                </a:solidFill>
              </a:rPr>
              <a:t>uM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cm dm </a:t>
            </a:r>
            <a:r>
              <a:rPr lang="es-EC" dirty="0" err="1" smtClean="0">
                <a:solidFill>
                  <a:schemeClr val="accent1">
                    <a:lumMod val="75000"/>
                  </a:schemeClr>
                </a:solidFill>
              </a:rPr>
              <a:t>um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dirty="0" smtClean="0"/>
              <a:t>c d u </a:t>
            </a:r>
            <a:r>
              <a:rPr lang="es-EC" sz="5400" dirty="0" smtClean="0">
                <a:solidFill>
                  <a:srgbClr val="FF0000"/>
                </a:solidFill>
              </a:rPr>
              <a:t>,</a:t>
            </a:r>
            <a:r>
              <a:rPr lang="es-EC" dirty="0" smtClean="0"/>
              <a:t>   </a:t>
            </a: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d c m dm cm M</a:t>
            </a:r>
          </a:p>
          <a:p>
            <a:pPr algn="just"/>
            <a:r>
              <a:rPr lang="es-EC" dirty="0" smtClean="0"/>
              <a:t>                       </a:t>
            </a:r>
            <a:r>
              <a:rPr lang="es-EC" dirty="0" smtClean="0">
                <a:solidFill>
                  <a:schemeClr val="accent6">
                    <a:lumMod val="75000"/>
                  </a:schemeClr>
                </a:solidFill>
              </a:rPr>
              <a:t>1      2     3    </a:t>
            </a:r>
            <a:r>
              <a:rPr lang="es-EC" dirty="0" smtClean="0">
                <a:solidFill>
                  <a:schemeClr val="accent1">
                    <a:lumMod val="75000"/>
                  </a:schemeClr>
                </a:solidFill>
              </a:rPr>
              <a:t>4    5     6    </a:t>
            </a:r>
            <a:r>
              <a:rPr lang="es-EC" dirty="0" smtClean="0"/>
              <a:t>7 8 9</a:t>
            </a:r>
            <a:r>
              <a:rPr lang="es-EC" sz="5400" dirty="0">
                <a:solidFill>
                  <a:srgbClr val="FF0000"/>
                </a:solidFill>
              </a:rPr>
              <a:t> , </a:t>
            </a:r>
            <a:r>
              <a:rPr lang="es-EC" dirty="0" smtClean="0">
                <a:solidFill>
                  <a:schemeClr val="accent4">
                    <a:lumMod val="75000"/>
                  </a:schemeClr>
                </a:solidFill>
              </a:rPr>
              <a:t>1 2 3    4    5    6</a:t>
            </a:r>
            <a:endParaRPr lang="es-EC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066800" y="3670300"/>
            <a:ext cx="3187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4470400" y="36703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/>
              <a:t>criterios</a:t>
            </a:r>
            <a:endParaRPr lang="es-EC" sz="4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5975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C" sz="3600" dirty="0" smtClean="0"/>
              <a:t>Si el número que aproxima es mayor que 5</a:t>
            </a:r>
          </a:p>
          <a:p>
            <a:pPr marL="742950" indent="-742950">
              <a:buFont typeface="+mj-lt"/>
              <a:buAutoNum type="arabicPeriod"/>
            </a:pPr>
            <a:r>
              <a:rPr lang="es-EC" sz="3600" dirty="0" smtClean="0"/>
              <a:t>Si el número que aproxima es menor que 5</a:t>
            </a:r>
          </a:p>
          <a:p>
            <a:pPr marL="742950" indent="-742950">
              <a:buFont typeface="+mj-lt"/>
              <a:buAutoNum type="arabicPeriod"/>
            </a:pPr>
            <a:r>
              <a:rPr lang="es-EC" sz="3600" dirty="0" smtClean="0"/>
              <a:t>Si el número que aproxima es igual que 5</a:t>
            </a:r>
          </a:p>
          <a:p>
            <a:pPr marL="1828800" lvl="3" indent="-457200">
              <a:buFont typeface="+mj-lt"/>
              <a:buAutoNum type="alphaLcParenR"/>
            </a:pPr>
            <a:r>
              <a:rPr lang="es-EC" sz="2400" dirty="0" smtClean="0"/>
              <a:t>Si existen más cifras significativas</a:t>
            </a:r>
          </a:p>
          <a:p>
            <a:pPr marL="1828800" lvl="3" indent="-457200">
              <a:buFont typeface="+mj-lt"/>
              <a:buAutoNum type="alphaLcParenR"/>
            </a:pPr>
            <a:r>
              <a:rPr lang="es-EC" sz="2400" dirty="0" smtClean="0"/>
              <a:t>Si no existen más cifras significativas</a:t>
            </a:r>
          </a:p>
          <a:p>
            <a:pPr lvl="3"/>
            <a:endParaRPr lang="es-EC" sz="2400" dirty="0" smtClean="0"/>
          </a:p>
          <a:p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27984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6075"/>
          </a:xfrm>
        </p:spPr>
        <p:txBody>
          <a:bodyPr>
            <a:noAutofit/>
          </a:bodyPr>
          <a:lstStyle/>
          <a:p>
            <a:r>
              <a:rPr lang="es-EC" sz="3200" b="1" dirty="0" smtClean="0">
                <a:solidFill>
                  <a:srgbClr val="00B0F0"/>
                </a:solidFill>
              </a:rPr>
              <a:t>mayor</a:t>
            </a:r>
            <a:r>
              <a:rPr lang="es-EC" sz="3200" dirty="0" smtClean="0"/>
              <a:t> que 5. </a:t>
            </a: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C" dirty="0"/>
          </a:p>
          <a:p>
            <a:r>
              <a:rPr lang="es-EC" dirty="0" smtClean="0"/>
              <a:t>Si </a:t>
            </a:r>
            <a:r>
              <a:rPr lang="es-EC" dirty="0"/>
              <a:t>el número que va a producir la aproximación es mayor que </a:t>
            </a:r>
            <a:r>
              <a:rPr lang="es-EC" dirty="0" smtClean="0"/>
              <a:t>5, el de la izquierda se </a:t>
            </a:r>
            <a:r>
              <a:rPr lang="es-EC" dirty="0"/>
              <a:t>lo aproxima al </a:t>
            </a:r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inmediato superior</a:t>
            </a:r>
            <a:r>
              <a:rPr lang="es-EC" dirty="0"/>
              <a:t>. </a:t>
            </a:r>
          </a:p>
          <a:p>
            <a:endParaRPr lang="es-EC" dirty="0"/>
          </a:p>
          <a:p>
            <a:r>
              <a:rPr lang="es-EC" dirty="0" smtClean="0"/>
              <a:t>238.678  a unidades  239             235.678  a centésimos  235,68 </a:t>
            </a:r>
          </a:p>
          <a:p>
            <a:endParaRPr lang="es-EC" dirty="0" smtClean="0"/>
          </a:p>
          <a:p>
            <a:r>
              <a:rPr lang="es-EC" dirty="0" smtClean="0"/>
              <a:t>238.678  a decenas   24               678, 235  a millares        1 </a:t>
            </a:r>
          </a:p>
          <a:p>
            <a:endParaRPr lang="es-EC" dirty="0"/>
          </a:p>
          <a:p>
            <a:endParaRPr lang="es-EC" dirty="0"/>
          </a:p>
          <a:p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39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menor</a:t>
            </a:r>
            <a:r>
              <a:rPr lang="es-EC" dirty="0" smtClean="0"/>
              <a:t> que 5.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5600" y="2506662"/>
            <a:ext cx="11582400" cy="3221038"/>
          </a:xfrm>
        </p:spPr>
        <p:txBody>
          <a:bodyPr/>
          <a:lstStyle/>
          <a:p>
            <a:r>
              <a:rPr lang="es-EC" dirty="0" smtClean="0"/>
              <a:t>Si el número que va a producir la aproximación es menor que 5, el de la izquierda se </a:t>
            </a:r>
            <a:r>
              <a:rPr lang="es-EC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 deja como está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dirty="0" smtClean="0"/>
              <a:t>235.321282 a milésimos  235.321   235.3212824 a millonésimos  235.321282 </a:t>
            </a:r>
          </a:p>
          <a:p>
            <a:endParaRPr lang="es-EC" dirty="0" smtClean="0"/>
          </a:p>
          <a:p>
            <a:r>
              <a:rPr lang="es-EC" dirty="0" smtClean="0"/>
              <a:t>235.321282 a centenas   2                235.3212824 a unidades         235 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03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igual</a:t>
            </a:r>
            <a:r>
              <a:rPr lang="es-EC" dirty="0" smtClean="0"/>
              <a:t> que 5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a) Si existen </a:t>
            </a:r>
            <a:r>
              <a:rPr lang="es-EC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más números significativos </a:t>
            </a:r>
            <a:r>
              <a:rPr lang="es-EC" dirty="0" smtClean="0"/>
              <a:t>el anterior se aproxima </a:t>
            </a:r>
            <a:r>
              <a:rPr lang="es-EC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 inmediato superior </a:t>
            </a:r>
          </a:p>
          <a:p>
            <a:endParaRPr lang="es-EC" dirty="0" smtClean="0"/>
          </a:p>
          <a:p>
            <a:r>
              <a:rPr lang="es-EC" dirty="0" smtClean="0"/>
              <a:t>23,5678 a unidades      24          2695,357  a decenas               27</a:t>
            </a:r>
          </a:p>
          <a:p>
            <a:endParaRPr lang="es-EC" dirty="0"/>
          </a:p>
          <a:p>
            <a:r>
              <a:rPr lang="es-EC" dirty="0" smtClean="0"/>
              <a:t>44,500001 a unidades  45          365,5894  a unidades            366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34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solidFill>
                  <a:srgbClr val="00B0F0"/>
                </a:solidFill>
              </a:rPr>
              <a:t>igual</a:t>
            </a:r>
            <a:r>
              <a:rPr lang="es-EC" dirty="0" smtClean="0"/>
              <a:t> que 5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1700" y="2613025"/>
            <a:ext cx="10134600" cy="3140075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b) Si después del 5 que va a producir la aproximación </a:t>
            </a:r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no existen más números significativos</a:t>
            </a:r>
            <a:r>
              <a:rPr lang="es-EC" dirty="0" smtClean="0"/>
              <a:t> el anterior se aproxima al </a:t>
            </a:r>
            <a:r>
              <a:rPr lang="es-EC" dirty="0" smtClean="0">
                <a:solidFill>
                  <a:srgbClr val="00B0F0"/>
                </a:solidFill>
              </a:rPr>
              <a:t>par más próximo</a:t>
            </a:r>
          </a:p>
          <a:p>
            <a:r>
              <a:rPr lang="es-EC" dirty="0" smtClean="0"/>
              <a:t>38.565  a centésimos 38.56       38.575 a centésimos          38.58</a:t>
            </a:r>
          </a:p>
          <a:p>
            <a:endParaRPr lang="es-EC" dirty="0" smtClean="0"/>
          </a:p>
          <a:p>
            <a:r>
              <a:rPr lang="es-EC" dirty="0" smtClean="0"/>
              <a:t>23,5 a unidades            24          2695,000  a decenas               270</a:t>
            </a:r>
          </a:p>
          <a:p>
            <a:endParaRPr lang="es-EC" dirty="0" smtClean="0"/>
          </a:p>
          <a:p>
            <a:r>
              <a:rPr lang="es-EC" dirty="0" smtClean="0"/>
              <a:t>44,500000 a unidades  44          365,5  a unidades                   366</a:t>
            </a:r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04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51" t="42902" r="29408" b="31032"/>
          <a:stretch/>
        </p:blipFill>
        <p:spPr>
          <a:xfrm>
            <a:off x="824749" y="1244041"/>
            <a:ext cx="10973551" cy="50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494</TotalTime>
  <Words>1724</Words>
  <Application>Microsoft Office PowerPoint</Application>
  <PresentationFormat>Panorámica</PresentationFormat>
  <Paragraphs>893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Symbol</vt:lpstr>
      <vt:lpstr>Times New Roman</vt:lpstr>
      <vt:lpstr>Estela de condensación</vt:lpstr>
      <vt:lpstr>Redondeo de cifras</vt:lpstr>
      <vt:lpstr>Valor Absoluto y Relativo</vt:lpstr>
      <vt:lpstr>Órdenes y Subórdenes</vt:lpstr>
      <vt:lpstr>criterios</vt:lpstr>
      <vt:lpstr>mayor que 5. </vt:lpstr>
      <vt:lpstr>menor que 5. </vt:lpstr>
      <vt:lpstr>igual que 5</vt:lpstr>
      <vt:lpstr>igual que 5</vt:lpstr>
      <vt:lpstr>Presentación de PowerPoint</vt:lpstr>
      <vt:lpstr>DISTRIBUCIÓN DE FRECUENCIAS</vt:lpstr>
      <vt:lpstr>dATOS</vt:lpstr>
      <vt:lpstr> </vt:lpstr>
      <vt:lpstr>AMPLITUD DE INTERVALO    c</vt:lpstr>
      <vt:lpstr>Número de intervalos</vt:lpstr>
      <vt:lpstr>Intervalos</vt:lpstr>
      <vt:lpstr>Puntos medios</vt:lpstr>
      <vt:lpstr>Frecuencias absolutas</vt:lpstr>
      <vt:lpstr>Frecuencias relativas</vt:lpstr>
      <vt:lpstr>Frecuencia absoluta acumulada</vt:lpstr>
      <vt:lpstr>Frecuencia relativa acumulada</vt:lpstr>
      <vt:lpstr>Cálculo de porcentajes</vt:lpstr>
      <vt:lpstr>Porcentajes Acumulados</vt:lpstr>
      <vt:lpstr>Grados</vt:lpstr>
      <vt:lpstr>Grados acumulados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REDONDEO DE CIFRAS</dc:title>
  <dc:creator>Usuario</dc:creator>
  <cp:lastModifiedBy>Usuario</cp:lastModifiedBy>
  <cp:revision>36</cp:revision>
  <dcterms:created xsi:type="dcterms:W3CDTF">2020-06-01T01:36:05Z</dcterms:created>
  <dcterms:modified xsi:type="dcterms:W3CDTF">2020-06-08T16:00:58Z</dcterms:modified>
</cp:coreProperties>
</file>