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6"/>
  </p:notesMasterIdLst>
  <p:sldIdLst>
    <p:sldId id="464" r:id="rId2"/>
    <p:sldId id="465" r:id="rId3"/>
    <p:sldId id="529" r:id="rId4"/>
    <p:sldId id="528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85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4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C5EFB-0C4A-493A-AF31-036E4A984E80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C76F1-C118-448A-9FF5-B9BC5AD3D6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75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514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165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1651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1651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921CD43-1946-434A-9CCE-9A22F24EE12B}" type="slidenum">
              <a:rPr lang="es-ES_tradnl" altLang="es-ES"/>
              <a:pPr/>
              <a:t>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45314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349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3494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3494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CE4E95C-8996-45ED-886A-8C5F584DCF88}" type="slidenum">
              <a:rPr lang="es-ES_tradnl" altLang="es-ES"/>
              <a:pPr/>
              <a:t>12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25170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369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3699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3699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3B5D46-ED80-4EDF-9D74-3488BD28F855}" type="slidenum">
              <a:rPr lang="es-ES_tradnl" altLang="es-ES"/>
              <a:pPr/>
              <a:t>13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739393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390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3904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3904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9DFC42D-9240-4F33-9A45-072E7829FC6E}" type="slidenum">
              <a:rPr lang="es-ES_tradnl" altLang="es-ES"/>
              <a:pPr/>
              <a:t>14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283919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410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4109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4109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BE911CF-B4E3-40D0-B3A1-AE9BE81A6EE0}" type="slidenum">
              <a:rPr lang="es-ES_tradnl" altLang="es-ES"/>
              <a:pPr/>
              <a:t>15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681938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431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4314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4314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01D199-1B0B-46E7-AB75-248A4E90E474}" type="slidenum">
              <a:rPr lang="es-ES_tradnl" altLang="es-ES"/>
              <a:pPr/>
              <a:t>16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987654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451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4518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4518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E915964-CF07-44CF-9882-3D42BF4D2424}" type="slidenum">
              <a:rPr lang="es-ES_tradnl" altLang="es-ES"/>
              <a:pPr/>
              <a:t>17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23580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472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4723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4723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81AEC4A-D217-45DE-8163-BAD0EECBC3B3}" type="slidenum">
              <a:rPr lang="es-ES_tradnl" altLang="es-ES"/>
              <a:pPr/>
              <a:t>18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843644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492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4928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4928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010AF76-25A3-42BD-B036-14BFAD181B12}" type="slidenum">
              <a:rPr lang="es-ES_tradnl" altLang="es-ES"/>
              <a:pPr/>
              <a:t>19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569306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513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5133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5133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FEBA5E-056D-4134-9189-5603F0FF21F6}" type="slidenum">
              <a:rPr lang="es-ES_tradnl" altLang="es-ES"/>
              <a:pPr/>
              <a:t>20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20762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378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533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5338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5338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232828-3CF2-4ED2-B068-39D9CFC8C279}" type="slidenum">
              <a:rPr lang="es-ES_tradnl" altLang="es-ES"/>
              <a:pPr/>
              <a:t>21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8522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62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185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1856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1856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85277E3-897E-4626-BA33-1921E317E837}" type="slidenum">
              <a:rPr lang="es-ES_tradnl" altLang="es-ES"/>
              <a:pPr/>
              <a:t>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09503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42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554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5542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5542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6BF538-65FE-4F29-8EE5-701797850ABA}" type="slidenum">
              <a:rPr lang="es-ES_tradnl" altLang="es-ES"/>
              <a:pPr/>
              <a:t>22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41963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4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574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5747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5747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453E06E-E04B-461F-A3E3-1BE93DB32EF7}" type="slidenum">
              <a:rPr lang="es-ES_tradnl" altLang="es-ES"/>
              <a:pPr/>
              <a:t>23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07450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595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5952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5952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D3715A5-F56E-40A0-864F-0904C2A79956}" type="slidenum">
              <a:rPr lang="es-ES_tradnl" altLang="es-ES"/>
              <a:pPr/>
              <a:t>24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8324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206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2061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2061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9B3576-66BD-47E3-B1FE-CE1111D14C06}" type="slidenum">
              <a:rPr lang="es-ES_tradnl" altLang="es-ES"/>
              <a:pPr/>
              <a:t>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82051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226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2266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2266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00C57B-015C-497E-98F9-E0C5052F392C}" type="slidenum">
              <a:rPr lang="es-ES_tradnl" altLang="es-ES"/>
              <a:pPr/>
              <a:t>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54955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706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247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24708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24709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495B706-32B7-4402-90A6-51BF3F9757C5}" type="slidenum">
              <a:rPr lang="es-ES_tradnl" altLang="es-ES"/>
              <a:pPr/>
              <a:t>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778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267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26756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26757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4B57C95-663C-4AA6-B568-120CA97EDF49}" type="slidenum">
              <a:rPr lang="es-ES_tradnl" altLang="es-ES"/>
              <a:pPr/>
              <a:t>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90761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288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28804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28805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D725CF-3959-4F9E-888D-E442F10C56E7}" type="slidenum">
              <a:rPr lang="es-ES_tradnl" altLang="es-ES"/>
              <a:pPr/>
              <a:t>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18991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308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30852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30853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A470388-F063-4EA1-8EAA-BD8116304D5E}" type="slidenum">
              <a:rPr lang="es-ES_tradnl" altLang="es-ES"/>
              <a:pPr/>
              <a:t>10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100827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Text Box 1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328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32900" name="6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32901" name="9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F1CDA1-CECF-43F8-B4F9-4F2C9D993A64}" type="slidenum">
              <a:rPr lang="es-ES_tradnl" altLang="es-ES"/>
              <a:pPr/>
              <a:t>11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787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97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87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01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623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9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024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57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138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</a:p>
          <a:p>
            <a:pPr lvl="1"/>
            <a:r>
              <a:rPr lang="es-ES" noProof="1" smtClean="0"/>
              <a:t>Segundo nivel</a:t>
            </a:r>
          </a:p>
          <a:p>
            <a:pPr lvl="2"/>
            <a:r>
              <a:rPr lang="es-ES" noProof="1" smtClean="0"/>
              <a:t>Tercer nivel</a:t>
            </a:r>
          </a:p>
          <a:p>
            <a:pPr lvl="3"/>
            <a:r>
              <a:rPr lang="es-ES" noProof="1" smtClean="0"/>
              <a:t>Cuarto nivel</a:t>
            </a:r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</a:p>
          <a:p>
            <a:pPr lvl="1"/>
            <a:r>
              <a:rPr lang="es-ES" noProof="1" smtClean="0"/>
              <a:t>Segundo nivel</a:t>
            </a:r>
          </a:p>
          <a:p>
            <a:pPr lvl="2"/>
            <a:r>
              <a:rPr lang="es-ES" noProof="1" smtClean="0"/>
              <a:t>Tercer nivel</a:t>
            </a:r>
          </a:p>
          <a:p>
            <a:pPr lvl="3"/>
            <a:r>
              <a:rPr lang="es-ES" noProof="1" smtClean="0"/>
              <a:t>Cuarto nivel</a:t>
            </a:r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1C42D8-41EB-4954-8E25-4B2CB8FF11F2}" type="datetime1">
              <a:rPr lang="es-ES" altLang="en-US"/>
              <a:pPr/>
              <a:t>12/04/2022</a:t>
            </a:fld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19491-8963-4542-A174-989BBEEEB747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582963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tos y 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28588"/>
            <a:ext cx="10949517" cy="1433512"/>
          </a:xfrm>
        </p:spPr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 hasCustomPrompt="1"/>
          </p:nvPr>
        </p:nvSpPr>
        <p:spPr>
          <a:xfrm>
            <a:off x="609601" y="1600200"/>
            <a:ext cx="5372100" cy="2178050"/>
          </a:xfrm>
        </p:spPr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</a:p>
          <a:p>
            <a:pPr lvl="1"/>
            <a:r>
              <a:rPr lang="es-ES" noProof="1" smtClean="0"/>
              <a:t>Segundo nivel</a:t>
            </a:r>
          </a:p>
          <a:p>
            <a:pPr lvl="2"/>
            <a:r>
              <a:rPr lang="es-ES" noProof="1" smtClean="0"/>
              <a:t>Tercer nivel</a:t>
            </a:r>
          </a:p>
          <a:p>
            <a:pPr lvl="3"/>
            <a:r>
              <a:rPr lang="es-ES" noProof="1" smtClean="0"/>
              <a:t>Cuarto nivel</a:t>
            </a:r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 hasCustomPrompt="1"/>
          </p:nvPr>
        </p:nvSpPr>
        <p:spPr>
          <a:xfrm>
            <a:off x="609601" y="3930650"/>
            <a:ext cx="5372100" cy="2178050"/>
          </a:xfrm>
        </p:spPr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</a:p>
          <a:p>
            <a:pPr lvl="1"/>
            <a:r>
              <a:rPr lang="es-ES" noProof="1" smtClean="0"/>
              <a:t>Segundo nivel</a:t>
            </a:r>
          </a:p>
          <a:p>
            <a:pPr lvl="2"/>
            <a:r>
              <a:rPr lang="es-ES" noProof="1" smtClean="0"/>
              <a:t>Tercer nivel</a:t>
            </a:r>
          </a:p>
          <a:p>
            <a:pPr lvl="3"/>
            <a:r>
              <a:rPr lang="es-ES" noProof="1" smtClean="0"/>
              <a:t>Cuarto nivel</a:t>
            </a:r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 hasCustomPrompt="1"/>
          </p:nvPr>
        </p:nvSpPr>
        <p:spPr>
          <a:xfrm>
            <a:off x="6184901" y="1600200"/>
            <a:ext cx="5374217" cy="4508500"/>
          </a:xfrm>
        </p:spPr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</a:p>
          <a:p>
            <a:pPr lvl="1"/>
            <a:r>
              <a:rPr lang="es-ES" noProof="1" smtClean="0"/>
              <a:t>Segundo nivel</a:t>
            </a:r>
          </a:p>
          <a:p>
            <a:pPr lvl="2"/>
            <a:r>
              <a:rPr lang="es-ES" noProof="1" smtClean="0"/>
              <a:t>Tercer nivel</a:t>
            </a:r>
          </a:p>
          <a:p>
            <a:pPr lvl="3"/>
            <a:r>
              <a:rPr lang="es-ES" noProof="1" smtClean="0"/>
              <a:t>Cuarto nivel</a:t>
            </a:r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159F9D9-8785-473E-9BEE-43C50391D041}" type="datetime1">
              <a:rPr lang="es-ES" altLang="en-US"/>
              <a:pPr/>
              <a:t>12/04/2022</a:t>
            </a:fld>
            <a:endParaRPr lang="es-E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597434-DFB3-4A68-8DA8-08B867C10C2B}" type="slidenum">
              <a:rPr lang="en-GB" altLang="es-ES"/>
              <a:pPr/>
              <a:t>‹Nº›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257556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s-ES" noProof="1" smtClean="0"/>
              <a:t>Haga clic para modificar el estilo de título del patrón</a:t>
            </a:r>
            <a:endParaRPr lang="es-ES" noProof="1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 hasCustomPrompt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</a:p>
          <a:p>
            <a:pPr lvl="1"/>
            <a:r>
              <a:rPr lang="es-ES" noProof="1" smtClean="0"/>
              <a:t>Segundo nivel</a:t>
            </a:r>
          </a:p>
          <a:p>
            <a:pPr lvl="2"/>
            <a:r>
              <a:rPr lang="es-ES" noProof="1" smtClean="0"/>
              <a:t>Tercer nivel</a:t>
            </a:r>
          </a:p>
          <a:p>
            <a:pPr lvl="3"/>
            <a:r>
              <a:rPr lang="es-ES" noProof="1" smtClean="0"/>
              <a:t>Cuarto nivel</a:t>
            </a:r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s-ES" noProof="1" smtClean="0"/>
              <a:t>Haga clic para modificar el estilo de texto del patrón</a:t>
            </a:r>
          </a:p>
          <a:p>
            <a:pPr lvl="1"/>
            <a:r>
              <a:rPr lang="es-ES" noProof="1" smtClean="0"/>
              <a:t>Segundo nivel</a:t>
            </a:r>
          </a:p>
          <a:p>
            <a:pPr lvl="2"/>
            <a:r>
              <a:rPr lang="es-ES" noProof="1" smtClean="0"/>
              <a:t>Tercer nivel</a:t>
            </a:r>
          </a:p>
          <a:p>
            <a:pPr lvl="3"/>
            <a:r>
              <a:rPr lang="es-ES" noProof="1" smtClean="0"/>
              <a:t>Cuarto nivel</a:t>
            </a:r>
          </a:p>
          <a:p>
            <a:pPr lvl="4"/>
            <a:r>
              <a:rPr lang="es-ES" noProof="1" smtClean="0"/>
              <a:t>Quinto nivel</a:t>
            </a:r>
            <a:endParaRPr lang="es-ES" noProof="1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044EE5-DC25-402A-BC11-100B6906462F}" type="datetime1">
              <a:rPr lang="es-ES" altLang="en-US"/>
              <a:pPr/>
              <a:t>12/04/2022</a:t>
            </a:fld>
            <a:endParaRPr lang="es-ES" alt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 alt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C92AA-B8B9-4DF2-AB16-DA07F5C4B9D8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6226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75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76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2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29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29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30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38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2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C70EE-57D2-4AC7-943F-C30A940A0665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E40A5D-5B17-427D-BDC8-F851E817E5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44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gif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4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07" y="2092792"/>
            <a:ext cx="6292803" cy="364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1122" y="449637"/>
            <a:ext cx="10555053" cy="1143000"/>
          </a:xfrm>
        </p:spPr>
        <p:txBody>
          <a:bodyPr>
            <a:no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8800" b="1" dirty="0">
                <a:solidFill>
                  <a:schemeClr val="tx1"/>
                </a:solidFill>
              </a:rPr>
              <a:t>TRANSPLANTE RENAL</a:t>
            </a:r>
            <a:endParaRPr lang="en-GB" altLang="es-E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9178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5" name="Rectangle 1"/>
          <p:cNvSpPr>
            <a:spLocks noGrp="1" noChangeArrowheads="1"/>
          </p:cNvSpPr>
          <p:nvPr>
            <p:ph type="title"/>
          </p:nvPr>
        </p:nvSpPr>
        <p:spPr>
          <a:xfrm>
            <a:off x="1044641" y="201614"/>
            <a:ext cx="8715375" cy="1357313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TRATAMIENTO DE INDUCCIÓN DE LA INMUNOSUPRESIÒN</a:t>
            </a:r>
          </a:p>
        </p:txBody>
      </p:sp>
      <p:sp>
        <p:nvSpPr>
          <p:cNvPr id="12298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43063"/>
            <a:ext cx="8154988" cy="4684712"/>
          </a:xfrm>
        </p:spPr>
        <p:txBody>
          <a:bodyPr/>
          <a:lstStyle/>
          <a:p>
            <a:pPr marL="515938" indent="-515938" algn="just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 altLang="es-ES" dirty="0" smtClean="0"/>
              <a:t>Son </a:t>
            </a:r>
            <a:r>
              <a:rPr lang="en-GB" altLang="es-ES" dirty="0" err="1" smtClean="0"/>
              <a:t>medicamentos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que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tienen</a:t>
            </a:r>
            <a:r>
              <a:rPr lang="en-GB" altLang="es-ES" dirty="0" smtClean="0"/>
              <a:t> la </a:t>
            </a:r>
            <a:r>
              <a:rPr lang="en-GB" altLang="es-ES" dirty="0" err="1" smtClean="0"/>
              <a:t>capacidad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bloquear</a:t>
            </a:r>
            <a:r>
              <a:rPr lang="en-GB" altLang="es-ES" dirty="0" smtClean="0"/>
              <a:t> la </a:t>
            </a:r>
            <a:r>
              <a:rPr lang="en-GB" altLang="es-ES" dirty="0" err="1" smtClean="0"/>
              <a:t>respuesta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sistema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inmune</a:t>
            </a:r>
            <a:r>
              <a:rPr lang="en-GB" altLang="es-ES" dirty="0" smtClean="0"/>
              <a:t> o de </a:t>
            </a:r>
            <a:r>
              <a:rPr lang="en-GB" altLang="es-ES" dirty="0" err="1" smtClean="0"/>
              <a:t>defensa</a:t>
            </a:r>
            <a:r>
              <a:rPr lang="en-GB" altLang="es-ES" dirty="0" smtClean="0"/>
              <a:t>. En el </a:t>
            </a:r>
            <a:r>
              <a:rPr lang="en-GB" altLang="es-ES" dirty="0" err="1" smtClean="0"/>
              <a:t>trasplantado</a:t>
            </a:r>
            <a:r>
              <a:rPr lang="en-GB" altLang="es-ES" dirty="0" smtClean="0"/>
              <a:t> renal </a:t>
            </a:r>
            <a:r>
              <a:rPr lang="en-GB" altLang="es-ES" dirty="0" err="1" smtClean="0"/>
              <a:t>tratan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impedir</a:t>
            </a:r>
            <a:r>
              <a:rPr lang="en-GB" altLang="es-ES" dirty="0" smtClean="0"/>
              <a:t> la </a:t>
            </a:r>
            <a:r>
              <a:rPr lang="en-GB" altLang="es-ES" dirty="0" err="1" smtClean="0"/>
              <a:t>respuesta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sistema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inmune</a:t>
            </a:r>
            <a:r>
              <a:rPr lang="en-GB" altLang="es-ES" dirty="0" smtClean="0"/>
              <a:t> del receptor a los </a:t>
            </a:r>
            <a:r>
              <a:rPr lang="en-GB" altLang="es-ES" dirty="0" err="1" smtClean="0"/>
              <a:t>antígenos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extraños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órgano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trasplantado</a:t>
            </a:r>
            <a:r>
              <a:rPr lang="en-GB" altLang="es-ES" dirty="0" smtClean="0"/>
              <a:t>. </a:t>
            </a:r>
          </a:p>
          <a:p>
            <a:pPr marL="515938" indent="-515938" algn="just">
              <a:buNone/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endParaRPr lang="en-GB" altLang="es-ES" dirty="0" smtClean="0"/>
          </a:p>
          <a:p>
            <a:pPr marL="515938" indent="-515938" algn="just"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 altLang="es-ES" dirty="0" err="1" smtClean="0"/>
              <a:t>consejos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generales</a:t>
            </a:r>
            <a:r>
              <a:rPr lang="en-GB" altLang="es-ES" dirty="0" smtClean="0"/>
              <a:t> :</a:t>
            </a:r>
          </a:p>
        </p:txBody>
      </p:sp>
      <p:sp>
        <p:nvSpPr>
          <p:cNvPr id="1229827" name="Text Box 3"/>
          <p:cNvSpPr txBox="1">
            <a:spLocks noChangeArrowheads="1"/>
          </p:cNvSpPr>
          <p:nvPr/>
        </p:nvSpPr>
        <p:spPr bwMode="auto">
          <a:xfrm>
            <a:off x="2782888" y="5876926"/>
            <a:ext cx="208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29828" name="Text Box 4"/>
          <p:cNvSpPr txBox="1">
            <a:spLocks noChangeArrowheads="1"/>
          </p:cNvSpPr>
          <p:nvPr/>
        </p:nvSpPr>
        <p:spPr bwMode="auto">
          <a:xfrm>
            <a:off x="6903616" y="3520850"/>
            <a:ext cx="3384550" cy="1893887"/>
          </a:xfrm>
          <a:prstGeom prst="rect">
            <a:avLst/>
          </a:prstGeom>
          <a:noFill/>
          <a:ln w="9360">
            <a:solidFill>
              <a:srgbClr val="BBE0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endParaRPr lang="en-GB" altLang="es-ES" dirty="0">
              <a:solidFill>
                <a:srgbClr val="000000"/>
              </a:solidFill>
            </a:endParaRPr>
          </a:p>
          <a:p>
            <a:pPr>
              <a:spcBef>
                <a:spcPts val="1125"/>
              </a:spcBef>
              <a:buSzPct val="100000"/>
            </a:pPr>
            <a:r>
              <a:rPr lang="en-GB" altLang="es-ES" dirty="0"/>
              <a:t>1.- No </a:t>
            </a:r>
            <a:r>
              <a:rPr lang="en-GB" altLang="es-ES" dirty="0" err="1"/>
              <a:t>modifique</a:t>
            </a:r>
            <a:r>
              <a:rPr lang="en-GB" altLang="es-ES" dirty="0"/>
              <a:t> la </a:t>
            </a:r>
            <a:r>
              <a:rPr lang="en-GB" altLang="es-ES" dirty="0" err="1"/>
              <a:t>dosis</a:t>
            </a:r>
            <a:endParaRPr lang="en-GB" altLang="es-ES" dirty="0"/>
          </a:p>
          <a:p>
            <a:pPr>
              <a:spcBef>
                <a:spcPts val="1125"/>
              </a:spcBef>
              <a:buSzPct val="100000"/>
            </a:pPr>
            <a:r>
              <a:rPr lang="en-GB" altLang="es-ES" dirty="0"/>
              <a:t>2.- Sea </a:t>
            </a:r>
            <a:r>
              <a:rPr lang="en-GB" altLang="es-ES" dirty="0" err="1"/>
              <a:t>ordenado</a:t>
            </a:r>
            <a:r>
              <a:rPr lang="en-GB" altLang="es-ES" dirty="0"/>
              <a:t> en la </a:t>
            </a:r>
            <a:r>
              <a:rPr lang="en-GB" altLang="es-ES" dirty="0" err="1"/>
              <a:t>toma</a:t>
            </a:r>
            <a:endParaRPr lang="en-GB" altLang="es-ES" dirty="0"/>
          </a:p>
          <a:p>
            <a:pPr>
              <a:spcBef>
                <a:spcPts val="1125"/>
              </a:spcBef>
              <a:buSzPct val="100000"/>
            </a:pPr>
            <a:r>
              <a:rPr lang="en-GB" altLang="es-ES" dirty="0"/>
              <a:t>3.- </a:t>
            </a:r>
            <a:r>
              <a:rPr lang="en-GB" altLang="es-ES" dirty="0" err="1"/>
              <a:t>Consulte</a:t>
            </a:r>
            <a:r>
              <a:rPr lang="en-GB" altLang="es-ES" dirty="0"/>
              <a:t> a </a:t>
            </a:r>
            <a:r>
              <a:rPr lang="en-GB" altLang="es-ES" dirty="0" err="1"/>
              <a:t>su</a:t>
            </a:r>
            <a:r>
              <a:rPr lang="en-GB" altLang="es-ES" dirty="0"/>
              <a:t> medico </a:t>
            </a:r>
            <a:r>
              <a:rPr lang="en-GB" altLang="es-ES" dirty="0" err="1"/>
              <a:t>las</a:t>
            </a:r>
            <a:r>
              <a:rPr lang="en-GB" altLang="es-ES" dirty="0"/>
              <a:t> </a:t>
            </a:r>
            <a:r>
              <a:rPr lang="en-GB" altLang="es-ES" dirty="0" err="1"/>
              <a:t>dudas</a:t>
            </a:r>
            <a:r>
              <a:rPr lang="en-GB" alt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11028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3" name="Rectangle 1"/>
          <p:cNvSpPr>
            <a:spLocks noGrp="1" noChangeArrowheads="1"/>
          </p:cNvSpPr>
          <p:nvPr>
            <p:ph type="title"/>
          </p:nvPr>
        </p:nvSpPr>
        <p:spPr>
          <a:xfrm>
            <a:off x="1809750" y="285751"/>
            <a:ext cx="8572500" cy="1285875"/>
          </a:xfrm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TRATAMIENTO INMUNOSUPRESOR DE SOSTEN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08414" y="2046288"/>
            <a:ext cx="6402387" cy="4525962"/>
          </a:xfrm>
        </p:spPr>
        <p:txBody>
          <a:bodyPr/>
          <a:lstStyle/>
          <a:p>
            <a:pPr algn="just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Este </a:t>
            </a:r>
            <a:r>
              <a:rPr lang="en-GB" altLang="es-ES" dirty="0" err="1" smtClean="0"/>
              <a:t>consiste</a:t>
            </a:r>
            <a:r>
              <a:rPr lang="en-GB" altLang="es-ES" dirty="0" smtClean="0"/>
              <a:t> en </a:t>
            </a:r>
            <a:r>
              <a:rPr lang="en-GB" altLang="es-ES" dirty="0" err="1" smtClean="0"/>
              <a:t>administrar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esteroides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azatioprina</a:t>
            </a:r>
            <a:r>
              <a:rPr lang="en-GB" altLang="es-ES" dirty="0" smtClean="0"/>
              <a:t> y la </a:t>
            </a:r>
            <a:r>
              <a:rPr lang="en-GB" altLang="es-ES" dirty="0" err="1" smtClean="0"/>
              <a:t>formulación</a:t>
            </a:r>
            <a:r>
              <a:rPr lang="en-GB" altLang="es-ES" dirty="0" smtClean="0"/>
              <a:t> original de </a:t>
            </a:r>
            <a:r>
              <a:rPr lang="en-GB" altLang="es-ES" dirty="0" err="1" smtClean="0"/>
              <a:t>ciclosporina</a:t>
            </a:r>
            <a:r>
              <a:rPr lang="en-GB" altLang="es-ES" dirty="0" smtClean="0"/>
              <a:t> ( </a:t>
            </a:r>
            <a:r>
              <a:rPr lang="en-GB" altLang="es-ES" dirty="0" err="1" smtClean="0"/>
              <a:t>sandimmune</a:t>
            </a:r>
            <a:r>
              <a:rPr lang="en-GB" altLang="es-ES" dirty="0" smtClean="0"/>
              <a:t>) el panorama a </a:t>
            </a:r>
            <a:r>
              <a:rPr lang="en-GB" altLang="es-ES" dirty="0" err="1" smtClean="0"/>
              <a:t>cambiado</a:t>
            </a:r>
            <a:r>
              <a:rPr lang="en-GB" altLang="es-ES" dirty="0" smtClean="0"/>
              <a:t> al </a:t>
            </a:r>
            <a:r>
              <a:rPr lang="en-GB" altLang="es-ES" dirty="0" err="1" smtClean="0"/>
              <a:t>aparecer</a:t>
            </a:r>
            <a:r>
              <a:rPr lang="en-GB" altLang="es-ES" dirty="0" smtClean="0"/>
              <a:t> la </a:t>
            </a:r>
            <a:r>
              <a:rPr lang="en-GB" altLang="es-ES" dirty="0" err="1" smtClean="0"/>
              <a:t>formulación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Neoral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ciclosporina</a:t>
            </a:r>
            <a:r>
              <a:rPr lang="en-GB" altLang="es-ES" dirty="0" smtClean="0"/>
              <a:t> , MME, </a:t>
            </a:r>
            <a:r>
              <a:rPr lang="en-GB" altLang="es-ES" dirty="0" err="1" smtClean="0"/>
              <a:t>tacrolimo</a:t>
            </a:r>
            <a:endParaRPr lang="en-GB" altLang="es-ES" dirty="0" smtClean="0"/>
          </a:p>
          <a:p>
            <a:pPr algn="just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</p:txBody>
      </p:sp>
      <p:pic>
        <p:nvPicPr>
          <p:cNvPr id="1231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349501"/>
            <a:ext cx="213201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7992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1" name="Rectangle 1"/>
          <p:cNvSpPr>
            <a:spLocks noGrp="1" noChangeArrowheads="1"/>
          </p:cNvSpPr>
          <p:nvPr>
            <p:ph type="title"/>
          </p:nvPr>
        </p:nvSpPr>
        <p:spPr>
          <a:xfrm>
            <a:off x="2160588" y="500063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GLUCOCORTICOIDES</a:t>
            </a:r>
          </a:p>
        </p:txBody>
      </p:sp>
      <p:sp>
        <p:nvSpPr>
          <p:cNvPr id="12339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095876" y="1484313"/>
            <a:ext cx="5184775" cy="4876800"/>
          </a:xfrm>
        </p:spPr>
        <p:txBody>
          <a:bodyPr/>
          <a:lstStyle/>
          <a:p>
            <a:pPr algn="just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En </a:t>
            </a:r>
            <a:r>
              <a:rPr lang="en-GB" altLang="es-ES" dirty="0" err="1" smtClean="0"/>
              <a:t>trasplante</a:t>
            </a:r>
            <a:r>
              <a:rPr lang="en-GB" altLang="es-ES" dirty="0" smtClean="0"/>
              <a:t> renal el </a:t>
            </a:r>
            <a:r>
              <a:rPr lang="en-GB" altLang="es-ES" dirty="0" err="1" smtClean="0"/>
              <a:t>más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usado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</a:t>
            </a:r>
            <a:r>
              <a:rPr lang="en-GB" altLang="es-ES" dirty="0" smtClean="0"/>
              <a:t> la </a:t>
            </a:r>
            <a:r>
              <a:rPr lang="en-GB" altLang="es-ES" dirty="0" err="1" smtClean="0"/>
              <a:t>prednisona</a:t>
            </a:r>
            <a:r>
              <a:rPr lang="en-GB" altLang="es-ES" dirty="0" smtClean="0"/>
              <a:t>. </a:t>
            </a:r>
            <a:r>
              <a:rPr lang="en-GB" altLang="es-ES" dirty="0" err="1" smtClean="0"/>
              <a:t>Además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su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efecto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inmunosupresor</a:t>
            </a:r>
            <a:r>
              <a:rPr lang="en-GB" altLang="es-ES" dirty="0" smtClean="0"/>
              <a:t>, los </a:t>
            </a:r>
            <a:r>
              <a:rPr lang="en-GB" altLang="es-ES" dirty="0" err="1" smtClean="0"/>
              <a:t>esteroides</a:t>
            </a:r>
            <a:r>
              <a:rPr lang="en-GB" altLang="es-ES" dirty="0" smtClean="0"/>
              <a:t> son </a:t>
            </a:r>
            <a:r>
              <a:rPr lang="en-GB" altLang="es-ES" dirty="0" err="1" smtClean="0"/>
              <a:t>antiinflamatorios</a:t>
            </a:r>
            <a:r>
              <a:rPr lang="en-GB" altLang="es-ES" dirty="0" smtClean="0"/>
              <a:t>. Se </a:t>
            </a:r>
            <a:r>
              <a:rPr lang="en-GB" altLang="es-ES" dirty="0" err="1" smtClean="0"/>
              <a:t>utilizan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como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medicación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mantenimiento</a:t>
            </a:r>
            <a:r>
              <a:rPr lang="en-GB" altLang="es-ES" dirty="0" smtClean="0"/>
              <a:t> y para </a:t>
            </a:r>
            <a:r>
              <a:rPr lang="en-GB" altLang="es-ES" dirty="0" err="1" smtClean="0"/>
              <a:t>tratar</a:t>
            </a:r>
            <a:r>
              <a:rPr lang="en-GB" altLang="es-ES" dirty="0" smtClean="0"/>
              <a:t> los </a:t>
            </a:r>
            <a:r>
              <a:rPr lang="en-GB" altLang="es-ES" dirty="0" err="1" smtClean="0"/>
              <a:t>episodios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rechazo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agudo</a:t>
            </a:r>
            <a:r>
              <a:rPr lang="en-GB" altLang="es-ES" dirty="0" smtClean="0"/>
              <a:t>. </a:t>
            </a:r>
          </a:p>
        </p:txBody>
      </p:sp>
      <p:pic>
        <p:nvPicPr>
          <p:cNvPr id="1233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876426"/>
            <a:ext cx="392906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557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6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500063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GLUCOCORTICOIDES</a:t>
            </a:r>
          </a:p>
        </p:txBody>
      </p:sp>
      <p:sp>
        <p:nvSpPr>
          <p:cNvPr id="123597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952876" y="1628776"/>
            <a:ext cx="6335713" cy="5229225"/>
          </a:xfrm>
        </p:spPr>
        <p:txBody>
          <a:bodyPr/>
          <a:lstStyle/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La </a:t>
            </a:r>
            <a:r>
              <a:rPr lang="en-GB" altLang="es-ES" dirty="0" err="1" smtClean="0"/>
              <a:t>dosis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prednisona</a:t>
            </a:r>
            <a:r>
              <a:rPr lang="en-GB" altLang="es-ES" dirty="0" smtClean="0"/>
              <a:t> en el </a:t>
            </a:r>
            <a:r>
              <a:rPr lang="en-GB" altLang="es-ES" dirty="0" err="1" smtClean="0"/>
              <a:t>momento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trasplante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</a:t>
            </a:r>
            <a:r>
              <a:rPr lang="en-GB" altLang="es-ES" dirty="0" smtClean="0"/>
              <a:t> de50-l00 mg/</a:t>
            </a:r>
            <a:r>
              <a:rPr lang="en-GB" altLang="es-ES" dirty="0" err="1" smtClean="0"/>
              <a:t>día</a:t>
            </a:r>
            <a:r>
              <a:rPr lang="en-GB" altLang="es-ES" dirty="0" smtClean="0"/>
              <a:t> y la de </a:t>
            </a:r>
            <a:r>
              <a:rPr lang="en-GB" altLang="es-ES" dirty="0" err="1" smtClean="0"/>
              <a:t>mantenimiento</a:t>
            </a:r>
            <a:r>
              <a:rPr lang="en-GB" altLang="es-ES" dirty="0" smtClean="0"/>
              <a:t>, de 10-20 mg/</a:t>
            </a:r>
            <a:r>
              <a:rPr lang="en-GB" altLang="es-ES" dirty="0" err="1" smtClean="0"/>
              <a:t>día</a:t>
            </a:r>
            <a:r>
              <a:rPr lang="en-GB" altLang="es-ES" dirty="0" smtClean="0"/>
              <a:t>.</a:t>
            </a:r>
          </a:p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Para el </a:t>
            </a:r>
            <a:r>
              <a:rPr lang="en-GB" altLang="es-ES" dirty="0" err="1" smtClean="0"/>
              <a:t>tratamiento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rechazo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agudo</a:t>
            </a:r>
            <a:r>
              <a:rPr lang="en-GB" altLang="es-ES" dirty="0" smtClean="0"/>
              <a:t> se </a:t>
            </a:r>
            <a:r>
              <a:rPr lang="en-GB" altLang="es-ES" dirty="0" err="1" smtClean="0"/>
              <a:t>utilizan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dosis</a:t>
            </a:r>
            <a:r>
              <a:rPr lang="en-GB" altLang="es-ES" dirty="0" smtClean="0"/>
              <a:t> al-</a:t>
            </a:r>
            <a:r>
              <a:rPr lang="en-GB" altLang="es-ES" dirty="0" err="1" smtClean="0"/>
              <a:t>tas</a:t>
            </a:r>
            <a:r>
              <a:rPr lang="en-GB" altLang="es-ES" dirty="0" smtClean="0"/>
              <a:t>(500 mg/</a:t>
            </a:r>
            <a:r>
              <a:rPr lang="en-GB" altLang="es-ES" dirty="0" err="1" smtClean="0"/>
              <a:t>día</a:t>
            </a:r>
            <a:r>
              <a:rPr lang="en-GB" altLang="es-ES" dirty="0" smtClean="0"/>
              <a:t>) de </a:t>
            </a:r>
            <a:r>
              <a:rPr lang="en-GB" altLang="es-ES" dirty="0" err="1" smtClean="0"/>
              <a:t>metilprednisolona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por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vía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intrave-nosa,durante</a:t>
            </a:r>
            <a:r>
              <a:rPr lang="en-GB" altLang="es-ES" dirty="0" smtClean="0"/>
              <a:t> 3-6 </a:t>
            </a:r>
            <a:r>
              <a:rPr lang="en-GB" altLang="es-ES" dirty="0" err="1" smtClean="0"/>
              <a:t>días</a:t>
            </a:r>
            <a:r>
              <a:rPr lang="en-GB" altLang="es-ES" dirty="0" smtClean="0"/>
              <a:t>. </a:t>
            </a:r>
          </a:p>
        </p:txBody>
      </p:sp>
      <p:pic>
        <p:nvPicPr>
          <p:cNvPr id="12359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28813"/>
            <a:ext cx="22685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13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714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/>
              <a:t>AZATIOPRINA</a:t>
            </a:r>
          </a:p>
        </p:txBody>
      </p:sp>
      <p:sp>
        <p:nvSpPr>
          <p:cNvPr id="724995" name="Rectangle 2"/>
          <p:cNvSpPr>
            <a:spLocks noGrp="1" noChangeArrowheads="1"/>
          </p:cNvSpPr>
          <p:nvPr>
            <p:ph idx="1"/>
          </p:nvPr>
        </p:nvSpPr>
        <p:spPr>
          <a:xfrm>
            <a:off x="1881188" y="1331913"/>
            <a:ext cx="8229600" cy="4525962"/>
          </a:xfrm>
          <a:ln>
            <a:miter/>
          </a:ln>
        </p:spPr>
        <p:txBody>
          <a:bodyPr>
            <a:normAutofit/>
          </a:bodyPr>
          <a:lstStyle/>
          <a:p>
            <a:pPr algn="just">
              <a:lnSpc>
                <a:spcPct val="72000"/>
              </a:lnSpc>
              <a:spcBef>
                <a:spcPts val="625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/>
              <a:t>. </a:t>
            </a:r>
            <a:r>
              <a:rPr lang="en-GB" altLang="en-US" smtClean="0"/>
              <a:t>Se viene empleando desde 1961 y su efecto se debe a su capacidad para reducir la síntesis de DNA y RNA en la célula. Esto impide la proliferación de las células del rechazo.</a:t>
            </a:r>
          </a:p>
          <a:p>
            <a:pPr algn="just">
              <a:lnSpc>
                <a:spcPct val="72000"/>
              </a:lnSpc>
              <a:spcBef>
                <a:spcPts val="625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mtClean="0"/>
              <a:t> Su efecto tóxico </a:t>
            </a:r>
          </a:p>
          <a:p>
            <a:pPr algn="just">
              <a:lnSpc>
                <a:spcPct val="72000"/>
              </a:lnSpc>
              <a:spcBef>
                <a:spcPts val="625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mtClean="0"/>
              <a:t>más importante se produce sobre la médula ósea </a:t>
            </a:r>
          </a:p>
          <a:p>
            <a:pPr algn="just">
              <a:lnSpc>
                <a:spcPct val="72000"/>
              </a:lnSpc>
              <a:spcBef>
                <a:spcPts val="625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mtClean="0"/>
              <a:t>por lo que es necesario un control periódico de la sangre</a:t>
            </a:r>
          </a:p>
          <a:p>
            <a:pPr algn="just">
              <a:lnSpc>
                <a:spcPct val="72000"/>
              </a:lnSpc>
              <a:spcBef>
                <a:spcPts val="625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mtClean="0"/>
              <a:t>La dosis habitual oscila entre los 2 y los 3 miligramos por kilo de peso y día.</a:t>
            </a:r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1002232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571500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MOFETILMICOFENOLATO</a:t>
            </a:r>
          </a:p>
        </p:txBody>
      </p:sp>
      <p:sp>
        <p:nvSpPr>
          <p:cNvPr id="1240066" name="Rectangle 2"/>
          <p:cNvSpPr>
            <a:spLocks noGrp="1" noChangeArrowheads="1"/>
          </p:cNvSpPr>
          <p:nvPr>
            <p:ph idx="1"/>
          </p:nvPr>
        </p:nvSpPr>
        <p:spPr>
          <a:xfrm>
            <a:off x="1738313" y="1981200"/>
            <a:ext cx="8501062" cy="4114800"/>
          </a:xfrm>
        </p:spPr>
        <p:txBody>
          <a:bodyPr/>
          <a:lstStyle/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EL MME </a:t>
            </a:r>
            <a:r>
              <a:rPr lang="en-GB" altLang="es-ES" dirty="0" err="1" smtClean="0"/>
              <a:t>inhibe</a:t>
            </a:r>
            <a:r>
              <a:rPr lang="en-GB" altLang="es-ES" dirty="0" smtClean="0"/>
              <a:t> la </a:t>
            </a:r>
            <a:r>
              <a:rPr lang="en-GB" altLang="es-ES" dirty="0" err="1" smtClean="0"/>
              <a:t>proliferación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linfocitos</a:t>
            </a:r>
            <a:r>
              <a:rPr lang="en-GB" altLang="es-ES" dirty="0" smtClean="0"/>
              <a:t> T y B, La </a:t>
            </a:r>
            <a:r>
              <a:rPr lang="en-GB" altLang="es-ES" dirty="0" err="1" smtClean="0"/>
              <a:t>producción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anticuerpos</a:t>
            </a:r>
            <a:r>
              <a:rPr lang="en-GB" altLang="es-ES" dirty="0" smtClean="0"/>
              <a:t> y la </a:t>
            </a:r>
            <a:r>
              <a:rPr lang="en-GB" altLang="es-ES" dirty="0" err="1" smtClean="0"/>
              <a:t>generación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células</a:t>
            </a:r>
            <a:r>
              <a:rPr lang="en-GB" altLang="es-ES" dirty="0" smtClean="0"/>
              <a:t> 1 </a:t>
            </a:r>
            <a:r>
              <a:rPr lang="en-GB" altLang="es-ES" dirty="0" err="1" smtClean="0"/>
              <a:t>citotóxicas</a:t>
            </a:r>
            <a:r>
              <a:rPr lang="en-GB" altLang="es-ES" dirty="0" smtClean="0"/>
              <a:t> </a:t>
            </a:r>
          </a:p>
          <a:p>
            <a:pPr algn="just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/>
              <a:t>Dosis</a:t>
            </a:r>
            <a:r>
              <a:rPr lang="en-GB" altLang="es-ES" dirty="0" smtClean="0"/>
              <a:t> 2 g / </a:t>
            </a:r>
            <a:r>
              <a:rPr lang="en-GB" altLang="es-ES" dirty="0" err="1" smtClean="0"/>
              <a:t>día</a:t>
            </a:r>
            <a:r>
              <a:rPr lang="en-GB" altLang="es-E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19811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113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-71438"/>
            <a:ext cx="8229600" cy="13128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CICLOSPORINA</a:t>
            </a:r>
            <a:br>
              <a:rPr lang="en-GB" altLang="es-ES" sz="4000" b="1" dirty="0">
                <a:solidFill>
                  <a:schemeClr val="tx1"/>
                </a:solidFill>
              </a:rPr>
            </a:br>
            <a:r>
              <a:rPr lang="en-GB" altLang="es-ES" sz="4000" b="1" dirty="0">
                <a:solidFill>
                  <a:schemeClr val="tx1"/>
                </a:solidFill>
              </a:rPr>
              <a:t> </a:t>
            </a:r>
            <a:r>
              <a:rPr lang="en-GB" altLang="es-ES" sz="4000" b="1" dirty="0" err="1">
                <a:solidFill>
                  <a:schemeClr val="tx1"/>
                </a:solidFill>
              </a:rPr>
              <a:t>Sandimmun</a:t>
            </a:r>
            <a:endParaRPr lang="en-GB" altLang="es-ES" sz="4000" b="1" dirty="0">
              <a:solidFill>
                <a:schemeClr val="tx1"/>
              </a:solidFill>
            </a:endParaRPr>
          </a:p>
        </p:txBody>
      </p:sp>
      <p:sp>
        <p:nvSpPr>
          <p:cNvPr id="1242114" name="Rectangle 2"/>
          <p:cNvSpPr>
            <a:spLocks noGrp="1" noChangeArrowheads="1"/>
          </p:cNvSpPr>
          <p:nvPr>
            <p:ph idx="1"/>
          </p:nvPr>
        </p:nvSpPr>
        <p:spPr>
          <a:xfrm>
            <a:off x="842867" y="1251209"/>
            <a:ext cx="8786813" cy="452596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Su </a:t>
            </a:r>
            <a:r>
              <a:rPr lang="en-GB" altLang="es-ES" dirty="0" err="1" smtClean="0"/>
              <a:t>introducción</a:t>
            </a:r>
            <a:r>
              <a:rPr lang="en-GB" altLang="es-ES" dirty="0" smtClean="0"/>
              <a:t> ha </a:t>
            </a:r>
            <a:r>
              <a:rPr lang="en-GB" altLang="es-ES" dirty="0" err="1" smtClean="0"/>
              <a:t>supuesto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una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nueva</a:t>
            </a:r>
            <a:r>
              <a:rPr lang="en-GB" altLang="es-ES" dirty="0" smtClean="0"/>
              <a:t> era en el </a:t>
            </a:r>
            <a:r>
              <a:rPr lang="en-GB" altLang="es-ES" dirty="0" err="1" smtClean="0"/>
              <a:t>trasplante</a:t>
            </a:r>
            <a:r>
              <a:rPr lang="en-GB" altLang="es-ES" dirty="0" smtClean="0"/>
              <a:t> renal. Ha </a:t>
            </a:r>
            <a:r>
              <a:rPr lang="en-GB" altLang="es-ES" dirty="0" err="1" smtClean="0"/>
              <a:t>mejorado</a:t>
            </a:r>
            <a:r>
              <a:rPr lang="en-GB" altLang="es-ES" dirty="0" smtClean="0"/>
              <a:t> los </a:t>
            </a:r>
            <a:r>
              <a:rPr lang="en-GB" altLang="es-ES" dirty="0" err="1" smtClean="0"/>
              <a:t>resultados</a:t>
            </a:r>
            <a:r>
              <a:rPr lang="en-GB" altLang="es-ES" dirty="0" smtClean="0"/>
              <a:t> y ha </a:t>
            </a:r>
            <a:r>
              <a:rPr lang="en-GB" altLang="es-ES" dirty="0" err="1" smtClean="0"/>
              <a:t>disminuido</a:t>
            </a:r>
            <a:r>
              <a:rPr lang="en-GB" altLang="es-ES" dirty="0" smtClean="0"/>
              <a:t> los </a:t>
            </a:r>
            <a:r>
              <a:rPr lang="en-GB" altLang="es-ES" dirty="0" err="1" smtClean="0"/>
              <a:t>efectos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secundarios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por</a:t>
            </a:r>
            <a:r>
              <a:rPr lang="en-GB" altLang="es-ES" dirty="0" smtClean="0"/>
              <a:t> lo </a:t>
            </a:r>
            <a:r>
              <a:rPr lang="en-GB" altLang="es-ES" dirty="0" err="1" smtClean="0"/>
              <a:t>que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actualmente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</a:t>
            </a:r>
            <a:r>
              <a:rPr lang="en-GB" altLang="es-ES" dirty="0" smtClean="0"/>
              <a:t> el </a:t>
            </a:r>
            <a:r>
              <a:rPr lang="en-GB" altLang="es-ES" dirty="0" err="1" smtClean="0"/>
              <a:t>inmunosupresor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más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usado</a:t>
            </a:r>
            <a:r>
              <a:rPr lang="en-GB" altLang="es-ES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Se </a:t>
            </a:r>
            <a:r>
              <a:rPr lang="en-GB" altLang="es-ES" dirty="0" err="1" smtClean="0"/>
              <a:t>presenta</a:t>
            </a:r>
            <a:r>
              <a:rPr lang="en-GB" altLang="es-ES" dirty="0" smtClean="0"/>
              <a:t> en </a:t>
            </a:r>
            <a:r>
              <a:rPr lang="en-GB" altLang="es-ES" dirty="0" err="1" smtClean="0"/>
              <a:t>ampollas</a:t>
            </a:r>
            <a:r>
              <a:rPr lang="en-GB" altLang="es-ES" dirty="0" smtClean="0"/>
              <a:t> de 1 y 5 ml y en </a:t>
            </a:r>
            <a:r>
              <a:rPr lang="en-GB" altLang="es-ES" dirty="0" err="1" smtClean="0"/>
              <a:t>envases</a:t>
            </a:r>
            <a:r>
              <a:rPr lang="en-GB" altLang="es-ES" dirty="0" smtClean="0"/>
              <a:t> con 50 ml para </a:t>
            </a:r>
            <a:r>
              <a:rPr lang="en-GB" altLang="es-ES" dirty="0" err="1" smtClean="0"/>
              <a:t>toma</a:t>
            </a:r>
            <a:r>
              <a:rPr lang="en-GB" altLang="es-ES" dirty="0" smtClean="0"/>
              <a:t> oral.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Las </a:t>
            </a:r>
            <a:r>
              <a:rPr lang="en-GB" altLang="es-ES" dirty="0" err="1" smtClean="0"/>
              <a:t>ampollas</a:t>
            </a:r>
            <a:r>
              <a:rPr lang="en-GB" altLang="es-ES" dirty="0" smtClean="0"/>
              <a:t> se </a:t>
            </a:r>
            <a:r>
              <a:rPr lang="en-GB" altLang="es-ES" dirty="0" err="1" smtClean="0"/>
              <a:t>usan</a:t>
            </a:r>
            <a:r>
              <a:rPr lang="en-GB" altLang="es-ES" dirty="0" smtClean="0"/>
              <a:t> en el </a:t>
            </a:r>
            <a:r>
              <a:rPr lang="en-GB" altLang="es-ES" dirty="0" err="1" smtClean="0"/>
              <a:t>postoperatorio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inmediato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cuando</a:t>
            </a:r>
            <a:r>
              <a:rPr lang="en-GB" altLang="es-ES" dirty="0" smtClean="0"/>
              <a:t> el </a:t>
            </a:r>
            <a:r>
              <a:rPr lang="en-GB" altLang="es-ES" dirty="0" err="1" smtClean="0"/>
              <a:t>trasplantado</a:t>
            </a:r>
            <a:r>
              <a:rPr lang="en-GB" altLang="es-ES" dirty="0" smtClean="0"/>
              <a:t> no </a:t>
            </a:r>
            <a:r>
              <a:rPr lang="en-GB" altLang="es-ES" dirty="0" err="1" smtClean="0"/>
              <a:t>puede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tomar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por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boca</a:t>
            </a:r>
            <a:r>
              <a:rPr lang="en-GB" altLang="es-ES" dirty="0" smtClean="0"/>
              <a:t>; </a:t>
            </a:r>
            <a:r>
              <a:rPr lang="en-GB" altLang="es-ES" dirty="0" err="1" smtClean="0"/>
              <a:t>por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esta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vía</a:t>
            </a:r>
            <a:r>
              <a:rPr lang="en-GB" altLang="es-ES" dirty="0" smtClean="0"/>
              <a:t> se da 1/3 de la </a:t>
            </a:r>
            <a:r>
              <a:rPr lang="en-GB" altLang="es-ES" dirty="0" err="1" smtClean="0"/>
              <a:t>dosis</a:t>
            </a:r>
            <a:r>
              <a:rPr lang="en-GB" altLang="es-ES" dirty="0" smtClean="0"/>
              <a:t> oral. </a:t>
            </a:r>
            <a:r>
              <a:rPr lang="en-GB" altLang="es-ES" dirty="0" err="1" smtClean="0"/>
              <a:t>Después</a:t>
            </a:r>
            <a:r>
              <a:rPr lang="en-GB" altLang="es-ES" dirty="0" smtClean="0"/>
              <a:t> de 24 </a:t>
            </a:r>
            <a:r>
              <a:rPr lang="en-GB" altLang="es-ES" dirty="0" err="1" smtClean="0"/>
              <a:t>horas</a:t>
            </a:r>
            <a:r>
              <a:rPr lang="en-GB" altLang="es-ES" dirty="0" smtClean="0"/>
              <a:t> se </a:t>
            </a:r>
            <a:r>
              <a:rPr lang="en-GB" altLang="es-ES" dirty="0" err="1" smtClean="0"/>
              <a:t>administra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por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vía</a:t>
            </a:r>
            <a:r>
              <a:rPr lang="en-GB" altLang="es-ES" dirty="0" smtClean="0"/>
              <a:t> oral; </a:t>
            </a:r>
            <a:r>
              <a:rPr lang="en-GB" altLang="es-ES" dirty="0" err="1" smtClean="0"/>
              <a:t>su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nivel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máximo</a:t>
            </a:r>
            <a:r>
              <a:rPr lang="en-GB" altLang="es-ES" dirty="0" smtClean="0"/>
              <a:t> en </a:t>
            </a:r>
            <a:r>
              <a:rPr lang="en-GB" altLang="es-ES" dirty="0" err="1" smtClean="0"/>
              <a:t>sangre</a:t>
            </a:r>
            <a:r>
              <a:rPr lang="en-GB" altLang="es-ES" dirty="0" smtClean="0"/>
              <a:t> lo </a:t>
            </a:r>
            <a:r>
              <a:rPr lang="en-GB" altLang="es-ES" dirty="0" err="1" smtClean="0"/>
              <a:t>alcanza</a:t>
            </a:r>
            <a:r>
              <a:rPr lang="en-GB" altLang="es-ES" dirty="0" smtClean="0"/>
              <a:t> entre 2 y 6 </a:t>
            </a:r>
            <a:r>
              <a:rPr lang="en-GB" altLang="es-ES" dirty="0" err="1" smtClean="0"/>
              <a:t>horas</a:t>
            </a:r>
            <a:r>
              <a:rPr lang="en-GB" altLang="es-ES" dirty="0" smtClean="0"/>
              <a:t>, y </a:t>
            </a:r>
            <a:r>
              <a:rPr lang="en-GB" altLang="es-ES" dirty="0" err="1" smtClean="0"/>
              <a:t>mantiene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niveles</a:t>
            </a:r>
            <a:r>
              <a:rPr lang="en-GB" altLang="es-ES" dirty="0" smtClean="0"/>
              <a:t> entre 12 y 16 </a:t>
            </a:r>
            <a:r>
              <a:rPr lang="en-GB" altLang="es-ES" dirty="0" err="1" smtClean="0"/>
              <a:t>horas</a:t>
            </a:r>
            <a:r>
              <a:rPr lang="en-GB" altLang="es-ES" dirty="0" smtClean="0"/>
              <a:t>; </a:t>
            </a:r>
            <a:r>
              <a:rPr lang="en-GB" altLang="es-ES" dirty="0" err="1" smtClean="0"/>
              <a:t>por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ello</a:t>
            </a:r>
            <a:r>
              <a:rPr lang="en-GB" altLang="es-ES" dirty="0" smtClean="0"/>
              <a:t> se </a:t>
            </a:r>
            <a:r>
              <a:rPr lang="en-GB" altLang="es-ES" dirty="0" err="1" smtClean="0"/>
              <a:t>recomienda</a:t>
            </a:r>
            <a:r>
              <a:rPr lang="en-GB" altLang="es-ES" dirty="0" smtClean="0"/>
              <a:t> la </a:t>
            </a:r>
            <a:r>
              <a:rPr lang="en-GB" altLang="es-ES" dirty="0" err="1" smtClean="0"/>
              <a:t>toma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cada</a:t>
            </a:r>
            <a:r>
              <a:rPr lang="en-GB" altLang="es-ES" dirty="0" smtClean="0"/>
              <a:t> 12 </a:t>
            </a:r>
            <a:r>
              <a:rPr lang="en-GB" altLang="es-ES" dirty="0" err="1" smtClean="0"/>
              <a:t>horas</a:t>
            </a:r>
            <a:r>
              <a:rPr lang="en-GB" altLang="es-E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973327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1" name="Rectangle 1"/>
          <p:cNvSpPr>
            <a:spLocks noGrp="1" noChangeArrowheads="1"/>
          </p:cNvSpPr>
          <p:nvPr>
            <p:ph type="title"/>
          </p:nvPr>
        </p:nvSpPr>
        <p:spPr>
          <a:xfrm>
            <a:off x="1365379" y="255069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TACROLIMO</a:t>
            </a:r>
          </a:p>
        </p:txBody>
      </p:sp>
      <p:sp>
        <p:nvSpPr>
          <p:cNvPr id="728067" name="Rectangle 2"/>
          <p:cNvSpPr>
            <a:spLocks noGrp="1" noChangeArrowheads="1"/>
          </p:cNvSpPr>
          <p:nvPr>
            <p:ph idx="1"/>
          </p:nvPr>
        </p:nvSpPr>
        <p:spPr>
          <a:xfrm>
            <a:off x="1072340" y="1325207"/>
            <a:ext cx="8229600" cy="4525963"/>
          </a:xfrm>
          <a:ln>
            <a:miter/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err="1" smtClean="0"/>
              <a:t>Bloque</a:t>
            </a:r>
            <a:r>
              <a:rPr lang="en-GB" altLang="en-US" dirty="0" smtClean="0"/>
              <a:t> a los </a:t>
            </a:r>
            <a:r>
              <a:rPr lang="en-GB" altLang="en-US" dirty="0" err="1" smtClean="0"/>
              <a:t>agentes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activación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las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células</a:t>
            </a:r>
            <a:r>
              <a:rPr lang="en-GB" altLang="en-US" dirty="0" smtClean="0"/>
              <a:t> T </a:t>
            </a:r>
            <a:r>
              <a:rPr lang="en-GB" altLang="en-US" dirty="0" err="1" smtClean="0"/>
              <a:t>por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mecanismos</a:t>
            </a:r>
            <a:r>
              <a:rPr lang="en-GB" altLang="en-US" dirty="0" smtClean="0"/>
              <a:t> se </a:t>
            </a:r>
            <a:r>
              <a:rPr lang="en-GB" altLang="en-US" dirty="0" err="1" smtClean="0"/>
              <a:t>mejantes</a:t>
            </a:r>
            <a:r>
              <a:rPr lang="en-GB" altLang="en-US" dirty="0" smtClean="0"/>
              <a:t> a los de la </a:t>
            </a:r>
            <a:r>
              <a:rPr lang="en-GB" altLang="en-US" dirty="0" err="1" smtClean="0"/>
              <a:t>ciclosporina</a:t>
            </a:r>
            <a:endParaRPr lang="en-GB" altLang="en-US" dirty="0" smtClean="0"/>
          </a:p>
          <a:p>
            <a:pPr algn="just">
              <a:lnSpc>
                <a:spcPct val="15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err="1" smtClean="0"/>
              <a:t>Fue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aprobado</a:t>
            </a:r>
            <a:r>
              <a:rPr lang="en-GB" altLang="en-US" dirty="0" smtClean="0"/>
              <a:t> en 1997 para  </a:t>
            </a:r>
            <a:r>
              <a:rPr lang="en-GB" altLang="en-US" dirty="0" err="1" smtClean="0"/>
              <a:t>receptores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transplante</a:t>
            </a:r>
            <a:r>
              <a:rPr lang="en-GB" altLang="en-US" dirty="0" smtClean="0"/>
              <a:t> renal </a:t>
            </a:r>
          </a:p>
          <a:p>
            <a:pPr algn="just">
              <a:lnSpc>
                <a:spcPct val="150000"/>
              </a:lnSpc>
              <a:spcBef>
                <a:spcPts val="625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Se </a:t>
            </a:r>
            <a:r>
              <a:rPr lang="en-GB" altLang="en-US" dirty="0" err="1" smtClean="0"/>
              <a:t>inicia</a:t>
            </a:r>
            <a:r>
              <a:rPr lang="en-GB" altLang="en-US" dirty="0" smtClean="0"/>
              <a:t> la </a:t>
            </a:r>
            <a:r>
              <a:rPr lang="en-GB" altLang="en-US" dirty="0" err="1" smtClean="0"/>
              <a:t>administración</a:t>
            </a:r>
            <a:r>
              <a:rPr lang="en-GB" altLang="en-US" dirty="0" smtClean="0"/>
              <a:t>  IV en </a:t>
            </a:r>
            <a:r>
              <a:rPr lang="en-GB" altLang="en-US" dirty="0" err="1" smtClean="0"/>
              <a:t>perfusión</a:t>
            </a:r>
            <a:r>
              <a:rPr lang="en-GB" altLang="en-US" dirty="0" smtClean="0"/>
              <a:t> continua (0,01-0,05 mg/kg/24 </a:t>
            </a:r>
            <a:r>
              <a:rPr lang="en-GB" altLang="en-US" dirty="0" err="1" smtClean="0"/>
              <a:t>horas</a:t>
            </a:r>
            <a:r>
              <a:rPr lang="en-GB" altLang="en-US" dirty="0" smtClean="0"/>
              <a:t>) y, </a:t>
            </a:r>
            <a:r>
              <a:rPr lang="en-GB" altLang="en-US" dirty="0" err="1" smtClean="0"/>
              <a:t>si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posible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por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vía</a:t>
            </a:r>
            <a:r>
              <a:rPr lang="en-GB" altLang="en-US" dirty="0" smtClean="0"/>
              <a:t> oral o </a:t>
            </a:r>
            <a:r>
              <a:rPr lang="en-GB" altLang="en-US" dirty="0" err="1" smtClean="0"/>
              <a:t>sonda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nasogástrica</a:t>
            </a:r>
            <a:r>
              <a:rPr lang="en-GB" altLang="en-US" dirty="0" smtClean="0"/>
              <a:t>(0,05-0,1 mg/kg/12 </a:t>
            </a:r>
            <a:r>
              <a:rPr lang="en-GB" altLang="en-US" dirty="0" err="1" smtClean="0"/>
              <a:t>horas</a:t>
            </a:r>
            <a:r>
              <a:rPr lang="en-GB" altLang="en-US" dirty="0" smtClean="0"/>
              <a:t>) </a:t>
            </a:r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2370401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0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500063"/>
            <a:ext cx="8229600" cy="1312862"/>
          </a:xfrm>
        </p:spPr>
        <p:txBody>
          <a:bodyPr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CICLOFOSFAMIDA </a:t>
            </a:r>
            <a:br>
              <a:rPr lang="en-GB" altLang="es-ES" sz="4000" b="1" dirty="0">
                <a:solidFill>
                  <a:schemeClr val="tx1"/>
                </a:solidFill>
              </a:rPr>
            </a:br>
            <a:r>
              <a:rPr lang="en-GB" altLang="es-ES" sz="4000" b="1" dirty="0" err="1">
                <a:solidFill>
                  <a:schemeClr val="tx1"/>
                </a:solidFill>
              </a:rPr>
              <a:t>Genoxal</a:t>
            </a:r>
            <a:endParaRPr lang="en-GB" altLang="es-ES" sz="4000" b="1" dirty="0">
              <a:solidFill>
                <a:schemeClr val="tx1"/>
              </a:solidFill>
            </a:endParaRPr>
          </a:p>
        </p:txBody>
      </p:sp>
      <p:sp>
        <p:nvSpPr>
          <p:cNvPr id="729091" name="Rectangle 2"/>
          <p:cNvSpPr>
            <a:spLocks noGrp="1" noChangeArrowheads="1"/>
          </p:cNvSpPr>
          <p:nvPr>
            <p:ph idx="1"/>
          </p:nvPr>
        </p:nvSpPr>
        <p:spPr>
          <a:xfrm>
            <a:off x="1281404" y="1812925"/>
            <a:ext cx="8229600" cy="4525962"/>
          </a:xfrm>
          <a:ln>
            <a:miter/>
          </a:ln>
        </p:spPr>
        <p:txBody>
          <a:bodyPr>
            <a:normAutofit/>
          </a:bodyPr>
          <a:lstStyle/>
          <a:p>
            <a:pPr algn="just">
              <a:spcBef>
                <a:spcPts val="625"/>
              </a:spcBef>
              <a:buFont typeface="Wingdings" panose="05000000000000000000" pitchFamily="2" charset="2"/>
              <a:buChar char="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err="1" smtClean="0"/>
              <a:t>Bloquea</a:t>
            </a:r>
            <a:r>
              <a:rPr lang="en-GB" altLang="en-US" dirty="0" smtClean="0"/>
              <a:t> la </a:t>
            </a:r>
            <a:r>
              <a:rPr lang="en-GB" altLang="en-US" dirty="0" err="1" smtClean="0"/>
              <a:t>proliferación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celular</a:t>
            </a:r>
            <a:r>
              <a:rPr lang="en-GB" altLang="en-US" dirty="0" smtClean="0"/>
              <a:t>. Se </a:t>
            </a:r>
            <a:r>
              <a:rPr lang="en-GB" altLang="en-US" dirty="0" err="1" smtClean="0"/>
              <a:t>usa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fundamentalmente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como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sustituto</a:t>
            </a:r>
            <a:r>
              <a:rPr lang="en-GB" altLang="en-US" dirty="0" smtClean="0"/>
              <a:t> de la </a:t>
            </a:r>
            <a:r>
              <a:rPr lang="en-GB" altLang="en-US" dirty="0" err="1" smtClean="0"/>
              <a:t>azatioprina</a:t>
            </a:r>
            <a:r>
              <a:rPr lang="en-GB" altLang="en-US" dirty="0" smtClean="0"/>
              <a:t> en </a:t>
            </a:r>
            <a:r>
              <a:rPr lang="en-GB" altLang="en-US" dirty="0" err="1" smtClean="0"/>
              <a:t>trasplantados</a:t>
            </a:r>
            <a:r>
              <a:rPr lang="en-GB" altLang="en-US" dirty="0" smtClean="0"/>
              <a:t> con </a:t>
            </a:r>
            <a:r>
              <a:rPr lang="en-GB" altLang="en-US" dirty="0" err="1" smtClean="0"/>
              <a:t>daño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hepático</a:t>
            </a:r>
            <a:r>
              <a:rPr lang="en-GB" altLang="en-US" dirty="0" smtClean="0"/>
              <a:t>.. </a:t>
            </a:r>
          </a:p>
          <a:p>
            <a:pPr algn="just">
              <a:spcBef>
                <a:spcPts val="625"/>
              </a:spcBef>
              <a:buFont typeface="Wingdings" panose="05000000000000000000" pitchFamily="2" charset="2"/>
              <a:buChar char="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smtClean="0"/>
              <a:t>Su </a:t>
            </a:r>
            <a:r>
              <a:rPr lang="en-GB" altLang="en-US" dirty="0" err="1" smtClean="0"/>
              <a:t>dosis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es</a:t>
            </a:r>
            <a:r>
              <a:rPr lang="en-GB" altLang="en-US" dirty="0" smtClean="0"/>
              <a:t> de 2 mg/kg/</a:t>
            </a:r>
            <a:r>
              <a:rPr lang="en-GB" altLang="en-US" dirty="0" err="1" smtClean="0"/>
              <a:t>día</a:t>
            </a:r>
            <a:r>
              <a:rPr lang="en-GB" altLang="en-US" dirty="0" smtClean="0"/>
              <a:t>.</a:t>
            </a:r>
          </a:p>
          <a:p>
            <a:pPr algn="just">
              <a:spcBef>
                <a:spcPts val="625"/>
              </a:spcBef>
              <a:buFont typeface="Wingdings" panose="05000000000000000000" pitchFamily="2" charset="2"/>
              <a:buChar char="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dirty="0" err="1" smtClean="0"/>
              <a:t>Está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comercializado</a:t>
            </a:r>
            <a:r>
              <a:rPr lang="en-GB" altLang="en-US" dirty="0" smtClean="0"/>
              <a:t> en </a:t>
            </a:r>
            <a:r>
              <a:rPr lang="en-GB" altLang="en-US" dirty="0" err="1" smtClean="0"/>
              <a:t>viales</a:t>
            </a:r>
            <a:r>
              <a:rPr lang="en-GB" altLang="en-US" dirty="0" smtClean="0"/>
              <a:t> de 200 y 1000 mg para </a:t>
            </a:r>
            <a:r>
              <a:rPr lang="en-GB" altLang="en-US" dirty="0" err="1" smtClean="0"/>
              <a:t>administración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intravenosa</a:t>
            </a:r>
            <a:r>
              <a:rPr lang="en-GB" altLang="en-US" dirty="0" smtClean="0"/>
              <a:t>, y en </a:t>
            </a:r>
            <a:r>
              <a:rPr lang="en-GB" altLang="en-US" dirty="0" err="1" smtClean="0"/>
              <a:t>comprimidos</a:t>
            </a:r>
            <a:r>
              <a:rPr lang="en-GB" altLang="en-US" dirty="0" smtClean="0"/>
              <a:t> de 50 mg. </a:t>
            </a:r>
            <a:r>
              <a:rPr lang="en-GB" altLang="en-US" dirty="0" err="1" smtClean="0"/>
              <a:t>Esta</a:t>
            </a:r>
            <a:r>
              <a:rPr lang="en-GB" altLang="en-US" dirty="0" smtClean="0"/>
              <a:t> forma </a:t>
            </a:r>
            <a:r>
              <a:rPr lang="en-GB" altLang="en-US" dirty="0" err="1" smtClean="0"/>
              <a:t>es</a:t>
            </a:r>
            <a:r>
              <a:rPr lang="en-GB" altLang="en-US" dirty="0" smtClean="0"/>
              <a:t> la </a:t>
            </a:r>
            <a:r>
              <a:rPr lang="en-GB" altLang="en-US" dirty="0" err="1" smtClean="0"/>
              <a:t>usada</a:t>
            </a:r>
            <a:r>
              <a:rPr lang="en-GB" altLang="en-US" dirty="0" smtClean="0"/>
              <a:t> en </a:t>
            </a:r>
            <a:r>
              <a:rPr lang="en-GB" altLang="en-US" dirty="0" err="1" smtClean="0"/>
              <a:t>trasplante</a:t>
            </a:r>
            <a:r>
              <a:rPr lang="en-GB" altLang="en-US" dirty="0" smtClean="0"/>
              <a:t> renal.</a:t>
            </a:r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85939263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8213" y="285751"/>
            <a:ext cx="7772400" cy="19224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CUALES SON LAS SEÑALES DEL RECHAZO?</a:t>
            </a:r>
            <a:br>
              <a:rPr lang="en-GB" altLang="es-ES" sz="4000" b="1" dirty="0">
                <a:solidFill>
                  <a:schemeClr val="tx1"/>
                </a:solidFill>
              </a:rPr>
            </a:br>
            <a:endParaRPr lang="en-GB" altLang="es-ES" sz="4000" b="1" dirty="0">
              <a:solidFill>
                <a:schemeClr val="tx1"/>
              </a:solidFill>
            </a:endParaRPr>
          </a:p>
        </p:txBody>
      </p:sp>
      <p:sp>
        <p:nvSpPr>
          <p:cNvPr id="1248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24313" y="1571625"/>
            <a:ext cx="6572250" cy="4902200"/>
          </a:xfrm>
        </p:spPr>
        <p:txBody>
          <a:bodyPr/>
          <a:lstStyle/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A </a:t>
            </a:r>
            <a:r>
              <a:rPr lang="en-GB" altLang="es-ES" dirty="0" err="1" smtClean="0"/>
              <a:t>continuación</a:t>
            </a:r>
            <a:r>
              <a:rPr lang="en-GB" altLang="es-ES" dirty="0" smtClean="0"/>
              <a:t>, se </a:t>
            </a:r>
            <a:r>
              <a:rPr lang="en-GB" altLang="es-ES" dirty="0" err="1" smtClean="0"/>
              <a:t>enumeran</a:t>
            </a:r>
            <a:r>
              <a:rPr lang="en-GB" altLang="es-ES" dirty="0" smtClean="0"/>
              <a:t> los </a:t>
            </a:r>
            <a:r>
              <a:rPr lang="en-GB" altLang="es-ES" dirty="0" err="1" smtClean="0"/>
              <a:t>síntomas</a:t>
            </a:r>
            <a:r>
              <a:rPr lang="en-GB" altLang="es-ES" dirty="0" smtClean="0"/>
              <a:t> mas </a:t>
            </a:r>
            <a:r>
              <a:rPr lang="en-GB" altLang="es-ES" dirty="0" err="1" smtClean="0"/>
              <a:t>comunes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rechazo</a:t>
            </a:r>
            <a:r>
              <a:rPr lang="en-GB" altLang="es-ES" dirty="0" smtClean="0"/>
              <a:t>. Sin embargo, </a:t>
            </a:r>
            <a:r>
              <a:rPr lang="en-GB" altLang="es-ES" dirty="0" err="1" smtClean="0"/>
              <a:t>cada</a:t>
            </a:r>
            <a:r>
              <a:rPr lang="en-GB" altLang="es-ES" dirty="0" smtClean="0"/>
              <a:t> persona </a:t>
            </a:r>
            <a:r>
              <a:rPr lang="en-GB" altLang="es-ES" dirty="0" err="1" smtClean="0"/>
              <a:t>puede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experimentarlos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una</a:t>
            </a:r>
            <a:r>
              <a:rPr lang="en-GB" altLang="es-ES" dirty="0" smtClean="0"/>
              <a:t> forma </a:t>
            </a:r>
            <a:r>
              <a:rPr lang="en-GB" altLang="es-ES" dirty="0" err="1" smtClean="0"/>
              <a:t>diferente</a:t>
            </a:r>
            <a:r>
              <a:rPr lang="en-GB" altLang="es-ES" dirty="0" smtClean="0"/>
              <a:t>. Los </a:t>
            </a:r>
            <a:r>
              <a:rPr lang="en-GB" altLang="es-ES" dirty="0" err="1" smtClean="0"/>
              <a:t>síntomas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pueden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incluir</a:t>
            </a:r>
            <a:r>
              <a:rPr lang="en-GB" altLang="es-ES" dirty="0" smtClean="0"/>
              <a:t>:  </a:t>
            </a:r>
          </a:p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/>
              <a:t>fiebre</a:t>
            </a:r>
            <a:r>
              <a:rPr lang="en-GB" altLang="es-ES" dirty="0" smtClean="0"/>
              <a:t> </a:t>
            </a:r>
          </a:p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/>
              <a:t>Sensibilidad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sobre</a:t>
            </a:r>
            <a:r>
              <a:rPr lang="en-GB" altLang="es-ES" dirty="0" smtClean="0"/>
              <a:t> el </a:t>
            </a:r>
            <a:r>
              <a:rPr lang="en-GB" altLang="es-ES" dirty="0" err="1" smtClean="0"/>
              <a:t>riñón</a:t>
            </a:r>
            <a:r>
              <a:rPr lang="en-GB" altLang="es-ES" dirty="0" smtClean="0"/>
              <a:t>. </a:t>
            </a:r>
          </a:p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/>
              <a:t>Nivel</a:t>
            </a:r>
            <a:r>
              <a:rPr lang="en-GB" altLang="es-ES" dirty="0" smtClean="0"/>
              <a:t> alto de </a:t>
            </a:r>
            <a:r>
              <a:rPr lang="en-GB" altLang="es-ES" dirty="0" err="1" smtClean="0"/>
              <a:t>creatinina</a:t>
            </a:r>
            <a:r>
              <a:rPr lang="en-GB" altLang="es-ES" dirty="0" smtClean="0"/>
              <a:t> en la </a:t>
            </a:r>
            <a:r>
              <a:rPr lang="en-GB" altLang="es-ES" dirty="0" err="1" smtClean="0"/>
              <a:t>sangre</a:t>
            </a:r>
            <a:r>
              <a:rPr lang="en-GB" altLang="es-ES" dirty="0" smtClean="0"/>
              <a:t>. 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La </a:t>
            </a:r>
            <a:r>
              <a:rPr lang="en-GB" altLang="es-ES" dirty="0" err="1" smtClean="0"/>
              <a:t>presión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sanguínea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alta.</a:t>
            </a:r>
            <a:r>
              <a:rPr lang="en-GB" altLang="es-ES" dirty="0" smtClean="0"/>
              <a:t> </a:t>
            </a:r>
          </a:p>
        </p:txBody>
      </p:sp>
      <p:pic>
        <p:nvPicPr>
          <p:cNvPr id="1248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6" y="1714501"/>
            <a:ext cx="14144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82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4005263"/>
            <a:ext cx="23622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82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3667125"/>
            <a:ext cx="124936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0591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5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1" y="1714500"/>
            <a:ext cx="4316412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96417" y="571500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/>
              <a:t>TRANSPLANTE RENAL</a:t>
            </a:r>
            <a:endParaRPr lang="en-GB" altLang="es-ES" sz="4000" dirty="0"/>
          </a:p>
        </p:txBody>
      </p:sp>
      <p:pic>
        <p:nvPicPr>
          <p:cNvPr id="276482" name="Picture 2" descr="A 50 años del primer trasplante renal exitoso en Cuba: &quot;El milagr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57" y="2050862"/>
            <a:ext cx="6391245" cy="391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98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30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500063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RECHAZO HIPERAGUDO</a:t>
            </a:r>
          </a:p>
        </p:txBody>
      </p:sp>
      <p:sp>
        <p:nvSpPr>
          <p:cNvPr id="1250306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903413"/>
            <a:ext cx="8229600" cy="4525962"/>
          </a:xfrm>
        </p:spPr>
        <p:txBody>
          <a:bodyPr/>
          <a:lstStyle/>
          <a:p>
            <a:pPr algn="just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b="1" smtClean="0"/>
              <a:t>. </a:t>
            </a:r>
            <a:r>
              <a:rPr lang="en-GB" altLang="es-ES" smtClean="0"/>
              <a:t>Se presenta inmediatamente después de la revascularización del injerto. Es causado por la presencia de anticuerpos preformados en el receptor y se caracteriza por la trombosis y pérdida irreversible del injerto</a:t>
            </a:r>
          </a:p>
          <a:p>
            <a:pPr algn="just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</p:txBody>
      </p:sp>
    </p:spTree>
    <p:extLst>
      <p:ext uri="{BB962C8B-B14F-4D97-AF65-F5344CB8AC3E}">
        <p14:creationId xmlns:p14="http://schemas.microsoft.com/office/powerpoint/2010/main" val="208454285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3" name="Rectangle 1"/>
          <p:cNvSpPr>
            <a:spLocks noGrp="1" noChangeArrowheads="1"/>
          </p:cNvSpPr>
          <p:nvPr>
            <p:ph type="title"/>
          </p:nvPr>
        </p:nvSpPr>
        <p:spPr>
          <a:xfrm>
            <a:off x="2024063" y="35718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RECHAZO AGUDO ACELERADO</a:t>
            </a:r>
          </a:p>
        </p:txBody>
      </p:sp>
      <p:sp>
        <p:nvSpPr>
          <p:cNvPr id="12523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67250" y="1285876"/>
            <a:ext cx="5564188" cy="4443413"/>
          </a:xfrm>
        </p:spPr>
        <p:txBody>
          <a:bodyPr/>
          <a:lstStyle/>
          <a:p>
            <a:pPr algn="just"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b="1" dirty="0" smtClean="0"/>
          </a:p>
          <a:p>
            <a:pPr algn="just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Con </a:t>
            </a:r>
            <a:r>
              <a:rPr lang="en-GB" altLang="es-ES" dirty="0" err="1" smtClean="0"/>
              <a:t>este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término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clínico</a:t>
            </a:r>
            <a:r>
              <a:rPr lang="en-GB" altLang="es-ES" dirty="0" smtClean="0"/>
              <a:t> se </a:t>
            </a:r>
            <a:r>
              <a:rPr lang="en-GB" altLang="es-ES" dirty="0" err="1" smtClean="0"/>
              <a:t>designa</a:t>
            </a:r>
            <a:r>
              <a:rPr lang="en-GB" altLang="es-ES" dirty="0" smtClean="0"/>
              <a:t> un </a:t>
            </a:r>
            <a:r>
              <a:rPr lang="en-GB" altLang="es-ES" dirty="0" err="1" smtClean="0"/>
              <a:t>rechazo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agudo</a:t>
            </a:r>
            <a:r>
              <a:rPr lang="en-GB" altLang="es-ES" dirty="0" smtClean="0"/>
              <a:t> grave </a:t>
            </a:r>
            <a:r>
              <a:rPr lang="en-GB" altLang="es-ES" dirty="0" err="1" smtClean="0"/>
              <a:t>que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ocurre</a:t>
            </a:r>
            <a:r>
              <a:rPr lang="en-GB" altLang="es-ES" dirty="0" smtClean="0"/>
              <a:t> en la </a:t>
            </a:r>
            <a:r>
              <a:rPr lang="en-GB" altLang="es-ES" dirty="0" err="1" smtClean="0"/>
              <a:t>primera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semana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generalmente</a:t>
            </a:r>
            <a:r>
              <a:rPr lang="en-GB" altLang="es-ES" dirty="0" smtClean="0"/>
              <a:t> en el </a:t>
            </a:r>
            <a:r>
              <a:rPr lang="en-GB" altLang="es-ES" dirty="0" err="1" smtClean="0"/>
              <a:t>segundo</a:t>
            </a:r>
            <a:r>
              <a:rPr lang="en-GB" altLang="es-ES" dirty="0" smtClean="0"/>
              <a:t> a </a:t>
            </a:r>
            <a:r>
              <a:rPr lang="en-GB" altLang="es-ES" dirty="0" err="1" smtClean="0"/>
              <a:t>cuarto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día</a:t>
            </a:r>
            <a:r>
              <a:rPr lang="en-GB" altLang="es-ES" dirty="0" smtClean="0"/>
              <a:t>, y se </a:t>
            </a:r>
            <a:r>
              <a:rPr lang="en-GB" altLang="es-ES" dirty="0" err="1" smtClean="0"/>
              <a:t>manifiesta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por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fiebre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hipertensión</a:t>
            </a:r>
            <a:r>
              <a:rPr lang="en-GB" altLang="es-ES" dirty="0" smtClean="0"/>
              <a:t> arterial y </a:t>
            </a:r>
            <a:r>
              <a:rPr lang="en-GB" altLang="es-ES" dirty="0" err="1" smtClean="0"/>
              <a:t>edema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riñón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trasplantado</a:t>
            </a:r>
            <a:r>
              <a:rPr lang="en-GB" altLang="es-ES" dirty="0" smtClean="0"/>
              <a:t>. </a:t>
            </a:r>
          </a:p>
        </p:txBody>
      </p:sp>
      <p:pic>
        <p:nvPicPr>
          <p:cNvPr id="1252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5429250"/>
            <a:ext cx="9525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23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557338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23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3929063"/>
            <a:ext cx="136842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52361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1" name="Rectangle 1"/>
          <p:cNvSpPr>
            <a:spLocks noGrp="1" noChangeArrowheads="1"/>
          </p:cNvSpPr>
          <p:nvPr>
            <p:ph type="title"/>
          </p:nvPr>
        </p:nvSpPr>
        <p:spPr>
          <a:xfrm>
            <a:off x="2152650" y="6429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RECHAZO AGUDO</a:t>
            </a:r>
          </a:p>
        </p:txBody>
      </p:sp>
      <p:sp>
        <p:nvSpPr>
          <p:cNvPr id="12544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63976" y="1341439"/>
            <a:ext cx="6118225" cy="5172075"/>
          </a:xfrm>
        </p:spPr>
        <p:txBody>
          <a:bodyPr/>
          <a:lstStyle/>
          <a:p>
            <a:pPr algn="just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b="1" dirty="0" smtClean="0"/>
          </a:p>
          <a:p>
            <a:pPr algn="just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Se produce  </a:t>
            </a:r>
            <a:r>
              <a:rPr lang="en-GB" altLang="es-ES" dirty="0" err="1" smtClean="0"/>
              <a:t>durante</a:t>
            </a:r>
            <a:r>
              <a:rPr lang="en-GB" altLang="es-ES" dirty="0" smtClean="0"/>
              <a:t> el primer </a:t>
            </a:r>
            <a:r>
              <a:rPr lang="en-GB" altLang="es-ES" dirty="0" err="1" smtClean="0"/>
              <a:t>año</a:t>
            </a:r>
            <a:r>
              <a:rPr lang="en-GB" altLang="es-ES" dirty="0" smtClean="0"/>
              <a:t>. </a:t>
            </a:r>
            <a:r>
              <a:rPr lang="en-GB" altLang="es-ES" dirty="0" err="1" smtClean="0"/>
              <a:t>Muchas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veces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subclínico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pero</a:t>
            </a:r>
            <a:r>
              <a:rPr lang="en-GB" altLang="es-ES" dirty="0" smtClean="0"/>
              <a:t> en el 65% de los </a:t>
            </a:r>
            <a:r>
              <a:rPr lang="en-GB" altLang="es-ES" dirty="0" err="1" smtClean="0"/>
              <a:t>casos</a:t>
            </a:r>
            <a:r>
              <a:rPr lang="en-GB" altLang="es-ES" dirty="0" smtClean="0"/>
              <a:t> hay </a:t>
            </a:r>
            <a:r>
              <a:rPr lang="en-GB" altLang="es-ES" dirty="0" err="1" smtClean="0"/>
              <a:t>manifestaciones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clínicas</a:t>
            </a:r>
            <a:r>
              <a:rPr lang="en-GB" altLang="es-ES" dirty="0" smtClean="0"/>
              <a:t> (</a:t>
            </a:r>
            <a:r>
              <a:rPr lang="en-GB" altLang="es-ES" dirty="0" err="1" smtClean="0"/>
              <a:t>insuficiencia</a:t>
            </a:r>
            <a:r>
              <a:rPr lang="en-GB" altLang="es-ES" dirty="0" smtClean="0"/>
              <a:t> renal </a:t>
            </a:r>
            <a:r>
              <a:rPr lang="en-GB" altLang="es-ES" dirty="0" err="1" smtClean="0"/>
              <a:t>aguda</a:t>
            </a:r>
            <a:r>
              <a:rPr lang="en-GB" altLang="es-ES" dirty="0" smtClean="0"/>
              <a:t>, proteinuria, </a:t>
            </a:r>
            <a:r>
              <a:rPr lang="en-GB" altLang="es-ES" dirty="0" err="1" smtClean="0"/>
              <a:t>hipertensión</a:t>
            </a:r>
            <a:r>
              <a:rPr lang="en-GB" altLang="es-ES" dirty="0" smtClean="0"/>
              <a:t> arterial, </a:t>
            </a:r>
            <a:r>
              <a:rPr lang="en-GB" altLang="es-ES" dirty="0" err="1" smtClean="0"/>
              <a:t>fiebre</a:t>
            </a:r>
            <a:r>
              <a:rPr lang="en-GB" altLang="es-ES" dirty="0" smtClean="0"/>
              <a:t>, </a:t>
            </a:r>
            <a:r>
              <a:rPr lang="en-GB" altLang="es-ES" dirty="0" err="1" smtClean="0"/>
              <a:t>dolor</a:t>
            </a:r>
            <a:r>
              <a:rPr lang="en-GB" altLang="es-ES" dirty="0" smtClean="0"/>
              <a:t>, oliguria, anuria, etc.). </a:t>
            </a:r>
          </a:p>
          <a:p>
            <a:pPr algn="just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 </a:t>
            </a:r>
          </a:p>
        </p:txBody>
      </p:sp>
      <p:pic>
        <p:nvPicPr>
          <p:cNvPr id="12544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572000"/>
            <a:ext cx="1181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44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214563"/>
            <a:ext cx="17272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94016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49" name="Rectangle 1"/>
          <p:cNvSpPr>
            <a:spLocks noGrp="1" noChangeArrowheads="1"/>
          </p:cNvSpPr>
          <p:nvPr>
            <p:ph type="title"/>
          </p:nvPr>
        </p:nvSpPr>
        <p:spPr>
          <a:xfrm>
            <a:off x="2224088" y="142876"/>
            <a:ext cx="8229600" cy="13128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RECHAZO CRONICO</a:t>
            </a:r>
            <a:br>
              <a:rPr lang="en-GB" altLang="es-ES" sz="4000" b="1" dirty="0">
                <a:solidFill>
                  <a:schemeClr val="tx1"/>
                </a:solidFill>
              </a:rPr>
            </a:br>
            <a:endParaRPr lang="en-GB" altLang="es-ES" sz="4000" b="1" dirty="0">
              <a:solidFill>
                <a:schemeClr val="tx1"/>
              </a:solidFill>
            </a:endParaRPr>
          </a:p>
        </p:txBody>
      </p:sp>
      <p:sp>
        <p:nvSpPr>
          <p:cNvPr id="1256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675064" y="857251"/>
            <a:ext cx="6478587" cy="4899025"/>
          </a:xfrm>
        </p:spPr>
        <p:txBody>
          <a:bodyPr/>
          <a:lstStyle/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smtClean="0"/>
              <a:t> Este </a:t>
            </a:r>
            <a:r>
              <a:rPr lang="en-GB" altLang="es-ES" dirty="0" err="1" smtClean="0"/>
              <a:t>tipo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respuesta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esta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caracterizada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por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esclerosis</a:t>
            </a:r>
            <a:r>
              <a:rPr lang="en-GB" altLang="es-ES" dirty="0" smtClean="0"/>
              <a:t> glomerular, </a:t>
            </a:r>
            <a:r>
              <a:rPr lang="en-GB" altLang="es-ES" dirty="0" err="1" smtClean="0"/>
              <a:t>atrofia</a:t>
            </a:r>
            <a:r>
              <a:rPr lang="en-GB" altLang="es-ES" dirty="0" smtClean="0"/>
              <a:t> tubular y fibrosis </a:t>
            </a:r>
            <a:r>
              <a:rPr lang="en-GB" altLang="es-ES" dirty="0" err="1" smtClean="0"/>
              <a:t>intersticial</a:t>
            </a:r>
            <a:r>
              <a:rPr lang="en-GB" altLang="es-ES" dirty="0" smtClean="0"/>
              <a:t>. Se </a:t>
            </a:r>
            <a:r>
              <a:rPr lang="en-GB" altLang="es-ES" dirty="0" err="1" smtClean="0"/>
              <a:t>presenta</a:t>
            </a:r>
            <a:r>
              <a:rPr lang="en-GB" altLang="es-ES" dirty="0" smtClean="0"/>
              <a:t> en forma </a:t>
            </a:r>
            <a:r>
              <a:rPr lang="en-GB" altLang="es-ES" dirty="0" err="1" smtClean="0"/>
              <a:t>lenta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después</a:t>
            </a:r>
            <a:r>
              <a:rPr lang="en-GB" altLang="es-ES" dirty="0" smtClean="0"/>
              <a:t> de </a:t>
            </a:r>
            <a:r>
              <a:rPr lang="en-GB" altLang="es-ES" dirty="0" err="1" smtClean="0"/>
              <a:t>meses</a:t>
            </a:r>
            <a:r>
              <a:rPr lang="en-GB" altLang="es-ES" dirty="0" smtClean="0"/>
              <a:t> o </a:t>
            </a:r>
            <a:r>
              <a:rPr lang="en-GB" altLang="es-ES" dirty="0" err="1" smtClean="0"/>
              <a:t>años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trasplante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llevando</a:t>
            </a:r>
            <a:r>
              <a:rPr lang="en-GB" altLang="es-ES" dirty="0" smtClean="0"/>
              <a:t> a la </a:t>
            </a:r>
            <a:r>
              <a:rPr lang="en-GB" altLang="es-ES" dirty="0" err="1" smtClean="0"/>
              <a:t>pérdida</a:t>
            </a:r>
            <a:r>
              <a:rPr lang="en-GB" altLang="es-ES" dirty="0" smtClean="0"/>
              <a:t> del </a:t>
            </a:r>
            <a:r>
              <a:rPr lang="en-GB" altLang="es-ES" dirty="0" err="1" smtClean="0"/>
              <a:t>mismo</a:t>
            </a:r>
            <a:r>
              <a:rPr lang="en-GB" altLang="es-ES" dirty="0" smtClean="0"/>
              <a:t>. </a:t>
            </a:r>
          </a:p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/>
              <a:t>Estos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pacientes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presentan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disminución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progresiva</a:t>
            </a:r>
            <a:r>
              <a:rPr lang="en-GB" altLang="es-ES" dirty="0" smtClean="0"/>
              <a:t> de la </a:t>
            </a:r>
            <a:r>
              <a:rPr lang="en-GB" altLang="es-ES" dirty="0" err="1" smtClean="0"/>
              <a:t>función</a:t>
            </a:r>
            <a:r>
              <a:rPr lang="en-GB" altLang="es-ES" dirty="0" smtClean="0"/>
              <a:t> renal, proteinuria, a </a:t>
            </a:r>
            <a:r>
              <a:rPr lang="en-GB" altLang="es-ES" dirty="0" err="1" smtClean="0"/>
              <a:t>veces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síndrome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nefrótico</a:t>
            </a:r>
            <a:r>
              <a:rPr lang="en-GB" altLang="es-ES" dirty="0" smtClean="0"/>
              <a:t> e </a:t>
            </a:r>
            <a:r>
              <a:rPr lang="en-GB" altLang="es-ES" dirty="0" err="1" smtClean="0"/>
              <a:t>hipertensión</a:t>
            </a:r>
            <a:r>
              <a:rPr lang="en-GB" altLang="es-ES" dirty="0" smtClean="0"/>
              <a:t> arterial</a:t>
            </a:r>
          </a:p>
        </p:txBody>
      </p:sp>
      <p:pic>
        <p:nvPicPr>
          <p:cNvPr id="1256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484314"/>
            <a:ext cx="107473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64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9" y="2924176"/>
            <a:ext cx="1570037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87183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7" name="Rectangle 1"/>
          <p:cNvSpPr>
            <a:spLocks noGrp="1" noChangeArrowheads="1"/>
          </p:cNvSpPr>
          <p:nvPr>
            <p:ph type="title"/>
          </p:nvPr>
        </p:nvSpPr>
        <p:spPr>
          <a:xfrm>
            <a:off x="1023937" y="1"/>
            <a:ext cx="10072688" cy="1312863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3600" b="1" dirty="0">
                <a:solidFill>
                  <a:schemeClr val="tx1"/>
                </a:solidFill>
              </a:rPr>
              <a:t>COMPLICACIONES DEL TRANSPLANTE RENAL</a:t>
            </a:r>
          </a:p>
        </p:txBody>
      </p:sp>
      <p:sp>
        <p:nvSpPr>
          <p:cNvPr id="125849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666875" y="1143000"/>
            <a:ext cx="4286250" cy="57150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b="1" smtClean="0">
                <a:latin typeface="Wingdings" panose="05000000000000000000" pitchFamily="2" charset="2"/>
              </a:rPr>
              <a:t></a:t>
            </a:r>
            <a:r>
              <a:rPr lang="en-GB" altLang="es-ES" b="1" smtClean="0"/>
              <a:t> </a:t>
            </a:r>
            <a:r>
              <a:rPr lang="en-GB" altLang="es-ES" sz="2600" b="1"/>
              <a:t>Postoperatorias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Necrosis tubular aguda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Trombosis arterial o venosa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Rechazo agudo (3-6 meses )</a:t>
            </a:r>
            <a:r>
              <a:rPr lang="ar-SA" altLang="es-ES" sz="2600"/>
              <a:t>‏</a:t>
            </a:r>
            <a:endParaRPr lang="en-GB" altLang="es-ES" sz="2600"/>
          </a:p>
          <a:p>
            <a:pPr algn="just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 b="1"/>
              <a:t> Procesos primera semana aun mes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Rechazo agudo del injerto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Rechazo crónico del injerto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 Estenosis arterial renal 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Infecciones bacterianas  víricas 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024564" y="1143001"/>
            <a:ext cx="4357687" cy="5643563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b="1" smtClean="0">
                <a:latin typeface="Wingdings" panose="05000000000000000000" pitchFamily="2" charset="2"/>
              </a:rPr>
              <a:t></a:t>
            </a:r>
            <a:r>
              <a:rPr lang="en-GB" altLang="es-ES" b="1" smtClean="0"/>
              <a:t> </a:t>
            </a:r>
            <a:r>
              <a:rPr lang="en-GB" altLang="es-ES" sz="2600" b="1"/>
              <a:t>Endócrino-metabólicas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 b="1"/>
              <a:t>Diabetes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Hiperlipidemias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Hiperparatiroidismo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Anemia macrocitica (az)</a:t>
            </a:r>
            <a:r>
              <a:rPr lang="ar-SA" altLang="es-ES" sz="2600"/>
              <a:t>‏</a:t>
            </a:r>
            <a:endParaRPr lang="en-GB" altLang="es-ES" sz="2600"/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Leucopenia (az)</a:t>
            </a:r>
            <a:r>
              <a:rPr lang="ar-SA" altLang="es-ES" sz="2600"/>
              <a:t>‏</a:t>
            </a:r>
            <a:endParaRPr lang="en-GB" altLang="es-ES" sz="2600"/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Neoplasias</a:t>
            </a:r>
          </a:p>
          <a:p>
            <a:pPr algn="just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 b="1"/>
              <a:t>  Tardías ( varios años después)</a:t>
            </a:r>
            <a:r>
              <a:rPr lang="ar-SA" altLang="es-ES" sz="2600" b="1"/>
              <a:t>‏</a:t>
            </a:r>
            <a:endParaRPr lang="en-GB" altLang="es-ES" sz="2600" b="1"/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 injerto----Rechazo crónico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Cardiovasculares---Isquemia coronaria AVC</a:t>
            </a:r>
          </a:p>
          <a:p>
            <a:pPr algn="just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2600"/>
              <a:t>Hepáticas-----insuficiencia hepática avanzada</a:t>
            </a:r>
          </a:p>
          <a:p>
            <a:pPr algn="just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just"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</p:txBody>
      </p:sp>
    </p:spTree>
    <p:extLst>
      <p:ext uri="{BB962C8B-B14F-4D97-AF65-F5344CB8AC3E}">
        <p14:creationId xmlns:p14="http://schemas.microsoft.com/office/powerpoint/2010/main" val="99229922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2139" t="26838" r="38149" b="24265"/>
          <a:stretch/>
        </p:blipFill>
        <p:spPr>
          <a:xfrm>
            <a:off x="174811" y="134470"/>
            <a:ext cx="11647327" cy="64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386" name="Picture 2" descr="Etapas de un trasplante de órganos - Ministerio de Salu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83" y="-138180"/>
            <a:ext cx="6683188" cy="699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585" name="Rectangle 1"/>
          <p:cNvSpPr>
            <a:spLocks noGrp="1" noChangeArrowheads="1"/>
          </p:cNvSpPr>
          <p:nvPr>
            <p:ph type="title"/>
          </p:nvPr>
        </p:nvSpPr>
        <p:spPr>
          <a:xfrm>
            <a:off x="3319464" y="226919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/>
              <a:t>ATENCIÓN INMEDIATA </a:t>
            </a:r>
          </a:p>
        </p:txBody>
      </p:sp>
      <p:pic>
        <p:nvPicPr>
          <p:cNvPr id="1219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4" y="1608139"/>
            <a:ext cx="5634037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964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3" name="Rectangle 1"/>
          <p:cNvSpPr>
            <a:spLocks noGrp="1" noChangeArrowheads="1"/>
          </p:cNvSpPr>
          <p:nvPr>
            <p:ph type="title"/>
          </p:nvPr>
        </p:nvSpPr>
        <p:spPr>
          <a:xfrm>
            <a:off x="1992314" y="315913"/>
            <a:ext cx="7772400" cy="1312863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ATENCIÒN INMEDIATA</a:t>
            </a:r>
            <a:br>
              <a:rPr lang="en-GB" altLang="es-ES" sz="4000" b="1" dirty="0">
                <a:solidFill>
                  <a:schemeClr val="tx1"/>
                </a:solidFill>
              </a:rPr>
            </a:br>
            <a:r>
              <a:rPr lang="en-GB" altLang="es-ES" sz="4000" b="1" dirty="0">
                <a:solidFill>
                  <a:schemeClr val="tx1"/>
                </a:solidFill>
              </a:rPr>
              <a:t>EN  UCI</a:t>
            </a:r>
          </a:p>
        </p:txBody>
      </p:sp>
      <p:sp>
        <p:nvSpPr>
          <p:cNvPr id="122163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287714" y="1643064"/>
            <a:ext cx="7380287" cy="5445125"/>
          </a:xfrm>
        </p:spPr>
        <p:txBody>
          <a:bodyPr/>
          <a:lstStyle/>
          <a:p>
            <a:pPr>
              <a:spcBef>
                <a:spcPts val="700"/>
              </a:spcBef>
              <a:buFont typeface="Wingdings" panose="05000000000000000000" pitchFamily="2" charset="2"/>
              <a:buChar char="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CSV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Evaluación de la autonomía respiratoria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Evaluar permeabilidad vesical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Abrigar al pte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Sedarlo se existe excitación sicomotriz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Administrar analgésicos </a:t>
            </a:r>
          </a:p>
          <a:p>
            <a:pPr>
              <a:spcBef>
                <a:spcPts val="700"/>
              </a:spcBef>
              <a:buFont typeface="Wingdings" panose="05000000000000000000" pitchFamily="2" charset="2"/>
              <a:buChar char="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Se debe tomar los siguientes exámenes de laboratorio:</a:t>
            </a:r>
          </a:p>
        </p:txBody>
      </p:sp>
      <p:pic>
        <p:nvPicPr>
          <p:cNvPr id="1221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836614"/>
            <a:ext cx="11525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0283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1407367" y="456326"/>
            <a:ext cx="7772400" cy="5187950"/>
          </a:xfrm>
          <a:ln>
            <a:miter/>
          </a:ln>
        </p:spPr>
        <p:txBody>
          <a:bodyPr>
            <a:normAutofit fontScale="90000"/>
          </a:bodyPr>
          <a:lstStyle/>
          <a:p>
            <a:pPr marL="325438" indent="-325438" algn="just">
              <a:spcBef>
                <a:spcPts val="625"/>
              </a:spcBef>
              <a:buFont typeface="Wingdings" panose="05000000000000000000" pitchFamily="2" charset="2"/>
              <a:buChar char="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dirty="0" err="1">
                <a:solidFill>
                  <a:schemeClr val="tx1"/>
                </a:solidFill>
              </a:rPr>
              <a:t>Gasometría</a:t>
            </a:r>
            <a:r>
              <a:rPr lang="en-GB" altLang="en-US" sz="3200" dirty="0">
                <a:solidFill>
                  <a:schemeClr val="tx1"/>
                </a:solidFill>
              </a:rPr>
              <a:t> Arterial, BH, UREA, GLUCOSA, </a:t>
            </a:r>
            <a:r>
              <a:rPr lang="en-GB" altLang="en-US" sz="3200" dirty="0" err="1">
                <a:solidFill>
                  <a:schemeClr val="tx1"/>
                </a:solidFill>
              </a:rPr>
              <a:t>creatinina</a:t>
            </a:r>
            <a:r>
              <a:rPr lang="en-GB" altLang="en-US" sz="3200" dirty="0">
                <a:solidFill>
                  <a:schemeClr val="tx1"/>
                </a:solidFill>
              </a:rPr>
              <a:t>, Na K y Rx </a:t>
            </a:r>
            <a:r>
              <a:rPr lang="en-GB" altLang="en-US" sz="3200" dirty="0" err="1">
                <a:solidFill>
                  <a:schemeClr val="tx1"/>
                </a:solidFill>
              </a:rPr>
              <a:t>estándar</a:t>
            </a:r>
            <a:r>
              <a:rPr lang="en-GB" altLang="en-US" sz="3200" dirty="0">
                <a:solidFill>
                  <a:schemeClr val="tx1"/>
                </a:solidFill>
              </a:rPr>
              <a:t> de </a:t>
            </a:r>
            <a:r>
              <a:rPr lang="en-GB" altLang="en-US" sz="3200" dirty="0" err="1">
                <a:solidFill>
                  <a:schemeClr val="tx1"/>
                </a:solidFill>
              </a:rPr>
              <a:t>tórax</a:t>
            </a:r>
            <a:r>
              <a:rPr lang="en-GB" altLang="en-US" sz="3200" dirty="0">
                <a:solidFill>
                  <a:schemeClr val="tx1"/>
                </a:solidFill>
              </a:rPr>
              <a:t>  c/12h </a:t>
            </a:r>
            <a:br>
              <a:rPr lang="en-GB" altLang="en-US" sz="3200" dirty="0">
                <a:solidFill>
                  <a:schemeClr val="tx1"/>
                </a:solidFill>
              </a:rPr>
            </a:br>
            <a:r>
              <a:rPr lang="en-GB" altLang="en-US" sz="3200" dirty="0" err="1">
                <a:solidFill>
                  <a:schemeClr val="tx1"/>
                </a:solidFill>
              </a:rPr>
              <a:t>Reposición</a:t>
            </a:r>
            <a:r>
              <a:rPr lang="en-GB" altLang="en-US" sz="3200" dirty="0">
                <a:solidFill>
                  <a:schemeClr val="tx1"/>
                </a:solidFill>
              </a:rPr>
              <a:t> de </a:t>
            </a:r>
            <a:r>
              <a:rPr lang="en-GB" altLang="en-US" sz="3200" dirty="0" err="1">
                <a:solidFill>
                  <a:schemeClr val="tx1"/>
                </a:solidFill>
              </a:rPr>
              <a:t>líquidos</a:t>
            </a:r>
            <a:r>
              <a:rPr lang="en-GB" altLang="en-US" sz="3200" dirty="0">
                <a:solidFill>
                  <a:schemeClr val="tx1"/>
                </a:solidFill>
              </a:rPr>
              <a:t> 12-24 h con SSO.9%  en la </a:t>
            </a:r>
            <a:r>
              <a:rPr lang="en-GB" altLang="en-US" sz="3200" dirty="0" err="1">
                <a:solidFill>
                  <a:schemeClr val="tx1"/>
                </a:solidFill>
              </a:rPr>
              <a:t>primera</a:t>
            </a:r>
            <a:r>
              <a:rPr lang="en-GB" altLang="en-US" sz="3200" dirty="0">
                <a:solidFill>
                  <a:schemeClr val="tx1"/>
                </a:solidFill>
              </a:rPr>
              <a:t> h </a:t>
            </a:r>
            <a:r>
              <a:rPr lang="en-GB" altLang="en-US" sz="3200" dirty="0" err="1">
                <a:solidFill>
                  <a:schemeClr val="tx1"/>
                </a:solidFill>
              </a:rPr>
              <a:t>que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llega</a:t>
            </a:r>
            <a:r>
              <a:rPr lang="en-GB" altLang="en-US" sz="3200" dirty="0">
                <a:solidFill>
                  <a:schemeClr val="tx1"/>
                </a:solidFill>
              </a:rPr>
              <a:t> a UCI </a:t>
            </a:r>
            <a:r>
              <a:rPr lang="en-GB" altLang="en-US" sz="3200" dirty="0" err="1">
                <a:solidFill>
                  <a:schemeClr val="tx1"/>
                </a:solidFill>
              </a:rPr>
              <a:t>debe</a:t>
            </a: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administrarse</a:t>
            </a:r>
            <a:r>
              <a:rPr lang="en-GB" altLang="en-US" sz="3200" dirty="0">
                <a:solidFill>
                  <a:schemeClr val="tx1"/>
                </a:solidFill>
              </a:rPr>
              <a:t> al </a:t>
            </a:r>
            <a:r>
              <a:rPr lang="en-GB" altLang="en-US" sz="3200" dirty="0" err="1">
                <a:solidFill>
                  <a:schemeClr val="tx1"/>
                </a:solidFill>
              </a:rPr>
              <a:t>menos</a:t>
            </a:r>
            <a:r>
              <a:rPr lang="en-GB" altLang="en-US" sz="3200" dirty="0">
                <a:solidFill>
                  <a:schemeClr val="tx1"/>
                </a:solidFill>
              </a:rPr>
              <a:t> 500 ml  </a:t>
            </a:r>
            <a:r>
              <a:rPr lang="en-GB" altLang="en-US" sz="3200" dirty="0" err="1">
                <a:solidFill>
                  <a:schemeClr val="tx1"/>
                </a:solidFill>
              </a:rPr>
              <a:t>tenga</a:t>
            </a:r>
            <a:r>
              <a:rPr lang="en-GB" altLang="en-US" sz="3200" dirty="0">
                <a:solidFill>
                  <a:schemeClr val="tx1"/>
                </a:solidFill>
              </a:rPr>
              <a:t> o no </a:t>
            </a:r>
            <a:r>
              <a:rPr lang="en-GB" altLang="en-US" sz="3200" dirty="0" err="1">
                <a:solidFill>
                  <a:schemeClr val="tx1"/>
                </a:solidFill>
              </a:rPr>
              <a:t>tenga</a:t>
            </a:r>
            <a:r>
              <a:rPr lang="en-GB" altLang="en-US" sz="3200" dirty="0">
                <a:solidFill>
                  <a:schemeClr val="tx1"/>
                </a:solidFill>
              </a:rPr>
              <a:t> diuresis</a:t>
            </a:r>
            <a:br>
              <a:rPr lang="en-GB" altLang="en-US" sz="3200" dirty="0">
                <a:solidFill>
                  <a:schemeClr val="tx1"/>
                </a:solidFill>
              </a:rPr>
            </a:br>
            <a:r>
              <a:rPr lang="en-GB" altLang="en-US" sz="3200" dirty="0">
                <a:solidFill>
                  <a:schemeClr val="tx1"/>
                </a:solidFill>
              </a:rPr>
              <a:t> </a:t>
            </a:r>
            <a:r>
              <a:rPr lang="en-GB" altLang="en-US" sz="3200" dirty="0" err="1">
                <a:solidFill>
                  <a:schemeClr val="tx1"/>
                </a:solidFill>
              </a:rPr>
              <a:t>Antibióticos</a:t>
            </a:r>
            <a:r>
              <a:rPr lang="en-GB" altLang="en-US" sz="3200" dirty="0">
                <a:solidFill>
                  <a:schemeClr val="tx1"/>
                </a:solidFill>
              </a:rPr>
              <a:t>; </a:t>
            </a:r>
            <a:r>
              <a:rPr lang="en-GB" altLang="en-US" sz="3200" dirty="0" err="1">
                <a:solidFill>
                  <a:schemeClr val="tx1"/>
                </a:solidFill>
              </a:rPr>
              <a:t>cefalosporinas</a:t>
            </a:r>
            <a:r>
              <a:rPr lang="en-GB" altLang="en-US" sz="3200" dirty="0">
                <a:solidFill>
                  <a:schemeClr val="tx1"/>
                </a:solidFill>
              </a:rPr>
              <a:t> de </a:t>
            </a:r>
            <a:r>
              <a:rPr lang="en-GB" altLang="en-US" sz="3200" dirty="0" err="1">
                <a:solidFill>
                  <a:schemeClr val="tx1"/>
                </a:solidFill>
              </a:rPr>
              <a:t>primera</a:t>
            </a:r>
            <a:r>
              <a:rPr lang="en-GB" altLang="en-US" sz="3200" dirty="0">
                <a:solidFill>
                  <a:schemeClr val="tx1"/>
                </a:solidFill>
              </a:rPr>
              <a:t> G 1gr- Pre-Trans y post-</a:t>
            </a:r>
            <a:r>
              <a:rPr lang="en-GB" altLang="en-US" sz="3200" dirty="0" err="1">
                <a:solidFill>
                  <a:schemeClr val="tx1"/>
                </a:solidFill>
              </a:rPr>
              <a:t>operatorio</a:t>
            </a:r>
            <a:r>
              <a:rPr lang="en-GB" altLang="en-US" sz="3200" dirty="0">
                <a:solidFill>
                  <a:schemeClr val="tx1"/>
                </a:solidFill>
              </a:rPr>
              <a:t/>
            </a:r>
            <a:br>
              <a:rPr lang="en-GB" altLang="en-US" sz="3200" dirty="0">
                <a:solidFill>
                  <a:schemeClr val="tx1"/>
                </a:solidFill>
              </a:rPr>
            </a:br>
            <a:r>
              <a:rPr lang="en-GB" altLang="en-US" sz="3200" dirty="0" err="1">
                <a:solidFill>
                  <a:schemeClr val="tx1"/>
                </a:solidFill>
              </a:rPr>
              <a:t>Analgésicos</a:t>
            </a:r>
            <a:r>
              <a:rPr lang="en-GB" altLang="en-US" sz="3200" dirty="0">
                <a:solidFill>
                  <a:schemeClr val="tx1"/>
                </a:solidFill>
              </a:rPr>
              <a:t>: </a:t>
            </a:r>
            <a:r>
              <a:rPr lang="en-GB" altLang="en-US" sz="3200" dirty="0" err="1">
                <a:solidFill>
                  <a:schemeClr val="tx1"/>
                </a:solidFill>
              </a:rPr>
              <a:t>morfina</a:t>
            </a:r>
            <a:r>
              <a:rPr lang="en-GB" altLang="en-US" sz="3200" dirty="0">
                <a:solidFill>
                  <a:schemeClr val="tx1"/>
                </a:solidFill>
              </a:rPr>
              <a:t>, </a:t>
            </a:r>
            <a:r>
              <a:rPr lang="en-GB" altLang="en-US" sz="3200" dirty="0" err="1">
                <a:solidFill>
                  <a:schemeClr val="tx1"/>
                </a:solidFill>
              </a:rPr>
              <a:t>dextropropoxifeno</a:t>
            </a:r>
            <a:r>
              <a:rPr lang="en-GB" altLang="en-US" sz="3200" dirty="0">
                <a:solidFill>
                  <a:schemeClr val="tx1"/>
                </a:solidFill>
              </a:rPr>
              <a:t>, </a:t>
            </a:r>
            <a:r>
              <a:rPr lang="en-GB" altLang="en-US" sz="3200" dirty="0" err="1">
                <a:solidFill>
                  <a:schemeClr val="tx1"/>
                </a:solidFill>
              </a:rPr>
              <a:t>acetaminofen</a:t>
            </a:r>
            <a:endParaRPr lang="en-GB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200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2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-71438"/>
            <a:ext cx="8229600" cy="1143001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s-ES" sz="4000" b="1" dirty="0">
                <a:solidFill>
                  <a:schemeClr val="tx1"/>
                </a:solidFill>
              </a:rPr>
              <a:t>MEDICACIÒN</a:t>
            </a:r>
          </a:p>
        </p:txBody>
      </p:sp>
      <p:sp>
        <p:nvSpPr>
          <p:cNvPr id="12257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19489" y="875912"/>
            <a:ext cx="5976937" cy="5656263"/>
          </a:xfrm>
        </p:spPr>
        <p:txBody>
          <a:bodyPr/>
          <a:lstStyle/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/>
              <a:t>Ciclosporina</a:t>
            </a:r>
            <a:r>
              <a:rPr lang="en-GB" altLang="es-ES" dirty="0" smtClean="0"/>
              <a:t>: 6 mg/Kg. de peso </a:t>
            </a:r>
            <a:r>
              <a:rPr lang="en-GB" altLang="es-ES" dirty="0" err="1" smtClean="0"/>
              <a:t>dividido</a:t>
            </a:r>
            <a:r>
              <a:rPr lang="en-GB" altLang="es-ES" dirty="0" smtClean="0"/>
              <a:t> en dos </a:t>
            </a:r>
            <a:r>
              <a:rPr lang="en-GB" altLang="es-ES" dirty="0" err="1" smtClean="0"/>
              <a:t>dosis</a:t>
            </a:r>
            <a:r>
              <a:rPr lang="en-GB" altLang="es-ES" dirty="0" smtClean="0"/>
              <a:t> : tab. 100 y 250mg</a:t>
            </a:r>
          </a:p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/>
              <a:t>Ciclosporina</a:t>
            </a:r>
            <a:r>
              <a:rPr lang="en-GB" altLang="es-ES" dirty="0" smtClean="0"/>
              <a:t>: </a:t>
            </a:r>
            <a:r>
              <a:rPr lang="en-GB" altLang="es-ES" dirty="0" err="1" smtClean="0"/>
              <a:t>intravenosa</a:t>
            </a:r>
            <a:r>
              <a:rPr lang="en-GB" altLang="es-ES" dirty="0" smtClean="0"/>
              <a:t> amp 250mg </a:t>
            </a:r>
            <a:r>
              <a:rPr lang="en-GB" altLang="es-ES" dirty="0" err="1" smtClean="0"/>
              <a:t>dosis</a:t>
            </a:r>
            <a:r>
              <a:rPr lang="en-GB" altLang="es-ES" dirty="0" smtClean="0"/>
              <a:t> 6mg/ kg de peso </a:t>
            </a:r>
          </a:p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/>
              <a:t>Prednisona</a:t>
            </a:r>
            <a:r>
              <a:rPr lang="en-GB" altLang="es-ES" dirty="0" smtClean="0"/>
              <a:t> : 1mg/kg /p en </a:t>
            </a:r>
            <a:r>
              <a:rPr lang="en-GB" altLang="es-ES" dirty="0" err="1" smtClean="0"/>
              <a:t>una</a:t>
            </a:r>
            <a:r>
              <a:rPr lang="en-GB" altLang="es-ES" dirty="0" smtClean="0"/>
              <a:t> sola </a:t>
            </a:r>
            <a:r>
              <a:rPr lang="en-GB" altLang="es-ES" dirty="0" err="1" smtClean="0"/>
              <a:t>toma</a:t>
            </a:r>
            <a:r>
              <a:rPr lang="en-GB" altLang="es-ES" dirty="0" smtClean="0"/>
              <a:t> tab. 50 y 5mg</a:t>
            </a:r>
          </a:p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/>
              <a:t>Metylprednisolona</a:t>
            </a:r>
            <a:r>
              <a:rPr lang="en-GB" altLang="es-ES" dirty="0" smtClean="0"/>
              <a:t>: 15 mg/Kg. amp 500mg</a:t>
            </a:r>
          </a:p>
          <a:p>
            <a:pPr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dirty="0" err="1" smtClean="0"/>
              <a:t>Bloqueante</a:t>
            </a:r>
            <a:r>
              <a:rPr lang="en-GB" altLang="es-ES" dirty="0" smtClean="0"/>
              <a:t> H2- </a:t>
            </a:r>
            <a:r>
              <a:rPr lang="en-GB" altLang="es-ES" dirty="0" err="1" smtClean="0"/>
              <a:t>diuréticos</a:t>
            </a:r>
            <a:r>
              <a:rPr lang="en-GB" altLang="es-ES" dirty="0" smtClean="0"/>
              <a:t> </a:t>
            </a:r>
            <a:r>
              <a:rPr lang="en-GB" altLang="es-ES" dirty="0" err="1" smtClean="0"/>
              <a:t>antihipertensivos</a:t>
            </a:r>
            <a:r>
              <a:rPr lang="en-GB" altLang="es-ES" dirty="0" smtClean="0"/>
              <a:t> (</a:t>
            </a:r>
            <a:r>
              <a:rPr lang="en-GB" altLang="es-ES" dirty="0" err="1" smtClean="0"/>
              <a:t>clonidina</a:t>
            </a:r>
            <a:r>
              <a:rPr lang="en-GB" altLang="es-ES" dirty="0" smtClean="0"/>
              <a:t>)</a:t>
            </a:r>
            <a:r>
              <a:rPr lang="ar-SA" altLang="es-ES" dirty="0" smtClean="0"/>
              <a:t>‏</a:t>
            </a:r>
            <a:endParaRPr lang="en-GB" altLang="es-ES" dirty="0" smtClean="0"/>
          </a:p>
          <a:p>
            <a:pPr algn="just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dirty="0" smtClean="0"/>
          </a:p>
        </p:txBody>
      </p:sp>
      <p:pic>
        <p:nvPicPr>
          <p:cNvPr id="1225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276476"/>
            <a:ext cx="2017713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57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4868864"/>
            <a:ext cx="20145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6244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7" name="Rectangle 1"/>
          <p:cNvSpPr>
            <a:spLocks noGrp="1" noChangeArrowheads="1"/>
          </p:cNvSpPr>
          <p:nvPr>
            <p:ph type="title"/>
          </p:nvPr>
        </p:nvSpPr>
        <p:spPr>
          <a:xfrm>
            <a:off x="1809750" y="579438"/>
            <a:ext cx="4421188" cy="6229350"/>
          </a:xfrm>
        </p:spPr>
        <p:txBody>
          <a:bodyPr/>
          <a:lstStyle/>
          <a:p>
            <a:pPr marL="325438" indent="-325438" algn="just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b="1" dirty="0" smtClean="0">
                <a:solidFill>
                  <a:schemeClr val="tx1"/>
                </a:solidFill>
              </a:rPr>
              <a:t>COMPLICACIONES</a:t>
            </a:r>
            <a:br>
              <a:rPr lang="en-GB" altLang="es-ES" b="1" dirty="0" smtClean="0">
                <a:solidFill>
                  <a:schemeClr val="tx1"/>
                </a:solidFill>
              </a:rPr>
            </a:br>
            <a:r>
              <a:rPr lang="en-GB" altLang="es-ES" sz="2800" dirty="0">
                <a:solidFill>
                  <a:schemeClr val="tx1"/>
                </a:solidFill>
              </a:rPr>
              <a:t>1.- oliguria</a:t>
            </a:r>
            <a:br>
              <a:rPr lang="en-GB" altLang="es-ES" sz="2800" dirty="0">
                <a:solidFill>
                  <a:schemeClr val="tx1"/>
                </a:solidFill>
              </a:rPr>
            </a:br>
            <a:r>
              <a:rPr lang="en-GB" altLang="es-ES" sz="2800" dirty="0" err="1">
                <a:solidFill>
                  <a:schemeClr val="tx1"/>
                </a:solidFill>
              </a:rPr>
              <a:t>Oclusión</a:t>
            </a:r>
            <a:r>
              <a:rPr lang="en-GB" altLang="es-ES" sz="2800" dirty="0">
                <a:solidFill>
                  <a:schemeClr val="tx1"/>
                </a:solidFill>
              </a:rPr>
              <a:t> de </a:t>
            </a:r>
            <a:r>
              <a:rPr lang="en-GB" altLang="es-ES" sz="2800" dirty="0" err="1">
                <a:solidFill>
                  <a:schemeClr val="tx1"/>
                </a:solidFill>
              </a:rPr>
              <a:t>sonda</a:t>
            </a:r>
            <a:r>
              <a:rPr lang="en-GB" altLang="es-ES" sz="2800" dirty="0">
                <a:solidFill>
                  <a:schemeClr val="tx1"/>
                </a:solidFill>
              </a:rPr>
              <a:t> </a:t>
            </a:r>
            <a:r>
              <a:rPr lang="en-GB" altLang="es-ES" sz="2800" dirty="0" err="1">
                <a:solidFill>
                  <a:schemeClr val="tx1"/>
                </a:solidFill>
              </a:rPr>
              <a:t>vesical</a:t>
            </a:r>
            <a:r>
              <a:rPr lang="en-GB" altLang="es-ES" sz="2800" dirty="0">
                <a:solidFill>
                  <a:schemeClr val="tx1"/>
                </a:solidFill>
              </a:rPr>
              <a:t/>
            </a:r>
            <a:br>
              <a:rPr lang="en-GB" altLang="es-ES" sz="2800" dirty="0">
                <a:solidFill>
                  <a:schemeClr val="tx1"/>
                </a:solidFill>
              </a:rPr>
            </a:br>
            <a:r>
              <a:rPr lang="en-GB" altLang="es-ES" sz="2800" dirty="0" err="1">
                <a:solidFill>
                  <a:schemeClr val="tx1"/>
                </a:solidFill>
              </a:rPr>
              <a:t>Falta</a:t>
            </a:r>
            <a:r>
              <a:rPr lang="en-GB" altLang="es-ES" sz="2800" dirty="0">
                <a:solidFill>
                  <a:schemeClr val="tx1"/>
                </a:solidFill>
              </a:rPr>
              <a:t> de </a:t>
            </a:r>
            <a:r>
              <a:rPr lang="en-GB" altLang="es-ES" sz="2800" dirty="0" err="1">
                <a:solidFill>
                  <a:schemeClr val="tx1"/>
                </a:solidFill>
              </a:rPr>
              <a:t>volumen</a:t>
            </a:r>
            <a:r>
              <a:rPr lang="en-GB" altLang="es-ES" sz="2800" dirty="0">
                <a:solidFill>
                  <a:schemeClr val="tx1"/>
                </a:solidFill>
              </a:rPr>
              <a:t>- </a:t>
            </a:r>
            <a:r>
              <a:rPr lang="en-GB" altLang="es-ES" sz="2800" dirty="0" err="1">
                <a:solidFill>
                  <a:schemeClr val="tx1"/>
                </a:solidFill>
              </a:rPr>
              <a:t>incremento</a:t>
            </a:r>
            <a:r>
              <a:rPr lang="en-GB" altLang="es-ES" sz="2800" dirty="0">
                <a:solidFill>
                  <a:schemeClr val="tx1"/>
                </a:solidFill>
              </a:rPr>
              <a:t> del  </a:t>
            </a:r>
            <a:r>
              <a:rPr lang="en-GB" altLang="es-ES" sz="2800" dirty="0" err="1">
                <a:solidFill>
                  <a:schemeClr val="tx1"/>
                </a:solidFill>
              </a:rPr>
              <a:t>aporte</a:t>
            </a:r>
            <a:r>
              <a:rPr lang="en-GB" altLang="es-ES" sz="2800" dirty="0">
                <a:solidFill>
                  <a:schemeClr val="tx1"/>
                </a:solidFill>
              </a:rPr>
              <a:t/>
            </a:r>
            <a:br>
              <a:rPr lang="en-GB" altLang="es-ES" sz="2800" dirty="0">
                <a:solidFill>
                  <a:schemeClr val="tx1"/>
                </a:solidFill>
              </a:rPr>
            </a:br>
            <a:r>
              <a:rPr lang="en-GB" altLang="es-ES" sz="2800" dirty="0" err="1">
                <a:solidFill>
                  <a:schemeClr val="tx1"/>
                </a:solidFill>
              </a:rPr>
              <a:t>Diuréticos</a:t>
            </a:r>
            <a:r>
              <a:rPr lang="en-GB" altLang="es-ES" sz="2800" dirty="0">
                <a:solidFill>
                  <a:schemeClr val="tx1"/>
                </a:solidFill>
              </a:rPr>
              <a:t> 60mg- </a:t>
            </a:r>
            <a:r>
              <a:rPr lang="en-GB" altLang="es-ES" sz="2800" dirty="0" err="1">
                <a:solidFill>
                  <a:schemeClr val="tx1"/>
                </a:solidFill>
              </a:rPr>
              <a:t>falta</a:t>
            </a:r>
            <a:r>
              <a:rPr lang="en-GB" altLang="es-ES" sz="2800" dirty="0">
                <a:solidFill>
                  <a:schemeClr val="tx1"/>
                </a:solidFill>
              </a:rPr>
              <a:t> de </a:t>
            </a:r>
            <a:r>
              <a:rPr lang="en-GB" altLang="es-ES" sz="2800" dirty="0" err="1">
                <a:solidFill>
                  <a:schemeClr val="tx1"/>
                </a:solidFill>
              </a:rPr>
              <a:t>resp</a:t>
            </a:r>
            <a:r>
              <a:rPr lang="en-GB" altLang="es-ES" sz="2800" dirty="0">
                <a:solidFill>
                  <a:schemeClr val="tx1"/>
                </a:solidFill>
              </a:rPr>
              <a:t> 200mg</a:t>
            </a:r>
            <a:br>
              <a:rPr lang="en-GB" altLang="es-ES" sz="2800" dirty="0">
                <a:solidFill>
                  <a:schemeClr val="tx1"/>
                </a:solidFill>
              </a:rPr>
            </a:br>
            <a:r>
              <a:rPr lang="en-GB" altLang="es-ES" sz="2800" dirty="0" err="1">
                <a:solidFill>
                  <a:schemeClr val="tx1"/>
                </a:solidFill>
              </a:rPr>
              <a:t>Trombosis</a:t>
            </a:r>
            <a:r>
              <a:rPr lang="en-GB" altLang="es-ES" sz="2800" dirty="0">
                <a:solidFill>
                  <a:schemeClr val="tx1"/>
                </a:solidFill>
              </a:rPr>
              <a:t> de la anastomosis</a:t>
            </a:r>
            <a:br>
              <a:rPr lang="en-GB" altLang="es-ES" sz="2800" dirty="0">
                <a:solidFill>
                  <a:schemeClr val="tx1"/>
                </a:solidFill>
              </a:rPr>
            </a:br>
            <a:r>
              <a:rPr lang="en-GB" altLang="es-ES" sz="2800" dirty="0" err="1">
                <a:solidFill>
                  <a:schemeClr val="tx1"/>
                </a:solidFill>
              </a:rPr>
              <a:t>Desprendimiento</a:t>
            </a:r>
            <a:r>
              <a:rPr lang="en-GB" altLang="es-ES" sz="2800" dirty="0">
                <a:solidFill>
                  <a:schemeClr val="tx1"/>
                </a:solidFill>
              </a:rPr>
              <a:t> de  anastomosis </a:t>
            </a:r>
            <a:r>
              <a:rPr lang="en-GB" altLang="es-ES" sz="2800" dirty="0" err="1">
                <a:solidFill>
                  <a:schemeClr val="tx1"/>
                </a:solidFill>
              </a:rPr>
              <a:t>vesical</a:t>
            </a:r>
            <a:r>
              <a:rPr lang="en-GB" altLang="es-ES" sz="2800" dirty="0">
                <a:solidFill>
                  <a:schemeClr val="tx1"/>
                </a:solidFill>
              </a:rPr>
              <a:t/>
            </a:r>
            <a:br>
              <a:rPr lang="en-GB" altLang="es-ES" sz="2800" dirty="0">
                <a:solidFill>
                  <a:schemeClr val="tx1"/>
                </a:solidFill>
              </a:rPr>
            </a:br>
            <a:r>
              <a:rPr lang="en-GB" altLang="es-ES" sz="2800" dirty="0" err="1">
                <a:solidFill>
                  <a:schemeClr val="tx1"/>
                </a:solidFill>
              </a:rPr>
              <a:t>Rechazo</a:t>
            </a:r>
            <a:r>
              <a:rPr lang="en-GB" altLang="es-ES" sz="2800" dirty="0">
                <a:solidFill>
                  <a:schemeClr val="tx1"/>
                </a:solidFill>
              </a:rPr>
              <a:t> de el </a:t>
            </a:r>
            <a:r>
              <a:rPr lang="en-GB" altLang="es-ES" sz="2800" dirty="0" err="1">
                <a:solidFill>
                  <a:schemeClr val="tx1"/>
                </a:solidFill>
              </a:rPr>
              <a:t>riñón</a:t>
            </a:r>
            <a:r>
              <a:rPr lang="en-GB" altLang="es-ES" sz="2800" dirty="0">
                <a:solidFill>
                  <a:schemeClr val="tx1"/>
                </a:solidFill>
              </a:rPr>
              <a:t/>
            </a:r>
            <a:br>
              <a:rPr lang="en-GB" altLang="es-ES" sz="2800" dirty="0">
                <a:solidFill>
                  <a:schemeClr val="tx1"/>
                </a:solidFill>
              </a:rPr>
            </a:br>
            <a:endParaRPr lang="en-GB" altLang="es-ES" sz="2800" dirty="0">
              <a:solidFill>
                <a:schemeClr val="tx1"/>
              </a:solidFill>
            </a:endParaRPr>
          </a:p>
        </p:txBody>
      </p:sp>
      <p:sp>
        <p:nvSpPr>
          <p:cNvPr id="122777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167438" y="500063"/>
            <a:ext cx="4500562" cy="4679950"/>
          </a:xfrm>
        </p:spPr>
        <p:txBody>
          <a:bodyPr/>
          <a:lstStyle/>
          <a:p>
            <a:pPr algn="just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z="3200" b="1"/>
              <a:t>INDICACIONES DIARIAS</a:t>
            </a:r>
          </a:p>
          <a:p>
            <a:pPr algn="just">
              <a:spcBef>
                <a:spcPts val="700"/>
              </a:spcBef>
              <a:buFont typeface="Wingdings" panose="05000000000000000000" pitchFamily="2" charset="2"/>
              <a:buChar char="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Curación de herida</a:t>
            </a:r>
          </a:p>
          <a:p>
            <a:pPr algn="just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just">
              <a:spcBef>
                <a:spcPts val="700"/>
              </a:spcBef>
              <a:buFont typeface="Wingdings" panose="05000000000000000000" pitchFamily="2" charset="2"/>
              <a:buChar char="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Peso c/ mañana</a:t>
            </a:r>
          </a:p>
          <a:p>
            <a:pPr algn="just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just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just">
              <a:spcBef>
                <a:spcPts val="7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s-ES" smtClean="0"/>
          </a:p>
          <a:p>
            <a:pPr algn="just">
              <a:spcBef>
                <a:spcPts val="700"/>
              </a:spcBef>
              <a:buFont typeface="Wingdings" panose="05000000000000000000" pitchFamily="2" charset="2"/>
              <a:buChar char="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s-ES" smtClean="0"/>
              <a:t>Alimentación luego de 24h</a:t>
            </a:r>
          </a:p>
        </p:txBody>
      </p:sp>
      <p:pic>
        <p:nvPicPr>
          <p:cNvPr id="12277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4937126"/>
            <a:ext cx="18319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3687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aceta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1213</TotalTime>
  <Words>917</Words>
  <Application>Microsoft Office PowerPoint</Application>
  <PresentationFormat>Panorámica</PresentationFormat>
  <Paragraphs>124</Paragraphs>
  <Slides>24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Faceta</vt:lpstr>
      <vt:lpstr>TRANSPLANTE RENAL</vt:lpstr>
      <vt:lpstr>TRANSPLANTE RENAL</vt:lpstr>
      <vt:lpstr>Presentación de PowerPoint</vt:lpstr>
      <vt:lpstr>Presentación de PowerPoint</vt:lpstr>
      <vt:lpstr>ATENCIÓN INMEDIATA </vt:lpstr>
      <vt:lpstr>ATENCIÒN INMEDIATA EN  UCI</vt:lpstr>
      <vt:lpstr>Gasometría Arterial, BH, UREA, GLUCOSA, creatinina, Na K y Rx estándar de tórax  c/12h  Reposición de líquidos 12-24 h con SSO.9%  en la primera h que llega a UCI debe administrarse al menos 500 ml  tenga o no tenga diuresis  Antibióticos; cefalosporinas de primera G 1gr- Pre-Trans y post-operatorio Analgésicos: morfina, dextropropoxifeno, acetaminofen</vt:lpstr>
      <vt:lpstr>MEDICACIÒN</vt:lpstr>
      <vt:lpstr>COMPLICACIONES 1.- oliguria Oclusión de sonda vesical Falta de volumen- incremento del  aporte Diuréticos 60mg- falta de resp 200mg Trombosis de la anastomosis Desprendimiento de  anastomosis vesical Rechazo de el riñón </vt:lpstr>
      <vt:lpstr>TRATAMIENTO DE INDUCCIÓN DE LA INMUNOSUPRESIÒN</vt:lpstr>
      <vt:lpstr>TRATAMIENTO INMUNOSUPRESOR DE SOSTEN</vt:lpstr>
      <vt:lpstr>GLUCOCORTICOIDES</vt:lpstr>
      <vt:lpstr>GLUCOCORTICOIDES</vt:lpstr>
      <vt:lpstr>AZATIOPRINA</vt:lpstr>
      <vt:lpstr>MOFETILMICOFENOLATO</vt:lpstr>
      <vt:lpstr>CICLOSPORINA  Sandimmun</vt:lpstr>
      <vt:lpstr>TACROLIMO</vt:lpstr>
      <vt:lpstr>CICLOFOSFAMIDA  Genoxal</vt:lpstr>
      <vt:lpstr>CUALES SON LAS SEÑALES DEL RECHAZO? </vt:lpstr>
      <vt:lpstr>RECHAZO HIPERAGUDO</vt:lpstr>
      <vt:lpstr>RECHAZO AGUDO ACELERADO</vt:lpstr>
      <vt:lpstr>RECHAZO AGUDO</vt:lpstr>
      <vt:lpstr>RECHAZO CRONICO </vt:lpstr>
      <vt:lpstr>COMPLICACIONES DEL TRANSPLANTE RENAL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Cuenta Microsoft</cp:lastModifiedBy>
  <cp:revision>14</cp:revision>
  <dcterms:created xsi:type="dcterms:W3CDTF">2020-04-13T23:47:09Z</dcterms:created>
  <dcterms:modified xsi:type="dcterms:W3CDTF">2022-04-12T22:28:52Z</dcterms:modified>
</cp:coreProperties>
</file>